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80" r:id="rId6"/>
    <p:sldId id="257" r:id="rId7"/>
    <p:sldId id="281" r:id="rId8"/>
    <p:sldId id="288" r:id="rId9"/>
    <p:sldId id="289" r:id="rId10"/>
    <p:sldId id="284" r:id="rId11"/>
    <p:sldId id="283" r:id="rId12"/>
    <p:sldId id="285" r:id="rId13"/>
    <p:sldId id="287" r:id="rId14"/>
    <p:sldId id="286" r:id="rId15"/>
    <p:sldId id="278" r:id="rId16"/>
    <p:sldId id="297" r:id="rId17"/>
    <p:sldId id="277" r:id="rId18"/>
    <p:sldId id="260" r:id="rId19"/>
    <p:sldId id="261" r:id="rId20"/>
    <p:sldId id="263" r:id="rId21"/>
    <p:sldId id="264" r:id="rId22"/>
    <p:sldId id="266" r:id="rId23"/>
    <p:sldId id="267" r:id="rId24"/>
    <p:sldId id="268" r:id="rId25"/>
    <p:sldId id="269" r:id="rId26"/>
    <p:sldId id="314" r:id="rId27"/>
    <p:sldId id="290" r:id="rId28"/>
    <p:sldId id="271" r:id="rId29"/>
    <p:sldId id="270" r:id="rId30"/>
    <p:sldId id="272" r:id="rId31"/>
    <p:sldId id="265" r:id="rId32"/>
    <p:sldId id="313" r:id="rId33"/>
    <p:sldId id="274" r:id="rId34"/>
    <p:sldId id="295" r:id="rId35"/>
    <p:sldId id="294" r:id="rId36"/>
    <p:sldId id="299" r:id="rId37"/>
    <p:sldId id="296" r:id="rId38"/>
    <p:sldId id="306" r:id="rId39"/>
    <p:sldId id="298" r:id="rId40"/>
    <p:sldId id="301" r:id="rId41"/>
    <p:sldId id="303" r:id="rId42"/>
    <p:sldId id="304" r:id="rId43"/>
    <p:sldId id="312" r:id="rId44"/>
    <p:sldId id="262" r:id="rId45"/>
    <p:sldId id="307" r:id="rId46"/>
    <p:sldId id="308" r:id="rId47"/>
    <p:sldId id="309" r:id="rId48"/>
    <p:sldId id="311" r:id="rId49"/>
    <p:sldId id="310" r:id="rId5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205"/>
    <a:srgbClr val="69A221"/>
    <a:srgbClr val="99FF66"/>
    <a:srgbClr val="4684DE"/>
    <a:srgbClr val="91B5EB"/>
    <a:srgbClr val="27569C"/>
    <a:srgbClr val="17375E"/>
    <a:srgbClr val="91D83C"/>
    <a:srgbClr val="42436A"/>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4169B07-8B37-4E24-A5A6-2E072932F752}" type="datetimeFigureOut">
              <a:rPr lang="tr-TR" smtClean="0"/>
              <a:t>22.10.2023</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50DA3B5-2630-4DEE-A42E-3FD948A9779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742693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69B07-8B37-4E24-A5A6-2E072932F752}" type="datetimeFigureOut">
              <a:rPr lang="tr-TR" smtClean="0"/>
              <a:t>22.10.2023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58543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69B07-8B37-4E24-A5A6-2E072932F752}" type="datetimeFigureOut">
              <a:rPr lang="tr-TR" smtClean="0"/>
              <a:t>22.10.2023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392843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169B07-8B37-4E24-A5A6-2E072932F752}" type="datetimeFigureOut">
              <a:rPr lang="tr-TR" smtClean="0"/>
              <a:t>22.10.2023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1557017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169B07-8B37-4E24-A5A6-2E072932F752}" type="datetimeFigureOut">
              <a:rPr lang="tr-TR" smtClean="0"/>
              <a:t>22.10.2023</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0DA3B5-2630-4DEE-A42E-3FD948A9779F}"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6214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4169B07-8B37-4E24-A5A6-2E072932F752}" type="datetimeFigureOut">
              <a:rPr lang="tr-TR" smtClean="0"/>
              <a:t>22.10.2023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78499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169B07-8B37-4E24-A5A6-2E072932F752}" type="datetimeFigureOut">
              <a:rPr lang="tr-TR" smtClean="0"/>
              <a:t>22.10.2023</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1977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169B07-8B37-4E24-A5A6-2E072932F752}" type="datetimeFigureOut">
              <a:rPr lang="tr-TR" smtClean="0"/>
              <a:t>22.10.2023</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234441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169B07-8B37-4E24-A5A6-2E072932F752}" type="datetimeFigureOut">
              <a:rPr lang="tr-TR" smtClean="0"/>
              <a:t>22.10.2023</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391974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69B07-8B37-4E24-A5A6-2E072932F752}" type="datetimeFigureOut">
              <a:rPr lang="tr-TR" smtClean="0"/>
              <a:t>22.10.2023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13316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169B07-8B37-4E24-A5A6-2E072932F752}" type="datetimeFigureOut">
              <a:rPr lang="tr-TR" smtClean="0"/>
              <a:t>22.10.2023</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0DA3B5-2630-4DEE-A42E-3FD948A9779F}" type="slidenum">
              <a:rPr lang="tr-TR" smtClean="0"/>
              <a:t>‹#›</a:t>
            </a:fld>
            <a:endParaRPr lang="tr-TR"/>
          </a:p>
        </p:txBody>
      </p:sp>
    </p:spTree>
    <p:extLst>
      <p:ext uri="{BB962C8B-B14F-4D97-AF65-F5344CB8AC3E}">
        <p14:creationId xmlns:p14="http://schemas.microsoft.com/office/powerpoint/2010/main" val="4179224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4169B07-8B37-4E24-A5A6-2E072932F752}" type="datetimeFigureOut">
              <a:rPr lang="tr-TR" smtClean="0"/>
              <a:t>22.10.2023</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50DA3B5-2630-4DEE-A42E-3FD948A9779F}" type="slidenum">
              <a:rPr lang="tr-TR" smtClean="0"/>
              <a:t>‹#›</a:t>
            </a:fld>
            <a:endParaRPr lang="tr-TR"/>
          </a:p>
        </p:txBody>
      </p:sp>
    </p:spTree>
    <p:extLst>
      <p:ext uri="{BB962C8B-B14F-4D97-AF65-F5344CB8AC3E}">
        <p14:creationId xmlns:p14="http://schemas.microsoft.com/office/powerpoint/2010/main" val="12759025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925150" y="240579"/>
            <a:ext cx="8501045" cy="707886"/>
          </a:xfrm>
          <a:prstGeom prst="rect">
            <a:avLst/>
          </a:prstGeom>
          <a:noFill/>
        </p:spPr>
        <p:txBody>
          <a:bodyPr wrap="none" rtlCol="0">
            <a:spAutoFit/>
          </a:bodyPr>
          <a:lstStyle/>
          <a:p>
            <a:r>
              <a:rPr lang="tr-TR" sz="4000" b="1" dirty="0" smtClean="0">
                <a:solidFill>
                  <a:schemeClr val="tx1">
                    <a:lumMod val="95000"/>
                  </a:schemeClr>
                </a:solidFill>
                <a:latin typeface="+mj-lt"/>
                <a:ea typeface="Verdana" panose="020B0604030504040204" pitchFamily="34" charset="0"/>
              </a:rPr>
              <a:t>INTERNET </a:t>
            </a:r>
            <a:r>
              <a:rPr lang="tr-TR" sz="4000" b="1" dirty="0" smtClean="0">
                <a:solidFill>
                  <a:schemeClr val="tx1">
                    <a:lumMod val="95000"/>
                  </a:schemeClr>
                </a:solidFill>
                <a:latin typeface="+mj-lt"/>
                <a:ea typeface="Verdana" panose="020B0604030504040204" pitchFamily="34" charset="0"/>
              </a:rPr>
              <a:t>PROGRAMMING </a:t>
            </a:r>
            <a:r>
              <a:rPr lang="tr-TR" sz="4000" b="1" dirty="0" smtClean="0">
                <a:solidFill>
                  <a:srgbClr val="69A221"/>
                </a:solidFill>
                <a:latin typeface="+mj-lt"/>
                <a:ea typeface="Verdana" panose="020B0604030504040204" pitchFamily="34" charset="0"/>
              </a:rPr>
              <a:t>&amp;</a:t>
            </a:r>
            <a:endParaRPr lang="tr-TR" sz="4000" b="1" dirty="0">
              <a:solidFill>
                <a:srgbClr val="69A221"/>
              </a:solidFill>
              <a:latin typeface="+mj-lt"/>
              <a:ea typeface="Verdana" panose="020B060403050404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4125" y="1709511"/>
            <a:ext cx="7143750" cy="401955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Rectangle 2"/>
          <p:cNvSpPr/>
          <p:nvPr/>
        </p:nvSpPr>
        <p:spPr>
          <a:xfrm>
            <a:off x="6096000" y="890739"/>
            <a:ext cx="4985660" cy="707886"/>
          </a:xfrm>
          <a:prstGeom prst="rect">
            <a:avLst/>
          </a:prstGeom>
        </p:spPr>
        <p:txBody>
          <a:bodyPr wrap="none">
            <a:spAutoFit/>
          </a:bodyPr>
          <a:lstStyle/>
          <a:p>
            <a:r>
              <a:rPr lang="tr-TR" sz="4000" b="1" dirty="0" smtClean="0">
                <a:solidFill>
                  <a:srgbClr val="69A221"/>
                </a:solidFill>
              </a:rPr>
              <a:t>Web Development</a:t>
            </a:r>
            <a:endParaRPr lang="tr-TR" sz="4000" b="1" dirty="0">
              <a:solidFill>
                <a:srgbClr val="69A221"/>
              </a:solidFill>
            </a:endParaRPr>
          </a:p>
        </p:txBody>
      </p:sp>
    </p:spTree>
    <p:extLst>
      <p:ext uri="{BB962C8B-B14F-4D97-AF65-F5344CB8AC3E}">
        <p14:creationId xmlns:p14="http://schemas.microsoft.com/office/powerpoint/2010/main" val="4206284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35183" y="1088795"/>
            <a:ext cx="8010326" cy="101566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000" dirty="0"/>
              <a:t>The Web 2.5 is the concept to address the practical and real evolution which we are currently seeing in our era 2010–2020 between Web 2.0 and 3.0. </a:t>
            </a:r>
            <a:endParaRPr lang="tr-TR" sz="2000" dirty="0" smtClean="0"/>
          </a:p>
        </p:txBody>
      </p:sp>
      <p:pic>
        <p:nvPicPr>
          <p:cNvPr id="5" name="Picture 4"/>
          <p:cNvPicPr>
            <a:picLocks noChangeAspect="1"/>
          </p:cNvPicPr>
          <p:nvPr/>
        </p:nvPicPr>
        <p:blipFill>
          <a:blip r:embed="rId3"/>
          <a:stretch>
            <a:fillRect/>
          </a:stretch>
        </p:blipFill>
        <p:spPr>
          <a:xfrm>
            <a:off x="4159877" y="2071037"/>
            <a:ext cx="6156100" cy="4344447"/>
          </a:xfrm>
          <a:prstGeom prst="rect">
            <a:avLst/>
          </a:prstGeom>
        </p:spPr>
      </p:pic>
      <p:sp>
        <p:nvSpPr>
          <p:cNvPr id="2" name="TextBox 1"/>
          <p:cNvSpPr txBox="1"/>
          <p:nvPr/>
        </p:nvSpPr>
        <p:spPr>
          <a:xfrm>
            <a:off x="360775" y="2140677"/>
            <a:ext cx="3799102" cy="5247590"/>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dirty="0"/>
              <a:t>Web 2.5 is majorly focusing </a:t>
            </a:r>
            <a:r>
              <a:rPr lang="en-US" sz="2000" dirty="0" smtClean="0"/>
              <a:t>on </a:t>
            </a:r>
            <a:r>
              <a:rPr lang="en-US" sz="2000" dirty="0"/>
              <a:t>mobile computing and evolution in mobile technologies. </a:t>
            </a:r>
            <a:endParaRPr lang="tr-TR" sz="2000" dirty="0" smtClean="0"/>
          </a:p>
          <a:p>
            <a:pPr marL="342900" indent="-342900">
              <a:spcAft>
                <a:spcPts val="600"/>
              </a:spcAft>
              <a:buFont typeface="Arial" panose="020B0604020202020204" pitchFamily="34" charset="0"/>
              <a:buChar char="•"/>
            </a:pPr>
            <a:r>
              <a:rPr lang="en-US" sz="2000" dirty="0"/>
              <a:t>Some of the technologies which got introduced in this era </a:t>
            </a:r>
            <a:r>
              <a:rPr lang="tr-TR" sz="2000" dirty="0" smtClean="0"/>
              <a:t>are</a:t>
            </a:r>
            <a:r>
              <a:rPr lang="en-US" sz="2000" dirty="0" smtClean="0"/>
              <a:t> </a:t>
            </a:r>
            <a:r>
              <a:rPr lang="en-US" sz="2000" dirty="0"/>
              <a:t>Progressive Web Apps(PWA), Accelerated Mobile Pages(AMP) etc</a:t>
            </a:r>
            <a:r>
              <a:rPr lang="en-US" sz="2000" dirty="0" smtClean="0"/>
              <a:t>. </a:t>
            </a:r>
            <a:endParaRPr lang="tr-TR" sz="2000" dirty="0"/>
          </a:p>
          <a:p>
            <a:pPr marL="342900" indent="-342900">
              <a:spcAft>
                <a:spcPts val="600"/>
              </a:spcAft>
              <a:buFont typeface="Arial" panose="020B0604020202020204" pitchFamily="34" charset="0"/>
              <a:buChar char="•"/>
            </a:pPr>
            <a:r>
              <a:rPr lang="en-US" sz="2000" dirty="0"/>
              <a:t>To make in conceptually clear we can call Web 2.5 as the convergence between Social and Semantic web.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7" name="TextBox 6"/>
          <p:cNvSpPr txBox="1"/>
          <p:nvPr/>
        </p:nvSpPr>
        <p:spPr>
          <a:xfrm>
            <a:off x="7442016" y="539919"/>
            <a:ext cx="1792478" cy="584775"/>
          </a:xfrm>
          <a:prstGeom prst="rect">
            <a:avLst/>
          </a:prstGeom>
          <a:noFill/>
        </p:spPr>
        <p:txBody>
          <a:bodyPr wrap="none" rtlCol="0">
            <a:spAutoFit/>
          </a:bodyPr>
          <a:lstStyle/>
          <a:p>
            <a:r>
              <a:rPr lang="en-US" sz="3200" b="1" dirty="0">
                <a:solidFill>
                  <a:srgbClr val="69A221"/>
                </a:solidFill>
              </a:rPr>
              <a:t>Web </a:t>
            </a:r>
            <a:r>
              <a:rPr lang="tr-TR" sz="3200" b="1" dirty="0" smtClean="0">
                <a:solidFill>
                  <a:srgbClr val="69A221"/>
                </a:solidFill>
              </a:rPr>
              <a:t>2.5</a:t>
            </a:r>
            <a:endParaRPr lang="en-US" sz="3200" b="1" dirty="0">
              <a:solidFill>
                <a:srgbClr val="69A221"/>
              </a:solidFill>
            </a:endParaRPr>
          </a:p>
        </p:txBody>
      </p:sp>
      <p:sp>
        <p:nvSpPr>
          <p:cNvPr id="4" name="TextBox 3"/>
          <p:cNvSpPr txBox="1"/>
          <p:nvPr/>
        </p:nvSpPr>
        <p:spPr>
          <a:xfrm>
            <a:off x="8592463" y="4564627"/>
            <a:ext cx="2803984" cy="1754326"/>
          </a:xfrm>
          <a:prstGeom prst="rect">
            <a:avLst/>
          </a:prstGeom>
          <a:noFill/>
        </p:spPr>
        <p:txBody>
          <a:bodyPr wrap="square" rtlCol="0">
            <a:spAutoFit/>
          </a:bodyPr>
          <a:lstStyle/>
          <a:p>
            <a:r>
              <a:rPr lang="en-US" sz="1200" b="1" dirty="0">
                <a:solidFill>
                  <a:srgbClr val="69A221"/>
                </a:solidFill>
              </a:rPr>
              <a:t>On our way to Web 3.0 some of player </a:t>
            </a:r>
            <a:r>
              <a:rPr lang="en-US" sz="1200" b="1" dirty="0" smtClean="0">
                <a:solidFill>
                  <a:srgbClr val="69A221"/>
                </a:solidFill>
              </a:rPr>
              <a:t>like </a:t>
            </a:r>
            <a:r>
              <a:rPr lang="en-US" sz="1200" b="1" dirty="0">
                <a:solidFill>
                  <a:srgbClr val="69A221"/>
                </a:solidFill>
              </a:rPr>
              <a:t>Amazon, Google, etc., provides a service model in Cloud computing for developers to create web applications for their users to connect them on any devices, anytime and anywhere.</a:t>
            </a:r>
          </a:p>
          <a:p>
            <a:endParaRPr lang="en-US" sz="1200" dirty="0"/>
          </a:p>
        </p:txBody>
      </p:sp>
      <p:sp>
        <p:nvSpPr>
          <p:cNvPr id="9" name="TextBox 8"/>
          <p:cNvSpPr txBox="1"/>
          <p:nvPr/>
        </p:nvSpPr>
        <p:spPr>
          <a:xfrm>
            <a:off x="657158" y="321261"/>
            <a:ext cx="5049780"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Evolution of  WEB</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35243991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298921" y="1216549"/>
            <a:ext cx="10249357" cy="5078313"/>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t>The </a:t>
            </a:r>
            <a:r>
              <a:rPr lang="en-US" sz="2200" b="1" dirty="0"/>
              <a:t>Web 3.0</a:t>
            </a:r>
            <a:r>
              <a:rPr lang="en-US" sz="2200" dirty="0"/>
              <a:t> also referred as </a:t>
            </a:r>
            <a:r>
              <a:rPr lang="en-US" sz="2200" b="1" dirty="0"/>
              <a:t>Semantic Web </a:t>
            </a:r>
            <a:r>
              <a:rPr lang="en-US" sz="2200" dirty="0"/>
              <a:t>or </a:t>
            </a:r>
            <a:r>
              <a:rPr lang="en-US" sz="2200" b="1" dirty="0"/>
              <a:t>read-write-execute</a:t>
            </a:r>
            <a:r>
              <a:rPr lang="en-US" sz="2200" dirty="0"/>
              <a:t> </a:t>
            </a:r>
            <a:r>
              <a:rPr lang="tr-TR" sz="2200" dirty="0" smtClean="0"/>
              <a:t>             </a:t>
            </a:r>
            <a:r>
              <a:rPr lang="en-US" sz="2200" dirty="0" smtClean="0"/>
              <a:t>is </a:t>
            </a:r>
            <a:r>
              <a:rPr lang="en-US" sz="2200" dirty="0"/>
              <a:t>the </a:t>
            </a:r>
            <a:r>
              <a:rPr lang="en-US" sz="2200" dirty="0" smtClean="0"/>
              <a:t>era</a:t>
            </a:r>
            <a:r>
              <a:rPr lang="tr-TR" sz="2200" dirty="0" smtClean="0"/>
              <a:t> </a:t>
            </a:r>
            <a:r>
              <a:rPr lang="en-US" sz="2200" dirty="0" smtClean="0"/>
              <a:t>(</a:t>
            </a:r>
            <a:r>
              <a:rPr lang="en-US" sz="2200" dirty="0"/>
              <a:t>2010 and above) which refers to the future of web. </a:t>
            </a:r>
            <a:endParaRPr lang="tr-TR" sz="2200" dirty="0" smtClean="0"/>
          </a:p>
          <a:p>
            <a:pPr marL="342900" indent="-342900">
              <a:spcAft>
                <a:spcPts val="1200"/>
              </a:spcAft>
              <a:buFont typeface="Arial" panose="020B0604020202020204" pitchFamily="34" charset="0"/>
              <a:buChar char="•"/>
            </a:pPr>
            <a:r>
              <a:rPr lang="en-US" sz="2200" dirty="0" smtClean="0"/>
              <a:t>In </a:t>
            </a:r>
            <a:r>
              <a:rPr lang="en-US" sz="2200" dirty="0"/>
              <a:t>this era computers can interpret information like humans via Artificial Intelligence and Machine Learning. Which help to intelligently generate and distribute useful content tailored to a particular need of a user.</a:t>
            </a:r>
          </a:p>
          <a:p>
            <a:pPr marL="342900" indent="-342900">
              <a:spcAft>
                <a:spcPts val="1200"/>
              </a:spcAft>
              <a:buFont typeface="Arial" panose="020B0604020202020204" pitchFamily="34" charset="0"/>
              <a:buChar char="•"/>
            </a:pPr>
            <a:endParaRPr lang="tr-TR" sz="2000" dirty="0" smtClean="0"/>
          </a:p>
          <a:p>
            <a:pPr marL="342900" indent="-342900">
              <a:spcAft>
                <a:spcPts val="1200"/>
              </a:spcAft>
              <a:buFont typeface="Arial" panose="020B0604020202020204" pitchFamily="34" charset="0"/>
              <a:buChar char="•"/>
            </a:pPr>
            <a:endParaRPr lang="tr-TR" sz="2000" dirty="0"/>
          </a:p>
          <a:p>
            <a:pPr marL="342900" indent="-342900">
              <a:spcAft>
                <a:spcPts val="1200"/>
              </a:spcAft>
              <a:buFont typeface="Arial" panose="020B0604020202020204" pitchFamily="34" charset="0"/>
              <a:buChar char="•"/>
            </a:pPr>
            <a:endParaRPr lang="tr-TR" sz="2000" dirty="0" smtClean="0"/>
          </a:p>
          <a:p>
            <a:pPr marL="342900" indent="-342900">
              <a:spcAft>
                <a:spcPts val="1200"/>
              </a:spcAft>
              <a:buFont typeface="Arial" panose="020B0604020202020204" pitchFamily="34" charset="0"/>
              <a:buChar char="•"/>
            </a:pPr>
            <a:endParaRPr lang="tr-TR" sz="2000" dirty="0"/>
          </a:p>
          <a:p>
            <a:pPr marL="342900" indent="-342900">
              <a:spcAft>
                <a:spcPts val="1200"/>
              </a:spcAft>
              <a:buFont typeface="Arial" panose="020B0604020202020204" pitchFamily="34" charset="0"/>
              <a:buChar char="•"/>
            </a:pPr>
            <a:endParaRPr lang="tr-TR" sz="2000" dirty="0"/>
          </a:p>
          <a:p>
            <a:pPr marL="342900" indent="-342900">
              <a:spcAft>
                <a:spcPts val="1200"/>
              </a:spcAft>
              <a:buFont typeface="Arial" panose="020B0604020202020204" pitchFamily="34" charset="0"/>
              <a:buChar char="•"/>
            </a:pPr>
            <a:r>
              <a:rPr lang="en-US" sz="2200" dirty="0" smtClean="0"/>
              <a:t>Some </a:t>
            </a:r>
            <a:r>
              <a:rPr lang="en-US" sz="2200" dirty="0"/>
              <a:t>of the examples of web 3.0 are </a:t>
            </a:r>
            <a:r>
              <a:rPr lang="en-US" sz="2200" b="1" dirty="0">
                <a:solidFill>
                  <a:srgbClr val="69A221"/>
                </a:solidFill>
              </a:rPr>
              <a:t>Apple’s Siri, Googles Cloud API, Wolfram Alpha</a:t>
            </a:r>
            <a:r>
              <a:rPr lang="en-US" sz="2200" dirty="0"/>
              <a:t>.</a:t>
            </a:r>
          </a:p>
        </p:txBody>
      </p:sp>
      <p:sp>
        <p:nvSpPr>
          <p:cNvPr id="5" name="Right Arrow 4"/>
          <p:cNvSpPr/>
          <p:nvPr/>
        </p:nvSpPr>
        <p:spPr>
          <a:xfrm>
            <a:off x="137556" y="3196017"/>
            <a:ext cx="1368514" cy="510988"/>
          </a:xfrm>
          <a:prstGeom prst="rightArrow">
            <a:avLst/>
          </a:prstGeom>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06070" y="3177419"/>
            <a:ext cx="9410157" cy="1107996"/>
          </a:xfrm>
          <a:prstGeom prst="rect">
            <a:avLst/>
          </a:prstGeom>
          <a:noFill/>
        </p:spPr>
        <p:txBody>
          <a:bodyPr wrap="square" rtlCol="0">
            <a:spAutoFit/>
          </a:bodyPr>
          <a:lstStyle/>
          <a:p>
            <a:r>
              <a:rPr lang="en-US" sz="2200" b="1" i="1" dirty="0" smtClean="0">
                <a:solidFill>
                  <a:srgbClr val="FF6D2A"/>
                </a:solidFill>
              </a:rPr>
              <a:t>What </a:t>
            </a:r>
            <a:r>
              <a:rPr lang="en-US" sz="2200" b="1" i="1" dirty="0">
                <a:solidFill>
                  <a:srgbClr val="FF6D2A"/>
                </a:solidFill>
              </a:rPr>
              <a:t>if computers can understand meaning behind information</a:t>
            </a:r>
            <a:r>
              <a:rPr lang="tr-TR" sz="2200" b="1" i="1" dirty="0">
                <a:solidFill>
                  <a:srgbClr val="FF6D2A"/>
                </a:solidFill>
              </a:rPr>
              <a:t> and w</a:t>
            </a:r>
            <a:r>
              <a:rPr lang="en-US" sz="2200" b="1" i="1" dirty="0">
                <a:solidFill>
                  <a:srgbClr val="FF6D2A"/>
                </a:solidFill>
              </a:rPr>
              <a:t>hat if they can learn “what we are interested in”</a:t>
            </a:r>
            <a:r>
              <a:rPr lang="tr-TR" sz="2200" b="1" i="1" dirty="0">
                <a:solidFill>
                  <a:srgbClr val="FF6D2A"/>
                </a:solidFill>
              </a:rPr>
              <a:t> ???</a:t>
            </a:r>
            <a:endParaRPr lang="en-US" sz="2200" b="1" i="1" dirty="0">
              <a:solidFill>
                <a:srgbClr val="FF6D2A"/>
              </a:solidFill>
            </a:endParaRPr>
          </a:p>
          <a:p>
            <a:endParaRPr lang="en-US" sz="2200" b="1" i="1" dirty="0">
              <a:solidFill>
                <a:srgbClr val="FF6D2A"/>
              </a:solidFill>
            </a:endParaRPr>
          </a:p>
        </p:txBody>
      </p:sp>
      <p:sp>
        <p:nvSpPr>
          <p:cNvPr id="8" name="TextBox 7"/>
          <p:cNvSpPr txBox="1"/>
          <p:nvPr/>
        </p:nvSpPr>
        <p:spPr>
          <a:xfrm>
            <a:off x="1506070" y="4040461"/>
            <a:ext cx="9445214" cy="1323439"/>
          </a:xfrm>
          <a:prstGeom prst="rect">
            <a:avLst/>
          </a:prstGeom>
          <a:noFill/>
        </p:spPr>
        <p:txBody>
          <a:bodyPr wrap="none" rtlCol="0">
            <a:spAutoFit/>
          </a:bodyPr>
          <a:lstStyle/>
          <a:p>
            <a:pPr marL="342900" indent="-342900">
              <a:spcAft>
                <a:spcPts val="1200"/>
              </a:spcAft>
              <a:buFont typeface="Arial" panose="020B0604020202020204" pitchFamily="34" charset="0"/>
              <a:buChar char="•"/>
            </a:pPr>
            <a:r>
              <a:rPr lang="en-US" sz="2000" dirty="0" smtClean="0"/>
              <a:t>They </a:t>
            </a:r>
            <a:r>
              <a:rPr lang="en-US" sz="2000" dirty="0"/>
              <a:t>can help us find what we want</a:t>
            </a:r>
          </a:p>
          <a:p>
            <a:pPr marL="342900" indent="-342900">
              <a:spcAft>
                <a:spcPts val="1200"/>
              </a:spcAft>
              <a:buFont typeface="Arial" panose="020B0604020202020204" pitchFamily="34" charset="0"/>
              <a:buChar char="•"/>
            </a:pPr>
            <a:r>
              <a:rPr lang="en-US" sz="2000" dirty="0"/>
              <a:t>They can </a:t>
            </a:r>
            <a:r>
              <a:rPr lang="en-US" sz="2000" dirty="0" smtClean="0"/>
              <a:t>recognize </a:t>
            </a:r>
            <a:r>
              <a:rPr lang="en-US" sz="2000" dirty="0"/>
              <a:t>People, Place, Events, Companies, Product, Movies etc.,</a:t>
            </a:r>
          </a:p>
          <a:p>
            <a:pPr marL="342900" indent="-342900">
              <a:spcAft>
                <a:spcPts val="1200"/>
              </a:spcAft>
              <a:buFont typeface="Arial" panose="020B0604020202020204" pitchFamily="34" charset="0"/>
              <a:buChar char="•"/>
            </a:pPr>
            <a:r>
              <a:rPr lang="en-US" sz="2000" dirty="0"/>
              <a:t>They can understand the relationship between </a:t>
            </a:r>
            <a:r>
              <a:rPr lang="en-US" sz="2000" dirty="0" smtClean="0"/>
              <a:t>things</a:t>
            </a:r>
            <a:endParaRPr lang="en-US" sz="2000" dirty="0"/>
          </a:p>
        </p:txBody>
      </p:sp>
      <p:sp>
        <p:nvSpPr>
          <p:cNvPr id="11" name="TextBox 10"/>
          <p:cNvSpPr txBox="1"/>
          <p:nvPr/>
        </p:nvSpPr>
        <p:spPr>
          <a:xfrm>
            <a:off x="7442016" y="539919"/>
            <a:ext cx="1792478" cy="584775"/>
          </a:xfrm>
          <a:prstGeom prst="rect">
            <a:avLst/>
          </a:prstGeom>
          <a:noFill/>
        </p:spPr>
        <p:txBody>
          <a:bodyPr wrap="none" rtlCol="0">
            <a:spAutoFit/>
          </a:bodyPr>
          <a:lstStyle/>
          <a:p>
            <a:r>
              <a:rPr lang="en-US" sz="3200" b="1" dirty="0">
                <a:solidFill>
                  <a:srgbClr val="69A221"/>
                </a:solidFill>
              </a:rPr>
              <a:t>Web </a:t>
            </a:r>
            <a:r>
              <a:rPr lang="tr-TR" sz="3200" b="1" dirty="0" smtClean="0">
                <a:solidFill>
                  <a:srgbClr val="69A221"/>
                </a:solidFill>
              </a:rPr>
              <a:t>3.0</a:t>
            </a:r>
            <a:endParaRPr lang="en-US" sz="3200" b="1" dirty="0">
              <a:solidFill>
                <a:srgbClr val="69A221"/>
              </a:solidFill>
            </a:endParaRPr>
          </a:p>
        </p:txBody>
      </p:sp>
      <p:sp>
        <p:nvSpPr>
          <p:cNvPr id="9" name="TextBox 8"/>
          <p:cNvSpPr txBox="1"/>
          <p:nvPr/>
        </p:nvSpPr>
        <p:spPr>
          <a:xfrm>
            <a:off x="657158" y="321261"/>
            <a:ext cx="5049780"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Evolution of  WEB</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3298671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925150" y="290391"/>
            <a:ext cx="5141151" cy="707886"/>
          </a:xfrm>
          <a:prstGeom prst="rect">
            <a:avLst/>
          </a:prstGeom>
          <a:noFill/>
        </p:spPr>
        <p:txBody>
          <a:bodyPr wrap="none" rtlCol="0">
            <a:spAutoFit/>
          </a:bodyPr>
          <a:lstStyle/>
          <a:p>
            <a:r>
              <a:rPr lang="tr-TR" sz="4000" b="1" dirty="0">
                <a:solidFill>
                  <a:srgbClr val="17375E"/>
                </a:solidFill>
                <a:ea typeface="Verdana" panose="020B0604030504040204" pitchFamily="34" charset="0"/>
              </a:rPr>
              <a:t>How WWW </a:t>
            </a:r>
            <a:r>
              <a:rPr lang="tr-TR" sz="4000" b="1" dirty="0" smtClean="0">
                <a:solidFill>
                  <a:srgbClr val="17375E"/>
                </a:solidFill>
                <a:ea typeface="Verdana" panose="020B0604030504040204" pitchFamily="34" charset="0"/>
              </a:rPr>
              <a:t>Works?</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266163" y="1075549"/>
            <a:ext cx="10513454" cy="5878532"/>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The web works on a </a:t>
            </a:r>
            <a:r>
              <a:rPr lang="tr-TR" sz="2400" b="1" dirty="0" smtClean="0"/>
              <a:t>"</a:t>
            </a:r>
            <a:r>
              <a:rPr lang="en-US" sz="2400" b="1" dirty="0" smtClean="0"/>
              <a:t>client-server model</a:t>
            </a:r>
            <a:r>
              <a:rPr lang="tr-TR" sz="2400" b="1" dirty="0" smtClean="0"/>
              <a:t>"</a:t>
            </a:r>
            <a:r>
              <a:rPr lang="en-US" sz="2400" b="1" dirty="0" smtClean="0"/>
              <a:t>.</a:t>
            </a:r>
            <a:endParaRPr lang="tr-TR" sz="2400" b="1" dirty="0" smtClean="0"/>
          </a:p>
          <a:p>
            <a:pPr marL="342900" indent="-342900">
              <a:spcAft>
                <a:spcPts val="1200"/>
              </a:spcAft>
              <a:buFont typeface="Arial" panose="020B0604020202020204" pitchFamily="34" charset="0"/>
              <a:buChar char="•"/>
            </a:pPr>
            <a:r>
              <a:rPr lang="en-US" sz="2400" dirty="0"/>
              <a:t>Client-server architecture is an architecture of a computer network in which many clients (remote processors) request and receive service from a centralized server (host computer)</a:t>
            </a:r>
            <a:endParaRPr lang="tr-TR" sz="2400" dirty="0"/>
          </a:p>
          <a:p>
            <a:pPr marL="342900" indent="-342900">
              <a:spcAft>
                <a:spcPts val="1200"/>
              </a:spcAft>
              <a:buFont typeface="Arial" panose="020B0604020202020204" pitchFamily="34" charset="0"/>
              <a:buChar char="•"/>
            </a:pPr>
            <a:r>
              <a:rPr lang="en-US" sz="2400" dirty="0" smtClean="0"/>
              <a:t>Clients </a:t>
            </a:r>
            <a:r>
              <a:rPr lang="en-US" sz="2400" dirty="0"/>
              <a:t>are the typical web user's internet-connected devices and web-accessing software </a:t>
            </a:r>
            <a:r>
              <a:rPr lang="en-US" sz="2400" dirty="0" smtClean="0"/>
              <a:t>available</a:t>
            </a:r>
            <a:r>
              <a:rPr lang="tr-TR" sz="2400" dirty="0" smtClean="0"/>
              <a:t> </a:t>
            </a:r>
            <a:r>
              <a:rPr lang="en-US" sz="2400" dirty="0" smtClean="0"/>
              <a:t>on </a:t>
            </a:r>
            <a:r>
              <a:rPr lang="en-US" sz="2400" dirty="0"/>
              <a:t>those devices</a:t>
            </a:r>
            <a:r>
              <a:rPr lang="tr-TR" sz="2400" dirty="0" smtClean="0"/>
              <a:t>.</a:t>
            </a:r>
            <a:r>
              <a:rPr lang="en-US" sz="2400" dirty="0"/>
              <a:t> Client is </a:t>
            </a:r>
            <a:r>
              <a:rPr lang="en-US" sz="2400" dirty="0" smtClean="0"/>
              <a:t>capable </a:t>
            </a:r>
            <a:r>
              <a:rPr lang="en-US" sz="2400" dirty="0"/>
              <a:t>of receiving information or using a particular service from the service providers (Servers).</a:t>
            </a:r>
          </a:p>
          <a:p>
            <a:pPr marL="342900" indent="-342900">
              <a:spcAft>
                <a:spcPts val="1200"/>
              </a:spcAft>
              <a:buFont typeface="Arial" panose="020B0604020202020204" pitchFamily="34" charset="0"/>
              <a:buChar char="•"/>
            </a:pPr>
            <a:r>
              <a:rPr lang="en-US" sz="2400" dirty="0"/>
              <a:t>Server is a remote computer which provides information (data) or access to particular services</a:t>
            </a:r>
            <a:r>
              <a:rPr lang="en-US" sz="2400" dirty="0" smtClean="0"/>
              <a:t>.</a:t>
            </a:r>
            <a:r>
              <a:rPr lang="tr-TR" sz="2400" dirty="0" smtClean="0"/>
              <a:t> It </a:t>
            </a:r>
            <a:r>
              <a:rPr lang="en-US" sz="2400" dirty="0" smtClean="0"/>
              <a:t>store</a:t>
            </a:r>
            <a:r>
              <a:rPr lang="tr-TR" sz="2400" dirty="0" smtClean="0"/>
              <a:t>s</a:t>
            </a:r>
            <a:r>
              <a:rPr lang="en-US" sz="2400" dirty="0" smtClean="0"/>
              <a:t> </a:t>
            </a:r>
            <a:r>
              <a:rPr lang="en-US" sz="2400" dirty="0"/>
              <a:t>webpages, sites, or apps. When a client device wants to access a webpage, a copy of the webpage is downloaded from the server onto the client machine to be displayed in the user's web browser. </a:t>
            </a:r>
            <a:endParaRPr lang="tr-TR" sz="2400" dirty="0" smtClean="0"/>
          </a:p>
          <a:p>
            <a:endParaRPr lang="tr-TR" sz="2400" dirty="0" smtClean="0"/>
          </a:p>
        </p:txBody>
      </p:sp>
    </p:spTree>
    <p:extLst>
      <p:ext uri="{BB962C8B-B14F-4D97-AF65-F5344CB8AC3E}">
        <p14:creationId xmlns:p14="http://schemas.microsoft.com/office/powerpoint/2010/main" val="215775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925150" y="200238"/>
            <a:ext cx="6188344" cy="707886"/>
          </a:xfrm>
          <a:prstGeom prst="rect">
            <a:avLst/>
          </a:prstGeom>
          <a:noFill/>
        </p:spPr>
        <p:txBody>
          <a:bodyPr wrap="square" rtlCol="0">
            <a:spAutoFit/>
          </a:bodyPr>
          <a:lstStyle/>
          <a:p>
            <a:r>
              <a:rPr lang="tr-TR" sz="4000" b="1" dirty="0">
                <a:solidFill>
                  <a:srgbClr val="17375E"/>
                </a:solidFill>
                <a:ea typeface="Verdana" panose="020B0604030504040204" pitchFamily="34" charset="0"/>
              </a:rPr>
              <a:t>How WWW </a:t>
            </a:r>
            <a:r>
              <a:rPr lang="tr-TR" sz="4000" b="1" dirty="0" smtClean="0">
                <a:solidFill>
                  <a:srgbClr val="17375E"/>
                </a:solidFill>
                <a:ea typeface="Verdana" panose="020B0604030504040204" pitchFamily="34" charset="0"/>
              </a:rPr>
              <a:t>Works?</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266163" y="850461"/>
            <a:ext cx="10513454" cy="5755422"/>
          </a:xfrm>
          <a:prstGeom prst="rect">
            <a:avLst/>
          </a:prstGeom>
        </p:spPr>
        <p:txBody>
          <a:bodyPr wrap="square">
            <a:spAutoFit/>
          </a:bodyPr>
          <a:lstStyle/>
          <a:p>
            <a:r>
              <a:rPr lang="en-US" sz="2200" dirty="0" smtClean="0"/>
              <a:t>Following </a:t>
            </a:r>
            <a:r>
              <a:rPr lang="en-US" sz="2200" dirty="0"/>
              <a:t>steps explains how the web works</a:t>
            </a:r>
            <a:r>
              <a:rPr lang="en-US" sz="2200" dirty="0" smtClean="0"/>
              <a:t>:</a:t>
            </a:r>
            <a:endParaRPr lang="tr-TR" sz="2200" dirty="0" smtClean="0"/>
          </a:p>
          <a:p>
            <a:endParaRPr lang="en-US" sz="1000" dirty="0"/>
          </a:p>
          <a:p>
            <a:pPr marL="342900" indent="-342900">
              <a:spcAft>
                <a:spcPts val="1200"/>
              </a:spcAft>
              <a:buFont typeface="Arial" panose="020B0604020202020204" pitchFamily="34" charset="0"/>
              <a:buChar char="•"/>
            </a:pPr>
            <a:r>
              <a:rPr lang="en-US" sz="2200" dirty="0"/>
              <a:t>User enters the URL </a:t>
            </a:r>
            <a:r>
              <a:rPr lang="en-US" sz="2200" dirty="0" smtClean="0"/>
              <a:t>of </a:t>
            </a:r>
            <a:r>
              <a:rPr lang="en-US" sz="2200" dirty="0"/>
              <a:t>the web page in the address bar of web browser.</a:t>
            </a:r>
          </a:p>
          <a:p>
            <a:pPr marL="342900" indent="-342900">
              <a:spcAft>
                <a:spcPts val="1200"/>
              </a:spcAft>
              <a:buFont typeface="Arial" panose="020B0604020202020204" pitchFamily="34" charset="0"/>
              <a:buChar char="•"/>
            </a:pPr>
            <a:r>
              <a:rPr lang="en-US" sz="2200" dirty="0"/>
              <a:t>The </a:t>
            </a:r>
            <a:r>
              <a:rPr lang="en-US" sz="2200" dirty="0" smtClean="0"/>
              <a:t>client</a:t>
            </a:r>
            <a:r>
              <a:rPr lang="tr-TR" sz="2200" dirty="0" smtClean="0"/>
              <a:t>,</a:t>
            </a:r>
            <a:r>
              <a:rPr lang="en-US" sz="2200" dirty="0" smtClean="0"/>
              <a:t> </a:t>
            </a:r>
            <a:r>
              <a:rPr lang="en-US" sz="2200" dirty="0"/>
              <a:t>which is your </a:t>
            </a:r>
            <a:r>
              <a:rPr lang="en-US" sz="2200" dirty="0" smtClean="0"/>
              <a:t>computer, </a:t>
            </a:r>
            <a:r>
              <a:rPr lang="en-US" sz="2200" dirty="0"/>
              <a:t>more specifically the browser you are using, sends a request </a:t>
            </a:r>
            <a:r>
              <a:rPr lang="en-US" sz="2200" dirty="0" smtClean="0"/>
              <a:t>to</a:t>
            </a:r>
            <a:r>
              <a:rPr lang="tr-TR" sz="2200" dirty="0" smtClean="0"/>
              <a:t> </a:t>
            </a:r>
            <a:r>
              <a:rPr lang="en-US" sz="2200" dirty="0" smtClean="0"/>
              <a:t>the </a:t>
            </a:r>
            <a:r>
              <a:rPr lang="en-US" sz="2200" dirty="0"/>
              <a:t>Domain Name Server for the </a:t>
            </a:r>
            <a:r>
              <a:rPr lang="en-US" sz="2200" dirty="0" smtClean="0"/>
              <a:t>corresponding</a:t>
            </a:r>
            <a:r>
              <a:rPr lang="tr-TR" sz="2200" dirty="0" smtClean="0"/>
              <a:t> </a:t>
            </a:r>
            <a:r>
              <a:rPr lang="en-US" sz="2200" dirty="0" smtClean="0"/>
              <a:t>IP address</a:t>
            </a:r>
            <a:r>
              <a:rPr lang="tr-TR" sz="2200" dirty="0" smtClean="0"/>
              <a:t>.</a:t>
            </a:r>
            <a:endParaRPr lang="en-US" sz="2200" dirty="0"/>
          </a:p>
          <a:p>
            <a:pPr marL="342900" indent="-342900">
              <a:spcAft>
                <a:spcPts val="1200"/>
              </a:spcAft>
              <a:buFont typeface="Arial" panose="020B0604020202020204" pitchFamily="34" charset="0"/>
              <a:buChar char="•"/>
            </a:pPr>
            <a:r>
              <a:rPr lang="en-US" sz="2200" dirty="0"/>
              <a:t>After receiving IP address, browser sends the request for web page to the web server using HTTP protocol which specifies the way the browser and web server communicates.</a:t>
            </a:r>
          </a:p>
          <a:p>
            <a:pPr marL="342900" indent="-342900">
              <a:spcAft>
                <a:spcPts val="1200"/>
              </a:spcAft>
              <a:buFont typeface="Arial" panose="020B0604020202020204" pitchFamily="34" charset="0"/>
              <a:buChar char="•"/>
            </a:pPr>
            <a:r>
              <a:rPr lang="en-US" sz="2200" dirty="0"/>
              <a:t>Then web server receives request using HTTP </a:t>
            </a:r>
            <a:r>
              <a:rPr lang="en-US" sz="2200" dirty="0" smtClean="0"/>
              <a:t>protocol</a:t>
            </a:r>
            <a:r>
              <a:rPr lang="tr-TR" sz="2200" dirty="0" smtClean="0"/>
              <a:t> and</a:t>
            </a:r>
            <a:r>
              <a:rPr lang="en-US" sz="2200" dirty="0" smtClean="0"/>
              <a:t> </a:t>
            </a:r>
            <a:r>
              <a:rPr lang="en-US" sz="2200" dirty="0"/>
              <a:t>checks if the page exists, if it exists the server will send the HTML page in response</a:t>
            </a:r>
            <a:endParaRPr lang="tr-TR" sz="2200" dirty="0" smtClean="0"/>
          </a:p>
          <a:p>
            <a:pPr marL="342900" indent="-342900">
              <a:spcAft>
                <a:spcPts val="1200"/>
              </a:spcAft>
              <a:buFont typeface="Arial" panose="020B0604020202020204" pitchFamily="34" charset="0"/>
              <a:buChar char="•"/>
            </a:pPr>
            <a:r>
              <a:rPr lang="en-US" sz="2200" dirty="0" smtClean="0"/>
              <a:t>Now </a:t>
            </a:r>
            <a:r>
              <a:rPr lang="en-US" sz="2200" dirty="0"/>
              <a:t>the web browser receives the web </a:t>
            </a:r>
            <a:r>
              <a:rPr lang="en-US" sz="2200" dirty="0" smtClean="0"/>
              <a:t>page</a:t>
            </a:r>
            <a:r>
              <a:rPr lang="tr-TR" sz="2200" dirty="0" smtClean="0"/>
              <a:t>.</a:t>
            </a:r>
            <a:r>
              <a:rPr lang="en-US" sz="2200" dirty="0" smtClean="0"/>
              <a:t> </a:t>
            </a:r>
            <a:r>
              <a:rPr lang="en-US" sz="2200" dirty="0"/>
              <a:t>It interprets it and display the contents of web page in web browser’s window.</a:t>
            </a:r>
          </a:p>
          <a:p>
            <a:pPr marL="342900" indent="-342900">
              <a:spcAft>
                <a:spcPts val="1200"/>
              </a:spcAft>
              <a:buFont typeface="Arial" panose="020B0604020202020204" pitchFamily="34" charset="0"/>
              <a:buChar char="•"/>
            </a:pPr>
            <a:r>
              <a:rPr lang="tr-TR" sz="2200" dirty="0" smtClean="0"/>
              <a:t>I</a:t>
            </a:r>
            <a:r>
              <a:rPr lang="en-US" sz="2200" dirty="0" smtClean="0"/>
              <a:t>f </a:t>
            </a:r>
            <a:r>
              <a:rPr lang="en-US" sz="2200" dirty="0"/>
              <a:t>the requested page doesn’t exists then the server sends a 404 Error code which means the web page doesn’t exist on the server</a:t>
            </a:r>
            <a:r>
              <a:rPr lang="en-US" sz="2200" dirty="0" smtClean="0"/>
              <a:t>.</a:t>
            </a:r>
            <a:endParaRPr lang="en-US" sz="2200" dirty="0"/>
          </a:p>
        </p:txBody>
      </p:sp>
    </p:spTree>
    <p:extLst>
      <p:ext uri="{BB962C8B-B14F-4D97-AF65-F5344CB8AC3E}">
        <p14:creationId xmlns:p14="http://schemas.microsoft.com/office/powerpoint/2010/main" val="500707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35" y="563423"/>
            <a:ext cx="8649156" cy="5082068"/>
          </a:xfrm>
          <a:prstGeom prst="rect">
            <a:avLst/>
          </a:prstGeom>
          <a:noFill/>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1962435" y="5057977"/>
            <a:ext cx="4802513" cy="1477328"/>
          </a:xfrm>
          <a:prstGeom prst="rect">
            <a:avLst/>
          </a:prstGeom>
          <a:noFill/>
        </p:spPr>
        <p:txBody>
          <a:bodyPr wrap="square" rtlCol="0">
            <a:spAutoFit/>
          </a:bodyPr>
          <a:lstStyle/>
          <a:p>
            <a:r>
              <a:rPr lang="en-US" b="1" i="1" dirty="0">
                <a:solidFill>
                  <a:srgbClr val="69A221"/>
                </a:solidFill>
              </a:rPr>
              <a:t>An important advantage of the client-server model is that its centralized architecture helps make it easier to protect data with </a:t>
            </a:r>
            <a:r>
              <a:rPr lang="en-US" b="1" i="1" u="sng" dirty="0">
                <a:solidFill>
                  <a:srgbClr val="69A221"/>
                </a:solidFill>
              </a:rPr>
              <a:t>access controls</a:t>
            </a:r>
            <a:r>
              <a:rPr lang="en-US" b="1" i="1" dirty="0">
                <a:solidFill>
                  <a:srgbClr val="69A221"/>
                </a:solidFill>
              </a:rPr>
              <a:t> that are enforced by </a:t>
            </a:r>
            <a:r>
              <a:rPr lang="en-US" b="1" i="1" u="sng" dirty="0">
                <a:solidFill>
                  <a:srgbClr val="69A221"/>
                </a:solidFill>
              </a:rPr>
              <a:t>security policies</a:t>
            </a:r>
            <a:r>
              <a:rPr lang="en-US" b="1" i="1" dirty="0" smtClean="0">
                <a:solidFill>
                  <a:srgbClr val="69A221"/>
                </a:solidFill>
              </a:rPr>
              <a:t>.</a:t>
            </a:r>
            <a:endParaRPr lang="tr-TR" b="1" i="1" dirty="0" smtClean="0">
              <a:solidFill>
                <a:srgbClr val="69A221"/>
              </a:solidFill>
            </a:endParaRPr>
          </a:p>
        </p:txBody>
      </p:sp>
      <p:sp>
        <p:nvSpPr>
          <p:cNvPr id="6" name="TextBox 5"/>
          <p:cNvSpPr txBox="1"/>
          <p:nvPr/>
        </p:nvSpPr>
        <p:spPr>
          <a:xfrm>
            <a:off x="925150" y="200238"/>
            <a:ext cx="5141151"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How WWW Works?</a:t>
            </a:r>
            <a:endParaRPr lang="tr-TR" sz="4000" b="1" dirty="0">
              <a:solidFill>
                <a:srgbClr val="17375E"/>
              </a:solidFill>
              <a:ea typeface="Verdana" panose="020B0604030504040204" pitchFamily="34" charset="0"/>
            </a:endParaRPr>
          </a:p>
        </p:txBody>
      </p:sp>
      <p:sp>
        <p:nvSpPr>
          <p:cNvPr id="3" name="TextBox 2"/>
          <p:cNvSpPr txBox="1"/>
          <p:nvPr/>
        </p:nvSpPr>
        <p:spPr>
          <a:xfrm>
            <a:off x="7262191" y="3977351"/>
            <a:ext cx="3916671" cy="2862322"/>
          </a:xfrm>
          <a:prstGeom prst="rect">
            <a:avLst/>
          </a:prstGeom>
          <a:noFill/>
        </p:spPr>
        <p:txBody>
          <a:bodyPr wrap="square" rtlCol="0">
            <a:spAutoFit/>
          </a:bodyPr>
          <a:lstStyle/>
          <a:p>
            <a:r>
              <a:rPr lang="en-US" b="1" i="1" dirty="0">
                <a:solidFill>
                  <a:srgbClr val="FF5205"/>
                </a:solidFill>
              </a:rPr>
              <a:t>An important disadvantage of the client-server model is that if too many clients simultaneously request data from the server, it may get overloaded. In addition to causing network congestion, too many requests may result in a denial of service.</a:t>
            </a:r>
          </a:p>
          <a:p>
            <a:endParaRPr lang="en-US" dirty="0"/>
          </a:p>
        </p:txBody>
      </p:sp>
    </p:spTree>
    <p:extLst>
      <p:ext uri="{BB962C8B-B14F-4D97-AF65-F5344CB8AC3E}">
        <p14:creationId xmlns:p14="http://schemas.microsoft.com/office/powerpoint/2010/main" val="3130997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01526" y="198722"/>
            <a:ext cx="8100876" cy="1261884"/>
          </a:xfrm>
          <a:prstGeom prst="rect">
            <a:avLst/>
          </a:prstGeom>
          <a:noFill/>
        </p:spPr>
        <p:txBody>
          <a:bodyPr wrap="square" rtlCol="0">
            <a:spAutoFit/>
          </a:bodyPr>
          <a:lstStyle/>
          <a:p>
            <a:r>
              <a:rPr lang="tr-TR" sz="3800" b="1" dirty="0" smtClean="0">
                <a:solidFill>
                  <a:srgbClr val="17375E"/>
                </a:solidFill>
                <a:ea typeface="Verdana" panose="020B0604030504040204" pitchFamily="34" charset="0"/>
              </a:rPr>
              <a:t>Client-Side </a:t>
            </a:r>
            <a:r>
              <a:rPr lang="tr-TR" sz="3800" b="1" dirty="0" smtClean="0">
                <a:solidFill>
                  <a:srgbClr val="69A221"/>
                </a:solidFill>
                <a:ea typeface="Verdana" panose="020B0604030504040204" pitchFamily="34" charset="0"/>
              </a:rPr>
              <a:t>VS</a:t>
            </a:r>
            <a:r>
              <a:rPr lang="tr-TR" sz="3800" b="1" dirty="0" smtClean="0">
                <a:solidFill>
                  <a:srgbClr val="17375E"/>
                </a:solidFill>
                <a:ea typeface="Verdana" panose="020B0604030504040204" pitchFamily="34" charset="0"/>
              </a:rPr>
              <a:t> Server-Side </a:t>
            </a:r>
          </a:p>
          <a:p>
            <a:pPr algn="ctr"/>
            <a:r>
              <a:rPr lang="tr-TR" sz="3800" b="1" dirty="0" smtClean="0">
                <a:solidFill>
                  <a:srgbClr val="17375E"/>
                </a:solidFill>
                <a:ea typeface="Verdana" panose="020B0604030504040204" pitchFamily="34" charset="0"/>
              </a:rPr>
              <a:t>Programming</a:t>
            </a:r>
            <a:endParaRPr lang="tr-TR" sz="38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3" name="Table 2"/>
          <p:cNvGraphicFramePr>
            <a:graphicFrameLocks noGrp="1"/>
          </p:cNvGraphicFramePr>
          <p:nvPr>
            <p:extLst>
              <p:ext uri="{D42A27DB-BD31-4B8C-83A1-F6EECF244321}">
                <p14:modId xmlns:p14="http://schemas.microsoft.com/office/powerpoint/2010/main" val="3216963192"/>
              </p:ext>
            </p:extLst>
          </p:nvPr>
        </p:nvGraphicFramePr>
        <p:xfrm>
          <a:off x="463789" y="1585392"/>
          <a:ext cx="9784620" cy="5151765"/>
        </p:xfrm>
        <a:graphic>
          <a:graphicData uri="http://schemas.openxmlformats.org/drawingml/2006/table">
            <a:tbl>
              <a:tblPr firstRow="1" bandRow="1">
                <a:tableStyleId>{5C22544A-7EE6-4342-B048-85BDC9FD1C3A}</a:tableStyleId>
              </a:tblPr>
              <a:tblGrid>
                <a:gridCol w="4165698"/>
                <a:gridCol w="967408"/>
                <a:gridCol w="4651514"/>
              </a:tblGrid>
              <a:tr h="968765">
                <a:tc>
                  <a:txBody>
                    <a:bodyPr/>
                    <a:lstStyle/>
                    <a:p>
                      <a:r>
                        <a:rPr lang="tr-TR" sz="2200" dirty="0" smtClean="0"/>
                        <a:t>Frontend</a:t>
                      </a:r>
                    </a:p>
                    <a:p>
                      <a:r>
                        <a:rPr lang="tr-TR" sz="2000" b="0" dirty="0" smtClean="0">
                          <a:solidFill>
                            <a:schemeClr val="tx1">
                              <a:lumMod val="85000"/>
                              <a:lumOff val="15000"/>
                            </a:schemeClr>
                          </a:solidFill>
                        </a:rPr>
                        <a:t>Runs on the user computer</a:t>
                      </a:r>
                      <a:endParaRPr lang="en-US" sz="2000" b="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F7233"/>
                    </a:solidFill>
                  </a:tcPr>
                </a:tc>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tr-TR" sz="2200" dirty="0" smtClean="0"/>
                        <a:t>Backend</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Runs on the server</a:t>
                      </a:r>
                      <a:endParaRPr lang="en-US" sz="2000" b="0" kern="1200" dirty="0">
                        <a:solidFill>
                          <a:schemeClr val="tx1">
                            <a:lumMod val="85000"/>
                            <a:lumOff val="15000"/>
                          </a:schemeClr>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90D739"/>
                    </a:solidFill>
                  </a:tcPr>
                </a:tc>
              </a:tr>
              <a:tr h="1059278">
                <a:tc>
                  <a:txBody>
                    <a:bodyPr/>
                    <a:lstStyle/>
                    <a:p>
                      <a:r>
                        <a:rPr lang="tr-TR" sz="2200" b="1" kern="1200" dirty="0" smtClean="0">
                          <a:solidFill>
                            <a:schemeClr val="lt1"/>
                          </a:solidFill>
                          <a:latin typeface="+mn-lt"/>
                          <a:ea typeface="+mn-ea"/>
                          <a:cs typeface="+mn-cs"/>
                        </a:rPr>
                        <a:t>Interfacing</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Collection of user input, interfacing with the server</a:t>
                      </a:r>
                      <a:endParaRPr lang="en-US" sz="20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F5205"/>
                    </a:solidFill>
                  </a:tcPr>
                </a:tc>
                <a:tc>
                  <a:txBody>
                    <a:bodyPr/>
                    <a:lstStyle/>
                    <a:p>
                      <a:endParaRPr lang="en-US"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7569C"/>
                    </a:solidFill>
                  </a:tcPr>
                </a:tc>
                <a:tc>
                  <a:txBody>
                    <a:bodyPr/>
                    <a:lstStyle/>
                    <a:p>
                      <a:r>
                        <a:rPr lang="tr-TR" sz="2200" b="1" kern="1200" dirty="0" smtClean="0">
                          <a:solidFill>
                            <a:schemeClr val="lt1"/>
                          </a:solidFill>
                          <a:latin typeface="+mn-lt"/>
                          <a:ea typeface="+mn-ea"/>
                          <a:cs typeface="+mn-cs"/>
                        </a:rPr>
                        <a:t>Processing</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Process es data, doing transactions, and complex computetion</a:t>
                      </a:r>
                      <a:endParaRPr lang="en-US" sz="2000" b="0" kern="1200" dirty="0">
                        <a:solidFill>
                          <a:schemeClr val="tx1">
                            <a:lumMod val="85000"/>
                            <a:lumOff val="15000"/>
                          </a:schemeClr>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69A221"/>
                    </a:solidFill>
                  </a:tcPr>
                </a:tc>
              </a:tr>
              <a:tr h="919928">
                <a:tc>
                  <a:txBody>
                    <a:bodyPr/>
                    <a:lstStyle/>
                    <a:p>
                      <a:r>
                        <a:rPr lang="tr-TR" sz="2200" b="1" kern="1200" dirty="0" smtClean="0">
                          <a:solidFill>
                            <a:schemeClr val="lt1"/>
                          </a:solidFill>
                          <a:latin typeface="+mn-lt"/>
                          <a:ea typeface="+mn-ea"/>
                          <a:cs typeface="+mn-cs"/>
                        </a:rPr>
                        <a:t>Fully Visible</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Scripts can beviewed by the user</a:t>
                      </a:r>
                    </a:p>
                    <a:p>
                      <a:pPr marL="0" algn="l" defTabSz="914400" rtl="0" eaLnBrk="1" latinLnBrk="0" hangingPunct="1"/>
                      <a:endParaRPr lang="tr-TR" sz="2000" b="0" kern="1200" dirty="0" smtClean="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6D2A"/>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F81BD"/>
                    </a:solidFill>
                  </a:tcPr>
                </a:tc>
                <a:tc>
                  <a:txBody>
                    <a:bodyPr/>
                    <a:lstStyle/>
                    <a:p>
                      <a:pPr marL="0" algn="l" defTabSz="914400" rtl="0" eaLnBrk="1" latinLnBrk="0" hangingPunct="1"/>
                      <a:r>
                        <a:rPr lang="tr-TR" sz="2200" b="1" kern="1200" dirty="0" smtClean="0">
                          <a:solidFill>
                            <a:schemeClr val="lt1"/>
                          </a:solidFill>
                          <a:latin typeface="+mn-lt"/>
                          <a:ea typeface="+mn-ea"/>
                          <a:cs typeface="+mn-cs"/>
                        </a:rPr>
                        <a:t>Invisible</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Scripts are not open to users. </a:t>
                      </a:r>
                      <a:endParaRPr lang="en-US" sz="2000" b="0" kern="1200" dirty="0">
                        <a:solidFill>
                          <a:schemeClr val="tx1">
                            <a:lumMod val="85000"/>
                            <a:lumOff val="15000"/>
                          </a:schemeClr>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90D739"/>
                    </a:solidFill>
                  </a:tcPr>
                </a:tc>
              </a:tr>
              <a:tr h="1370831">
                <a:tc>
                  <a:txBody>
                    <a:bodyPr/>
                    <a:lstStyle/>
                    <a:p>
                      <a:pPr marL="0" algn="l" defTabSz="914400" rtl="0" eaLnBrk="1" latinLnBrk="0" hangingPunct="1"/>
                      <a:r>
                        <a:rPr lang="tr-TR" sz="2200" b="1" kern="1200" dirty="0" smtClean="0">
                          <a:solidFill>
                            <a:schemeClr val="lt1"/>
                          </a:solidFill>
                          <a:latin typeface="+mn-lt"/>
                          <a:ea typeface="+mn-ea"/>
                          <a:cs typeface="+mn-cs"/>
                        </a:rPr>
                        <a:t>Less Secure</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Generally less secure as users can see and mess with the scripts</a:t>
                      </a:r>
                      <a:endParaRPr lang="en-US" sz="2000" b="0" kern="1200" dirty="0">
                        <a:solidFill>
                          <a:schemeClr val="tx1">
                            <a:lumMod val="85000"/>
                            <a:lumOff val="1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F5205"/>
                    </a:solidFill>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7569C"/>
                    </a:solidFill>
                  </a:tcPr>
                </a:tc>
                <a:tc>
                  <a:txBody>
                    <a:bodyPr/>
                    <a:lstStyle/>
                    <a:p>
                      <a:pPr marL="0" algn="l" defTabSz="914400" rtl="0" eaLnBrk="1" latinLnBrk="0" hangingPunct="1"/>
                      <a:r>
                        <a:rPr lang="tr-TR" sz="2200" b="1" kern="1200" dirty="0" smtClean="0">
                          <a:solidFill>
                            <a:schemeClr val="lt1"/>
                          </a:solidFill>
                          <a:latin typeface="+mn-lt"/>
                          <a:ea typeface="+mn-ea"/>
                          <a:cs typeface="+mn-cs"/>
                        </a:rPr>
                        <a:t>More Secure</a:t>
                      </a:r>
                    </a:p>
                    <a:p>
                      <a:pPr marL="0" algn="l" defTabSz="914400" rtl="0" eaLnBrk="1" latinLnBrk="0" hangingPunct="1"/>
                      <a:r>
                        <a:rPr lang="tr-TR" sz="2000" b="0" kern="1200" dirty="0" smtClean="0">
                          <a:solidFill>
                            <a:schemeClr val="tx1">
                              <a:lumMod val="85000"/>
                              <a:lumOff val="15000"/>
                            </a:schemeClr>
                          </a:solidFill>
                          <a:latin typeface="+mn-lt"/>
                          <a:ea typeface="+mn-ea"/>
                          <a:cs typeface="+mn-cs"/>
                        </a:rPr>
                        <a:t>Alot more secure as users don’t see the source code, and they usually can not interrupt the process.</a:t>
                      </a:r>
                      <a:endParaRPr lang="en-US" sz="2000" b="0" kern="1200" dirty="0">
                        <a:solidFill>
                          <a:schemeClr val="tx1">
                            <a:lumMod val="85000"/>
                            <a:lumOff val="15000"/>
                          </a:schemeClr>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69A221"/>
                    </a:solidFill>
                  </a:tcPr>
                </a:tc>
              </a:tr>
              <a:tr h="716571">
                <a:tc>
                  <a:txBody>
                    <a:bodyPr/>
                    <a:lstStyle/>
                    <a:p>
                      <a:pPr marL="0" algn="l" defTabSz="914400" rtl="0" eaLnBrk="1" latinLnBrk="0" hangingPunct="1"/>
                      <a:r>
                        <a:rPr lang="tr-TR" sz="2000" b="1" kern="1200" dirty="0" smtClean="0">
                          <a:solidFill>
                            <a:schemeClr val="lt1"/>
                          </a:solidFill>
                          <a:latin typeface="+mn-lt"/>
                          <a:ea typeface="+mn-ea"/>
                          <a:cs typeface="+mn-cs"/>
                        </a:rPr>
                        <a:t>HTML, CSS, JavaScript, VBScript</a:t>
                      </a:r>
                      <a:endParaRPr lang="en-US" sz="2000" b="1"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7233"/>
                    </a:solidFill>
                  </a:tcPr>
                </a:tc>
                <a:tc>
                  <a:txBody>
                    <a:bodyPr/>
                    <a:lstStyle/>
                    <a:p>
                      <a:endParaRPr lang="en-US"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p>
                      <a:pPr marL="0" algn="l" defTabSz="914400" rtl="0" eaLnBrk="1" latinLnBrk="0" hangingPunct="1"/>
                      <a:r>
                        <a:rPr lang="tr-TR" sz="2000" b="1" kern="1200" dirty="0" smtClean="0">
                          <a:solidFill>
                            <a:schemeClr val="lt1"/>
                          </a:solidFill>
                          <a:latin typeface="+mn-lt"/>
                          <a:ea typeface="+mn-ea"/>
                          <a:cs typeface="+mn-cs"/>
                        </a:rPr>
                        <a:t>PHP, ASP, Phyton, Ruby, C#, Java</a:t>
                      </a:r>
                      <a:endParaRPr lang="en-US" sz="2000" b="1" kern="1200" dirty="0">
                        <a:solidFill>
                          <a:schemeClr val="lt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0D739"/>
                    </a:solidFill>
                  </a:tcPr>
                </a:tc>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256" y="2549725"/>
            <a:ext cx="1026229" cy="107626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5256" y="3599892"/>
            <a:ext cx="1026229" cy="1092758"/>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5256" y="4666892"/>
            <a:ext cx="1026230" cy="138617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5256" y="6027311"/>
            <a:ext cx="1026229" cy="707046"/>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5256" y="1585390"/>
            <a:ext cx="1026229" cy="973603"/>
          </a:xfrm>
          <a:prstGeom prst="rect">
            <a:avLst/>
          </a:prstGeom>
        </p:spPr>
      </p:pic>
    </p:spTree>
    <p:extLst>
      <p:ext uri="{BB962C8B-B14F-4D97-AF65-F5344CB8AC3E}">
        <p14:creationId xmlns:p14="http://schemas.microsoft.com/office/powerpoint/2010/main" val="3296878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198722"/>
            <a:ext cx="9181404" cy="1323439"/>
          </a:xfrm>
          <a:prstGeom prst="rect">
            <a:avLst/>
          </a:prstGeom>
          <a:noFill/>
        </p:spPr>
        <p:txBody>
          <a:bodyPr wrap="square" rtlCol="0">
            <a:spAutoFit/>
          </a:bodyPr>
          <a:lstStyle/>
          <a:p>
            <a:pPr algn="ctr"/>
            <a:r>
              <a:rPr lang="tr-TR" sz="3800" b="1" dirty="0" smtClean="0">
                <a:solidFill>
                  <a:srgbClr val="17375E"/>
                </a:solidFill>
                <a:ea typeface="Verdana" panose="020B0604030504040204" pitchFamily="34" charset="0"/>
              </a:rPr>
              <a:t>Front End </a:t>
            </a:r>
            <a:r>
              <a:rPr lang="tr-TR" sz="3800" b="1" dirty="0" smtClean="0">
                <a:solidFill>
                  <a:srgbClr val="69A221"/>
                </a:solidFill>
                <a:ea typeface="Verdana" panose="020B0604030504040204" pitchFamily="34" charset="0"/>
              </a:rPr>
              <a:t>&amp;</a:t>
            </a:r>
            <a:r>
              <a:rPr lang="tr-TR" sz="3800" b="1" dirty="0" smtClean="0">
                <a:solidFill>
                  <a:srgbClr val="17375E"/>
                </a:solidFill>
                <a:ea typeface="Verdana" panose="020B0604030504040204" pitchFamily="34" charset="0"/>
              </a:rPr>
              <a:t> </a:t>
            </a:r>
            <a:r>
              <a:rPr lang="tr-TR" sz="4000" b="1" dirty="0" smtClean="0">
                <a:solidFill>
                  <a:srgbClr val="17375E"/>
                </a:solidFill>
                <a:ea typeface="Verdana" panose="020B0604030504040204" pitchFamily="34" charset="0"/>
              </a:rPr>
              <a:t>Back End </a:t>
            </a:r>
            <a:r>
              <a:rPr lang="tr-TR" sz="3800" b="1" dirty="0" smtClean="0">
                <a:solidFill>
                  <a:srgbClr val="17375E"/>
                </a:solidFill>
                <a:ea typeface="Verdana" panose="020B0604030504040204" pitchFamily="34" charset="0"/>
              </a:rPr>
              <a:t>Development</a:t>
            </a:r>
            <a:r>
              <a:rPr lang="tr-TR" sz="4000" b="1" dirty="0" smtClean="0">
                <a:solidFill>
                  <a:srgbClr val="17375E"/>
                </a:solidFill>
                <a:ea typeface="Verdana" panose="020B0604030504040204" pitchFamily="34" charset="0"/>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403414" y="1667438"/>
            <a:ext cx="9964270" cy="4924425"/>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tr-TR" sz="2200" dirty="0"/>
              <a:t>T</a:t>
            </a:r>
            <a:r>
              <a:rPr lang="en-US" sz="2200" dirty="0" smtClean="0"/>
              <a:t>he </a:t>
            </a:r>
            <a:r>
              <a:rPr lang="en-US" sz="2200" dirty="0"/>
              <a:t>main difference between front and back end development is the particular area of focus. </a:t>
            </a:r>
            <a:endParaRPr lang="tr-TR" sz="2200" dirty="0" smtClean="0"/>
          </a:p>
          <a:p>
            <a:pPr marL="457200" indent="-457200" algn="just">
              <a:spcAft>
                <a:spcPts val="1200"/>
              </a:spcAft>
              <a:buFont typeface="Arial" panose="020B0604020202020204" pitchFamily="34" charset="0"/>
              <a:buChar char="•"/>
            </a:pPr>
            <a:r>
              <a:rPr lang="en-US" sz="2200" dirty="0" smtClean="0"/>
              <a:t>The </a:t>
            </a:r>
            <a:r>
              <a:rPr lang="en-US" sz="2200" dirty="0"/>
              <a:t>front end is concerned with a website’s appearance, look and feel; while the back end focuses on </a:t>
            </a:r>
            <a:r>
              <a:rPr lang="en-US" sz="2200" dirty="0" smtClean="0"/>
              <a:t>functionality </a:t>
            </a:r>
            <a:r>
              <a:rPr lang="en-US" sz="2200" dirty="0"/>
              <a:t>on a website’s server-side, including all communications between the browser and the database</a:t>
            </a:r>
            <a:r>
              <a:rPr lang="en-US" sz="2200" dirty="0" smtClean="0"/>
              <a:t>.</a:t>
            </a:r>
            <a:endParaRPr lang="tr-TR" sz="2200" dirty="0" smtClean="0"/>
          </a:p>
          <a:p>
            <a:pPr marL="457200" indent="-457200" algn="just">
              <a:spcAft>
                <a:spcPts val="1200"/>
              </a:spcAft>
              <a:buFont typeface="Arial" panose="020B0604020202020204" pitchFamily="34" charset="0"/>
              <a:buChar char="•"/>
            </a:pPr>
            <a:r>
              <a:rPr lang="en-US" sz="2200" dirty="0" smtClean="0"/>
              <a:t>To </a:t>
            </a:r>
            <a:r>
              <a:rPr lang="en-US" sz="2200" dirty="0"/>
              <a:t>build a website, a front end developer takes care of the theme, including the presentation, images and style. </a:t>
            </a:r>
            <a:endParaRPr lang="tr-TR" sz="2200" dirty="0" smtClean="0"/>
          </a:p>
          <a:p>
            <a:pPr marL="457200" indent="-457200" algn="just">
              <a:spcAft>
                <a:spcPts val="1200"/>
              </a:spcAft>
              <a:buFont typeface="Arial" panose="020B0604020202020204" pitchFamily="34" charset="0"/>
              <a:buChar char="•"/>
            </a:pPr>
            <a:r>
              <a:rPr lang="en-US" sz="2200" dirty="0" smtClean="0"/>
              <a:t>The </a:t>
            </a:r>
            <a:r>
              <a:rPr lang="en-US" sz="2200" dirty="0"/>
              <a:t>back end developer takes care of the database, </a:t>
            </a:r>
            <a:r>
              <a:rPr lang="en-US" sz="2200" dirty="0" smtClean="0"/>
              <a:t>security, </a:t>
            </a:r>
            <a:r>
              <a:rPr lang="en-US" sz="2200" dirty="0"/>
              <a:t>site performance and users.</a:t>
            </a:r>
          </a:p>
          <a:p>
            <a:pPr marL="457200" indent="-457200" algn="just">
              <a:spcAft>
                <a:spcPts val="1200"/>
              </a:spcAft>
              <a:buFont typeface="Arial" panose="020B0604020202020204" pitchFamily="34" charset="0"/>
              <a:buChar char="•"/>
            </a:pPr>
            <a:r>
              <a:rPr lang="en-US" sz="2200" dirty="0" smtClean="0">
                <a:solidFill>
                  <a:schemeClr val="tx1">
                    <a:lumMod val="95000"/>
                    <a:lumOff val="5000"/>
                  </a:schemeClr>
                </a:solidFill>
              </a:rPr>
              <a:t>Each </a:t>
            </a:r>
            <a:r>
              <a:rPr lang="en-US" sz="2200" dirty="0">
                <a:solidFill>
                  <a:schemeClr val="tx1">
                    <a:lumMod val="95000"/>
                    <a:lumOff val="5000"/>
                  </a:schemeClr>
                </a:solidFill>
              </a:rPr>
              <a:t>side needs to communicate and operate effectively with the other as a single unit to improve the website’s functionality</a:t>
            </a:r>
            <a:r>
              <a:rPr lang="en-US" sz="2200" dirty="0" smtClean="0">
                <a:solidFill>
                  <a:schemeClr val="tx1">
                    <a:lumMod val="95000"/>
                    <a:lumOff val="5000"/>
                  </a:schemeClr>
                </a:solidFill>
              </a:rPr>
              <a:t>.</a:t>
            </a:r>
            <a:endParaRPr lang="tr-TR" sz="2200" dirty="0" smtClean="0">
              <a:solidFill>
                <a:schemeClr val="tx1">
                  <a:lumMod val="95000"/>
                  <a:lumOff val="5000"/>
                </a:schemeClr>
              </a:solidFill>
            </a:endParaRPr>
          </a:p>
          <a:p>
            <a:pPr marL="457200" indent="-457200" algn="just">
              <a:spcAft>
                <a:spcPts val="1200"/>
              </a:spcAft>
              <a:buFont typeface="Arial" panose="020B0604020202020204" pitchFamily="34" charset="0"/>
              <a:buChar char="•"/>
            </a:pPr>
            <a:endParaRPr lang="tr-TR" sz="2200" dirty="0">
              <a:solidFill>
                <a:schemeClr val="tx1">
                  <a:lumMod val="95000"/>
                  <a:lumOff val="5000"/>
                </a:schemeClr>
              </a:solidFill>
            </a:endParaRPr>
          </a:p>
        </p:txBody>
      </p:sp>
      <p:sp>
        <p:nvSpPr>
          <p:cNvPr id="4" name="TextBox 3"/>
          <p:cNvSpPr txBox="1"/>
          <p:nvPr/>
        </p:nvSpPr>
        <p:spPr>
          <a:xfrm>
            <a:off x="174813" y="750539"/>
            <a:ext cx="2805576" cy="400110"/>
          </a:xfrm>
          <a:prstGeom prst="rect">
            <a:avLst/>
          </a:prstGeom>
          <a:noFill/>
        </p:spPr>
        <p:txBody>
          <a:bodyPr wrap="none" rtlCol="0">
            <a:spAutoFit/>
          </a:bodyPr>
          <a:lstStyle/>
          <a:p>
            <a:r>
              <a:rPr lang="tr-TR" sz="2000" b="1" i="1" dirty="0" smtClean="0">
                <a:solidFill>
                  <a:srgbClr val="69A221"/>
                </a:solidFill>
              </a:rPr>
              <a:t>How website looks..</a:t>
            </a:r>
            <a:endParaRPr lang="tr-TR" sz="2000" b="1" i="1" dirty="0">
              <a:solidFill>
                <a:srgbClr val="69A221"/>
              </a:solidFill>
            </a:endParaRPr>
          </a:p>
        </p:txBody>
      </p:sp>
      <p:sp>
        <p:nvSpPr>
          <p:cNvPr id="7" name="TextBox 6"/>
          <p:cNvSpPr txBox="1"/>
          <p:nvPr/>
        </p:nvSpPr>
        <p:spPr>
          <a:xfrm>
            <a:off x="6432177" y="763418"/>
            <a:ext cx="2810385" cy="400110"/>
          </a:xfrm>
          <a:prstGeom prst="rect">
            <a:avLst/>
          </a:prstGeom>
          <a:noFill/>
        </p:spPr>
        <p:txBody>
          <a:bodyPr wrap="none" rtlCol="0">
            <a:spAutoFit/>
          </a:bodyPr>
          <a:lstStyle/>
          <a:p>
            <a:r>
              <a:rPr lang="tr-TR" sz="2000" b="1" i="1" dirty="0" smtClean="0">
                <a:solidFill>
                  <a:srgbClr val="69A221"/>
                </a:solidFill>
              </a:rPr>
              <a:t>How website works..</a:t>
            </a:r>
            <a:endParaRPr lang="tr-TR" sz="2000" b="1" i="1" dirty="0">
              <a:solidFill>
                <a:srgbClr val="69A221"/>
              </a:solidFill>
            </a:endParaRPr>
          </a:p>
        </p:txBody>
      </p:sp>
    </p:spTree>
    <p:extLst>
      <p:ext uri="{BB962C8B-B14F-4D97-AF65-F5344CB8AC3E}">
        <p14:creationId xmlns:p14="http://schemas.microsoft.com/office/powerpoint/2010/main" val="656910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292851"/>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430308" y="1129558"/>
            <a:ext cx="8925909" cy="4493538"/>
          </a:xfrm>
          <a:prstGeom prst="rect">
            <a:avLst/>
          </a:prstGeom>
          <a:noFill/>
        </p:spPr>
        <p:txBody>
          <a:bodyPr wrap="square" rtlCol="0">
            <a:spAutoFit/>
          </a:bodyPr>
          <a:lstStyle/>
          <a:p>
            <a:pPr marL="457200" indent="-457200" algn="just">
              <a:spcAft>
                <a:spcPts val="1200"/>
              </a:spcAft>
              <a:buFont typeface="Arial" panose="020B0604020202020204" pitchFamily="34" charset="0"/>
              <a:buChar char="•"/>
            </a:pPr>
            <a:r>
              <a:rPr lang="en-US" sz="2400" dirty="0"/>
              <a:t>The part of a website </a:t>
            </a:r>
            <a:r>
              <a:rPr lang="en-US" sz="2400" dirty="0" smtClean="0"/>
              <a:t>that </a:t>
            </a:r>
            <a:r>
              <a:rPr lang="en-US" sz="2400" dirty="0"/>
              <a:t>user interacts with directly is termed as </a:t>
            </a:r>
            <a:r>
              <a:rPr lang="en-US" sz="2400" b="1" dirty="0"/>
              <a:t>front end</a:t>
            </a:r>
            <a:r>
              <a:rPr lang="en-US" sz="2400" dirty="0"/>
              <a:t>. </a:t>
            </a:r>
            <a:endParaRPr lang="tr-TR" sz="2400" dirty="0" smtClean="0"/>
          </a:p>
          <a:p>
            <a:pPr marL="457200" indent="-457200" algn="just">
              <a:spcAft>
                <a:spcPts val="1200"/>
              </a:spcAft>
              <a:buFont typeface="Arial" panose="020B0604020202020204" pitchFamily="34" charset="0"/>
              <a:buChar char="•"/>
            </a:pPr>
            <a:r>
              <a:rPr lang="en-US" sz="2400" dirty="0" smtClean="0"/>
              <a:t>It </a:t>
            </a:r>
            <a:r>
              <a:rPr lang="en-US" sz="2400" dirty="0"/>
              <a:t>is also referred to as the </a:t>
            </a:r>
            <a:r>
              <a:rPr lang="en-US" sz="2400" b="1" dirty="0">
                <a:solidFill>
                  <a:srgbClr val="69A221"/>
                </a:solidFill>
              </a:rPr>
              <a:t>‘client side’ </a:t>
            </a:r>
            <a:r>
              <a:rPr lang="en-US" sz="2400" dirty="0"/>
              <a:t>of the application. </a:t>
            </a:r>
            <a:endParaRPr lang="tr-TR" sz="2400" dirty="0" smtClean="0"/>
          </a:p>
          <a:p>
            <a:pPr marL="457200" indent="-457200" algn="just">
              <a:spcAft>
                <a:spcPts val="1200"/>
              </a:spcAft>
              <a:buFont typeface="Arial" panose="020B0604020202020204" pitchFamily="34" charset="0"/>
              <a:buChar char="•"/>
            </a:pPr>
            <a:r>
              <a:rPr lang="en-US" sz="2400" dirty="0" smtClean="0"/>
              <a:t>It </a:t>
            </a:r>
            <a:r>
              <a:rPr lang="en-US" sz="2400" dirty="0"/>
              <a:t>includes everything that users experience directly</a:t>
            </a:r>
            <a:r>
              <a:rPr lang="en-US" sz="2400" dirty="0" smtClean="0"/>
              <a:t>:</a:t>
            </a:r>
            <a:endParaRPr lang="tr-TR" sz="2400" dirty="0" smtClean="0"/>
          </a:p>
          <a:p>
            <a:pPr marL="914400" lvl="1" indent="-457200" algn="just">
              <a:spcAft>
                <a:spcPts val="1200"/>
              </a:spcAft>
              <a:buFont typeface="Wingdings" panose="05000000000000000000" pitchFamily="2" charset="2"/>
              <a:buChar char="ü"/>
            </a:pPr>
            <a:r>
              <a:rPr lang="en-US" sz="2400" dirty="0" smtClean="0"/>
              <a:t>colors </a:t>
            </a:r>
            <a:r>
              <a:rPr lang="en-US" sz="2400" dirty="0"/>
              <a:t>and styles, </a:t>
            </a:r>
            <a:endParaRPr lang="tr-TR" sz="2400" dirty="0" smtClean="0"/>
          </a:p>
          <a:p>
            <a:pPr marL="914400" lvl="1" indent="-457200" algn="just">
              <a:spcAft>
                <a:spcPts val="1200"/>
              </a:spcAft>
              <a:buFont typeface="Wingdings" panose="05000000000000000000" pitchFamily="2" charset="2"/>
              <a:buChar char="ü"/>
            </a:pPr>
            <a:r>
              <a:rPr lang="en-US" sz="2400" dirty="0" smtClean="0"/>
              <a:t>images</a:t>
            </a:r>
            <a:r>
              <a:rPr lang="en-US" sz="2400" dirty="0"/>
              <a:t>, </a:t>
            </a:r>
            <a:endParaRPr lang="tr-TR" sz="2400" dirty="0" smtClean="0"/>
          </a:p>
          <a:p>
            <a:pPr marL="914400" lvl="1" indent="-457200" algn="just">
              <a:spcAft>
                <a:spcPts val="1200"/>
              </a:spcAft>
              <a:buFont typeface="Wingdings" panose="05000000000000000000" pitchFamily="2" charset="2"/>
              <a:buChar char="ü"/>
            </a:pPr>
            <a:r>
              <a:rPr lang="en-US" sz="2400" dirty="0" smtClean="0"/>
              <a:t>graphs </a:t>
            </a:r>
            <a:r>
              <a:rPr lang="en-US" sz="2400" dirty="0"/>
              <a:t>and tables, </a:t>
            </a:r>
            <a:endParaRPr lang="tr-TR" sz="2400" dirty="0" smtClean="0"/>
          </a:p>
          <a:p>
            <a:pPr marL="914400" lvl="1" indent="-457200" algn="just">
              <a:spcAft>
                <a:spcPts val="1200"/>
              </a:spcAft>
              <a:buFont typeface="Wingdings" panose="05000000000000000000" pitchFamily="2" charset="2"/>
              <a:buChar char="ü"/>
            </a:pPr>
            <a:r>
              <a:rPr lang="en-US" sz="2400" dirty="0" smtClean="0"/>
              <a:t>buttons</a:t>
            </a:r>
            <a:r>
              <a:rPr lang="en-US" sz="2400" dirty="0"/>
              <a:t>, </a:t>
            </a:r>
            <a:r>
              <a:rPr lang="en-US" sz="2400" dirty="0" smtClean="0"/>
              <a:t> </a:t>
            </a:r>
            <a:endParaRPr lang="tr-TR" sz="2400" dirty="0"/>
          </a:p>
          <a:p>
            <a:pPr marL="914400" lvl="1" indent="-457200" algn="just">
              <a:spcAft>
                <a:spcPts val="1200"/>
              </a:spcAft>
              <a:buFont typeface="Wingdings" panose="05000000000000000000" pitchFamily="2" charset="2"/>
              <a:buChar char="ü"/>
            </a:pPr>
            <a:r>
              <a:rPr lang="en-US" sz="2400" dirty="0" smtClean="0"/>
              <a:t>navigation menu</a:t>
            </a:r>
            <a:r>
              <a:rPr lang="tr-TR" sz="2400" dirty="0" smtClean="0"/>
              <a:t> </a:t>
            </a:r>
            <a:r>
              <a:rPr lang="en-US" sz="2400" dirty="0" smtClean="0"/>
              <a:t>an</a:t>
            </a:r>
            <a:r>
              <a:rPr lang="tr-TR" sz="2400" dirty="0" smtClean="0"/>
              <a:t>d etc.</a:t>
            </a:r>
          </a:p>
        </p:txBody>
      </p:sp>
    </p:spTree>
    <p:extLst>
      <p:ext uri="{BB962C8B-B14F-4D97-AF65-F5344CB8AC3E}">
        <p14:creationId xmlns:p14="http://schemas.microsoft.com/office/powerpoint/2010/main" val="12357421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292851"/>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174813" y="1541682"/>
            <a:ext cx="9964270" cy="3508653"/>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r>
              <a:rPr lang="en-US" sz="2400" dirty="0" smtClean="0"/>
              <a:t>The </a:t>
            </a:r>
            <a:r>
              <a:rPr lang="en-US" sz="2400" dirty="0"/>
              <a:t>structure, design, behavior, and content of everything seen on browser screen when websites, web applications, or mobile apps are opened up, is implemented by front </a:t>
            </a:r>
            <a:r>
              <a:rPr lang="tr-TR" sz="2400" dirty="0" smtClean="0"/>
              <a:t>e</a:t>
            </a:r>
            <a:r>
              <a:rPr lang="en-US" sz="2400" dirty="0" err="1" smtClean="0"/>
              <a:t>nd</a:t>
            </a:r>
            <a:r>
              <a:rPr lang="en-US" sz="2400" dirty="0" smtClean="0"/>
              <a:t> </a:t>
            </a:r>
            <a:r>
              <a:rPr lang="en-US" sz="2400" dirty="0"/>
              <a:t>developers. </a:t>
            </a:r>
            <a:endParaRPr lang="tr-TR" sz="2400" dirty="0" smtClean="0"/>
          </a:p>
          <a:p>
            <a:pPr marL="457200" indent="-457200" algn="just">
              <a:spcAft>
                <a:spcPts val="1800"/>
              </a:spcAft>
              <a:buFont typeface="Arial" panose="020B0604020202020204" pitchFamily="34" charset="0"/>
              <a:buChar char="•"/>
            </a:pPr>
            <a:r>
              <a:rPr lang="en-US" sz="2400" b="1" i="1" dirty="0" smtClean="0">
                <a:solidFill>
                  <a:srgbClr val="69A221"/>
                </a:solidFill>
              </a:rPr>
              <a:t>Responsiveness</a:t>
            </a:r>
            <a:r>
              <a:rPr lang="en-US" sz="2400" dirty="0" smtClean="0"/>
              <a:t> </a:t>
            </a:r>
            <a:r>
              <a:rPr lang="en-US" sz="2400" dirty="0"/>
              <a:t>and </a:t>
            </a:r>
            <a:r>
              <a:rPr lang="en-US" sz="2400" b="1" i="1" dirty="0">
                <a:solidFill>
                  <a:srgbClr val="69A221"/>
                </a:solidFill>
              </a:rPr>
              <a:t>performance</a:t>
            </a:r>
            <a:r>
              <a:rPr lang="en-US" sz="2400" dirty="0"/>
              <a:t> are two main objectives of the front </a:t>
            </a:r>
            <a:r>
              <a:rPr lang="tr-TR" sz="2400" dirty="0" smtClean="0"/>
              <a:t>e</a:t>
            </a:r>
            <a:r>
              <a:rPr lang="en-US" sz="2400" dirty="0" err="1" smtClean="0"/>
              <a:t>nd</a:t>
            </a:r>
            <a:r>
              <a:rPr lang="en-US" sz="2400" dirty="0"/>
              <a:t>. </a:t>
            </a:r>
            <a:endParaRPr lang="tr-TR" sz="2400" dirty="0" smtClean="0"/>
          </a:p>
          <a:p>
            <a:pPr marL="457200" indent="-457200" algn="just">
              <a:spcAft>
                <a:spcPts val="1800"/>
              </a:spcAft>
              <a:buFont typeface="Arial" panose="020B0604020202020204" pitchFamily="34" charset="0"/>
              <a:buChar char="•"/>
            </a:pPr>
            <a:r>
              <a:rPr lang="en-US" sz="2400" dirty="0" smtClean="0"/>
              <a:t>The </a:t>
            </a:r>
            <a:r>
              <a:rPr lang="en-US" sz="2400" dirty="0"/>
              <a:t>developer must ensure that the site is responsive i.e. it appears correctly on devices of all sizes no part of the website should behave abnormally irrespective of the size of the screen. </a:t>
            </a:r>
            <a:endParaRPr lang="tr-TR" sz="2400" dirty="0">
              <a:solidFill>
                <a:schemeClr val="tx2">
                  <a:lumMod val="50000"/>
                </a:schemeClr>
              </a:solidFill>
            </a:endParaRPr>
          </a:p>
        </p:txBody>
      </p:sp>
    </p:spTree>
    <p:extLst>
      <p:ext uri="{BB962C8B-B14F-4D97-AF65-F5344CB8AC3E}">
        <p14:creationId xmlns:p14="http://schemas.microsoft.com/office/powerpoint/2010/main" val="279119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292851"/>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3" y="1142422"/>
            <a:ext cx="4224233" cy="2385268"/>
          </a:xfrm>
          <a:prstGeom prst="rect">
            <a:avLst/>
          </a:prstGeom>
          <a:noFill/>
        </p:spPr>
        <p:txBody>
          <a:bodyPr wrap="none" rtlCol="0">
            <a:spAutoFit/>
          </a:bodyPr>
          <a:lstStyle/>
          <a:p>
            <a:r>
              <a:rPr lang="tr-TR" sz="2800" b="1" dirty="0" smtClean="0">
                <a:solidFill>
                  <a:srgbClr val="69A221"/>
                </a:solidFill>
                <a:effectLst>
                  <a:outerShdw blurRad="38100" dist="38100" dir="2700000" algn="tl">
                    <a:srgbClr val="000000">
                      <a:alpha val="43137"/>
                    </a:srgbClr>
                  </a:outerShdw>
                </a:effectLst>
              </a:rPr>
              <a:t>Front End Languages</a:t>
            </a:r>
          </a:p>
          <a:p>
            <a:endParaRPr lang="tr-TR" sz="1000" b="1" dirty="0" smtClean="0">
              <a:solidFill>
                <a:srgbClr val="69A221"/>
              </a:solidFill>
            </a:endParaRPr>
          </a:p>
          <a:p>
            <a:pPr marL="342900" indent="-342900">
              <a:spcAft>
                <a:spcPts val="600"/>
              </a:spcAft>
              <a:buFont typeface="Arial" panose="020B0604020202020204" pitchFamily="34" charset="0"/>
              <a:buChar char="•"/>
            </a:pPr>
            <a:r>
              <a:rPr lang="tr-TR" sz="2400" b="1" dirty="0" smtClean="0">
                <a:solidFill>
                  <a:schemeClr val="tx1">
                    <a:lumMod val="95000"/>
                    <a:lumOff val="5000"/>
                  </a:schemeClr>
                </a:solidFill>
              </a:rPr>
              <a:t>HTML</a:t>
            </a:r>
          </a:p>
          <a:p>
            <a:pPr marL="342900" indent="-342900">
              <a:spcAft>
                <a:spcPts val="600"/>
              </a:spcAft>
              <a:buFont typeface="Arial" panose="020B0604020202020204" pitchFamily="34" charset="0"/>
              <a:buChar char="•"/>
            </a:pPr>
            <a:r>
              <a:rPr lang="tr-TR" sz="2400" b="1" dirty="0" smtClean="0">
                <a:solidFill>
                  <a:schemeClr val="tx1">
                    <a:lumMod val="95000"/>
                    <a:lumOff val="5000"/>
                  </a:schemeClr>
                </a:solidFill>
              </a:rPr>
              <a:t>CSS</a:t>
            </a:r>
          </a:p>
          <a:p>
            <a:pPr marL="342900" indent="-342900">
              <a:spcAft>
                <a:spcPts val="600"/>
              </a:spcAft>
              <a:buFont typeface="Arial" panose="020B0604020202020204" pitchFamily="34" charset="0"/>
              <a:buChar char="•"/>
            </a:pPr>
            <a:r>
              <a:rPr lang="tr-TR" sz="2400" b="1" dirty="0" smtClean="0">
                <a:solidFill>
                  <a:schemeClr val="tx1">
                    <a:lumMod val="95000"/>
                    <a:lumOff val="5000"/>
                  </a:schemeClr>
                </a:solidFill>
              </a:rPr>
              <a:t>JavaScript</a:t>
            </a:r>
            <a:r>
              <a:rPr lang="tr-TR" sz="2400" b="1" dirty="0" smtClean="0">
                <a:solidFill>
                  <a:srgbClr val="69A221"/>
                </a:solidFill>
              </a:rPr>
              <a:t> </a:t>
            </a:r>
          </a:p>
          <a:p>
            <a:pPr marL="342900" indent="-342900">
              <a:spcAft>
                <a:spcPts val="600"/>
              </a:spcAft>
              <a:buFont typeface="Arial" panose="020B0604020202020204" pitchFamily="34" charset="0"/>
              <a:buChar char="•"/>
            </a:pPr>
            <a:r>
              <a:rPr lang="tr-TR" sz="2400" b="1" dirty="0" smtClean="0">
                <a:solidFill>
                  <a:schemeClr val="tx1">
                    <a:lumMod val="95000"/>
                    <a:lumOff val="5000"/>
                  </a:schemeClr>
                </a:solidFill>
              </a:rPr>
              <a:t>VBScript</a:t>
            </a:r>
            <a:endParaRPr lang="tr-TR" sz="2400" b="1" dirty="0">
              <a:solidFill>
                <a:schemeClr val="tx1">
                  <a:lumMod val="95000"/>
                  <a:lumOff val="5000"/>
                </a:schemeClr>
              </a:solidFill>
            </a:endParaRPr>
          </a:p>
        </p:txBody>
      </p:sp>
      <p:sp>
        <p:nvSpPr>
          <p:cNvPr id="7" name="TextBox 6"/>
          <p:cNvSpPr txBox="1"/>
          <p:nvPr/>
        </p:nvSpPr>
        <p:spPr>
          <a:xfrm>
            <a:off x="422115" y="3686743"/>
            <a:ext cx="7215437" cy="2831544"/>
          </a:xfrm>
          <a:prstGeom prst="rect">
            <a:avLst/>
          </a:prstGeom>
          <a:noFill/>
        </p:spPr>
        <p:txBody>
          <a:bodyPr wrap="none" rtlCol="0">
            <a:spAutoFit/>
          </a:bodyPr>
          <a:lstStyle/>
          <a:p>
            <a:r>
              <a:rPr lang="tr-TR" sz="2800" b="1" dirty="0" smtClean="0">
                <a:solidFill>
                  <a:srgbClr val="69A221"/>
                </a:solidFill>
                <a:effectLst>
                  <a:outerShdw blurRad="38100" dist="38100" dir="2700000" algn="tl">
                    <a:srgbClr val="000000">
                      <a:alpha val="43137"/>
                    </a:srgbClr>
                  </a:outerShdw>
                </a:effectLst>
              </a:rPr>
              <a:t>Front End Frameworks and Libraries</a:t>
            </a:r>
          </a:p>
          <a:p>
            <a:endParaRPr lang="tr-TR" sz="1000" b="1" dirty="0" smtClean="0">
              <a:solidFill>
                <a:srgbClr val="69A221"/>
              </a:solidFill>
            </a:endParaRPr>
          </a:p>
          <a:p>
            <a:pPr marL="342900" indent="-342900">
              <a:spcAft>
                <a:spcPts val="600"/>
              </a:spcAft>
              <a:buFont typeface="Arial" panose="020B0604020202020204" pitchFamily="34" charset="0"/>
              <a:buChar char="•"/>
            </a:pPr>
            <a:r>
              <a:rPr lang="tr-TR" sz="2400" b="1" dirty="0" smtClean="0"/>
              <a:t>AngularJS</a:t>
            </a:r>
          </a:p>
          <a:p>
            <a:pPr marL="342900" indent="-342900">
              <a:spcAft>
                <a:spcPts val="600"/>
              </a:spcAft>
              <a:buFont typeface="Arial" panose="020B0604020202020204" pitchFamily="34" charset="0"/>
              <a:buChar char="•"/>
            </a:pPr>
            <a:r>
              <a:rPr lang="tr-TR" sz="2400" b="1" dirty="0" smtClean="0"/>
              <a:t>React.js</a:t>
            </a:r>
          </a:p>
          <a:p>
            <a:pPr marL="342900" indent="-342900">
              <a:spcAft>
                <a:spcPts val="600"/>
              </a:spcAft>
              <a:buFont typeface="Arial" panose="020B0604020202020204" pitchFamily="34" charset="0"/>
              <a:buChar char="•"/>
            </a:pPr>
            <a:r>
              <a:rPr lang="tr-TR" sz="2400" b="1" dirty="0" smtClean="0"/>
              <a:t>Bootstrap</a:t>
            </a:r>
          </a:p>
          <a:p>
            <a:pPr marL="342900" indent="-342900">
              <a:spcAft>
                <a:spcPts val="600"/>
              </a:spcAft>
              <a:buFont typeface="Arial" panose="020B0604020202020204" pitchFamily="34" charset="0"/>
              <a:buChar char="•"/>
            </a:pPr>
            <a:r>
              <a:rPr lang="tr-TR" sz="2400" b="1" dirty="0" smtClean="0"/>
              <a:t>jQuery</a:t>
            </a:r>
          </a:p>
          <a:p>
            <a:pPr marL="342900" indent="-342900">
              <a:spcAft>
                <a:spcPts val="600"/>
              </a:spcAft>
              <a:buFont typeface="Arial" panose="020B0604020202020204" pitchFamily="34" charset="0"/>
              <a:buChar char="•"/>
            </a:pPr>
            <a:r>
              <a:rPr lang="tr-TR" sz="2400" b="1" dirty="0"/>
              <a:t>SASS</a:t>
            </a:r>
            <a:r>
              <a:rPr lang="tr-TR" sz="2400" b="1" dirty="0" smtClean="0">
                <a:solidFill>
                  <a:srgbClr val="69A221"/>
                </a:solidFill>
              </a:rPr>
              <a:t> </a:t>
            </a:r>
            <a:endParaRPr lang="tr-TR" sz="2400" b="1" dirty="0">
              <a:solidFill>
                <a:srgbClr val="69A221"/>
              </a:solidFill>
            </a:endParaRPr>
          </a:p>
        </p:txBody>
      </p:sp>
    </p:spTree>
    <p:extLst>
      <p:ext uri="{BB962C8B-B14F-4D97-AF65-F5344CB8AC3E}">
        <p14:creationId xmlns:p14="http://schemas.microsoft.com/office/powerpoint/2010/main" val="198548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925150" y="290391"/>
            <a:ext cx="6601487" cy="707886"/>
          </a:xfrm>
          <a:prstGeom prst="rect">
            <a:avLst/>
          </a:prstGeom>
          <a:noFill/>
        </p:spPr>
        <p:txBody>
          <a:bodyPr wrap="none" rtlCol="0">
            <a:spAutoFit/>
          </a:bodyPr>
          <a:lstStyle/>
          <a:p>
            <a:r>
              <a:rPr lang="tr-TR" sz="4000" b="1" dirty="0">
                <a:solidFill>
                  <a:srgbClr val="17375E"/>
                </a:solidFill>
                <a:ea typeface="Verdana" panose="020B0604030504040204" pitchFamily="34" charset="0"/>
              </a:rPr>
              <a:t>World Wide </a:t>
            </a:r>
            <a:r>
              <a:rPr lang="tr-TR" sz="4000" b="1" dirty="0" smtClean="0">
                <a:solidFill>
                  <a:srgbClr val="17375E"/>
                </a:solidFill>
                <a:ea typeface="Verdana" panose="020B0604030504040204" pitchFamily="34" charset="0"/>
              </a:rPr>
              <a:t>Web (WWW)</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579548" y="1214599"/>
            <a:ext cx="9890975" cy="510909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t>Informally people often use the terms "Internet" and </a:t>
            </a:r>
            <a:r>
              <a:rPr lang="tr-TR" sz="2200" dirty="0" smtClean="0"/>
              <a:t>                       </a:t>
            </a:r>
            <a:r>
              <a:rPr lang="en-US" sz="2200" dirty="0" smtClean="0"/>
              <a:t>"</a:t>
            </a:r>
            <a:r>
              <a:rPr lang="en-US" sz="2200" dirty="0"/>
              <a:t>World Wide Web" (WWW) interchangeably, but this is inaccurate: </a:t>
            </a:r>
            <a:r>
              <a:rPr lang="tr-TR" sz="2200" dirty="0" smtClean="0"/>
              <a:t>      </a:t>
            </a:r>
            <a:r>
              <a:rPr lang="en-US" sz="2200" dirty="0" smtClean="0"/>
              <a:t>the </a:t>
            </a:r>
            <a:r>
              <a:rPr lang="en-US" sz="2200" dirty="0"/>
              <a:t>WWW is in fact just one of many services delivered over the Internet. Web uses internet to </a:t>
            </a:r>
            <a:r>
              <a:rPr lang="tr-TR" sz="2200" dirty="0" smtClean="0"/>
              <a:t> </a:t>
            </a:r>
            <a:r>
              <a:rPr lang="en-US" sz="2200" dirty="0" smtClean="0"/>
              <a:t>pass </a:t>
            </a:r>
            <a:r>
              <a:rPr lang="en-US" sz="2200" dirty="0"/>
              <a:t>over the information.</a:t>
            </a:r>
            <a:endParaRPr lang="tr-TR" sz="2200" dirty="0" smtClean="0"/>
          </a:p>
          <a:p>
            <a:pPr marL="342900" indent="-342900">
              <a:spcAft>
                <a:spcPts val="1200"/>
              </a:spcAft>
              <a:buFont typeface="Arial" panose="020B0604020202020204" pitchFamily="34" charset="0"/>
              <a:buChar char="•"/>
            </a:pPr>
            <a:r>
              <a:rPr lang="en-US" sz="2200" dirty="0" smtClean="0"/>
              <a:t>W</a:t>
            </a:r>
            <a:r>
              <a:rPr lang="tr-TR" sz="2200" dirty="0" smtClean="0"/>
              <a:t>WW</a:t>
            </a:r>
            <a:r>
              <a:rPr lang="en-US" sz="2200" dirty="0" smtClean="0"/>
              <a:t>, </a:t>
            </a:r>
            <a:r>
              <a:rPr lang="en-US" sz="2200" dirty="0"/>
              <a:t>is a system of interlinked, hypertext documents accessed through the Internet. </a:t>
            </a:r>
            <a:endParaRPr lang="tr-TR" sz="2200" dirty="0"/>
          </a:p>
          <a:p>
            <a:pPr marL="342900" indent="-342900">
              <a:spcAft>
                <a:spcPts val="1200"/>
              </a:spcAft>
              <a:buFont typeface="Arial" panose="020B0604020202020204" pitchFamily="34" charset="0"/>
              <a:buChar char="•"/>
            </a:pPr>
            <a:r>
              <a:rPr lang="en-US" sz="2200" dirty="0" smtClean="0"/>
              <a:t>The </a:t>
            </a:r>
            <a:r>
              <a:rPr lang="en-US" sz="2200" dirty="0"/>
              <a:t>web provides a communication platform for users to retrieve and exchange information over the internet.</a:t>
            </a:r>
            <a:endParaRPr lang="tr-TR" sz="2200" dirty="0" smtClean="0"/>
          </a:p>
          <a:p>
            <a:pPr marL="342900" indent="-342900">
              <a:spcAft>
                <a:spcPts val="1200"/>
              </a:spcAft>
              <a:buFont typeface="Arial" panose="020B0604020202020204" pitchFamily="34" charset="0"/>
              <a:buChar char="•"/>
            </a:pPr>
            <a:r>
              <a:rPr lang="en-US" sz="2200" dirty="0" smtClean="0"/>
              <a:t>Tim </a:t>
            </a:r>
            <a:r>
              <a:rPr lang="en-US" sz="2200" dirty="0"/>
              <a:t>Berners-Lee, a British scientist, invented the </a:t>
            </a:r>
            <a:r>
              <a:rPr lang="en-US" sz="2200" dirty="0" smtClean="0"/>
              <a:t>WWW </a:t>
            </a:r>
            <a:r>
              <a:rPr lang="en-US" sz="2200" dirty="0"/>
              <a:t>in </a:t>
            </a:r>
            <a:r>
              <a:rPr lang="en-US" sz="2200" dirty="0" smtClean="0"/>
              <a:t>1989</a:t>
            </a:r>
            <a:r>
              <a:rPr lang="tr-TR" sz="2200" dirty="0" smtClean="0"/>
              <a:t>-1991</a:t>
            </a:r>
            <a:r>
              <a:rPr lang="en-US" sz="2200" dirty="0" smtClean="0"/>
              <a:t>, </a:t>
            </a:r>
            <a:r>
              <a:rPr lang="en-US" sz="2200" dirty="0"/>
              <a:t>while working at CERN. </a:t>
            </a:r>
            <a:endParaRPr lang="tr-TR" sz="2200" dirty="0" smtClean="0"/>
          </a:p>
          <a:p>
            <a:pPr marL="342900" indent="-342900">
              <a:spcAft>
                <a:spcPts val="1200"/>
              </a:spcAft>
              <a:buFont typeface="Arial" panose="020B0604020202020204" pitchFamily="34" charset="0"/>
              <a:buChar char="•"/>
            </a:pPr>
            <a:r>
              <a:rPr lang="en-US" sz="2200" dirty="0" smtClean="0"/>
              <a:t>The </a:t>
            </a:r>
            <a:r>
              <a:rPr lang="en-US" sz="2200" dirty="0"/>
              <a:t>Web was originally conceived and developed to meet the demand for automated information-sharing between scientists in universities and institutes around the world.</a:t>
            </a:r>
          </a:p>
        </p:txBody>
      </p:sp>
    </p:spTree>
    <p:extLst>
      <p:ext uri="{BB962C8B-B14F-4D97-AF65-F5344CB8AC3E}">
        <p14:creationId xmlns:p14="http://schemas.microsoft.com/office/powerpoint/2010/main" val="1672336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3" y="1374244"/>
            <a:ext cx="10306127" cy="5201424"/>
          </a:xfrm>
          <a:prstGeom prst="rect">
            <a:avLst/>
          </a:prstGeom>
          <a:noFill/>
        </p:spPr>
        <p:txBody>
          <a:bodyPr wrap="square" rtlCol="0">
            <a:spAutoFit/>
          </a:bodyPr>
          <a:lstStyle/>
          <a:p>
            <a:r>
              <a:rPr lang="tr-TR" sz="2800" b="1" dirty="0" smtClean="0">
                <a:solidFill>
                  <a:srgbClr val="69A221"/>
                </a:solidFill>
              </a:rPr>
              <a:t>HTML</a:t>
            </a:r>
          </a:p>
          <a:p>
            <a:endParaRPr lang="tr-TR" sz="1000" b="1" dirty="0" smtClean="0">
              <a:solidFill>
                <a:srgbClr val="69A221"/>
              </a:solidFill>
            </a:endParaRPr>
          </a:p>
          <a:p>
            <a:pPr marL="342900" indent="-342900">
              <a:spcAft>
                <a:spcPts val="1200"/>
              </a:spcAft>
              <a:buFont typeface="Arial" panose="020B0604020202020204" pitchFamily="34" charset="0"/>
              <a:buChar char="•"/>
            </a:pPr>
            <a:r>
              <a:rPr lang="en-US" sz="2200" dirty="0">
                <a:solidFill>
                  <a:schemeClr val="tx1">
                    <a:lumMod val="95000"/>
                    <a:lumOff val="5000"/>
                  </a:schemeClr>
                </a:solidFill>
              </a:rPr>
              <a:t>HTML stands for Hyper Text Markup Language</a:t>
            </a:r>
            <a:r>
              <a:rPr lang="en-US" sz="2200" dirty="0" smtClean="0">
                <a:solidFill>
                  <a:schemeClr val="tx1">
                    <a:lumMod val="95000"/>
                    <a:lumOff val="5000"/>
                  </a:schemeClr>
                </a:solidFill>
              </a:rPr>
              <a:t>.</a:t>
            </a:r>
            <a:endParaRPr lang="tr-TR" sz="2200" dirty="0" smtClean="0">
              <a:solidFill>
                <a:schemeClr val="tx1">
                  <a:lumMod val="95000"/>
                  <a:lumOff val="5000"/>
                </a:schemeClr>
              </a:solidFill>
            </a:endParaRPr>
          </a:p>
          <a:p>
            <a:pPr marL="342900" indent="-342900">
              <a:spcAft>
                <a:spcPts val="1200"/>
              </a:spcAft>
              <a:buFont typeface="Arial" panose="020B0604020202020204" pitchFamily="34" charset="0"/>
              <a:buChar char="•"/>
            </a:pPr>
            <a:r>
              <a:rPr lang="en-US" sz="2200" dirty="0" smtClean="0">
                <a:solidFill>
                  <a:schemeClr val="tx1">
                    <a:lumMod val="95000"/>
                    <a:lumOff val="5000"/>
                  </a:schemeClr>
                </a:solidFill>
              </a:rPr>
              <a:t>It </a:t>
            </a:r>
            <a:r>
              <a:rPr lang="en-US" sz="2200" dirty="0">
                <a:solidFill>
                  <a:schemeClr val="tx1">
                    <a:lumMod val="95000"/>
                    <a:lumOff val="5000"/>
                  </a:schemeClr>
                </a:solidFill>
              </a:rPr>
              <a:t>is </a:t>
            </a:r>
            <a:r>
              <a:rPr lang="tr-TR" sz="2200" dirty="0" smtClean="0">
                <a:solidFill>
                  <a:schemeClr val="tx1">
                    <a:lumMod val="95000"/>
                    <a:lumOff val="5000"/>
                  </a:schemeClr>
                </a:solidFill>
              </a:rPr>
              <a:t>used</a:t>
            </a:r>
            <a:r>
              <a:rPr lang="en-US" sz="2200" dirty="0" smtClean="0">
                <a:solidFill>
                  <a:schemeClr val="tx1">
                    <a:lumMod val="95000"/>
                    <a:lumOff val="5000"/>
                  </a:schemeClr>
                </a:solidFill>
              </a:rPr>
              <a:t> </a:t>
            </a:r>
            <a:r>
              <a:rPr lang="en-US" sz="2200" dirty="0">
                <a:solidFill>
                  <a:schemeClr val="tx1">
                    <a:lumMod val="95000"/>
                    <a:lumOff val="5000"/>
                  </a:schemeClr>
                </a:solidFill>
              </a:rPr>
              <a:t>for creating websites and web applications for World Wide Web</a:t>
            </a:r>
            <a:r>
              <a:rPr lang="en-US" sz="2200" dirty="0" smtClean="0">
                <a:solidFill>
                  <a:schemeClr val="tx1">
                    <a:lumMod val="95000"/>
                    <a:lumOff val="5000"/>
                  </a:schemeClr>
                </a:solidFill>
              </a:rPr>
              <a:t>.</a:t>
            </a:r>
            <a:endParaRPr lang="tr-TR" sz="2200" dirty="0" smtClean="0">
              <a:solidFill>
                <a:schemeClr val="tx1">
                  <a:lumMod val="95000"/>
                  <a:lumOff val="5000"/>
                </a:schemeClr>
              </a:solidFill>
            </a:endParaRPr>
          </a:p>
          <a:p>
            <a:pPr marL="342900" indent="-342900">
              <a:spcAft>
                <a:spcPts val="1200"/>
              </a:spcAft>
              <a:buFont typeface="Arial" panose="020B0604020202020204" pitchFamily="34" charset="0"/>
              <a:buChar char="•"/>
            </a:pPr>
            <a:r>
              <a:rPr lang="en-US" altLang="tr-TR" sz="2200" dirty="0" smtClean="0"/>
              <a:t>HTML5</a:t>
            </a:r>
            <a:r>
              <a:rPr lang="en-US" altLang="tr-TR" sz="2200" dirty="0"/>
              <a:t> is the latest and most enhanced version of HTML.</a:t>
            </a:r>
            <a:endParaRPr lang="tr-TR" altLang="tr-TR" sz="2200" dirty="0"/>
          </a:p>
          <a:p>
            <a:pPr marL="342900" indent="-342900">
              <a:spcAft>
                <a:spcPts val="1200"/>
              </a:spcAft>
              <a:buFont typeface="Arial" panose="020B0604020202020204" pitchFamily="34" charset="0"/>
              <a:buChar char="•"/>
            </a:pPr>
            <a:r>
              <a:rPr lang="en-US" sz="2200" dirty="0">
                <a:solidFill>
                  <a:schemeClr val="tx1">
                    <a:lumMod val="95000"/>
                    <a:lumOff val="5000"/>
                  </a:schemeClr>
                </a:solidFill>
              </a:rPr>
              <a:t>HTML5 is a standard </a:t>
            </a:r>
            <a:r>
              <a:rPr lang="tr-TR" sz="2200" dirty="0" smtClean="0">
                <a:solidFill>
                  <a:schemeClr val="tx1">
                    <a:lumMod val="95000"/>
                    <a:lumOff val="5000"/>
                  </a:schemeClr>
                </a:solidFill>
              </a:rPr>
              <a:t>language for</a:t>
            </a:r>
            <a:r>
              <a:rPr lang="en-US" sz="2200" dirty="0" smtClean="0">
                <a:solidFill>
                  <a:schemeClr val="tx1">
                    <a:lumMod val="95000"/>
                    <a:lumOff val="5000"/>
                  </a:schemeClr>
                </a:solidFill>
              </a:rPr>
              <a:t> </a:t>
            </a:r>
            <a:r>
              <a:rPr lang="en-US" sz="2200" dirty="0">
                <a:solidFill>
                  <a:schemeClr val="tx1">
                    <a:lumMod val="95000"/>
                    <a:lumOff val="5000"/>
                  </a:schemeClr>
                </a:solidFill>
              </a:rPr>
              <a:t>structuring and presenting content on the </a:t>
            </a:r>
            <a:r>
              <a:rPr lang="en-US" sz="2200" dirty="0" smtClean="0">
                <a:solidFill>
                  <a:schemeClr val="tx1">
                    <a:lumMod val="95000"/>
                    <a:lumOff val="5000"/>
                  </a:schemeClr>
                </a:solidFill>
              </a:rPr>
              <a:t>WWW</a:t>
            </a:r>
            <a:r>
              <a:rPr lang="tr-TR" sz="2200" dirty="0" smtClean="0">
                <a:solidFill>
                  <a:schemeClr val="tx1">
                    <a:lumMod val="95000"/>
                    <a:lumOff val="5000"/>
                  </a:schemeClr>
                </a:solidFill>
              </a:rPr>
              <a:t>.</a:t>
            </a:r>
          </a:p>
          <a:p>
            <a:pPr marL="342900" indent="-342900">
              <a:spcAft>
                <a:spcPts val="1200"/>
              </a:spcAft>
              <a:buFont typeface="Arial" panose="020B0604020202020204" pitchFamily="34" charset="0"/>
              <a:buChar char="•"/>
            </a:pPr>
            <a:r>
              <a:rPr lang="en-US" sz="2200" dirty="0"/>
              <a:t>Any page made in HTML5 is compatible with both computers and mobile devices. In other words, you can set the mobile specification from the HTML document itself.</a:t>
            </a:r>
            <a:endParaRPr lang="tr-TR" sz="2200" dirty="0" smtClean="0">
              <a:solidFill>
                <a:schemeClr val="tx1">
                  <a:lumMod val="95000"/>
                  <a:lumOff val="5000"/>
                </a:schemeClr>
              </a:solidFill>
            </a:endParaRPr>
          </a:p>
          <a:p>
            <a:pPr marL="342900" indent="-342900" algn="just">
              <a:spcBef>
                <a:spcPct val="0"/>
              </a:spcBef>
              <a:spcAft>
                <a:spcPts val="1200"/>
              </a:spcAft>
              <a:buFont typeface="Arial" panose="020B0604020202020204" pitchFamily="34" charset="0"/>
              <a:buChar char="•"/>
            </a:pPr>
            <a:r>
              <a:rPr lang="tr-TR" altLang="tr-TR" sz="2200" dirty="0" smtClean="0"/>
              <a:t>All t</a:t>
            </a:r>
            <a:r>
              <a:rPr lang="en-US" altLang="tr-TR" sz="2200" dirty="0" smtClean="0"/>
              <a:t>he </a:t>
            </a:r>
            <a:r>
              <a:rPr lang="en-US" altLang="tr-TR" sz="2200" dirty="0"/>
              <a:t>latest versions of </a:t>
            </a:r>
            <a:r>
              <a:rPr lang="tr-TR" altLang="tr-TR" sz="2200" dirty="0" smtClean="0"/>
              <a:t>web browsers including t</a:t>
            </a:r>
            <a:r>
              <a:rPr lang="en-US" altLang="tr-TR" sz="2200" dirty="0" smtClean="0"/>
              <a:t>he </a:t>
            </a:r>
            <a:r>
              <a:rPr lang="en-US" altLang="tr-TR" sz="2200" dirty="0"/>
              <a:t>mobile web browsers that come pre-installed on iPhones, iPads, and Android </a:t>
            </a:r>
            <a:r>
              <a:rPr lang="en-US" altLang="tr-TR" sz="2200" dirty="0" smtClean="0"/>
              <a:t>phones </a:t>
            </a:r>
            <a:r>
              <a:rPr lang="en-US" altLang="tr-TR" sz="2200" dirty="0"/>
              <a:t>have excellent support for HTML5.</a:t>
            </a:r>
            <a:r>
              <a:rPr lang="tr-TR" altLang="tr-TR" sz="2400" dirty="0"/>
              <a:t> </a:t>
            </a:r>
            <a:endParaRPr lang="tr-TR" sz="2200" dirty="0" smtClean="0">
              <a:solidFill>
                <a:schemeClr val="tx1">
                  <a:lumMod val="95000"/>
                  <a:lumOff val="5000"/>
                </a:schemeClr>
              </a:solidFill>
            </a:endParaRPr>
          </a:p>
        </p:txBody>
      </p:sp>
      <p:sp>
        <p:nvSpPr>
          <p:cNvPr id="2" name="Rectangle 1"/>
          <p:cNvSpPr/>
          <p:nvPr/>
        </p:nvSpPr>
        <p:spPr>
          <a:xfrm>
            <a:off x="6730850" y="814134"/>
            <a:ext cx="2199641"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Languages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730" y="208145"/>
            <a:ext cx="969934" cy="969934"/>
          </a:xfrm>
          <a:prstGeom prst="rect">
            <a:avLst/>
          </a:prstGeom>
        </p:spPr>
      </p:pic>
    </p:spTree>
    <p:extLst>
      <p:ext uri="{BB962C8B-B14F-4D97-AF65-F5344CB8AC3E}">
        <p14:creationId xmlns:p14="http://schemas.microsoft.com/office/powerpoint/2010/main" val="38029173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4" y="1374244"/>
            <a:ext cx="10026954" cy="5509200"/>
          </a:xfrm>
          <a:prstGeom prst="rect">
            <a:avLst/>
          </a:prstGeom>
          <a:noFill/>
        </p:spPr>
        <p:txBody>
          <a:bodyPr wrap="square" rtlCol="0">
            <a:spAutoFit/>
          </a:bodyPr>
          <a:lstStyle/>
          <a:p>
            <a:r>
              <a:rPr lang="tr-TR" sz="2800" b="1" dirty="0" smtClean="0">
                <a:solidFill>
                  <a:srgbClr val="69A221"/>
                </a:solidFill>
              </a:rPr>
              <a:t>CSS (Cascading Style Sheets)</a:t>
            </a:r>
          </a:p>
          <a:p>
            <a:endParaRPr lang="tr-TR" sz="1000" b="1" dirty="0" smtClean="0">
              <a:solidFill>
                <a:srgbClr val="69A221"/>
              </a:solidFill>
            </a:endParaRPr>
          </a:p>
          <a:p>
            <a:pPr marL="342900" indent="-342900" algn="just">
              <a:spcAft>
                <a:spcPts val="1200"/>
              </a:spcAft>
              <a:buFont typeface="Arial" panose="020B0604020202020204" pitchFamily="34" charset="0"/>
              <a:buChar char="•"/>
            </a:pPr>
            <a:r>
              <a:rPr lang="en-US" sz="2400" b="1" dirty="0" smtClean="0">
                <a:solidFill>
                  <a:schemeClr val="tx1">
                    <a:lumMod val="95000"/>
                    <a:lumOff val="5000"/>
                  </a:schemeClr>
                </a:solidFill>
              </a:rPr>
              <a:t>CSS</a:t>
            </a:r>
            <a:r>
              <a:rPr lang="en-US" sz="2400" dirty="0" smtClean="0">
                <a:solidFill>
                  <a:schemeClr val="tx1">
                    <a:lumMod val="95000"/>
                    <a:lumOff val="5000"/>
                  </a:schemeClr>
                </a:solidFill>
              </a:rPr>
              <a:t> </a:t>
            </a:r>
            <a:r>
              <a:rPr lang="en-US" sz="2400" dirty="0">
                <a:solidFill>
                  <a:schemeClr val="tx1">
                    <a:lumMod val="95000"/>
                    <a:lumOff val="5000"/>
                  </a:schemeClr>
                </a:solidFill>
              </a:rPr>
              <a:t>is a simply designed language intended to simplify the process of making web pages presentable. </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a:solidFill>
                  <a:schemeClr val="tx1">
                    <a:lumMod val="95000"/>
                    <a:lumOff val="5000"/>
                  </a:schemeClr>
                </a:solidFill>
              </a:rPr>
              <a:t>CSS is a language that that lets you describe how the elements defined in your HTML should be styled, allowing changes in font, color, layout, simple animations, and other superficial elements. </a:t>
            </a:r>
          </a:p>
          <a:p>
            <a:pPr marL="342900" indent="-342900" algn="just">
              <a:spcAft>
                <a:spcPts val="1200"/>
              </a:spcAft>
              <a:buFont typeface="Arial" panose="020B0604020202020204" pitchFamily="34" charset="0"/>
              <a:buChar char="•"/>
            </a:pPr>
            <a:r>
              <a:rPr lang="tr-TR" sz="2400" dirty="0" smtClean="0"/>
              <a:t>It is used for</a:t>
            </a:r>
            <a:r>
              <a:rPr lang="en-US" sz="2400" dirty="0" smtClean="0"/>
              <a:t> </a:t>
            </a:r>
            <a:r>
              <a:rPr lang="en-US" sz="2400" dirty="0" err="1" smtClean="0"/>
              <a:t>defin</a:t>
            </a:r>
            <a:r>
              <a:rPr lang="tr-TR" sz="2400" dirty="0" smtClean="0"/>
              <a:t>ing</a:t>
            </a:r>
            <a:r>
              <a:rPr lang="en-US" sz="2400" dirty="0" smtClean="0"/>
              <a:t> </a:t>
            </a:r>
            <a:r>
              <a:rPr lang="en-US" sz="2400" dirty="0"/>
              <a:t>the look and feel of a webpage</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smtClean="0">
                <a:solidFill>
                  <a:schemeClr val="tx1">
                    <a:lumMod val="95000"/>
                    <a:lumOff val="5000"/>
                  </a:schemeClr>
                </a:solidFill>
              </a:rPr>
              <a:t>More </a:t>
            </a:r>
            <a:r>
              <a:rPr lang="en-US" sz="2400" dirty="0">
                <a:solidFill>
                  <a:schemeClr val="tx1">
                    <a:lumMod val="95000"/>
                    <a:lumOff val="5000"/>
                  </a:schemeClr>
                </a:solidFill>
              </a:rPr>
              <a:t>importantly, CSS enables you to do this independent of </a:t>
            </a:r>
            <a:r>
              <a:rPr lang="en-US" sz="2400" dirty="0" smtClean="0">
                <a:solidFill>
                  <a:schemeClr val="tx1">
                    <a:lumMod val="95000"/>
                    <a:lumOff val="5000"/>
                  </a:schemeClr>
                </a:solidFill>
              </a:rPr>
              <a:t>the HTML that makes up each web page.</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a:solidFill>
                  <a:schemeClr val="tx1">
                    <a:lumMod val="95000"/>
                    <a:lumOff val="5000"/>
                  </a:schemeClr>
                </a:solidFill>
              </a:rPr>
              <a:t>CSS3 is the most widely used version, though </a:t>
            </a:r>
            <a:r>
              <a:rPr lang="en-US" sz="2400" dirty="0" smtClean="0">
                <a:solidFill>
                  <a:schemeClr val="tx1">
                    <a:lumMod val="95000"/>
                    <a:lumOff val="5000"/>
                  </a:schemeClr>
                </a:solidFill>
              </a:rPr>
              <a:t>CSS4 </a:t>
            </a:r>
            <a:r>
              <a:rPr lang="en-US" sz="2400" dirty="0">
                <a:solidFill>
                  <a:schemeClr val="tx1">
                    <a:lumMod val="95000"/>
                    <a:lumOff val="5000"/>
                  </a:schemeClr>
                </a:solidFill>
              </a:rPr>
              <a:t>has been released</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endParaRPr lang="tr-TR" sz="2400" dirty="0">
              <a:solidFill>
                <a:srgbClr val="69A221"/>
              </a:solidFill>
            </a:endParaRPr>
          </a:p>
        </p:txBody>
      </p:sp>
      <p:sp>
        <p:nvSpPr>
          <p:cNvPr id="5" name="TextBox 4"/>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7" name="Rectangle 6"/>
          <p:cNvSpPr/>
          <p:nvPr/>
        </p:nvSpPr>
        <p:spPr>
          <a:xfrm>
            <a:off x="6730850" y="814134"/>
            <a:ext cx="2199641"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Languages</a:t>
            </a:r>
          </a:p>
        </p:txBody>
      </p:sp>
    </p:spTree>
    <p:extLst>
      <p:ext uri="{BB962C8B-B14F-4D97-AF65-F5344CB8AC3E}">
        <p14:creationId xmlns:p14="http://schemas.microsoft.com/office/powerpoint/2010/main" val="9159002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4" y="1374244"/>
            <a:ext cx="10026954" cy="4339650"/>
          </a:xfrm>
          <a:prstGeom prst="rect">
            <a:avLst/>
          </a:prstGeom>
          <a:noFill/>
        </p:spPr>
        <p:txBody>
          <a:bodyPr wrap="square" rtlCol="0">
            <a:spAutoFit/>
          </a:bodyPr>
          <a:lstStyle/>
          <a:p>
            <a:r>
              <a:rPr lang="tr-TR" sz="2800" b="1" dirty="0" smtClean="0">
                <a:solidFill>
                  <a:srgbClr val="69A221"/>
                </a:solidFill>
              </a:rPr>
              <a:t>JavaScript</a:t>
            </a:r>
          </a:p>
          <a:p>
            <a:endParaRPr lang="tr-TR" sz="1000" b="1" dirty="0" smtClean="0">
              <a:solidFill>
                <a:srgbClr val="69A221"/>
              </a:solidFill>
            </a:endParaRPr>
          </a:p>
          <a:p>
            <a:pPr marL="342900" indent="-342900" algn="just">
              <a:spcAft>
                <a:spcPts val="1200"/>
              </a:spcAft>
              <a:buFont typeface="Arial" panose="020B0604020202020204" pitchFamily="34" charset="0"/>
              <a:buChar char="•"/>
            </a:pPr>
            <a:r>
              <a:rPr lang="en-US" sz="2200" dirty="0">
                <a:solidFill>
                  <a:schemeClr val="tx1">
                    <a:lumMod val="95000"/>
                    <a:lumOff val="5000"/>
                  </a:schemeClr>
                </a:solidFill>
              </a:rPr>
              <a:t>Developed by Netscape, it is </a:t>
            </a:r>
            <a:r>
              <a:rPr lang="tr-TR" sz="2200" dirty="0" smtClean="0">
                <a:solidFill>
                  <a:schemeClr val="tx1">
                    <a:lumMod val="95000"/>
                    <a:lumOff val="5000"/>
                  </a:schemeClr>
                </a:solidFill>
              </a:rPr>
              <a:t>good</a:t>
            </a:r>
            <a:r>
              <a:rPr lang="en-US" sz="2200" dirty="0" smtClean="0">
                <a:solidFill>
                  <a:schemeClr val="tx1">
                    <a:lumMod val="95000"/>
                    <a:lumOff val="5000"/>
                  </a:schemeClr>
                </a:solidFill>
              </a:rPr>
              <a:t> </a:t>
            </a:r>
            <a:r>
              <a:rPr lang="en-US" sz="2200" dirty="0">
                <a:solidFill>
                  <a:schemeClr val="tx1">
                    <a:lumMod val="95000"/>
                    <a:lumOff val="5000"/>
                  </a:schemeClr>
                </a:solidFill>
              </a:rPr>
              <a:t>for network-centric web applications.</a:t>
            </a:r>
            <a:endParaRPr lang="tr-TR" sz="22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tr-TR" sz="2200" dirty="0" smtClean="0">
                <a:solidFill>
                  <a:schemeClr val="tx1">
                    <a:lumMod val="95000"/>
                    <a:lumOff val="5000"/>
                  </a:schemeClr>
                </a:solidFill>
              </a:rPr>
              <a:t>It</a:t>
            </a:r>
            <a:r>
              <a:rPr lang="en-US" sz="2200" dirty="0" smtClean="0">
                <a:solidFill>
                  <a:schemeClr val="tx1">
                    <a:lumMod val="95000"/>
                    <a:lumOff val="5000"/>
                  </a:schemeClr>
                </a:solidFill>
              </a:rPr>
              <a:t> </a:t>
            </a:r>
            <a:r>
              <a:rPr lang="en-US" sz="2200" dirty="0">
                <a:solidFill>
                  <a:schemeClr val="tx1">
                    <a:lumMod val="95000"/>
                    <a:lumOff val="5000"/>
                  </a:schemeClr>
                </a:solidFill>
              </a:rPr>
              <a:t>is a famous scripting language used to create the magic on the sites to make the site interactive for the user. </a:t>
            </a:r>
            <a:endParaRPr lang="tr-TR" sz="22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200" dirty="0" smtClean="0">
                <a:solidFill>
                  <a:schemeClr val="tx1">
                    <a:lumMod val="95000"/>
                    <a:lumOff val="5000"/>
                  </a:schemeClr>
                </a:solidFill>
              </a:rPr>
              <a:t>It </a:t>
            </a:r>
            <a:r>
              <a:rPr lang="en-US" sz="2200" dirty="0">
                <a:solidFill>
                  <a:schemeClr val="tx1">
                    <a:lumMod val="95000"/>
                    <a:lumOff val="5000"/>
                  </a:schemeClr>
                </a:solidFill>
              </a:rPr>
              <a:t>is used to enhancing the functionality of a website </a:t>
            </a:r>
            <a:r>
              <a:rPr lang="tr-TR" sz="2200" dirty="0" smtClean="0">
                <a:solidFill>
                  <a:schemeClr val="tx1">
                    <a:lumMod val="95000"/>
                    <a:lumOff val="5000"/>
                  </a:schemeClr>
                </a:solidFill>
              </a:rPr>
              <a:t>by</a:t>
            </a:r>
            <a:r>
              <a:rPr lang="en-US" sz="2200" dirty="0" smtClean="0">
                <a:solidFill>
                  <a:schemeClr val="tx1">
                    <a:lumMod val="95000"/>
                    <a:lumOff val="5000"/>
                  </a:schemeClr>
                </a:solidFill>
              </a:rPr>
              <a:t> </a:t>
            </a:r>
            <a:r>
              <a:rPr lang="en-US" sz="2200" dirty="0">
                <a:solidFill>
                  <a:schemeClr val="tx1">
                    <a:lumMod val="95000"/>
                    <a:lumOff val="5000"/>
                  </a:schemeClr>
                </a:solidFill>
              </a:rPr>
              <a:t>running cool games and </a:t>
            </a:r>
            <a:r>
              <a:rPr lang="en-US" sz="2200" dirty="0" smtClean="0">
                <a:solidFill>
                  <a:schemeClr val="tx1">
                    <a:lumMod val="95000"/>
                    <a:lumOff val="5000"/>
                  </a:schemeClr>
                </a:solidFill>
              </a:rPr>
              <a:t>displaying </a:t>
            </a:r>
            <a:r>
              <a:rPr lang="en-US" sz="2200" dirty="0">
                <a:solidFill>
                  <a:schemeClr val="tx1">
                    <a:lumMod val="95000"/>
                    <a:lumOff val="5000"/>
                  </a:schemeClr>
                </a:solidFill>
              </a:rPr>
              <a:t>timely content updates, interactive maps, animated 2D/3D graphics, scrolling video jukeboxes, </a:t>
            </a:r>
            <a:r>
              <a:rPr lang="en-US" sz="2200" dirty="0" err="1" smtClean="0">
                <a:solidFill>
                  <a:schemeClr val="tx1">
                    <a:lumMod val="95000"/>
                    <a:lumOff val="5000"/>
                  </a:schemeClr>
                </a:solidFill>
              </a:rPr>
              <a:t>etc</a:t>
            </a:r>
            <a:r>
              <a:rPr lang="tr-TR" sz="2200" dirty="0" smtClean="0">
                <a:solidFill>
                  <a:schemeClr val="tx1">
                    <a:lumMod val="95000"/>
                    <a:lumOff val="5000"/>
                  </a:schemeClr>
                </a:solidFill>
              </a:rPr>
              <a:t>.</a:t>
            </a:r>
          </a:p>
          <a:p>
            <a:pPr marL="342900" indent="-342900">
              <a:spcAft>
                <a:spcPts val="1200"/>
              </a:spcAft>
              <a:buFont typeface="Arial" panose="020B0604020202020204" pitchFamily="34" charset="0"/>
              <a:buChar char="•"/>
            </a:pPr>
            <a:r>
              <a:rPr lang="en-US" sz="2200" dirty="0" smtClean="0"/>
              <a:t>JavaScript </a:t>
            </a:r>
            <a:r>
              <a:rPr lang="en-US" sz="2200" dirty="0"/>
              <a:t>can </a:t>
            </a:r>
            <a:r>
              <a:rPr lang="en-US" sz="2200" b="1" dirty="0"/>
              <a:t>calculate</a:t>
            </a:r>
            <a:r>
              <a:rPr lang="en-US" sz="2200" dirty="0"/>
              <a:t>, </a:t>
            </a:r>
            <a:r>
              <a:rPr lang="en-US" sz="2200" b="1" dirty="0"/>
              <a:t>manipulate</a:t>
            </a:r>
            <a:r>
              <a:rPr lang="en-US" sz="2200" dirty="0"/>
              <a:t> and </a:t>
            </a:r>
            <a:r>
              <a:rPr lang="en-US" sz="2200" b="1" dirty="0"/>
              <a:t>validate</a:t>
            </a:r>
            <a:r>
              <a:rPr lang="en-US" sz="2200" dirty="0"/>
              <a:t> data</a:t>
            </a:r>
            <a:r>
              <a:rPr lang="en-US" sz="2200" dirty="0" smtClean="0"/>
              <a:t>.</a:t>
            </a:r>
            <a:endParaRPr lang="tr-TR" sz="2200" dirty="0" smtClean="0"/>
          </a:p>
          <a:p>
            <a:pPr marL="342900" indent="-342900" algn="just">
              <a:spcAft>
                <a:spcPts val="1200"/>
              </a:spcAft>
              <a:buFont typeface="Arial" panose="020B0604020202020204" pitchFamily="34" charset="0"/>
              <a:buChar char="•"/>
            </a:pPr>
            <a:r>
              <a:rPr lang="en-US" sz="2200" dirty="0" smtClean="0"/>
              <a:t>With </a:t>
            </a:r>
            <a:r>
              <a:rPr lang="en-US" sz="2200" dirty="0"/>
              <a:t>the breakthroughs of Node.js and AngularJS, JavaScript became the undisputed frontrunner in-browser programming </a:t>
            </a:r>
            <a:r>
              <a:rPr lang="en-US" sz="2200" dirty="0" err="1" smtClean="0"/>
              <a:t>toda</a:t>
            </a:r>
            <a:r>
              <a:rPr lang="tr-TR" sz="2200" dirty="0" smtClean="0"/>
              <a:t>y</a:t>
            </a:r>
            <a:endParaRPr lang="tr-TR" sz="2200" dirty="0">
              <a:solidFill>
                <a:srgbClr val="69A22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6730850" y="814134"/>
            <a:ext cx="2199641"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Languages</a:t>
            </a:r>
          </a:p>
        </p:txBody>
      </p:sp>
      <p:sp>
        <p:nvSpPr>
          <p:cNvPr id="2" name="Rectangle 1"/>
          <p:cNvSpPr/>
          <p:nvPr/>
        </p:nvSpPr>
        <p:spPr>
          <a:xfrm>
            <a:off x="872735" y="5836610"/>
            <a:ext cx="10157007" cy="707886"/>
          </a:xfrm>
          <a:prstGeom prst="rect">
            <a:avLst/>
          </a:prstGeom>
        </p:spPr>
        <p:txBody>
          <a:bodyPr wrap="square">
            <a:spAutoFit/>
          </a:bodyPr>
          <a:lstStyle/>
          <a:p>
            <a:r>
              <a:rPr lang="en-US" sz="2000" b="1" i="1" dirty="0">
                <a:solidFill>
                  <a:srgbClr val="FF5205"/>
                </a:solidFill>
              </a:rPr>
              <a:t>Most web developers use JavaScript for client-side scripting in order to be sure their website works in all browsers.</a:t>
            </a:r>
          </a:p>
        </p:txBody>
      </p:sp>
    </p:spTree>
    <p:extLst>
      <p:ext uri="{BB962C8B-B14F-4D97-AF65-F5344CB8AC3E}">
        <p14:creationId xmlns:p14="http://schemas.microsoft.com/office/powerpoint/2010/main" val="3007476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4" y="1374244"/>
            <a:ext cx="10026954" cy="5016758"/>
          </a:xfrm>
          <a:prstGeom prst="rect">
            <a:avLst/>
          </a:prstGeom>
          <a:noFill/>
        </p:spPr>
        <p:txBody>
          <a:bodyPr wrap="square" rtlCol="0">
            <a:spAutoFit/>
          </a:bodyPr>
          <a:lstStyle/>
          <a:p>
            <a:r>
              <a:rPr lang="tr-TR" sz="2800" b="1" dirty="0" smtClean="0">
                <a:solidFill>
                  <a:srgbClr val="69A221"/>
                </a:solidFill>
              </a:rPr>
              <a:t>JavaScript</a:t>
            </a:r>
          </a:p>
          <a:p>
            <a:endParaRPr lang="tr-TR" sz="1000" b="1" dirty="0" smtClean="0">
              <a:solidFill>
                <a:srgbClr val="69A221"/>
              </a:solidFill>
            </a:endParaRPr>
          </a:p>
          <a:p>
            <a:pPr marL="342900" indent="-342900" algn="just">
              <a:spcAft>
                <a:spcPts val="1200"/>
              </a:spcAft>
              <a:buFont typeface="Arial" panose="020B0604020202020204" pitchFamily="34" charset="0"/>
              <a:buChar char="•"/>
            </a:pPr>
            <a:r>
              <a:rPr lang="en-US" sz="2200" dirty="0">
                <a:solidFill>
                  <a:schemeClr val="tx1">
                    <a:lumMod val="95000"/>
                    <a:lumOff val="5000"/>
                  </a:schemeClr>
                </a:solidFill>
              </a:rPr>
              <a:t>The merits of using JavaScript </a:t>
            </a:r>
            <a:r>
              <a:rPr lang="en-US" sz="2200" dirty="0" smtClean="0">
                <a:solidFill>
                  <a:schemeClr val="tx1">
                    <a:lumMod val="95000"/>
                    <a:lumOff val="5000"/>
                  </a:schemeClr>
                </a:solidFill>
              </a:rPr>
              <a:t>are</a:t>
            </a:r>
            <a:r>
              <a:rPr lang="tr-TR" sz="2200" dirty="0" smtClean="0">
                <a:solidFill>
                  <a:schemeClr val="tx1">
                    <a:lumMod val="95000"/>
                    <a:lumOff val="5000"/>
                  </a:schemeClr>
                </a:solidFill>
              </a:rPr>
              <a:t>:</a:t>
            </a:r>
            <a:endParaRPr lang="en-US" sz="2200" dirty="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200" b="1" dirty="0">
                <a:solidFill>
                  <a:srgbClr val="FF5205"/>
                </a:solidFill>
              </a:rPr>
              <a:t>Less server interaction</a:t>
            </a:r>
            <a:r>
              <a:rPr lang="en-US" sz="2200" dirty="0">
                <a:solidFill>
                  <a:schemeClr val="tx1">
                    <a:lumMod val="95000"/>
                    <a:lumOff val="5000"/>
                  </a:schemeClr>
                </a:solidFill>
              </a:rPr>
              <a:t> − You can validate user input before sending the page off to the server. This saves server traffic, which means less load on your server.</a:t>
            </a:r>
          </a:p>
          <a:p>
            <a:pPr marL="342900" indent="-342900" algn="just">
              <a:spcAft>
                <a:spcPts val="1200"/>
              </a:spcAft>
              <a:buFont typeface="Arial" panose="020B0604020202020204" pitchFamily="34" charset="0"/>
              <a:buChar char="•"/>
            </a:pPr>
            <a:r>
              <a:rPr lang="en-US" sz="2200" b="1" dirty="0" smtClean="0">
                <a:solidFill>
                  <a:srgbClr val="FF5205"/>
                </a:solidFill>
              </a:rPr>
              <a:t>Immediate </a:t>
            </a:r>
            <a:r>
              <a:rPr lang="en-US" sz="2200" b="1" dirty="0">
                <a:solidFill>
                  <a:srgbClr val="FF5205"/>
                </a:solidFill>
              </a:rPr>
              <a:t>feedback to the visitors</a:t>
            </a:r>
            <a:r>
              <a:rPr lang="en-US" sz="2200" dirty="0">
                <a:solidFill>
                  <a:schemeClr val="tx1">
                    <a:lumMod val="95000"/>
                    <a:lumOff val="5000"/>
                  </a:schemeClr>
                </a:solidFill>
              </a:rPr>
              <a:t> − They don't have to wait for a page reload to see if they have forgotten to enter something.</a:t>
            </a:r>
          </a:p>
          <a:p>
            <a:pPr marL="342900" indent="-342900" algn="just">
              <a:spcAft>
                <a:spcPts val="1200"/>
              </a:spcAft>
              <a:buFont typeface="Arial" panose="020B0604020202020204" pitchFamily="34" charset="0"/>
              <a:buChar char="•"/>
            </a:pPr>
            <a:r>
              <a:rPr lang="en-US" sz="2200" b="1" dirty="0">
                <a:solidFill>
                  <a:srgbClr val="FF5205"/>
                </a:solidFill>
              </a:rPr>
              <a:t>Increased interactivity</a:t>
            </a:r>
            <a:r>
              <a:rPr lang="en-US" sz="2200" dirty="0">
                <a:solidFill>
                  <a:schemeClr val="tx1">
                    <a:lumMod val="95000"/>
                    <a:lumOff val="5000"/>
                  </a:schemeClr>
                </a:solidFill>
              </a:rPr>
              <a:t> − You can create interfaces that react </a:t>
            </a:r>
            <a:r>
              <a:rPr lang="tr-TR" sz="2200" dirty="0" smtClean="0">
                <a:solidFill>
                  <a:schemeClr val="tx1">
                    <a:lumMod val="95000"/>
                    <a:lumOff val="5000"/>
                  </a:schemeClr>
                </a:solidFill>
              </a:rPr>
              <a:t>to </a:t>
            </a:r>
            <a:r>
              <a:rPr lang="en-US" sz="2200" dirty="0">
                <a:solidFill>
                  <a:schemeClr val="tx1">
                    <a:lumMod val="95000"/>
                    <a:lumOff val="5000"/>
                  </a:schemeClr>
                </a:solidFill>
              </a:rPr>
              <a:t>user-initiated events such as button clicks, link </a:t>
            </a:r>
            <a:r>
              <a:rPr lang="en-US" sz="2200" dirty="0" smtClean="0">
                <a:solidFill>
                  <a:schemeClr val="tx1">
                    <a:lumMod val="95000"/>
                    <a:lumOff val="5000"/>
                  </a:schemeClr>
                </a:solidFill>
              </a:rPr>
              <a:t>navigation.</a:t>
            </a:r>
            <a:endParaRPr lang="en-US" sz="2200" dirty="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200" b="1" dirty="0">
                <a:solidFill>
                  <a:srgbClr val="FF5205"/>
                </a:solidFill>
              </a:rPr>
              <a:t>Richer interfaces </a:t>
            </a:r>
            <a:r>
              <a:rPr lang="en-US" sz="2200" dirty="0">
                <a:solidFill>
                  <a:schemeClr val="tx1">
                    <a:lumMod val="95000"/>
                    <a:lumOff val="5000"/>
                  </a:schemeClr>
                </a:solidFill>
              </a:rPr>
              <a:t>− You can use JavaScript to include such items as drag-and-drop components and sliders to give a Rich Interface to your site visitors.</a:t>
            </a:r>
            <a:endParaRPr lang="tr-TR" sz="2200" dirty="0">
              <a:solidFill>
                <a:srgbClr val="69A22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6730850" y="814134"/>
            <a:ext cx="2199641"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Languages</a:t>
            </a:r>
          </a:p>
        </p:txBody>
      </p:sp>
    </p:spTree>
    <p:extLst>
      <p:ext uri="{BB962C8B-B14F-4D97-AF65-F5344CB8AC3E}">
        <p14:creationId xmlns:p14="http://schemas.microsoft.com/office/powerpoint/2010/main" val="41081100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03032" y="1337354"/>
            <a:ext cx="11297802" cy="5555367"/>
          </a:xfrm>
          <a:prstGeom prst="rect">
            <a:avLst/>
          </a:prstGeom>
          <a:noFill/>
        </p:spPr>
        <p:txBody>
          <a:bodyPr wrap="square" rtlCol="0">
            <a:spAutoFit/>
          </a:bodyPr>
          <a:lstStyle/>
          <a:p>
            <a:r>
              <a:rPr lang="tr-TR" sz="2800" b="1" dirty="0">
                <a:solidFill>
                  <a:srgbClr val="69A221"/>
                </a:solidFill>
              </a:rPr>
              <a:t>VBScript</a:t>
            </a:r>
          </a:p>
          <a:p>
            <a:endParaRPr lang="tr-TR" sz="1000" b="1" dirty="0" smtClean="0">
              <a:solidFill>
                <a:srgbClr val="69A221"/>
              </a:solidFill>
            </a:endParaRPr>
          </a:p>
          <a:p>
            <a:pPr marL="342900" indent="-342900">
              <a:spcAft>
                <a:spcPts val="600"/>
              </a:spcAft>
              <a:buFont typeface="Arial" panose="020B0604020202020204" pitchFamily="34" charset="0"/>
              <a:buChar char="•"/>
            </a:pPr>
            <a:r>
              <a:rPr lang="tr-TR" sz="2000" b="1" dirty="0" smtClean="0"/>
              <a:t>"</a:t>
            </a:r>
            <a:r>
              <a:rPr lang="en-US" sz="2000" b="1" dirty="0" smtClean="0"/>
              <a:t>Microsoft</a:t>
            </a:r>
            <a:r>
              <a:rPr lang="en-US" sz="2000" b="1" dirty="0"/>
              <a:t> Visual Basic Scripting </a:t>
            </a:r>
            <a:r>
              <a:rPr lang="en-US" sz="2000" b="1" dirty="0" smtClean="0"/>
              <a:t>Edition</a:t>
            </a:r>
            <a:r>
              <a:rPr lang="tr-TR" sz="2000" b="1" dirty="0" smtClean="0"/>
              <a:t>"</a:t>
            </a:r>
          </a:p>
          <a:p>
            <a:pPr marL="342900" indent="-342900">
              <a:spcAft>
                <a:spcPts val="600"/>
              </a:spcAft>
              <a:buFont typeface="Arial" panose="020B0604020202020204" pitchFamily="34" charset="0"/>
              <a:buChar char="•"/>
            </a:pPr>
            <a:r>
              <a:rPr lang="en-US" sz="2000" dirty="0" smtClean="0"/>
              <a:t>It </a:t>
            </a:r>
            <a:r>
              <a:rPr lang="en-US" sz="2000" dirty="0"/>
              <a:t>is developed and maintained by Microsoft for the purpose of developing dynamic web applications.</a:t>
            </a:r>
            <a:endParaRPr lang="tr-TR" sz="2000" dirty="0">
              <a:solidFill>
                <a:srgbClr val="69A221"/>
              </a:solidFill>
            </a:endParaRPr>
          </a:p>
          <a:p>
            <a:pPr marL="342900" indent="-342900">
              <a:spcAft>
                <a:spcPts val="600"/>
              </a:spcAft>
              <a:buFont typeface="Arial" panose="020B0604020202020204" pitchFamily="34" charset="0"/>
              <a:buChar char="•"/>
            </a:pPr>
            <a:r>
              <a:rPr lang="tr-TR" sz="2000" dirty="0" smtClean="0"/>
              <a:t>It </a:t>
            </a:r>
            <a:r>
              <a:rPr lang="en-US" sz="2000" dirty="0"/>
              <a:t>is a lightweight active scripting language modeled on Visual basic. </a:t>
            </a:r>
            <a:endParaRPr lang="tr-TR" sz="2000" dirty="0" smtClean="0"/>
          </a:p>
          <a:p>
            <a:pPr marL="342900" indent="-342900">
              <a:spcAft>
                <a:spcPts val="600"/>
              </a:spcAft>
              <a:buFont typeface="Arial" panose="020B0604020202020204" pitchFamily="34" charset="0"/>
              <a:buChar char="•"/>
            </a:pPr>
            <a:r>
              <a:rPr lang="en-US" sz="2000" dirty="0"/>
              <a:t>The syntax of VBScript is very similar to that of Visual Basic</a:t>
            </a:r>
            <a:r>
              <a:rPr lang="en-US" sz="2000" dirty="0" smtClean="0"/>
              <a:t>.</a:t>
            </a:r>
            <a:endParaRPr lang="tr-TR" sz="2000" dirty="0" smtClean="0"/>
          </a:p>
          <a:p>
            <a:pPr marL="342900" indent="-342900">
              <a:spcAft>
                <a:spcPts val="600"/>
              </a:spcAft>
              <a:buFont typeface="Arial" panose="020B0604020202020204" pitchFamily="34" charset="0"/>
              <a:buChar char="•"/>
            </a:pPr>
            <a:r>
              <a:rPr lang="en-US" sz="2000" dirty="0"/>
              <a:t>It gives different functionalities to the web pages and designs the user interaction in a different manner.</a:t>
            </a:r>
            <a:endParaRPr lang="tr-TR" sz="2000" dirty="0" smtClean="0"/>
          </a:p>
          <a:p>
            <a:pPr marL="342900" indent="-342900">
              <a:spcAft>
                <a:spcPts val="600"/>
              </a:spcAft>
              <a:buFont typeface="Arial" panose="020B0604020202020204" pitchFamily="34" charset="0"/>
              <a:buChar char="•"/>
            </a:pPr>
            <a:r>
              <a:rPr lang="en-US" sz="2000" dirty="0"/>
              <a:t>VBScript only worked in Internet Explorer while JavaScript was a cross-browser solution that also worked in other browsers.</a:t>
            </a:r>
            <a:endParaRPr lang="tr-TR" sz="2000" dirty="0" smtClean="0">
              <a:solidFill>
                <a:schemeClr val="tx1">
                  <a:lumMod val="95000"/>
                  <a:lumOff val="5000"/>
                </a:schemeClr>
              </a:solidFill>
            </a:endParaRPr>
          </a:p>
          <a:p>
            <a:pPr marL="342900" indent="-342900">
              <a:spcAft>
                <a:spcPts val="600"/>
              </a:spcAft>
              <a:buFont typeface="Arial" panose="020B0604020202020204" pitchFamily="34" charset="0"/>
              <a:buChar char="•"/>
            </a:pPr>
            <a:r>
              <a:rPr lang="tr-TR" sz="2000" dirty="0" smtClean="0">
                <a:solidFill>
                  <a:schemeClr val="tx1">
                    <a:lumMod val="95000"/>
                    <a:lumOff val="5000"/>
                  </a:schemeClr>
                </a:solidFill>
              </a:rPr>
              <a:t>It</a:t>
            </a:r>
            <a:r>
              <a:rPr lang="en-US" sz="2000" dirty="0" smtClean="0">
                <a:solidFill>
                  <a:schemeClr val="tx1">
                    <a:lumMod val="95000"/>
                    <a:lumOff val="5000"/>
                  </a:schemeClr>
                </a:solidFill>
              </a:rPr>
              <a:t> </a:t>
            </a:r>
            <a:r>
              <a:rPr lang="en-US" sz="2000" dirty="0">
                <a:solidFill>
                  <a:schemeClr val="tx1">
                    <a:lumMod val="95000"/>
                    <a:lumOff val="5000"/>
                  </a:schemeClr>
                </a:solidFill>
              </a:rPr>
              <a:t>is not supported by their competitors' browsers such as Firefox and Opera</a:t>
            </a:r>
            <a:r>
              <a:rPr lang="en-US" sz="2000" dirty="0" smtClean="0">
                <a:solidFill>
                  <a:schemeClr val="tx1">
                    <a:lumMod val="95000"/>
                    <a:lumOff val="5000"/>
                  </a:schemeClr>
                </a:solidFill>
              </a:rPr>
              <a:t>.</a:t>
            </a:r>
            <a:endParaRPr lang="tr-TR" sz="2000" dirty="0" smtClean="0">
              <a:solidFill>
                <a:schemeClr val="tx1">
                  <a:lumMod val="95000"/>
                  <a:lumOff val="5000"/>
                </a:schemeClr>
              </a:solidFill>
            </a:endParaRPr>
          </a:p>
          <a:p>
            <a:pPr marL="342900" indent="-342900">
              <a:spcAft>
                <a:spcPts val="1200"/>
              </a:spcAft>
              <a:buFont typeface="Arial" panose="020B0604020202020204" pitchFamily="34" charset="0"/>
              <a:buChar char="•"/>
            </a:pPr>
            <a:r>
              <a:rPr lang="tr-TR" sz="2000" dirty="0" smtClean="0"/>
              <a:t>U</a:t>
            </a:r>
            <a:r>
              <a:rPr lang="en-US" sz="2000" dirty="0" err="1" smtClean="0"/>
              <a:t>nfortunately</a:t>
            </a:r>
            <a:r>
              <a:rPr lang="en-US" sz="2000" dirty="0"/>
              <a:t>, </a:t>
            </a:r>
            <a:r>
              <a:rPr lang="en-US" sz="2000" b="1" i="1" dirty="0">
                <a:solidFill>
                  <a:srgbClr val="FF5205"/>
                </a:solidFill>
              </a:rPr>
              <a:t>VBScript is now disabled by default in Internet Explorer on all supported versions of Windows after a recent Windows update</a:t>
            </a:r>
            <a:r>
              <a:rPr lang="en-US" sz="2000" b="1" i="1" dirty="0" smtClean="0">
                <a:solidFill>
                  <a:srgbClr val="FF5205"/>
                </a:solidFill>
              </a:rPr>
              <a:t>.</a:t>
            </a:r>
            <a:endParaRPr lang="tr-TR" sz="2000" b="1" i="1" dirty="0" smtClean="0">
              <a:solidFill>
                <a:srgbClr val="FF5205"/>
              </a:solidFill>
            </a:endParaRPr>
          </a:p>
          <a:p>
            <a:pPr marL="342900" indent="-342900">
              <a:spcAft>
                <a:spcPts val="1200"/>
              </a:spcAft>
              <a:buFont typeface="Arial" panose="020B0604020202020204" pitchFamily="34" charset="0"/>
              <a:buChar char="•"/>
            </a:pPr>
            <a:r>
              <a:rPr lang="en-US" sz="2000" b="1" i="1" dirty="0" smtClean="0">
                <a:solidFill>
                  <a:srgbClr val="FF5205"/>
                </a:solidFill>
              </a:rPr>
              <a:t>That’s </a:t>
            </a:r>
            <a:r>
              <a:rPr lang="en-US" sz="2000" b="1" i="1" dirty="0">
                <a:solidFill>
                  <a:srgbClr val="FF5205"/>
                </a:solidFill>
              </a:rPr>
              <a:t>a big reason why JavaScript </a:t>
            </a:r>
            <a:r>
              <a:rPr lang="en-US" sz="2000" b="1" i="1" dirty="0" smtClean="0">
                <a:solidFill>
                  <a:srgbClr val="FF5205"/>
                </a:solidFill>
              </a:rPr>
              <a:t>won</a:t>
            </a:r>
            <a:r>
              <a:rPr lang="tr-TR" sz="2000" b="1" i="1" dirty="0" smtClean="0">
                <a:solidFill>
                  <a:srgbClr val="FF5205"/>
                </a:solidFill>
              </a:rPr>
              <a:t>!</a:t>
            </a: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6730850" y="814134"/>
            <a:ext cx="2199641"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Languages</a:t>
            </a:r>
          </a:p>
        </p:txBody>
      </p:sp>
    </p:spTree>
    <p:extLst>
      <p:ext uri="{BB962C8B-B14F-4D97-AF65-F5344CB8AC3E}">
        <p14:creationId xmlns:p14="http://schemas.microsoft.com/office/powerpoint/2010/main" val="3194363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4" y="1374244"/>
            <a:ext cx="10026954" cy="4247317"/>
          </a:xfrm>
          <a:prstGeom prst="rect">
            <a:avLst/>
          </a:prstGeom>
          <a:noFill/>
        </p:spPr>
        <p:txBody>
          <a:bodyPr wrap="square" rtlCol="0">
            <a:spAutoFit/>
          </a:bodyPr>
          <a:lstStyle/>
          <a:p>
            <a:r>
              <a:rPr lang="tr-TR" sz="2800" b="1" dirty="0" smtClean="0">
                <a:solidFill>
                  <a:srgbClr val="69A221"/>
                </a:solidFill>
              </a:rPr>
              <a:t>AngularJS</a:t>
            </a:r>
          </a:p>
          <a:p>
            <a:endParaRPr lang="tr-TR" sz="1000" b="1" dirty="0" smtClean="0">
              <a:solidFill>
                <a:srgbClr val="69A221"/>
              </a:solidFill>
            </a:endParaRPr>
          </a:p>
          <a:p>
            <a:pPr marL="342900" indent="-342900" algn="just">
              <a:spcAft>
                <a:spcPts val="1200"/>
              </a:spcAft>
              <a:buFont typeface="Arial" panose="020B0604020202020204" pitchFamily="34" charset="0"/>
              <a:buChar char="•"/>
            </a:pPr>
            <a:r>
              <a:rPr lang="en-US" sz="2400" dirty="0" err="1" smtClean="0">
                <a:solidFill>
                  <a:schemeClr val="tx1">
                    <a:lumMod val="95000"/>
                    <a:lumOff val="5000"/>
                  </a:schemeClr>
                </a:solidFill>
              </a:rPr>
              <a:t>AngularJs</a:t>
            </a:r>
            <a:r>
              <a:rPr lang="en-US" sz="2400" dirty="0" smtClean="0">
                <a:solidFill>
                  <a:schemeClr val="tx1">
                    <a:lumMod val="95000"/>
                    <a:lumOff val="5000"/>
                  </a:schemeClr>
                </a:solidFill>
              </a:rPr>
              <a:t> </a:t>
            </a:r>
            <a:r>
              <a:rPr lang="en-US" sz="2400" dirty="0">
                <a:solidFill>
                  <a:schemeClr val="tx1">
                    <a:lumMod val="95000"/>
                    <a:lumOff val="5000"/>
                  </a:schemeClr>
                </a:solidFill>
              </a:rPr>
              <a:t>is a JavaScript open source front-end framework that is mainly used to develop single page web </a:t>
            </a:r>
            <a:r>
              <a:rPr lang="en-US" sz="2400" dirty="0" smtClean="0">
                <a:solidFill>
                  <a:schemeClr val="tx1">
                    <a:lumMod val="95000"/>
                    <a:lumOff val="5000"/>
                  </a:schemeClr>
                </a:solidFill>
              </a:rPr>
              <a:t>applications</a:t>
            </a:r>
            <a:r>
              <a:rPr lang="tr-TR" sz="2400" dirty="0" smtClean="0">
                <a:solidFill>
                  <a:schemeClr val="tx1">
                    <a:lumMod val="95000"/>
                    <a:lumOff val="5000"/>
                  </a:schemeClr>
                </a:solidFill>
              </a:rPr>
              <a:t> </a:t>
            </a:r>
            <a:r>
              <a:rPr lang="en-US" sz="2400" dirty="0" smtClean="0">
                <a:solidFill>
                  <a:schemeClr val="tx1">
                    <a:lumMod val="95000"/>
                    <a:lumOff val="5000"/>
                  </a:schemeClr>
                </a:solidFill>
              </a:rPr>
              <a:t>(</a:t>
            </a:r>
            <a:r>
              <a:rPr lang="en-US" sz="2400" dirty="0">
                <a:solidFill>
                  <a:schemeClr val="tx1">
                    <a:lumMod val="95000"/>
                    <a:lumOff val="5000"/>
                  </a:schemeClr>
                </a:solidFill>
              </a:rPr>
              <a:t>SPAs). </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smtClean="0">
                <a:solidFill>
                  <a:schemeClr val="tx1">
                    <a:lumMod val="95000"/>
                    <a:lumOff val="5000"/>
                  </a:schemeClr>
                </a:solidFill>
              </a:rPr>
              <a:t>It </a:t>
            </a:r>
            <a:r>
              <a:rPr lang="en-US" sz="2400" dirty="0">
                <a:solidFill>
                  <a:schemeClr val="tx1">
                    <a:lumMod val="95000"/>
                    <a:lumOff val="5000"/>
                  </a:schemeClr>
                </a:solidFill>
              </a:rPr>
              <a:t>is a continuously growing and expanding framework which provides better ways for developing web applications. </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smtClean="0">
                <a:solidFill>
                  <a:schemeClr val="tx1">
                    <a:lumMod val="95000"/>
                    <a:lumOff val="5000"/>
                  </a:schemeClr>
                </a:solidFill>
              </a:rPr>
              <a:t>It </a:t>
            </a:r>
            <a:r>
              <a:rPr lang="en-US" sz="2400" dirty="0">
                <a:solidFill>
                  <a:schemeClr val="tx1">
                    <a:lumMod val="95000"/>
                    <a:lumOff val="5000"/>
                  </a:schemeClr>
                </a:solidFill>
              </a:rPr>
              <a:t>changes the static HTML to dynamic HTML. It is an open source project which can be freely . </a:t>
            </a:r>
            <a:endParaRPr lang="tr-TR" sz="2400" dirty="0" smtClean="0">
              <a:solidFill>
                <a:schemeClr val="tx1">
                  <a:lumMod val="95000"/>
                  <a:lumOff val="5000"/>
                </a:schemeClr>
              </a:solidFill>
            </a:endParaRPr>
          </a:p>
          <a:p>
            <a:pPr marL="342900" indent="-342900" algn="just">
              <a:spcAft>
                <a:spcPts val="1200"/>
              </a:spcAft>
              <a:buFont typeface="Arial" panose="020B0604020202020204" pitchFamily="34" charset="0"/>
              <a:buChar char="•"/>
            </a:pPr>
            <a:r>
              <a:rPr lang="en-US" sz="2400" dirty="0" smtClean="0">
                <a:solidFill>
                  <a:schemeClr val="tx1">
                    <a:lumMod val="95000"/>
                    <a:lumOff val="5000"/>
                  </a:schemeClr>
                </a:solidFill>
              </a:rPr>
              <a:t>It </a:t>
            </a:r>
            <a:r>
              <a:rPr lang="en-US" sz="2400" dirty="0">
                <a:solidFill>
                  <a:schemeClr val="tx1">
                    <a:lumMod val="95000"/>
                    <a:lumOff val="5000"/>
                  </a:schemeClr>
                </a:solidFill>
              </a:rPr>
              <a:t>extends HTML attributes with </a:t>
            </a:r>
            <a:r>
              <a:rPr lang="en-US" sz="2400" dirty="0" smtClean="0">
                <a:solidFill>
                  <a:schemeClr val="tx1">
                    <a:lumMod val="95000"/>
                    <a:lumOff val="5000"/>
                  </a:schemeClr>
                </a:solidFill>
              </a:rPr>
              <a:t>Directives</a:t>
            </a:r>
            <a:r>
              <a:rPr lang="tr-TR" sz="2400" dirty="0" smtClean="0">
                <a:solidFill>
                  <a:schemeClr val="tx1">
                    <a:lumMod val="95000"/>
                    <a:lumOff val="5000"/>
                  </a:schemeClr>
                </a:solidFill>
              </a:rPr>
              <a:t>.</a:t>
            </a:r>
            <a:endParaRPr lang="en-US" sz="2400" dirty="0">
              <a:solidFill>
                <a:schemeClr val="tx1">
                  <a:lumMod val="95000"/>
                  <a:lumOff val="5000"/>
                </a:schemeClr>
              </a:solidFill>
            </a:endParaRPr>
          </a:p>
          <a:p>
            <a:pPr algn="just">
              <a:spcAft>
                <a:spcPts val="1200"/>
              </a:spcAft>
            </a:pPr>
            <a:r>
              <a:rPr lang="en-US" sz="2400" b="1" dirty="0" smtClean="0">
                <a:solidFill>
                  <a:schemeClr val="tx1">
                    <a:lumMod val="95000"/>
                    <a:lumOff val="5000"/>
                  </a:schemeClr>
                </a:solidFill>
              </a:rPr>
              <a:t> </a:t>
            </a:r>
            <a:endParaRPr lang="tr-TR" sz="2400" b="1" dirty="0">
              <a:solidFill>
                <a:srgbClr val="69A221"/>
              </a:solidFill>
            </a:endParaRPr>
          </a:p>
        </p:txBody>
      </p:sp>
      <p:sp>
        <p:nvSpPr>
          <p:cNvPr id="8" name="TextBox 7"/>
          <p:cNvSpPr txBox="1"/>
          <p:nvPr/>
        </p:nvSpPr>
        <p:spPr>
          <a:xfrm>
            <a:off x="174813" y="-19989"/>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3880077" y="814134"/>
            <a:ext cx="5554726" cy="553998"/>
          </a:xfrm>
          <a:prstGeom prst="rect">
            <a:avLst/>
          </a:prstGeom>
        </p:spPr>
        <p:txBody>
          <a:bodyPr wrap="none">
            <a:spAutoFit/>
          </a:bodyPr>
          <a:lstStyle/>
          <a:p>
            <a:pPr lvl="0"/>
            <a:r>
              <a:rPr lang="tr-TR" sz="3000" b="1" dirty="0">
                <a:solidFill>
                  <a:srgbClr val="69A221"/>
                </a:solidFill>
                <a:effectLst>
                  <a:outerShdw blurRad="38100" dist="38100" dir="2700000" algn="tl">
                    <a:srgbClr val="000000">
                      <a:alpha val="43137"/>
                    </a:srgbClr>
                  </a:outerShdw>
                </a:effectLst>
              </a:rPr>
              <a:t>Frameworks and Libraries</a:t>
            </a:r>
          </a:p>
        </p:txBody>
      </p:sp>
    </p:spTree>
    <p:extLst>
      <p:ext uri="{BB962C8B-B14F-4D97-AF65-F5344CB8AC3E}">
        <p14:creationId xmlns:p14="http://schemas.microsoft.com/office/powerpoint/2010/main" val="2025363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537884" y="1374244"/>
            <a:ext cx="10026954" cy="4985980"/>
          </a:xfrm>
          <a:prstGeom prst="rect">
            <a:avLst/>
          </a:prstGeom>
          <a:noFill/>
        </p:spPr>
        <p:txBody>
          <a:bodyPr wrap="square" rtlCol="0">
            <a:spAutoFit/>
          </a:bodyPr>
          <a:lstStyle/>
          <a:p>
            <a:r>
              <a:rPr lang="tr-TR" sz="2800" b="1" dirty="0" smtClean="0">
                <a:solidFill>
                  <a:srgbClr val="69A221"/>
                </a:solidFill>
              </a:rPr>
              <a:t>React.js</a:t>
            </a:r>
          </a:p>
          <a:p>
            <a:endParaRPr lang="tr-TR" sz="1000" b="1" dirty="0" smtClean="0">
              <a:solidFill>
                <a:srgbClr val="69A221"/>
              </a:solidFill>
            </a:endParaRPr>
          </a:p>
          <a:p>
            <a:pPr marL="342900" indent="-342900" algn="just">
              <a:spcAft>
                <a:spcPts val="1200"/>
              </a:spcAft>
              <a:buFont typeface="Arial" panose="020B0604020202020204" pitchFamily="34" charset="0"/>
              <a:buChar char="•"/>
            </a:pPr>
            <a:r>
              <a:rPr lang="en-US" sz="2400" dirty="0"/>
              <a:t>React is a declarative, efficient, and flexible JavaScript library for building user interfaces. </a:t>
            </a:r>
            <a:endParaRPr lang="tr-TR" sz="2400" dirty="0"/>
          </a:p>
          <a:p>
            <a:pPr marL="342900" indent="-342900" algn="just">
              <a:spcAft>
                <a:spcPts val="1200"/>
              </a:spcAft>
              <a:buFont typeface="Arial" panose="020B0604020202020204" pitchFamily="34" charset="0"/>
              <a:buChar char="•"/>
            </a:pPr>
            <a:r>
              <a:rPr lang="en-US" sz="2400" dirty="0" err="1"/>
              <a:t>ReactJS</a:t>
            </a:r>
            <a:r>
              <a:rPr lang="en-US" sz="2400" dirty="0"/>
              <a:t> is an open-source, component-based front end library responsible only for the view layer of the application. </a:t>
            </a:r>
            <a:endParaRPr lang="tr-TR" sz="2400" dirty="0" smtClean="0"/>
          </a:p>
          <a:p>
            <a:pPr algn="just">
              <a:spcAft>
                <a:spcPts val="1200"/>
              </a:spcAft>
            </a:pPr>
            <a:endParaRPr lang="tr-TR" sz="1000" dirty="0"/>
          </a:p>
          <a:p>
            <a:pPr>
              <a:spcAft>
                <a:spcPts val="1200"/>
              </a:spcAft>
            </a:pPr>
            <a:r>
              <a:rPr lang="tr-TR" sz="2800" b="1" dirty="0" smtClean="0">
                <a:solidFill>
                  <a:srgbClr val="69A221"/>
                </a:solidFill>
              </a:rPr>
              <a:t>Bootstrap</a:t>
            </a:r>
            <a:endParaRPr lang="tr-TR" sz="2800" b="1" dirty="0">
              <a:solidFill>
                <a:srgbClr val="69A221"/>
              </a:solidFill>
            </a:endParaRPr>
          </a:p>
          <a:p>
            <a:pPr marL="342900" indent="-342900" algn="just">
              <a:spcAft>
                <a:spcPts val="1200"/>
              </a:spcAft>
              <a:buFont typeface="Arial" panose="020B0604020202020204" pitchFamily="34" charset="0"/>
              <a:buChar char="•"/>
            </a:pPr>
            <a:r>
              <a:rPr lang="en-US" sz="2400" dirty="0" smtClean="0"/>
              <a:t>Bootstrap </a:t>
            </a:r>
            <a:r>
              <a:rPr lang="en-US" sz="2400" dirty="0"/>
              <a:t>is a free and open-source tool collection for creating responsive websites and web applications. </a:t>
            </a:r>
            <a:endParaRPr lang="tr-TR" sz="2400" dirty="0" smtClean="0"/>
          </a:p>
          <a:p>
            <a:pPr marL="342900" indent="-342900" algn="just">
              <a:spcAft>
                <a:spcPts val="1200"/>
              </a:spcAft>
              <a:buFont typeface="Arial" panose="020B0604020202020204" pitchFamily="34" charset="0"/>
              <a:buChar char="•"/>
            </a:pPr>
            <a:r>
              <a:rPr lang="en-US" sz="2400" dirty="0" smtClean="0"/>
              <a:t>It </a:t>
            </a:r>
            <a:r>
              <a:rPr lang="en-US" sz="2400" dirty="0"/>
              <a:t>is the most popular HTML, CSS, and JavaScript framework for developing responsive, mobile-first web sites.</a:t>
            </a:r>
            <a:endParaRPr lang="tr-TR" sz="2400" b="1" dirty="0">
              <a:solidFill>
                <a:srgbClr val="69A22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4202805" y="814134"/>
            <a:ext cx="5190845"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Frameworks and Libraries</a:t>
            </a:r>
          </a:p>
        </p:txBody>
      </p:sp>
    </p:spTree>
    <p:extLst>
      <p:ext uri="{BB962C8B-B14F-4D97-AF65-F5344CB8AC3E}">
        <p14:creationId xmlns:p14="http://schemas.microsoft.com/office/powerpoint/2010/main" val="657681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p:cNvSpPr txBox="1"/>
          <p:nvPr/>
        </p:nvSpPr>
        <p:spPr>
          <a:xfrm>
            <a:off x="280306" y="1062865"/>
            <a:ext cx="10742652" cy="5970865"/>
          </a:xfrm>
          <a:prstGeom prst="rect">
            <a:avLst/>
          </a:prstGeom>
          <a:noFill/>
        </p:spPr>
        <p:txBody>
          <a:bodyPr wrap="square" rtlCol="0">
            <a:spAutoFit/>
          </a:bodyPr>
          <a:lstStyle/>
          <a:p>
            <a:r>
              <a:rPr lang="tr-TR" sz="2800" b="1" dirty="0" smtClean="0">
                <a:solidFill>
                  <a:srgbClr val="69A221"/>
                </a:solidFill>
              </a:rPr>
              <a:t>jQuery</a:t>
            </a:r>
          </a:p>
          <a:p>
            <a:endParaRPr lang="tr-TR" sz="1000" b="1" dirty="0" smtClean="0">
              <a:solidFill>
                <a:srgbClr val="69A221"/>
              </a:solidFill>
            </a:endParaRPr>
          </a:p>
          <a:p>
            <a:pPr marL="342900" indent="-342900" fontAlgn="base">
              <a:spcAft>
                <a:spcPts val="1200"/>
              </a:spcAft>
              <a:buFont typeface="Arial" panose="020B0604020202020204" pitchFamily="34" charset="0"/>
              <a:buChar char="•"/>
            </a:pPr>
            <a:r>
              <a:rPr lang="en-US" sz="2000" dirty="0" smtClean="0"/>
              <a:t>jQuery is an open source JavaScript library that simplifies the interactions between an HTML/CSS document, or more precisely the Document Object Model (DOM), and JavaScript.</a:t>
            </a:r>
            <a:endParaRPr lang="tr-TR" sz="2000" dirty="0" smtClean="0"/>
          </a:p>
          <a:p>
            <a:pPr marL="342900" indent="-342900" fontAlgn="base">
              <a:spcAft>
                <a:spcPts val="1200"/>
              </a:spcAft>
              <a:buFont typeface="Arial" panose="020B0604020202020204" pitchFamily="34" charset="0"/>
              <a:buChar char="•"/>
            </a:pPr>
            <a:r>
              <a:rPr lang="en-US" sz="2000" dirty="0" err="1"/>
              <a:t>Jquery</a:t>
            </a:r>
            <a:r>
              <a:rPr lang="en-US" sz="2000" dirty="0"/>
              <a:t> is a </a:t>
            </a:r>
            <a:r>
              <a:rPr lang="en-US" sz="2000" dirty="0" err="1"/>
              <a:t>javascript</a:t>
            </a:r>
            <a:r>
              <a:rPr lang="en-US" sz="2000" dirty="0"/>
              <a:t> toolkit that simplifies writing code and enables rapid web development.</a:t>
            </a:r>
            <a:endParaRPr lang="tr-TR" sz="2000" dirty="0" smtClean="0"/>
          </a:p>
          <a:p>
            <a:pPr marL="342900" indent="-342900" fontAlgn="base">
              <a:spcAft>
                <a:spcPts val="1200"/>
              </a:spcAft>
              <a:buFont typeface="Arial" panose="020B0604020202020204" pitchFamily="34" charset="0"/>
              <a:buChar char="•"/>
            </a:pPr>
            <a:r>
              <a:rPr lang="en-US" sz="2000" dirty="0" smtClean="0"/>
              <a:t>The </a:t>
            </a:r>
            <a:r>
              <a:rPr lang="en-US" sz="2000" dirty="0"/>
              <a:t>claim of the developers is that </a:t>
            </a:r>
            <a:r>
              <a:rPr lang="en-US" sz="2000" dirty="0" err="1"/>
              <a:t>jquery</a:t>
            </a:r>
            <a:r>
              <a:rPr lang="en-US" sz="2000" dirty="0"/>
              <a:t> runs exactly the same across all brow</a:t>
            </a:r>
            <a:endParaRPr lang="tr-TR" sz="2000" dirty="0" smtClean="0"/>
          </a:p>
          <a:p>
            <a:pPr marL="342900" indent="-342900" fontAlgn="base">
              <a:spcAft>
                <a:spcPts val="1200"/>
              </a:spcAft>
              <a:buFont typeface="Arial" panose="020B0604020202020204" pitchFamily="34" charset="0"/>
              <a:buChar char="•"/>
            </a:pPr>
            <a:r>
              <a:rPr lang="en-US" sz="2000" dirty="0" smtClean="0"/>
              <a:t>Elaborating the terms, jQuery simplifies HTML document traversing and manipulation, browser event handling, DOM animations, Ajax interactions, and cross-browser JavaScript development.</a:t>
            </a:r>
            <a:endParaRPr lang="tr-TR" sz="2000" dirty="0" smtClean="0"/>
          </a:p>
          <a:p>
            <a:pPr fontAlgn="base">
              <a:spcAft>
                <a:spcPts val="1200"/>
              </a:spcAft>
            </a:pPr>
            <a:endParaRPr lang="en-US" sz="1000" dirty="0" smtClean="0"/>
          </a:p>
          <a:p>
            <a:pPr fontAlgn="base"/>
            <a:r>
              <a:rPr lang="tr-TR" sz="2800" b="1" dirty="0">
                <a:solidFill>
                  <a:srgbClr val="69A221"/>
                </a:solidFill>
              </a:rPr>
              <a:t>SAS</a:t>
            </a:r>
          </a:p>
          <a:p>
            <a:pPr marL="342900" indent="-342900" fontAlgn="base">
              <a:spcAft>
                <a:spcPts val="1200"/>
              </a:spcAft>
              <a:buFont typeface="Arial" panose="020B0604020202020204" pitchFamily="34" charset="0"/>
              <a:buChar char="•"/>
            </a:pPr>
            <a:r>
              <a:rPr lang="en-US" sz="2000" dirty="0" smtClean="0"/>
              <a:t>It </a:t>
            </a:r>
            <a:r>
              <a:rPr lang="en-US" sz="2000" dirty="0"/>
              <a:t>is the most reliable, mature and robust CSS extension language</a:t>
            </a:r>
            <a:r>
              <a:rPr lang="en-US" sz="2000" dirty="0" smtClean="0"/>
              <a:t>.</a:t>
            </a:r>
            <a:endParaRPr lang="tr-TR" sz="2000" dirty="0" smtClean="0"/>
          </a:p>
          <a:p>
            <a:pPr marL="342900" indent="-342900" fontAlgn="base">
              <a:spcAft>
                <a:spcPts val="1200"/>
              </a:spcAft>
              <a:buFont typeface="Arial" panose="020B0604020202020204" pitchFamily="34" charset="0"/>
              <a:buChar char="•"/>
            </a:pPr>
            <a:r>
              <a:rPr lang="en-US" sz="2000" dirty="0" smtClean="0"/>
              <a:t>It </a:t>
            </a:r>
            <a:r>
              <a:rPr lang="en-US" sz="2000" dirty="0"/>
              <a:t>is used to extend the functionality of an existing CSS of a site including everything from variables, inheritance, and nesting with ease.</a:t>
            </a: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Front End Development </a:t>
            </a:r>
          </a:p>
        </p:txBody>
      </p:sp>
      <p:sp>
        <p:nvSpPr>
          <p:cNvPr id="9" name="Rectangle 8"/>
          <p:cNvSpPr/>
          <p:nvPr/>
        </p:nvSpPr>
        <p:spPr>
          <a:xfrm>
            <a:off x="4202805" y="814134"/>
            <a:ext cx="5190845" cy="523220"/>
          </a:xfrm>
          <a:prstGeom prst="rect">
            <a:avLst/>
          </a:prstGeom>
        </p:spPr>
        <p:txBody>
          <a:bodyPr wrap="none">
            <a:spAutoFit/>
          </a:bodyPr>
          <a:lstStyle/>
          <a:p>
            <a:pPr lvl="0"/>
            <a:r>
              <a:rPr lang="tr-TR" sz="2800" b="1" dirty="0">
                <a:solidFill>
                  <a:srgbClr val="69A221"/>
                </a:solidFill>
                <a:effectLst>
                  <a:outerShdw blurRad="38100" dist="38100" dir="2700000" algn="tl">
                    <a:srgbClr val="000000">
                      <a:alpha val="43137"/>
                    </a:srgbClr>
                  </a:outerShdw>
                </a:effectLst>
              </a:rPr>
              <a:t>Frameworks and Libraries</a:t>
            </a:r>
          </a:p>
        </p:txBody>
      </p:sp>
    </p:spTree>
    <p:extLst>
      <p:ext uri="{BB962C8B-B14F-4D97-AF65-F5344CB8AC3E}">
        <p14:creationId xmlns:p14="http://schemas.microsoft.com/office/powerpoint/2010/main" val="3321306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533339" y="1374244"/>
            <a:ext cx="9950064" cy="4708981"/>
          </a:xfrm>
          <a:prstGeom prst="rect">
            <a:avLst/>
          </a:prstGeom>
          <a:noFill/>
        </p:spPr>
        <p:txBody>
          <a:bodyPr wrap="square" rtlCol="0">
            <a:spAutoFit/>
          </a:bodyPr>
          <a:lstStyle/>
          <a:p>
            <a:pPr marL="457200" indent="-457200" algn="just">
              <a:spcAft>
                <a:spcPts val="1800"/>
              </a:spcAft>
              <a:buFont typeface="Arial" panose="020B0604020202020204" pitchFamily="34" charset="0"/>
              <a:buChar char="•"/>
            </a:pPr>
            <a:r>
              <a:rPr lang="en-US" sz="2400" dirty="0"/>
              <a:t>Backend is </a:t>
            </a:r>
            <a:r>
              <a:rPr lang="tr-TR" sz="2400" dirty="0" smtClean="0"/>
              <a:t>the </a:t>
            </a:r>
            <a:r>
              <a:rPr lang="en-US" sz="2400" dirty="0" smtClean="0"/>
              <a:t>server </a:t>
            </a:r>
            <a:r>
              <a:rPr lang="en-US" sz="2400" dirty="0"/>
              <a:t>side of the website. </a:t>
            </a:r>
            <a:endParaRPr lang="tr-TR" sz="2400" dirty="0" smtClean="0"/>
          </a:p>
          <a:p>
            <a:pPr marL="457200" indent="-457200" algn="just">
              <a:spcAft>
                <a:spcPts val="1800"/>
              </a:spcAft>
              <a:buFont typeface="Arial" panose="020B0604020202020204" pitchFamily="34" charset="0"/>
              <a:buChar char="•"/>
            </a:pPr>
            <a:r>
              <a:rPr lang="en-US" sz="2400" dirty="0"/>
              <a:t>It is the part of the website that you cannot see and </a:t>
            </a:r>
            <a:r>
              <a:rPr lang="tr-TR" sz="2400" dirty="0" smtClean="0"/>
              <a:t>directly </a:t>
            </a:r>
            <a:r>
              <a:rPr lang="en-US" sz="2400" dirty="0" smtClean="0"/>
              <a:t>interact </a:t>
            </a:r>
            <a:r>
              <a:rPr lang="en-US" sz="2400" dirty="0"/>
              <a:t>with.</a:t>
            </a:r>
            <a:endParaRPr lang="tr-TR" sz="2400" dirty="0"/>
          </a:p>
          <a:p>
            <a:pPr marL="457200" indent="-457200" algn="just">
              <a:spcAft>
                <a:spcPts val="1800"/>
              </a:spcAft>
              <a:buFont typeface="Arial" panose="020B0604020202020204" pitchFamily="34" charset="0"/>
              <a:buChar char="•"/>
            </a:pPr>
            <a:r>
              <a:rPr lang="en-US" sz="2400" dirty="0" smtClean="0"/>
              <a:t>The </a:t>
            </a:r>
            <a:r>
              <a:rPr lang="en-US" sz="2400" dirty="0"/>
              <a:t>parts and characteristics developed by backend designers are indirectly accessed by users through a front-end application.</a:t>
            </a:r>
            <a:endParaRPr lang="tr-TR" sz="2400" dirty="0"/>
          </a:p>
          <a:p>
            <a:pPr marL="457200" indent="-457200" algn="just">
              <a:spcAft>
                <a:spcPts val="1800"/>
              </a:spcAft>
              <a:buFont typeface="Arial" panose="020B0604020202020204" pitchFamily="34" charset="0"/>
              <a:buChar char="•"/>
            </a:pPr>
            <a:r>
              <a:rPr lang="en-US" sz="2400" dirty="0" smtClean="0"/>
              <a:t>It </a:t>
            </a:r>
            <a:r>
              <a:rPr lang="en-US" sz="2400" dirty="0"/>
              <a:t>stores and arranges data, and also makes sure everything on the client-side of the website works fine. </a:t>
            </a:r>
            <a:endParaRPr lang="tr-TR" sz="2400" dirty="0" smtClean="0"/>
          </a:p>
          <a:p>
            <a:pPr marL="457200" indent="-457200" algn="just">
              <a:spcAft>
                <a:spcPts val="1800"/>
              </a:spcAft>
              <a:buFont typeface="Arial" panose="020B0604020202020204" pitchFamily="34" charset="0"/>
              <a:buChar char="•"/>
            </a:pPr>
            <a:r>
              <a:rPr lang="en-US" sz="2400" dirty="0" smtClean="0"/>
              <a:t>Activities</a:t>
            </a:r>
            <a:r>
              <a:rPr lang="en-US" sz="2400" dirty="0"/>
              <a:t>, like writing APIs, creating libraries, and working with system components without user interfaces or even systems of scientific programming, are also included in the backend.  </a:t>
            </a:r>
            <a:endParaRPr lang="tr-TR" sz="2400" dirty="0">
              <a:solidFill>
                <a:schemeClr val="tx2">
                  <a:lumMod val="50000"/>
                </a:schemeClr>
              </a:solidFill>
            </a:endParaRPr>
          </a:p>
        </p:txBody>
      </p:sp>
      <p:sp>
        <p:nvSpPr>
          <p:cNvPr id="5" name="TextBox 4"/>
          <p:cNvSpPr txBox="1"/>
          <p:nvPr/>
        </p:nvSpPr>
        <p:spPr>
          <a:xfrm>
            <a:off x="-482007" y="252085"/>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Tree>
    <p:extLst>
      <p:ext uri="{BB962C8B-B14F-4D97-AF65-F5344CB8AC3E}">
        <p14:creationId xmlns:p14="http://schemas.microsoft.com/office/powerpoint/2010/main" val="9482962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78509" y="1374244"/>
            <a:ext cx="8649298" cy="5201424"/>
          </a:xfrm>
          <a:prstGeom prst="rect">
            <a:avLst/>
          </a:prstGeom>
          <a:noFill/>
        </p:spPr>
        <p:txBody>
          <a:bodyPr wrap="square" rtlCol="0">
            <a:spAutoFit/>
          </a:bodyPr>
          <a:lstStyle/>
          <a:p>
            <a:pPr algn="just">
              <a:spcAft>
                <a:spcPts val="1800"/>
              </a:spcAft>
            </a:pPr>
            <a:r>
              <a:rPr lang="tr-TR" sz="2200" dirty="0" smtClean="0"/>
              <a:t>S</a:t>
            </a:r>
            <a:r>
              <a:rPr lang="en-US" sz="2200" dirty="0" err="1" smtClean="0"/>
              <a:t>erver</a:t>
            </a:r>
            <a:r>
              <a:rPr lang="en-US" sz="2200" dirty="0" smtClean="0"/>
              <a:t>-side </a:t>
            </a:r>
            <a:r>
              <a:rPr lang="en-US" sz="2200" dirty="0"/>
              <a:t>programming must deal with dynamic content. </a:t>
            </a:r>
            <a:r>
              <a:rPr lang="en-US" sz="2200" dirty="0" smtClean="0"/>
              <a:t>Most </a:t>
            </a:r>
            <a:r>
              <a:rPr lang="en-US" sz="2200" dirty="0"/>
              <a:t>web pages are not static since they deal with searching databases.</a:t>
            </a:r>
          </a:p>
          <a:p>
            <a:pPr algn="just">
              <a:spcAft>
                <a:spcPts val="1800"/>
              </a:spcAft>
            </a:pPr>
            <a:r>
              <a:rPr lang="en-US" sz="2200" b="1" dirty="0" smtClean="0"/>
              <a:t>Server-side </a:t>
            </a:r>
            <a:r>
              <a:rPr lang="en-US" sz="2200" b="1" dirty="0"/>
              <a:t>Uses</a:t>
            </a:r>
          </a:p>
          <a:p>
            <a:pPr marL="457200" indent="-457200" algn="just">
              <a:spcAft>
                <a:spcPts val="1200"/>
              </a:spcAft>
              <a:buFont typeface="Arial" panose="020B0604020202020204" pitchFamily="34" charset="0"/>
              <a:buChar char="•"/>
            </a:pPr>
            <a:r>
              <a:rPr lang="en-US" sz="2200" dirty="0"/>
              <a:t>It processes the user input</a:t>
            </a:r>
          </a:p>
          <a:p>
            <a:pPr marL="457200" indent="-457200" algn="just">
              <a:spcAft>
                <a:spcPts val="1200"/>
              </a:spcAft>
              <a:buFont typeface="Arial" panose="020B0604020202020204" pitchFamily="34" charset="0"/>
              <a:buChar char="•"/>
            </a:pPr>
            <a:r>
              <a:rPr lang="en-US" sz="2200" dirty="0"/>
              <a:t>Displays the requested pages</a:t>
            </a:r>
          </a:p>
          <a:p>
            <a:pPr marL="457200" indent="-457200" algn="just">
              <a:spcAft>
                <a:spcPts val="1200"/>
              </a:spcAft>
              <a:buFont typeface="Arial" panose="020B0604020202020204" pitchFamily="34" charset="0"/>
              <a:buChar char="•"/>
            </a:pPr>
            <a:r>
              <a:rPr lang="en-US" sz="2200" dirty="0" smtClean="0"/>
              <a:t>Interaction </a:t>
            </a:r>
            <a:r>
              <a:rPr lang="en-US" sz="2200" dirty="0"/>
              <a:t>with servers/storages</a:t>
            </a:r>
          </a:p>
          <a:p>
            <a:pPr marL="457200" indent="-457200" algn="just">
              <a:spcAft>
                <a:spcPts val="1200"/>
              </a:spcAft>
              <a:buFont typeface="Arial" panose="020B0604020202020204" pitchFamily="34" charset="0"/>
              <a:buChar char="•"/>
            </a:pPr>
            <a:r>
              <a:rPr lang="en-US" sz="2200" dirty="0"/>
              <a:t>Interaction with databases</a:t>
            </a:r>
          </a:p>
          <a:p>
            <a:pPr marL="457200" indent="-457200" algn="just">
              <a:spcAft>
                <a:spcPts val="1200"/>
              </a:spcAft>
              <a:buFont typeface="Arial" panose="020B0604020202020204" pitchFamily="34" charset="0"/>
              <a:buChar char="•"/>
            </a:pPr>
            <a:r>
              <a:rPr lang="en-US" sz="2200" dirty="0"/>
              <a:t>Querying the database</a:t>
            </a:r>
          </a:p>
          <a:p>
            <a:pPr marL="457200" indent="-457200" algn="just">
              <a:spcAft>
                <a:spcPts val="1200"/>
              </a:spcAft>
              <a:buFont typeface="Arial" panose="020B0604020202020204" pitchFamily="34" charset="0"/>
              <a:buChar char="•"/>
            </a:pPr>
            <a:r>
              <a:rPr lang="en-US" sz="2200" dirty="0"/>
              <a:t>Encoding of data into HTML</a:t>
            </a:r>
          </a:p>
          <a:p>
            <a:pPr marL="457200" indent="-457200" algn="just">
              <a:spcAft>
                <a:spcPts val="1200"/>
              </a:spcAft>
              <a:buFont typeface="Arial" panose="020B0604020202020204" pitchFamily="34" charset="0"/>
              <a:buChar char="•"/>
            </a:pPr>
            <a:r>
              <a:rPr lang="en-US" sz="2200" dirty="0"/>
              <a:t>Operations over databases like delete, update. </a:t>
            </a:r>
            <a:endParaRPr lang="tr-TR" sz="2200" dirty="0">
              <a:solidFill>
                <a:schemeClr val="tx2">
                  <a:lumMod val="50000"/>
                </a:schemeClr>
              </a:solidFill>
            </a:endParaRPr>
          </a:p>
        </p:txBody>
      </p:sp>
      <p:sp>
        <p:nvSpPr>
          <p:cNvPr id="5" name="TextBox 4"/>
          <p:cNvSpPr txBox="1"/>
          <p:nvPr/>
        </p:nvSpPr>
        <p:spPr>
          <a:xfrm>
            <a:off x="-482007" y="252085"/>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Tree>
    <p:extLst>
      <p:ext uri="{BB962C8B-B14F-4D97-AF65-F5344CB8AC3E}">
        <p14:creationId xmlns:p14="http://schemas.microsoft.com/office/powerpoint/2010/main" val="2931793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925150" y="329028"/>
            <a:ext cx="6000361"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Brief History of WWW</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562377" y="1312090"/>
            <a:ext cx="9418750" cy="4124206"/>
          </a:xfrm>
          <a:prstGeom prst="rect">
            <a:avLst/>
          </a:prstGeom>
        </p:spPr>
        <p:txBody>
          <a:bodyPr wrap="square">
            <a:spAutoFit/>
          </a:bodyPr>
          <a:lstStyle/>
          <a:p>
            <a:pPr marL="342900" indent="-342900">
              <a:spcAft>
                <a:spcPts val="1200"/>
              </a:spcAft>
              <a:buFont typeface="Arial" panose="020B0604020202020204" pitchFamily="34" charset="0"/>
              <a:buChar char="•"/>
            </a:pPr>
            <a:r>
              <a:rPr lang="tr-TR" sz="2200" dirty="0" smtClean="0"/>
              <a:t>T</a:t>
            </a:r>
            <a:r>
              <a:rPr lang="en-US" sz="2200" dirty="0" smtClean="0"/>
              <a:t>he </a:t>
            </a:r>
            <a:r>
              <a:rPr lang="en-US" sz="2200" dirty="0"/>
              <a:t>objective behind the invention of WWW</a:t>
            </a:r>
            <a:r>
              <a:rPr lang="en-US" sz="2200" dirty="0" smtClean="0"/>
              <a:t> </a:t>
            </a:r>
            <a:r>
              <a:rPr lang="en-US" sz="2200" dirty="0"/>
              <a:t>was to merge the evolving technologies of computers, data networks and hypertext into a powerful and easy to use global information system</a:t>
            </a:r>
            <a:r>
              <a:rPr lang="en-US" sz="2200" dirty="0" smtClean="0"/>
              <a:t>.</a:t>
            </a:r>
            <a:endParaRPr lang="tr-TR" sz="2200" dirty="0" smtClean="0"/>
          </a:p>
          <a:p>
            <a:pPr marL="342900" indent="-342900">
              <a:spcAft>
                <a:spcPts val="1200"/>
              </a:spcAft>
              <a:buFont typeface="Arial" panose="020B0604020202020204" pitchFamily="34" charset="0"/>
              <a:buChar char="•"/>
            </a:pPr>
            <a:r>
              <a:rPr lang="en-US" sz="2200" dirty="0" smtClean="0"/>
              <a:t>In </a:t>
            </a:r>
            <a:r>
              <a:rPr lang="en-US" sz="2200" dirty="0"/>
              <a:t>March 1989, </a:t>
            </a:r>
            <a:r>
              <a:rPr lang="en-US" sz="2200" dirty="0" smtClean="0"/>
              <a:t>Tim </a:t>
            </a:r>
            <a:r>
              <a:rPr lang="en-US" sz="2200" dirty="0"/>
              <a:t>Berners-Lee, while working at CERN, took the initiative towards the invention of WWW </a:t>
            </a:r>
            <a:r>
              <a:rPr lang="tr-TR" sz="2200" dirty="0" smtClean="0"/>
              <a:t>and </a:t>
            </a:r>
            <a:r>
              <a:rPr lang="en-US" sz="2200" dirty="0" smtClean="0"/>
              <a:t>wrote </a:t>
            </a:r>
            <a:r>
              <a:rPr lang="tr-TR" sz="2200" dirty="0" smtClean="0"/>
              <a:t>the first</a:t>
            </a:r>
            <a:r>
              <a:rPr lang="en-US" sz="2200" dirty="0" smtClean="0"/>
              <a:t> </a:t>
            </a:r>
            <a:r>
              <a:rPr lang="en-US" sz="2200" dirty="0"/>
              <a:t>proposal </a:t>
            </a:r>
            <a:r>
              <a:rPr lang="tr-TR" sz="2200" dirty="0" smtClean="0"/>
              <a:t>named </a:t>
            </a:r>
            <a:r>
              <a:rPr lang="en-US" sz="2200" b="1" i="1" dirty="0"/>
              <a:t>“Information Management: A Proposal”</a:t>
            </a:r>
            <a:r>
              <a:rPr lang="en-US" sz="2200" dirty="0"/>
              <a:t> </a:t>
            </a:r>
            <a:r>
              <a:rPr lang="en-US" sz="2200" dirty="0" smtClean="0"/>
              <a:t>to </a:t>
            </a:r>
            <a:r>
              <a:rPr lang="en-US" sz="2200" dirty="0"/>
              <a:t>develop a distributed information system. He resubmitted a slightly edited version in May 1990</a:t>
            </a:r>
            <a:r>
              <a:rPr lang="en-US" sz="2200" dirty="0" smtClean="0"/>
              <a:t>.</a:t>
            </a:r>
            <a:endParaRPr lang="tr-TR" sz="2200" dirty="0" smtClean="0"/>
          </a:p>
          <a:p>
            <a:pPr marL="342900" indent="-342900">
              <a:spcAft>
                <a:spcPts val="1200"/>
              </a:spcAft>
              <a:buFont typeface="Arial" panose="020B0604020202020204" pitchFamily="34" charset="0"/>
              <a:buChar char="•"/>
            </a:pPr>
            <a:r>
              <a:rPr lang="en-US" sz="2200" dirty="0"/>
              <a:t>In November 1990, </a:t>
            </a:r>
            <a:r>
              <a:rPr lang="en-US" sz="2200" dirty="0" smtClean="0"/>
              <a:t>Tim </a:t>
            </a:r>
            <a:r>
              <a:rPr lang="en-US" sz="2200" dirty="0"/>
              <a:t>Berners-Lee, together with CERN colleague, Robert </a:t>
            </a:r>
            <a:r>
              <a:rPr lang="en-US" sz="2200" dirty="0" err="1"/>
              <a:t>Cailliau</a:t>
            </a:r>
            <a:r>
              <a:rPr lang="en-US" sz="2200" dirty="0"/>
              <a:t>, submitted a formal management proposal for </a:t>
            </a:r>
            <a:r>
              <a:rPr lang="en-US" sz="2200" b="1" i="1" u="sng" dirty="0"/>
              <a:t>‘</a:t>
            </a:r>
            <a:r>
              <a:rPr lang="en-US" sz="2200" b="1" i="1" u="sng" dirty="0" err="1"/>
              <a:t>WorldWideWeb</a:t>
            </a:r>
            <a:r>
              <a:rPr lang="en-US" sz="2200" b="1" i="1" u="sng" dirty="0"/>
              <a:t>: Proposal for a </a:t>
            </a:r>
            <a:r>
              <a:rPr lang="en-US" sz="2200" b="1" i="1" u="sng" dirty="0" err="1"/>
              <a:t>HyperText</a:t>
            </a:r>
            <a:r>
              <a:rPr lang="en-US" sz="2200" b="1" i="1" u="sng" dirty="0"/>
              <a:t> Project</a:t>
            </a:r>
            <a:r>
              <a:rPr lang="en-US" sz="2200" b="1" i="1" dirty="0"/>
              <a:t>’</a:t>
            </a:r>
            <a:r>
              <a:rPr lang="en-US" sz="2200" i="1" dirty="0"/>
              <a:t>.</a:t>
            </a:r>
            <a:r>
              <a:rPr lang="en-US" sz="2200" dirty="0"/>
              <a:t> </a:t>
            </a:r>
            <a:endParaRPr lang="tr-TR" sz="2200" dirty="0" smtClean="0"/>
          </a:p>
        </p:txBody>
      </p:sp>
    </p:spTree>
    <p:extLst>
      <p:ext uri="{BB962C8B-B14F-4D97-AF65-F5344CB8AC3E}">
        <p14:creationId xmlns:p14="http://schemas.microsoft.com/office/powerpoint/2010/main" val="27371651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519709" cy="523220"/>
          </a:xfrm>
          <a:prstGeom prst="rect">
            <a:avLst/>
          </a:prstGeom>
          <a:noFill/>
        </p:spPr>
        <p:txBody>
          <a:bodyPr wrap="square" rtlCol="0">
            <a:spAutoFit/>
          </a:bodyPr>
          <a:lstStyle/>
          <a:p>
            <a:pPr algn="just">
              <a:spcAft>
                <a:spcPts val="1200"/>
              </a:spcAft>
            </a:pPr>
            <a:r>
              <a:rPr lang="tr-TR" sz="2800" b="1" dirty="0" smtClean="0">
                <a:solidFill>
                  <a:schemeClr val="bg1"/>
                </a:solidFill>
              </a:rPr>
              <a:t> </a:t>
            </a:r>
            <a:r>
              <a:rPr lang="en-US" sz="2800" b="1" dirty="0" smtClean="0">
                <a:solidFill>
                  <a:schemeClr val="bg1"/>
                </a:solidFill>
              </a:rPr>
              <a:t>PHP</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9" name="Rectangle 8"/>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
        <p:nvSpPr>
          <p:cNvPr id="3" name="TextBox 2"/>
          <p:cNvSpPr txBox="1"/>
          <p:nvPr/>
        </p:nvSpPr>
        <p:spPr>
          <a:xfrm>
            <a:off x="174814" y="2113419"/>
            <a:ext cx="7591148" cy="440120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tr-TR" sz="2000" dirty="0"/>
              <a:t>I</a:t>
            </a:r>
            <a:r>
              <a:rPr lang="tr-TR" sz="2000" dirty="0" smtClean="0"/>
              <a:t>t </a:t>
            </a:r>
            <a:r>
              <a:rPr lang="en-US" sz="2000" dirty="0" smtClean="0"/>
              <a:t>is </a:t>
            </a:r>
            <a:r>
              <a:rPr lang="en-US" sz="2000" dirty="0"/>
              <a:t>a</a:t>
            </a:r>
            <a:r>
              <a:rPr lang="tr-TR" sz="2000" dirty="0"/>
              <a:t>n open source,</a:t>
            </a:r>
            <a:r>
              <a:rPr lang="en-US" sz="2000" dirty="0"/>
              <a:t> server-side scripting language designed specifically for web development. </a:t>
            </a:r>
            <a:endParaRPr lang="tr-TR" sz="2000" dirty="0" smtClean="0"/>
          </a:p>
          <a:p>
            <a:pPr marL="285750" indent="-285750">
              <a:spcAft>
                <a:spcPts val="1200"/>
              </a:spcAft>
              <a:buFont typeface="Arial" panose="020B0604020202020204" pitchFamily="34" charset="0"/>
              <a:buChar char="•"/>
            </a:pPr>
            <a:r>
              <a:rPr lang="en-US" sz="2000" dirty="0" smtClean="0"/>
              <a:t>Since </a:t>
            </a:r>
            <a:r>
              <a:rPr lang="en-US" sz="2000" dirty="0"/>
              <a:t>PHP code executed on the server side so it is called </a:t>
            </a:r>
            <a:r>
              <a:rPr lang="en-US" sz="2000" b="1" i="1" u="sng" dirty="0"/>
              <a:t>server-side scripting language</a:t>
            </a:r>
            <a:r>
              <a:rPr lang="en-US" sz="2000" dirty="0" smtClean="0"/>
              <a:t>.</a:t>
            </a:r>
            <a:endParaRPr lang="tr-TR" sz="2000" dirty="0" smtClean="0"/>
          </a:p>
          <a:p>
            <a:pPr marL="285750" indent="-285750">
              <a:spcAft>
                <a:spcPts val="1200"/>
              </a:spcAft>
              <a:buFont typeface="Arial" panose="020B0604020202020204" pitchFamily="34" charset="0"/>
              <a:buChar char="•"/>
            </a:pPr>
            <a:r>
              <a:rPr lang="en-US" sz="2000" dirty="0"/>
              <a:t>It has been used to create web applications for over 35 years, with multiple frameworks being available for the developers</a:t>
            </a:r>
            <a:r>
              <a:rPr lang="en-US" sz="2000" dirty="0" smtClean="0"/>
              <a:t>.</a:t>
            </a:r>
            <a:endParaRPr lang="tr-TR" sz="2000" dirty="0" smtClean="0"/>
          </a:p>
          <a:p>
            <a:pPr marL="285750" indent="-285750">
              <a:spcAft>
                <a:spcPts val="1200"/>
              </a:spcAft>
              <a:buFont typeface="Arial" panose="020B0604020202020204" pitchFamily="34" charset="0"/>
              <a:buChar char="•"/>
            </a:pPr>
            <a:r>
              <a:rPr lang="tr-TR" sz="2000" b="1" dirty="0" smtClean="0"/>
              <a:t>W</a:t>
            </a:r>
            <a:r>
              <a:rPr lang="en-US" sz="2000" b="1" dirty="0" err="1" smtClean="0"/>
              <a:t>ordpress</a:t>
            </a:r>
            <a:r>
              <a:rPr lang="en-US" sz="2000" b="1" dirty="0" smtClean="0"/>
              <a:t> </a:t>
            </a:r>
            <a:r>
              <a:rPr lang="en-US" sz="2000" dirty="0"/>
              <a:t>runs on it and powers 25% of the websites today, including most popular blogs and news websites.</a:t>
            </a:r>
            <a:endParaRPr lang="tr-TR" sz="2000" dirty="0" smtClean="0"/>
          </a:p>
          <a:p>
            <a:pPr marL="285750" indent="-285750">
              <a:spcAft>
                <a:spcPts val="1200"/>
              </a:spcAft>
              <a:buFont typeface="Arial" panose="020B0604020202020204" pitchFamily="34" charset="0"/>
              <a:buChar char="•"/>
            </a:pPr>
            <a:r>
              <a:rPr lang="en-US" sz="2000" dirty="0"/>
              <a:t>It finds applications mainly in the fields of </a:t>
            </a:r>
            <a:r>
              <a:rPr lang="en-US" sz="2000" i="1" dirty="0">
                <a:solidFill>
                  <a:srgbClr val="69A221"/>
                </a:solidFill>
              </a:rPr>
              <a:t>server-side and standalone web application development along with the development of CMS systems</a:t>
            </a:r>
            <a:r>
              <a:rPr lang="en-US" sz="2000" dirty="0" smtClean="0"/>
              <a:t>.</a:t>
            </a:r>
            <a:endParaRPr lang="en-US" sz="2000" dirty="0"/>
          </a:p>
        </p:txBody>
      </p:sp>
      <p:sp>
        <p:nvSpPr>
          <p:cNvPr id="12" name="Rounded Rectangle 11"/>
          <p:cNvSpPr/>
          <p:nvPr/>
        </p:nvSpPr>
        <p:spPr>
          <a:xfrm>
            <a:off x="7633525" y="2658475"/>
            <a:ext cx="4421100" cy="3562021"/>
          </a:xfrm>
          <a:prstGeom prst="round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altLang="en-US" sz="1600" dirty="0">
              <a:solidFill>
                <a:schemeClr val="tx1"/>
              </a:solidFill>
            </a:endParaRPr>
          </a:p>
        </p:txBody>
      </p:sp>
      <p:sp>
        <p:nvSpPr>
          <p:cNvPr id="6" name="Rectangle 1"/>
          <p:cNvSpPr>
            <a:spLocks noChangeArrowheads="1"/>
          </p:cNvSpPr>
          <p:nvPr/>
        </p:nvSpPr>
        <p:spPr bwMode="auto">
          <a:xfrm>
            <a:off x="7765961" y="2897042"/>
            <a:ext cx="4288664" cy="3200876"/>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708090"/>
                </a:solidFill>
                <a:effectLst/>
                <a:latin typeface="inherit"/>
              </a:rPr>
              <a:t>&lt;!DOCTYPE html&gt;</a:t>
            </a:r>
            <a:endParaRPr kumimoji="0" lang="tr-TR" altLang="en-US" sz="1600" b="1" i="0" u="none" strike="noStrike" cap="none" normalizeH="0" baseline="0" dirty="0" smtClean="0">
              <a:ln>
                <a:noFill/>
              </a:ln>
              <a:solidFill>
                <a:srgbClr val="70809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html</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head</a:t>
            </a:r>
            <a:r>
              <a:rPr kumimoji="0" lang="en-US" altLang="en-US" sz="1600" b="1" i="0" u="none" strike="noStrike" cap="none" normalizeH="0" baseline="0" dirty="0" smtClean="0">
                <a:ln>
                  <a:noFill/>
                </a:ln>
                <a:solidFill>
                  <a:srgbClr val="999999"/>
                </a:solidFill>
                <a:effectLst/>
                <a:latin typeface="inherit"/>
              </a:rPr>
              <a:t>&gt;</a:t>
            </a:r>
            <a:endParaRPr kumimoji="0" lang="tr-TR" altLang="en-US" sz="1600" b="1" i="0" u="none" strike="noStrike" cap="none" normalizeH="0" baseline="0" dirty="0" smtClean="0">
              <a:ln>
                <a:noFill/>
              </a:ln>
              <a:solidFill>
                <a:srgbClr val="999999"/>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title</a:t>
            </a:r>
            <a:r>
              <a:rPr kumimoji="0" lang="en-US" altLang="en-US" sz="1600" b="1" i="0" u="none" strike="noStrike" cap="none" normalizeH="0" baseline="0" dirty="0" smtClean="0">
                <a:ln>
                  <a:noFill/>
                </a:ln>
                <a:solidFill>
                  <a:srgbClr val="999999"/>
                </a:solidFill>
                <a:effectLst/>
                <a:latin typeface="inherit"/>
              </a:rPr>
              <a:t>&gt;</a:t>
            </a:r>
            <a:r>
              <a:rPr kumimoji="0" lang="tr-TR" altLang="en-US" sz="1600" b="1" i="0" u="none" strike="noStrike" cap="none" normalizeH="0" baseline="0" dirty="0" smtClean="0">
                <a:ln>
                  <a:noFill/>
                </a:ln>
                <a:solidFill>
                  <a:srgbClr val="999999"/>
                </a:solidFill>
                <a:effectLst/>
                <a:latin typeface="inherit"/>
              </a:rPr>
              <a:t> </a:t>
            </a:r>
            <a:r>
              <a:rPr kumimoji="0" lang="tr-TR" altLang="en-US" sz="1600" b="1" i="0" u="none" strike="noStrike" cap="none" normalizeH="0" baseline="0" dirty="0" smtClean="0">
                <a:ln>
                  <a:noFill/>
                </a:ln>
                <a:solidFill>
                  <a:srgbClr val="000000"/>
                </a:solidFill>
                <a:effectLst/>
                <a:latin typeface="Consolas" panose="020B0609020204030204" pitchFamily="49" charset="0"/>
              </a:rPr>
              <a:t>PHP Time</a:t>
            </a: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title</a:t>
            </a:r>
            <a:r>
              <a:rPr kumimoji="0" lang="en-US" altLang="en-US" sz="1600" b="1" i="0" u="none" strike="noStrike" cap="none" normalizeH="0" baseline="0" dirty="0" smtClean="0">
                <a:ln>
                  <a:noFill/>
                </a:ln>
                <a:solidFill>
                  <a:srgbClr val="999999"/>
                </a:solidFill>
                <a:effectLst/>
                <a:latin typeface="inherit"/>
              </a:rPr>
              <a:t>&gt;</a:t>
            </a:r>
            <a:endParaRPr kumimoji="0" lang="tr-TR" altLang="en-US" sz="1600" b="1" i="0" u="none" strike="noStrike" cap="none" normalizeH="0" baseline="0" dirty="0" smtClean="0">
              <a:ln>
                <a:noFill/>
              </a:ln>
              <a:solidFill>
                <a:srgbClr val="999999"/>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head</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body</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h1</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Welcome</a:t>
            </a: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h1</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EE9900"/>
                </a:solidFill>
                <a:effectLst/>
                <a:latin typeface="inherit"/>
              </a:rPr>
              <a:t>&lt;?</a:t>
            </a:r>
            <a:r>
              <a:rPr kumimoji="0" lang="en-US" altLang="en-US" sz="1600" b="1" i="0" u="none" strike="noStrike" cap="none" normalizeH="0" baseline="0" dirty="0" err="1" smtClean="0">
                <a:ln>
                  <a:noFill/>
                </a:ln>
                <a:solidFill>
                  <a:srgbClr val="EE9900"/>
                </a:solidFill>
                <a:effectLst/>
                <a:latin typeface="inherit"/>
              </a:rPr>
              <a:t>php</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EE9900"/>
                </a:solidFill>
                <a:effectLst/>
                <a:latin typeface="inherit"/>
              </a:rPr>
              <a:t>$t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111111"/>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DD4A68"/>
                </a:solidFill>
                <a:effectLst/>
                <a:latin typeface="inherit"/>
              </a:rPr>
              <a:t>date</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669900"/>
                </a:solidFill>
                <a:effectLst/>
                <a:latin typeface="inherit"/>
              </a:rPr>
              <a:t>"H"</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endParaRPr kumimoji="0" lang="tr-TR" altLang="en-US" sz="16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77AA"/>
                </a:solidFill>
                <a:effectLst/>
                <a:latin typeface="inherit"/>
              </a:rPr>
              <a:t>if</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EE9900"/>
                </a:solidFill>
                <a:effectLst/>
                <a:latin typeface="inherit"/>
              </a:rPr>
              <a:t>$t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111111"/>
                </a:solidFill>
                <a:effectLst/>
                <a:latin typeface="inherit"/>
              </a:rPr>
              <a:t>&lt;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990055"/>
                </a:solidFill>
                <a:effectLst/>
                <a:latin typeface="inherit"/>
              </a:rPr>
              <a:t>12</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0077AA"/>
                </a:solidFill>
                <a:effectLst/>
                <a:latin typeface="inherit"/>
              </a:rPr>
              <a:t>echo</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669900"/>
                </a:solidFill>
                <a:effectLst/>
                <a:latin typeface="inherit"/>
              </a:rPr>
              <a:t>'&lt;p&gt;Good morning!&lt;/p&gt;'</a:t>
            </a:r>
            <a:r>
              <a:rPr kumimoji="0" lang="en-US" altLang="en-US" sz="1600" b="1" i="0" u="none" strike="noStrike" cap="none" normalizeH="0" baseline="0" dirty="0" smtClean="0">
                <a:ln>
                  <a:noFill/>
                </a:ln>
                <a:solidFill>
                  <a:srgbClr val="999999"/>
                </a:solidFill>
                <a:effectLst/>
                <a:latin typeface="inherit"/>
              </a:rPr>
              <a:t>;</a:t>
            </a:r>
            <a:r>
              <a:rPr kumimoji="0" lang="tr-TR" altLang="en-US" sz="1600" b="1" i="0" u="none" strike="noStrike" cap="none" normalizeH="0" baseline="0" dirty="0" smtClean="0">
                <a:ln>
                  <a:noFill/>
                </a:ln>
                <a:solidFill>
                  <a:srgbClr val="999999"/>
                </a:solidFill>
                <a:effectLst/>
                <a:latin typeface="inherit"/>
              </a:rPr>
              <a:t> </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0077AA"/>
                </a:solidFill>
                <a:effectLst/>
                <a:latin typeface="inherit"/>
              </a:rPr>
              <a:t>else</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endParaRPr kumimoji="0" lang="tr-TR" altLang="en-US" sz="1600" b="1"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77AA"/>
                </a:solidFill>
                <a:effectLst/>
                <a:latin typeface="inherit"/>
              </a:rPr>
              <a:t>echo</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669900"/>
                </a:solidFill>
                <a:effectLst/>
                <a:latin typeface="inherit"/>
              </a:rPr>
              <a:t>'&lt;p&gt;Good day!&lt;/p&gt;'</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999999"/>
                </a:solidFill>
                <a:effectLst/>
                <a:latin typeface="inherit"/>
              </a:rPr>
              <a:t>}</a:t>
            </a:r>
            <a:r>
              <a:rPr kumimoji="0" lang="en-US" altLang="en-US" sz="1600" b="1" i="0" u="none" strike="noStrike" cap="none" normalizeH="0" baseline="0" dirty="0" smtClean="0">
                <a:ln>
                  <a:noFill/>
                </a:ln>
                <a:solidFill>
                  <a:srgbClr val="000000"/>
                </a:solidFill>
                <a:effectLst/>
                <a:latin typeface="inherit"/>
              </a:rPr>
              <a:t> </a:t>
            </a:r>
            <a:r>
              <a:rPr kumimoji="0" lang="en-US" altLang="en-US" sz="1600" b="1" i="0" u="none" strike="noStrike" cap="none" normalizeH="0" baseline="0" dirty="0" smtClean="0">
                <a:ln>
                  <a:noFill/>
                </a:ln>
                <a:solidFill>
                  <a:srgbClr val="EE9900"/>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body</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rgbClr val="000000"/>
                </a:solidFill>
                <a:effectLst/>
                <a:latin typeface="Consolas" panose="020B0609020204030204" pitchFamily="49" charset="0"/>
              </a:rPr>
              <a:t> </a:t>
            </a:r>
            <a:endParaRPr kumimoji="0" lang="tr-TR" altLang="en-US" sz="16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999999"/>
                </a:solidFill>
                <a:effectLst/>
                <a:latin typeface="inherit"/>
              </a:rPr>
              <a:t>&lt;/</a:t>
            </a:r>
            <a:r>
              <a:rPr kumimoji="0" lang="en-US" altLang="en-US" sz="1600" b="1" i="0" u="none" strike="noStrike" cap="none" normalizeH="0" baseline="0" dirty="0" smtClean="0">
                <a:ln>
                  <a:noFill/>
                </a:ln>
                <a:solidFill>
                  <a:srgbClr val="990055"/>
                </a:solidFill>
                <a:effectLst/>
                <a:latin typeface="inherit"/>
              </a:rPr>
              <a:t>html</a:t>
            </a:r>
            <a:r>
              <a:rPr kumimoji="0" lang="en-US" altLang="en-US" sz="1600" b="1" i="0" u="none" strike="noStrike" cap="none" normalizeH="0" baseline="0" dirty="0" smtClean="0">
                <a:ln>
                  <a:noFill/>
                </a:ln>
                <a:solidFill>
                  <a:srgbClr val="999999"/>
                </a:solidFill>
                <a:effectLst/>
                <a:latin typeface="inherit"/>
              </a:rPr>
              <a:t>&gt;</a:t>
            </a:r>
            <a:r>
              <a:rPr kumimoji="0" lang="en-US" altLang="en-US" sz="1600" b="1" i="0" u="none" strike="noStrike" cap="none" normalizeH="0" baseline="0" dirty="0" smtClean="0">
                <a:ln>
                  <a:noFill/>
                </a:ln>
                <a:solidFill>
                  <a:schemeClr val="tx1"/>
                </a:solidFill>
                <a:effectLst/>
              </a:rPr>
              <a:t> </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123297" y="6482735"/>
            <a:ext cx="8650125"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Notable websites built on PHP: </a:t>
            </a:r>
            <a:r>
              <a:rPr lang="en-US" sz="2000" b="1" i="1" dirty="0">
                <a:solidFill>
                  <a:srgbClr val="FF5205"/>
                </a:solidFill>
              </a:rPr>
              <a:t>Facebook, Wikipedia, </a:t>
            </a:r>
            <a:r>
              <a:rPr lang="en-US" sz="2000" b="1" i="1" dirty="0" err="1" smtClean="0">
                <a:solidFill>
                  <a:srgbClr val="FF5205"/>
                </a:solidFill>
              </a:rPr>
              <a:t>Wordpress</a:t>
            </a:r>
            <a:r>
              <a:rPr lang="tr-TR" sz="2000" b="1" i="1" dirty="0" smtClean="0">
                <a:solidFill>
                  <a:srgbClr val="FF5205"/>
                </a:solidFill>
              </a:rPr>
              <a:t>.</a:t>
            </a:r>
            <a:endParaRPr lang="en-US" sz="2000" b="1" i="1" dirty="0">
              <a:solidFill>
                <a:srgbClr val="FF5205"/>
              </a:solidFill>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9624840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2266485" cy="523220"/>
          </a:xfrm>
          <a:prstGeom prst="rect">
            <a:avLst/>
          </a:prstGeom>
          <a:noFill/>
        </p:spPr>
        <p:txBody>
          <a:bodyPr wrap="square" rtlCol="0">
            <a:spAutoFit/>
          </a:bodyPr>
          <a:lstStyle/>
          <a:p>
            <a:pPr algn="just">
              <a:spcAft>
                <a:spcPts val="1200"/>
              </a:spcAft>
            </a:pPr>
            <a:r>
              <a:rPr lang="tr-TR" sz="2800" b="1" dirty="0" smtClean="0">
                <a:solidFill>
                  <a:schemeClr val="bg1"/>
                </a:solidFill>
              </a:rPr>
              <a:t>  </a:t>
            </a:r>
            <a:r>
              <a:rPr lang="en-US" sz="2800" b="1" dirty="0" smtClean="0">
                <a:solidFill>
                  <a:schemeClr val="bg1"/>
                </a:solidFill>
              </a:rPr>
              <a:t>ASP.NET</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227285" y="2215164"/>
            <a:ext cx="10642483" cy="4401205"/>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b="1" dirty="0"/>
              <a:t>ASP.NET</a:t>
            </a:r>
            <a:r>
              <a:rPr lang="en-US" sz="2000" dirty="0"/>
              <a:t> is an </a:t>
            </a:r>
            <a:r>
              <a:rPr lang="en-US" sz="2000" dirty="0" smtClean="0"/>
              <a:t>open-source,</a:t>
            </a:r>
            <a:r>
              <a:rPr lang="en-US" sz="2000" dirty="0"/>
              <a:t> server-side web-application framework designed for web development to produce dynamic web pages. </a:t>
            </a:r>
            <a:endParaRPr lang="tr-TR" sz="2000" dirty="0" smtClean="0"/>
          </a:p>
          <a:p>
            <a:pPr marL="285750" indent="-285750">
              <a:spcAft>
                <a:spcPts val="1200"/>
              </a:spcAft>
              <a:buFont typeface="Arial" panose="020B0604020202020204" pitchFamily="34" charset="0"/>
              <a:buChar char="•"/>
            </a:pPr>
            <a:r>
              <a:rPr lang="en-US" sz="2000" dirty="0" smtClean="0"/>
              <a:t>It </a:t>
            </a:r>
            <a:r>
              <a:rPr lang="en-US" sz="2000" dirty="0"/>
              <a:t>was developed by Microsoft to allow programmers to build dynamic web sites, applications and services.</a:t>
            </a:r>
          </a:p>
          <a:p>
            <a:pPr marL="285750" indent="-285750">
              <a:spcAft>
                <a:spcPts val="1200"/>
              </a:spcAft>
              <a:buFont typeface="Arial" panose="020B0604020202020204" pitchFamily="34" charset="0"/>
              <a:buChar char="•"/>
            </a:pPr>
            <a:r>
              <a:rPr lang="en-US" sz="2000" dirty="0" smtClean="0"/>
              <a:t>Prior </a:t>
            </a:r>
            <a:r>
              <a:rPr lang="en-US" sz="2000" dirty="0"/>
              <a:t>to ASP.NET, Microsoft had developed another server-side scripting language with the name ASP (Active Server Pages) which was used widely on the web. However, other than the name, ASP and ASP.NET are very different technologies</a:t>
            </a:r>
            <a:r>
              <a:rPr lang="en-US" sz="2000" dirty="0" smtClean="0"/>
              <a:t>.</a:t>
            </a:r>
            <a:endParaRPr lang="tr-TR" sz="2000" dirty="0" smtClean="0"/>
          </a:p>
          <a:p>
            <a:pPr marL="285750" indent="-285750">
              <a:spcAft>
                <a:spcPts val="1200"/>
              </a:spcAft>
              <a:buFont typeface="Arial" panose="020B0604020202020204" pitchFamily="34" charset="0"/>
              <a:buChar char="•"/>
            </a:pPr>
            <a:r>
              <a:rPr lang="en-US" sz="2000" b="1" i="1" dirty="0">
                <a:solidFill>
                  <a:srgbClr val="FF5205"/>
                </a:solidFill>
              </a:rPr>
              <a:t>.NET is a developer platform made up of tools, programming languages, and libraries for building many different types of applications.</a:t>
            </a:r>
          </a:p>
          <a:p>
            <a:pPr marL="285750" indent="-285750">
              <a:spcAft>
                <a:spcPts val="1200"/>
              </a:spcAft>
              <a:buFont typeface="Arial" panose="020B0604020202020204" pitchFamily="34" charset="0"/>
              <a:buChar char="•"/>
            </a:pPr>
            <a:r>
              <a:rPr lang="en-US" sz="2000" b="1" i="1" dirty="0">
                <a:solidFill>
                  <a:srgbClr val="FF5205"/>
                </a:solidFill>
              </a:rPr>
              <a:t>The base platform provides components that apply to all different types of apps. Additional frameworks, such as ASP.NET, extend .NET with components for building specific types of apps.</a:t>
            </a:r>
            <a:endParaRPr lang="tr-TR" sz="2000" b="1" i="1" dirty="0">
              <a:solidFill>
                <a:srgbClr val="FF5205"/>
              </a:solidFill>
            </a:endParaRPr>
          </a:p>
        </p:txBody>
      </p:sp>
      <p:sp>
        <p:nvSpPr>
          <p:cNvPr id="11" name="Rectangle 10"/>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16162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21732"/>
            <a:ext cx="1563101" cy="584775"/>
          </a:xfrm>
          <a:prstGeom prst="rect">
            <a:avLst/>
          </a:prstGeom>
          <a:noFill/>
        </p:spPr>
        <p:txBody>
          <a:bodyPr wrap="square" rtlCol="0">
            <a:spAutoFit/>
          </a:bodyPr>
          <a:lstStyle/>
          <a:p>
            <a:pPr algn="just">
              <a:spcAft>
                <a:spcPts val="1200"/>
              </a:spcAft>
            </a:pPr>
            <a:r>
              <a:rPr lang="tr-TR" sz="3200" b="1" dirty="0" smtClean="0">
                <a:solidFill>
                  <a:schemeClr val="bg1"/>
                </a:solidFill>
              </a:rPr>
              <a:t>  </a:t>
            </a:r>
            <a:r>
              <a:rPr lang="en-US" sz="3200" b="1" dirty="0" smtClean="0">
                <a:solidFill>
                  <a:schemeClr val="bg1"/>
                </a:solidFill>
              </a:rPr>
              <a:t>Java</a:t>
            </a:r>
            <a:endParaRPr lang="en-US" sz="32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02560" y="2306604"/>
            <a:ext cx="10977976" cy="4416594"/>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100" dirty="0" smtClean="0"/>
              <a:t>Java </a:t>
            </a:r>
            <a:r>
              <a:rPr lang="en-US" sz="2100" dirty="0"/>
              <a:t>was developed in an effort to create a simple, object-oriented interpreted programming language. </a:t>
            </a:r>
            <a:endParaRPr lang="tr-TR" sz="2100" dirty="0" smtClean="0"/>
          </a:p>
          <a:p>
            <a:pPr marL="285750" indent="-285750">
              <a:spcAft>
                <a:spcPts val="1200"/>
              </a:spcAft>
              <a:buFont typeface="Arial" panose="020B0604020202020204" pitchFamily="34" charset="0"/>
              <a:buChar char="•"/>
            </a:pPr>
            <a:r>
              <a:rPr lang="tr-TR" sz="2100" dirty="0" smtClean="0"/>
              <a:t>It</a:t>
            </a:r>
            <a:r>
              <a:rPr lang="en-US" sz="2100" dirty="0" smtClean="0"/>
              <a:t> </a:t>
            </a:r>
            <a:r>
              <a:rPr lang="en-US" sz="2100" dirty="0"/>
              <a:t>was released in 1995 and quickly became the hottest new programming language due in part to its promise of </a:t>
            </a:r>
            <a:r>
              <a:rPr lang="en-US" sz="2100" b="1" i="1" dirty="0">
                <a:solidFill>
                  <a:srgbClr val="FF5205"/>
                </a:solidFill>
              </a:rPr>
              <a:t>"write once, run </a:t>
            </a:r>
            <a:r>
              <a:rPr lang="en-US" sz="2100" b="1" i="1" dirty="0" smtClean="0">
                <a:solidFill>
                  <a:srgbClr val="FF5205"/>
                </a:solidFill>
              </a:rPr>
              <a:t>anywhere"</a:t>
            </a:r>
            <a:r>
              <a:rPr lang="tr-TR" sz="2100" dirty="0" smtClean="0"/>
              <a:t>.</a:t>
            </a:r>
            <a:endParaRPr lang="tr-TR" sz="2100" dirty="0"/>
          </a:p>
          <a:p>
            <a:pPr marL="285750" indent="-285750">
              <a:spcAft>
                <a:spcPts val="1200"/>
              </a:spcAft>
              <a:buFont typeface="Arial" panose="020B0604020202020204" pitchFamily="34" charset="0"/>
              <a:buChar char="•"/>
            </a:pPr>
            <a:r>
              <a:rPr lang="en-US" sz="2100" dirty="0" smtClean="0"/>
              <a:t>It </a:t>
            </a:r>
            <a:r>
              <a:rPr lang="en-US" sz="2100" dirty="0"/>
              <a:t>was to act as an alternative to C++ which was widely used in business applications of the 90s. </a:t>
            </a:r>
            <a:endParaRPr lang="tr-TR" sz="2100" dirty="0" smtClean="0"/>
          </a:p>
          <a:p>
            <a:pPr marL="285750" indent="-285750">
              <a:spcAft>
                <a:spcPts val="1200"/>
              </a:spcAft>
              <a:buFont typeface="Arial" panose="020B0604020202020204" pitchFamily="34" charset="0"/>
              <a:buChar char="•"/>
            </a:pPr>
            <a:r>
              <a:rPr lang="en-US" sz="2100" dirty="0" smtClean="0"/>
              <a:t>But </a:t>
            </a:r>
            <a:r>
              <a:rPr lang="en-US" sz="2100" dirty="0"/>
              <a:t>over time, Java far surpassed C++ in terms of popularity due to its lower learning barrier and the highly distributable nature of Java code. </a:t>
            </a:r>
            <a:endParaRPr lang="tr-TR" sz="2100" dirty="0" smtClean="0"/>
          </a:p>
          <a:p>
            <a:pPr marL="285750" indent="-285750">
              <a:spcAft>
                <a:spcPts val="1200"/>
              </a:spcAft>
              <a:buFont typeface="Arial" panose="020B0604020202020204" pitchFamily="34" charset="0"/>
              <a:buChar char="•"/>
            </a:pPr>
            <a:r>
              <a:rPr lang="en-US" sz="2100" dirty="0"/>
              <a:t>It is powerful in terms of </a:t>
            </a:r>
            <a:r>
              <a:rPr lang="en-US" sz="2100" dirty="0" smtClean="0"/>
              <a:t>scalability</a:t>
            </a:r>
            <a:r>
              <a:rPr lang="tr-TR" sz="2100" dirty="0" smtClean="0"/>
              <a:t> and it’s</a:t>
            </a:r>
            <a:r>
              <a:rPr lang="en-US" sz="2100" dirty="0" smtClean="0"/>
              <a:t> </a:t>
            </a:r>
            <a:r>
              <a:rPr lang="en-US" sz="2100" dirty="0"/>
              <a:t>components are easily available</a:t>
            </a:r>
            <a:r>
              <a:rPr lang="en-US" sz="2100" dirty="0" smtClean="0"/>
              <a:t>.</a:t>
            </a:r>
            <a:endParaRPr lang="tr-TR" sz="2100" dirty="0" smtClean="0"/>
          </a:p>
          <a:p>
            <a:pPr marL="285750" indent="-285750">
              <a:spcAft>
                <a:spcPts val="1200"/>
              </a:spcAft>
              <a:buFont typeface="Arial" panose="020B0604020202020204" pitchFamily="34" charset="0"/>
              <a:buChar char="•"/>
            </a:pPr>
            <a:r>
              <a:rPr lang="en-US" sz="2100" dirty="0"/>
              <a:t>Java, with the help of the Java Virtual Machine, is a language that is independent of platforms. This makes it the most popular programming language for enterprises</a:t>
            </a:r>
            <a:r>
              <a:rPr lang="en-US" sz="2100" dirty="0" smtClean="0"/>
              <a:t>.</a:t>
            </a:r>
            <a:endParaRPr lang="en-US" sz="2100" dirty="0"/>
          </a:p>
        </p:txBody>
      </p:sp>
      <p:sp>
        <p:nvSpPr>
          <p:cNvPr id="11" name="Rectangle 10"/>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5469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425002" y="1521732"/>
            <a:ext cx="1563101" cy="584775"/>
          </a:xfrm>
          <a:prstGeom prst="rect">
            <a:avLst/>
          </a:prstGeom>
          <a:noFill/>
        </p:spPr>
        <p:txBody>
          <a:bodyPr wrap="square" rtlCol="0">
            <a:spAutoFit/>
          </a:bodyPr>
          <a:lstStyle/>
          <a:p>
            <a:pPr algn="just">
              <a:spcAft>
                <a:spcPts val="1200"/>
              </a:spcAft>
            </a:pPr>
            <a:r>
              <a:rPr lang="tr-TR" sz="3200" b="1" dirty="0" smtClean="0">
                <a:solidFill>
                  <a:schemeClr val="bg1"/>
                </a:solidFill>
              </a:rPr>
              <a:t> </a:t>
            </a:r>
            <a:r>
              <a:rPr lang="en-US" sz="3200" b="1" dirty="0" smtClean="0">
                <a:solidFill>
                  <a:schemeClr val="bg1"/>
                </a:solidFill>
              </a:rPr>
              <a:t>Java</a:t>
            </a:r>
            <a:endParaRPr lang="en-US" sz="32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219605" y="4657719"/>
            <a:ext cx="7887362" cy="1754326"/>
          </a:xfrm>
          <a:prstGeom prst="rect">
            <a:avLst/>
          </a:prstGeom>
          <a:noFill/>
        </p:spPr>
        <p:txBody>
          <a:bodyPr wrap="square" rtlCol="0">
            <a:spAutoFit/>
          </a:bodyPr>
          <a:lstStyle/>
          <a:p>
            <a:pPr marL="285750" indent="-285750">
              <a:spcAft>
                <a:spcPts val="1200"/>
              </a:spcAft>
              <a:buFont typeface="Arial" panose="020B0604020202020204" pitchFamily="34" charset="0"/>
              <a:buChar char="•"/>
            </a:pPr>
            <a:endParaRPr lang="tr-TR" sz="2200" dirty="0" smtClean="0"/>
          </a:p>
          <a:p>
            <a:pPr marL="285750" indent="-285750">
              <a:spcAft>
                <a:spcPts val="1200"/>
              </a:spcAft>
              <a:buFont typeface="Arial" panose="020B0604020202020204" pitchFamily="34" charset="0"/>
              <a:buChar char="•"/>
            </a:pPr>
            <a:r>
              <a:rPr lang="en-US" sz="2200" dirty="0" smtClean="0"/>
              <a:t>Java </a:t>
            </a:r>
            <a:r>
              <a:rPr lang="en-US" sz="2200" dirty="0"/>
              <a:t>is widely used in the fields of </a:t>
            </a:r>
            <a:r>
              <a:rPr lang="en-US" sz="2200" b="1" i="1" dirty="0">
                <a:solidFill>
                  <a:srgbClr val="69A221"/>
                </a:solidFill>
              </a:rPr>
              <a:t>application development, Big data, and web development</a:t>
            </a:r>
            <a:r>
              <a:rPr lang="en-US" sz="2200" dirty="0" smtClean="0"/>
              <a:t>.</a:t>
            </a:r>
            <a:endParaRPr lang="tr-TR" sz="2200" dirty="0" smtClean="0"/>
          </a:p>
          <a:p>
            <a:pPr marL="285750" indent="-285750">
              <a:spcAft>
                <a:spcPts val="1200"/>
              </a:spcAft>
              <a:buFont typeface="Arial" panose="020B0604020202020204" pitchFamily="34" charset="0"/>
              <a:buChar char="•"/>
            </a:pPr>
            <a:r>
              <a:rPr lang="en-US" sz="2200" dirty="0"/>
              <a:t>Notable websites built on Java: </a:t>
            </a:r>
            <a:r>
              <a:rPr lang="en-US" sz="2200" b="1" i="1" dirty="0">
                <a:solidFill>
                  <a:srgbClr val="FF5205"/>
                </a:solidFill>
              </a:rPr>
              <a:t>Google, Amazon, eBay</a:t>
            </a:r>
            <a:r>
              <a:rPr lang="en-US" sz="2200" dirty="0"/>
              <a:t>.</a:t>
            </a:r>
          </a:p>
        </p:txBody>
      </p:sp>
      <p:sp>
        <p:nvSpPr>
          <p:cNvPr id="11" name="Rectangle 10"/>
          <p:cNvSpPr/>
          <p:nvPr/>
        </p:nvSpPr>
        <p:spPr>
          <a:xfrm>
            <a:off x="9086330" y="3130237"/>
            <a:ext cx="2852385" cy="707886"/>
          </a:xfrm>
          <a:prstGeom prst="rect">
            <a:avLst/>
          </a:prstGeom>
        </p:spPr>
        <p:txBody>
          <a:bodyPr wrap="square">
            <a:spAutoFit/>
          </a:bodyPr>
          <a:lstStyle/>
          <a:p>
            <a:r>
              <a:rPr lang="en-US" sz="2000" dirty="0"/>
              <a:t>Hello World code snippet in Java:</a:t>
            </a:r>
          </a:p>
        </p:txBody>
      </p:sp>
      <p:sp>
        <p:nvSpPr>
          <p:cNvPr id="12" name="Rounded Rectangle 11"/>
          <p:cNvSpPr/>
          <p:nvPr/>
        </p:nvSpPr>
        <p:spPr>
          <a:xfrm>
            <a:off x="7965299" y="3867234"/>
            <a:ext cx="3973416" cy="2139406"/>
          </a:xfrm>
          <a:prstGeom prst="round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600" b="1" dirty="0">
                <a:solidFill>
                  <a:srgbClr val="651FFF"/>
                </a:solidFill>
                <a:latin typeface="var(--font-family--code)"/>
              </a:rPr>
              <a:t>public</a:t>
            </a:r>
            <a:r>
              <a:rPr lang="en-US" altLang="en-US" sz="1600" dirty="0">
                <a:solidFill>
                  <a:srgbClr val="000000"/>
                </a:solidFill>
                <a:latin typeface="Fira Mono"/>
              </a:rPr>
              <a:t> </a:t>
            </a:r>
            <a:r>
              <a:rPr lang="en-US" altLang="en-US" sz="1600" b="1" dirty="0">
                <a:solidFill>
                  <a:srgbClr val="651FFF"/>
                </a:solidFill>
                <a:latin typeface="var(--font-family--code)"/>
              </a:rPr>
              <a:t>class</a:t>
            </a:r>
            <a:r>
              <a:rPr lang="en-US" altLang="en-US" sz="1600" dirty="0">
                <a:solidFill>
                  <a:srgbClr val="000000"/>
                </a:solidFill>
                <a:latin typeface="Fira Mono"/>
              </a:rPr>
              <a:t> </a:t>
            </a:r>
            <a:r>
              <a:rPr lang="en-US" altLang="en-US" sz="1600" dirty="0">
                <a:solidFill>
                  <a:srgbClr val="2A2A2A"/>
                </a:solidFill>
                <a:latin typeface="var(--font-family--code)"/>
              </a:rPr>
              <a:t>HelloWorld</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2A2A2A"/>
                </a:solidFill>
                <a:latin typeface="var(--font-family--code)"/>
              </a:rPr>
              <a:t>{</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FFFFFF"/>
                </a:solidFill>
                <a:latin typeface="var(--font-family--code)"/>
              </a:rPr>
              <a:t> </a:t>
            </a:r>
            <a:r>
              <a:rPr lang="en-US" altLang="en-US" sz="1600" b="1" dirty="0">
                <a:solidFill>
                  <a:srgbClr val="651FFF"/>
                </a:solidFill>
                <a:latin typeface="var(--font-family--code)"/>
              </a:rPr>
              <a:t>public</a:t>
            </a:r>
            <a:r>
              <a:rPr lang="en-US" altLang="en-US" sz="1600" dirty="0">
                <a:solidFill>
                  <a:srgbClr val="000000"/>
                </a:solidFill>
                <a:latin typeface="Fira Mono"/>
              </a:rPr>
              <a:t> </a:t>
            </a:r>
            <a:r>
              <a:rPr lang="en-US" altLang="en-US" sz="1600" b="1" dirty="0">
                <a:solidFill>
                  <a:srgbClr val="651FFF"/>
                </a:solidFill>
                <a:latin typeface="var(--font-family--code)"/>
              </a:rPr>
              <a:t>static</a:t>
            </a:r>
            <a:r>
              <a:rPr lang="en-US" altLang="en-US" sz="1600" dirty="0">
                <a:solidFill>
                  <a:srgbClr val="000000"/>
                </a:solidFill>
                <a:latin typeface="Fira Mono"/>
              </a:rPr>
              <a:t> </a:t>
            </a:r>
            <a:r>
              <a:rPr lang="en-US" altLang="en-US" sz="1600" b="1" dirty="0">
                <a:solidFill>
                  <a:srgbClr val="651FFF"/>
                </a:solidFill>
                <a:latin typeface="var(--font-family--code)"/>
              </a:rPr>
              <a:t>void</a:t>
            </a:r>
            <a:r>
              <a:rPr lang="en-US" altLang="en-US" sz="1600" dirty="0">
                <a:solidFill>
                  <a:srgbClr val="000000"/>
                </a:solidFill>
                <a:latin typeface="Fira Mono"/>
              </a:rPr>
              <a:t> </a:t>
            </a:r>
            <a:r>
              <a:rPr lang="en-US" altLang="en-US" sz="1600" dirty="0">
                <a:solidFill>
                  <a:srgbClr val="2A2A2A"/>
                </a:solidFill>
                <a:latin typeface="var(--font-family--code)"/>
              </a:rPr>
              <a:t>main(String[</a:t>
            </a:r>
            <a:r>
              <a:rPr lang="tr-TR" altLang="en-US" sz="1600" dirty="0">
                <a:solidFill>
                  <a:srgbClr val="2A2A2A"/>
                </a:solidFill>
                <a:latin typeface="var(--font-family--code)"/>
              </a:rPr>
              <a:t> </a:t>
            </a:r>
            <a:r>
              <a:rPr lang="en-US" altLang="en-US" sz="1600" dirty="0">
                <a:solidFill>
                  <a:srgbClr val="2A2A2A"/>
                </a:solidFill>
                <a:latin typeface="var(--font-family--code)"/>
              </a:rPr>
              <a:t>] </a:t>
            </a:r>
            <a:r>
              <a:rPr lang="en-US" altLang="en-US" sz="1600" dirty="0" err="1">
                <a:solidFill>
                  <a:srgbClr val="2A2A2A"/>
                </a:solidFill>
                <a:latin typeface="var(--font-family--code)"/>
              </a:rPr>
              <a:t>args</a:t>
            </a:r>
            <a:r>
              <a:rPr lang="en-US" altLang="en-US" sz="1600" dirty="0">
                <a:solidFill>
                  <a:srgbClr val="2A2A2A"/>
                </a:solidFill>
                <a:latin typeface="var(--font-family--code)"/>
              </a:rPr>
              <a:t>)</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FFFFFF"/>
                </a:solidFill>
                <a:latin typeface="var(--font-family--code)"/>
              </a:rPr>
              <a:t> </a:t>
            </a:r>
            <a:r>
              <a:rPr lang="en-US" altLang="en-US" sz="1600" dirty="0">
                <a:solidFill>
                  <a:srgbClr val="2A2A2A"/>
                </a:solidFill>
                <a:latin typeface="var(--font-family--code)"/>
              </a:rPr>
              <a:t>{</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FFFFFF"/>
                </a:solidFill>
                <a:latin typeface="var(--font-family--code)"/>
              </a:rPr>
              <a:t>  </a:t>
            </a:r>
            <a:r>
              <a:rPr lang="en-US" altLang="en-US" sz="1600" dirty="0" err="1">
                <a:solidFill>
                  <a:srgbClr val="2A2A2A"/>
                </a:solidFill>
                <a:latin typeface="var(--font-family--code)"/>
              </a:rPr>
              <a:t>System.out.println</a:t>
            </a:r>
            <a:r>
              <a:rPr lang="en-US" altLang="en-US" sz="1600" dirty="0">
                <a:solidFill>
                  <a:srgbClr val="2A2A2A"/>
                </a:solidFill>
                <a:latin typeface="var(--font-family--code)"/>
              </a:rPr>
              <a:t>(</a:t>
            </a:r>
            <a:r>
              <a:rPr lang="en-US" altLang="en-US" sz="1600" dirty="0">
                <a:solidFill>
                  <a:srgbClr val="3D5AFE"/>
                </a:solidFill>
                <a:latin typeface="var(--font-family--code)"/>
              </a:rPr>
              <a:t>"Hello World"</a:t>
            </a:r>
            <a:r>
              <a:rPr lang="en-US" altLang="en-US" sz="1600" dirty="0">
                <a:solidFill>
                  <a:srgbClr val="2A2A2A"/>
                </a:solidFill>
                <a:latin typeface="var(--font-family--code)"/>
              </a:rPr>
              <a:t>);</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FFFFFF"/>
                </a:solidFill>
                <a:latin typeface="var(--font-family--code)"/>
              </a:rPr>
              <a:t> </a:t>
            </a:r>
            <a:r>
              <a:rPr lang="en-US" altLang="en-US" sz="1600" dirty="0">
                <a:solidFill>
                  <a:srgbClr val="2A2A2A"/>
                </a:solidFill>
                <a:latin typeface="var(--font-family--code)"/>
              </a:rPr>
              <a:t>}</a:t>
            </a:r>
            <a:endParaRPr lang="en-US" altLang="en-US" sz="1600" dirty="0">
              <a:solidFill>
                <a:schemeClr val="tx1"/>
              </a:solidFill>
            </a:endParaRPr>
          </a:p>
          <a:p>
            <a:pPr lvl="0" eaLnBrk="0" fontAlgn="base" hangingPunct="0">
              <a:spcBef>
                <a:spcPct val="0"/>
              </a:spcBef>
              <a:spcAft>
                <a:spcPct val="0"/>
              </a:spcAft>
            </a:pPr>
            <a:r>
              <a:rPr lang="en-US" altLang="en-US" sz="1600" dirty="0">
                <a:solidFill>
                  <a:srgbClr val="2A2A2A"/>
                </a:solidFill>
                <a:latin typeface="var(--font-family--code)"/>
              </a:rPr>
              <a:t>}</a:t>
            </a:r>
            <a:endParaRPr lang="en-US" altLang="en-US" sz="1600" dirty="0">
              <a:solidFill>
                <a:schemeClr val="tx1"/>
              </a:solidFill>
            </a:endParaRPr>
          </a:p>
        </p:txBody>
      </p:sp>
      <p:sp>
        <p:nvSpPr>
          <p:cNvPr id="13" name="Rectangle 12"/>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
        <p:nvSpPr>
          <p:cNvPr id="5" name="TextBox 4"/>
          <p:cNvSpPr txBox="1"/>
          <p:nvPr/>
        </p:nvSpPr>
        <p:spPr>
          <a:xfrm>
            <a:off x="199528" y="2164729"/>
            <a:ext cx="10129328" cy="3370153"/>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200" b="1" dirty="0"/>
              <a:t>Spring</a:t>
            </a:r>
            <a:r>
              <a:rPr lang="en-US" sz="2200" dirty="0"/>
              <a:t> is one of the most popular frameworks for Java web applications and is usually considered essential in a Java web developer's toolbox. </a:t>
            </a:r>
            <a:endParaRPr lang="tr-TR" sz="2200" dirty="0" smtClean="0"/>
          </a:p>
          <a:p>
            <a:pPr marL="342900" indent="-342900">
              <a:spcAft>
                <a:spcPts val="600"/>
              </a:spcAft>
              <a:buFont typeface="Arial" panose="020B0604020202020204" pitchFamily="34" charset="0"/>
              <a:buChar char="•"/>
            </a:pPr>
            <a:r>
              <a:rPr lang="en-US" sz="2200" dirty="0" smtClean="0"/>
              <a:t>However</a:t>
            </a:r>
            <a:r>
              <a:rPr lang="en-US" sz="2200" dirty="0"/>
              <a:t>, development with Java can be </a:t>
            </a:r>
            <a:r>
              <a:rPr lang="en-US" sz="2200" dirty="0" err="1"/>
              <a:t>overengineering</a:t>
            </a:r>
            <a:r>
              <a:rPr lang="en-US" sz="2200" dirty="0"/>
              <a:t>, </a:t>
            </a:r>
            <a:r>
              <a:rPr lang="tr-TR" sz="2200" dirty="0" smtClean="0"/>
              <a:t>                      </a:t>
            </a:r>
            <a:r>
              <a:rPr lang="en-US" sz="2200" dirty="0" smtClean="0"/>
              <a:t>and development time </a:t>
            </a:r>
            <a:r>
              <a:rPr lang="en-US" sz="2200" dirty="0"/>
              <a:t>can take considerably longer than </a:t>
            </a:r>
            <a:r>
              <a:rPr lang="tr-TR" sz="2200" dirty="0" smtClean="0"/>
              <a:t>                                         </a:t>
            </a:r>
            <a:r>
              <a:rPr lang="en-US" sz="2200" dirty="0" smtClean="0"/>
              <a:t>other languages</a:t>
            </a:r>
            <a:endParaRPr lang="tr-TR" sz="2200" dirty="0" smtClean="0"/>
          </a:p>
          <a:p>
            <a:pPr marL="342900" indent="-342900">
              <a:spcAft>
                <a:spcPts val="600"/>
              </a:spcAft>
              <a:buFont typeface="Arial" panose="020B0604020202020204" pitchFamily="34" charset="0"/>
              <a:buChar char="•"/>
            </a:pPr>
            <a:r>
              <a:rPr lang="tr-TR" sz="2200" dirty="0" smtClean="0"/>
              <a:t>I</a:t>
            </a:r>
            <a:r>
              <a:rPr lang="en-US" sz="2200" dirty="0" smtClean="0"/>
              <a:t>t </a:t>
            </a:r>
            <a:r>
              <a:rPr lang="en-US" sz="2200" dirty="0"/>
              <a:t>is prevalent for large-scale applications, but you </a:t>
            </a:r>
            <a:r>
              <a:rPr lang="tr-TR" sz="2200" dirty="0" smtClean="0"/>
              <a:t>                                  </a:t>
            </a:r>
            <a:r>
              <a:rPr lang="en-US" sz="2200" dirty="0" smtClean="0"/>
              <a:t>should </a:t>
            </a:r>
            <a:r>
              <a:rPr lang="tr-TR" sz="2200" dirty="0" smtClean="0"/>
              <a:t>c</a:t>
            </a:r>
            <a:r>
              <a:rPr lang="en-US" sz="2200" dirty="0" err="1" smtClean="0"/>
              <a:t>onsider</a:t>
            </a:r>
            <a:r>
              <a:rPr lang="en-US" sz="2200" dirty="0" smtClean="0"/>
              <a:t> </a:t>
            </a:r>
            <a:r>
              <a:rPr lang="en-US" sz="2200" dirty="0"/>
              <a:t>other programming languages for </a:t>
            </a:r>
            <a:r>
              <a:rPr lang="tr-TR" sz="2200" dirty="0" smtClean="0"/>
              <a:t>                                   </a:t>
            </a:r>
            <a:r>
              <a:rPr lang="en-US" sz="2200" dirty="0" smtClean="0"/>
              <a:t>smaller </a:t>
            </a:r>
            <a:r>
              <a:rPr lang="en-US" sz="2200" dirty="0"/>
              <a:t>applications.</a:t>
            </a:r>
          </a:p>
          <a:p>
            <a:pPr marL="342900" indent="-342900">
              <a:buFont typeface="Arial" panose="020B0604020202020204" pitchFamily="34" charset="0"/>
              <a:buChar char="•"/>
            </a:pPr>
            <a:endParaRPr lang="en-US" sz="2200" dirty="0"/>
          </a:p>
        </p:txBody>
      </p:sp>
    </p:spTree>
    <p:extLst>
      <p:ext uri="{BB962C8B-B14F-4D97-AF65-F5344CB8AC3E}">
        <p14:creationId xmlns:p14="http://schemas.microsoft.com/office/powerpoint/2010/main" val="9578367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en-US" sz="2800" b="1" dirty="0">
                <a:solidFill>
                  <a:schemeClr val="bg1"/>
                </a:solidFill>
              </a:rPr>
              <a:t>Python</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21970" y="2278173"/>
            <a:ext cx="10091090" cy="4247317"/>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200" dirty="0" smtClean="0"/>
              <a:t>Python </a:t>
            </a:r>
            <a:r>
              <a:rPr lang="en-US" sz="2200" dirty="0"/>
              <a:t>is an interpreted, high-level and general-purpose programming language.</a:t>
            </a:r>
          </a:p>
          <a:p>
            <a:pPr marL="285750" indent="-285750">
              <a:spcAft>
                <a:spcPts val="1200"/>
              </a:spcAft>
              <a:buFont typeface="Arial" panose="020B0604020202020204" pitchFamily="34" charset="0"/>
              <a:buChar char="•"/>
            </a:pPr>
            <a:r>
              <a:rPr lang="en-US" sz="2200" dirty="0" smtClean="0"/>
              <a:t>It </a:t>
            </a:r>
            <a:r>
              <a:rPr lang="en-US" sz="2200" dirty="0"/>
              <a:t>was designed to be simple and easy to learn. Hence reducing the overall development time of the project code.</a:t>
            </a:r>
          </a:p>
          <a:p>
            <a:pPr marL="285750" indent="-285750">
              <a:spcAft>
                <a:spcPts val="1200"/>
              </a:spcAft>
              <a:buFont typeface="Arial" panose="020B0604020202020204" pitchFamily="34" charset="0"/>
              <a:buChar char="•"/>
            </a:pPr>
            <a:r>
              <a:rPr lang="en-US" sz="2200" dirty="0" smtClean="0"/>
              <a:t>Lets </a:t>
            </a:r>
            <a:r>
              <a:rPr lang="en-US" sz="2200" dirty="0"/>
              <a:t>you work quickly and integrate systems more efficiently.</a:t>
            </a:r>
          </a:p>
          <a:p>
            <a:pPr marL="285750" indent="-285750">
              <a:spcAft>
                <a:spcPts val="1200"/>
              </a:spcAft>
              <a:buFont typeface="Arial" panose="020B0604020202020204" pitchFamily="34" charset="0"/>
              <a:buChar char="•"/>
            </a:pPr>
            <a:r>
              <a:rPr lang="tr-TR" sz="2200" dirty="0"/>
              <a:t>I</a:t>
            </a:r>
            <a:r>
              <a:rPr lang="en-US" sz="2200" dirty="0" err="1" smtClean="0"/>
              <a:t>ts</a:t>
            </a:r>
            <a:r>
              <a:rPr lang="en-US" sz="2200" dirty="0" smtClean="0"/>
              <a:t> </a:t>
            </a:r>
            <a:r>
              <a:rPr lang="en-US" sz="2200" dirty="0"/>
              <a:t>ease of coding, and support from the open-source community has led to the exponential growth of Python</a:t>
            </a:r>
          </a:p>
          <a:p>
            <a:pPr marL="285750" indent="-285750">
              <a:spcAft>
                <a:spcPts val="1200"/>
              </a:spcAft>
              <a:buFont typeface="Arial" panose="020B0604020202020204" pitchFamily="34" charset="0"/>
              <a:buChar char="•"/>
            </a:pPr>
            <a:r>
              <a:rPr lang="en-US" sz="2200" dirty="0" smtClean="0"/>
              <a:t>Used </a:t>
            </a:r>
            <a:r>
              <a:rPr lang="en-US" sz="2200" dirty="0"/>
              <a:t>by both beginners and as well as experienced </a:t>
            </a:r>
            <a:r>
              <a:rPr lang="en-US" sz="2200" dirty="0" smtClean="0"/>
              <a:t>programmers</a:t>
            </a:r>
            <a:endParaRPr lang="tr-TR" sz="2200" dirty="0" smtClean="0"/>
          </a:p>
          <a:p>
            <a:pPr marL="285750" indent="-285750">
              <a:spcAft>
                <a:spcPts val="1200"/>
              </a:spcAft>
              <a:buFont typeface="Arial" panose="020B0604020202020204" pitchFamily="34" charset="0"/>
              <a:buChar char="•"/>
            </a:pPr>
            <a:r>
              <a:rPr lang="en-US" sz="2200" dirty="0" smtClean="0"/>
              <a:t>It </a:t>
            </a:r>
            <a:r>
              <a:rPr lang="en-US" sz="2200" dirty="0"/>
              <a:t>has a set of different libraries and APIs that support data analysis, data visualization, and data manipulation</a:t>
            </a:r>
            <a:r>
              <a:rPr lang="en-US" sz="2200" dirty="0" smtClean="0"/>
              <a:t>.</a:t>
            </a:r>
            <a:endParaRPr lang="tr-TR" sz="2200" dirty="0" smtClean="0"/>
          </a:p>
        </p:txBody>
      </p:sp>
      <p:sp>
        <p:nvSpPr>
          <p:cNvPr id="11" name="Rectangle 10"/>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1495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en-US" sz="2800" b="1" dirty="0">
                <a:solidFill>
                  <a:schemeClr val="bg1"/>
                </a:solidFill>
              </a:rPr>
              <a:t>Python</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21970" y="2278173"/>
            <a:ext cx="7664255" cy="3724096"/>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400" dirty="0"/>
              <a:t>It is also one of the most popular languages that can handle complex scientific calculations and used for statistical analysis.</a:t>
            </a:r>
          </a:p>
          <a:p>
            <a:pPr marL="285750" indent="-285750">
              <a:spcAft>
                <a:spcPts val="1200"/>
              </a:spcAft>
              <a:buFont typeface="Arial" panose="020B0604020202020204" pitchFamily="34" charset="0"/>
              <a:buChar char="•"/>
            </a:pPr>
            <a:r>
              <a:rPr lang="en-US" sz="2400" b="1" dirty="0" smtClean="0"/>
              <a:t>Flask</a:t>
            </a:r>
            <a:r>
              <a:rPr lang="en-US" sz="2400" dirty="0" smtClean="0"/>
              <a:t> </a:t>
            </a:r>
            <a:r>
              <a:rPr lang="en-US" sz="2400" dirty="0"/>
              <a:t>is a popular micro-framework for Python to create web applications. It's a small framework that provides you with the necessary features to get started with developing your web application. Another popular framework is </a:t>
            </a:r>
            <a:r>
              <a:rPr lang="en-US" sz="2400" b="1" dirty="0"/>
              <a:t>Django.</a:t>
            </a:r>
            <a:r>
              <a:rPr lang="en-US" sz="2400" dirty="0"/>
              <a:t> </a:t>
            </a:r>
          </a:p>
          <a:p>
            <a:pPr marL="285750" indent="-285750">
              <a:spcAft>
                <a:spcPts val="1200"/>
              </a:spcAft>
              <a:buFont typeface="Arial" panose="020B0604020202020204" pitchFamily="34" charset="0"/>
              <a:buChar char="•"/>
            </a:pPr>
            <a:endParaRPr lang="en-US" sz="2400" dirty="0"/>
          </a:p>
        </p:txBody>
      </p:sp>
      <p:sp>
        <p:nvSpPr>
          <p:cNvPr id="11" name="Rounded Rectangle 10"/>
          <p:cNvSpPr/>
          <p:nvPr/>
        </p:nvSpPr>
        <p:spPr>
          <a:xfrm>
            <a:off x="7986225" y="2434106"/>
            <a:ext cx="2999454" cy="2614411"/>
          </a:xfrm>
          <a:prstGeom prst="round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altLang="en-US" sz="1600" dirty="0">
              <a:solidFill>
                <a:schemeClr val="tx1"/>
              </a:solidFill>
            </a:endParaRPr>
          </a:p>
        </p:txBody>
      </p:sp>
      <p:sp>
        <p:nvSpPr>
          <p:cNvPr id="5" name="Rectangle 1"/>
          <p:cNvSpPr>
            <a:spLocks noChangeArrowheads="1"/>
          </p:cNvSpPr>
          <p:nvPr/>
        </p:nvSpPr>
        <p:spPr bwMode="auto">
          <a:xfrm>
            <a:off x="8174617" y="2756427"/>
            <a:ext cx="3017454" cy="1969770"/>
          </a:xfrm>
          <a:prstGeom prst="rect">
            <a:avLst/>
          </a:prstGeom>
          <a:no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inherit"/>
              </a:rPr>
              <a:t>from</a:t>
            </a:r>
            <a:r>
              <a:rPr kumimoji="0" lang="en-US" altLang="en-US" sz="1600" b="0" i="0" u="none" strike="noStrike" cap="none" normalizeH="0" baseline="0" dirty="0" smtClean="0">
                <a:ln>
                  <a:noFill/>
                </a:ln>
                <a:solidFill>
                  <a:srgbClr val="000000"/>
                </a:solidFill>
                <a:effectLst/>
                <a:latin typeface="Consolas" panose="020B0609020204030204" pitchFamily="49" charset="0"/>
              </a:rPr>
              <a:t> flask </a:t>
            </a:r>
            <a:r>
              <a:rPr kumimoji="0" lang="en-US" altLang="en-US" sz="1600" b="0" i="0" u="none" strike="noStrike" cap="none" normalizeH="0" baseline="0" dirty="0" smtClean="0">
                <a:ln>
                  <a:noFill/>
                </a:ln>
                <a:solidFill>
                  <a:srgbClr val="0077AA"/>
                </a:solidFill>
                <a:effectLst/>
                <a:latin typeface="inherit"/>
              </a:rPr>
              <a:t>import</a:t>
            </a:r>
            <a:r>
              <a:rPr kumimoji="0" lang="en-US" altLang="en-US" sz="1600" b="0" i="0" u="none" strike="noStrike" cap="none" normalizeH="0" baseline="0" dirty="0" smtClean="0">
                <a:ln>
                  <a:noFill/>
                </a:ln>
                <a:solidFill>
                  <a:srgbClr val="000000"/>
                </a:solidFill>
                <a:effectLst/>
                <a:latin typeface="Consolas" panose="020B0609020204030204" pitchFamily="49" charset="0"/>
              </a:rPr>
              <a:t> Flask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onsolas" panose="020B0609020204030204" pitchFamily="49" charset="0"/>
              </a:rPr>
              <a:t>app </a:t>
            </a:r>
            <a:r>
              <a:rPr kumimoji="0" lang="en-US" altLang="en-US" sz="1600" b="0" i="0" u="none" strike="noStrike" cap="none" normalizeH="0" baseline="0" dirty="0" smtClean="0">
                <a:ln>
                  <a:noFill/>
                </a:ln>
                <a:solidFill>
                  <a:srgbClr val="111111"/>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Flask</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__name__</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err="1" smtClean="0">
                <a:ln>
                  <a:noFill/>
                </a:ln>
                <a:solidFill>
                  <a:srgbClr val="999999"/>
                </a:solidFill>
                <a:effectLst/>
                <a:latin typeface="inherit"/>
              </a:rPr>
              <a:t>app.route</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669900"/>
                </a:solidFill>
                <a:effectLst/>
                <a:latin typeface="inherit"/>
              </a:rPr>
              <a:t>"/"</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smtClean="0">
                <a:ln>
                  <a:noFill/>
                </a:ln>
                <a:solidFill>
                  <a:srgbClr val="0077AA"/>
                </a:solidFill>
                <a:effectLst/>
                <a:latin typeface="inherit"/>
              </a:rPr>
              <a:t>def</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DD4A68"/>
                </a:solidFill>
                <a:effectLst/>
                <a:latin typeface="inherit"/>
              </a:rPr>
              <a:t>hello</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600" b="0" i="0" u="none" strike="noStrike" cap="none" normalizeH="0" baseline="0" dirty="0" smtClean="0">
                <a:ln>
                  <a:noFill/>
                </a:ln>
                <a:solidFill>
                  <a:srgbClr val="0077AA"/>
                </a:solidFill>
                <a:effectLst/>
                <a:latin typeface="inherit"/>
              </a:rPr>
              <a:t>       </a:t>
            </a:r>
            <a:r>
              <a:rPr kumimoji="0" lang="en-US" altLang="en-US" sz="1600" b="0" i="0" u="none" strike="noStrike" cap="none" normalizeH="0" baseline="0" dirty="0" smtClean="0">
                <a:ln>
                  <a:noFill/>
                </a:ln>
                <a:solidFill>
                  <a:srgbClr val="0077AA"/>
                </a:solidFill>
                <a:effectLst/>
                <a:latin typeface="inherit"/>
              </a:rPr>
              <a:t>return</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669900"/>
                </a:solidFill>
                <a:effectLst/>
                <a:latin typeface="inherit"/>
              </a:rPr>
              <a:t>"Hello World!"</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77AA"/>
                </a:solidFill>
                <a:effectLst/>
                <a:latin typeface="inherit"/>
              </a:rPr>
              <a:t>if</a:t>
            </a:r>
            <a:r>
              <a:rPr kumimoji="0" lang="en-US" altLang="en-US" sz="1600" b="0" i="0" u="none" strike="noStrike" cap="none" normalizeH="0" baseline="0" dirty="0" smtClean="0">
                <a:ln>
                  <a:noFill/>
                </a:ln>
                <a:solidFill>
                  <a:srgbClr val="000000"/>
                </a:solidFill>
                <a:effectLst/>
                <a:latin typeface="Consolas" panose="020B0609020204030204" pitchFamily="49" charset="0"/>
              </a:rPr>
              <a:t> __name__ </a:t>
            </a:r>
            <a:r>
              <a:rPr kumimoji="0" lang="en-US" altLang="en-US" sz="1600" b="0" i="0" u="none" strike="noStrike" cap="none" normalizeH="0" baseline="0" dirty="0" smtClean="0">
                <a:ln>
                  <a:noFill/>
                </a:ln>
                <a:solidFill>
                  <a:srgbClr val="111111"/>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r>
              <a:rPr kumimoji="0" lang="en-US" altLang="en-US" sz="1600" b="0" i="0" u="none" strike="noStrike" cap="none" normalizeH="0" baseline="0" dirty="0" smtClean="0">
                <a:ln>
                  <a:noFill/>
                </a:ln>
                <a:solidFill>
                  <a:srgbClr val="669900"/>
                </a:solidFill>
                <a:effectLst/>
                <a:latin typeface="inherit"/>
              </a:rPr>
              <a:t>"__main__"</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rgbClr val="000000"/>
                </a:solidFill>
                <a:effectLst/>
                <a:latin typeface="Consolas" panose="020B0609020204030204" pitchFamily="49" charset="0"/>
              </a:rPr>
              <a:t> </a:t>
            </a:r>
            <a:endParaRPr kumimoji="0" lang="tr-TR" altLang="en-US" sz="16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tr-TR" altLang="en-US" sz="1600" dirty="0">
                <a:solidFill>
                  <a:srgbClr val="000000"/>
                </a:solidFill>
                <a:latin typeface="Consolas" panose="020B0609020204030204" pitchFamily="49" charset="0"/>
              </a:rPr>
              <a:t> </a:t>
            </a:r>
            <a:r>
              <a:rPr lang="tr-TR" altLang="en-US" sz="1600" dirty="0" smtClean="0">
                <a:solidFill>
                  <a:srgbClr val="000000"/>
                </a:solidFill>
                <a:latin typeface="Consolas" panose="020B0609020204030204" pitchFamily="49" charset="0"/>
              </a:rPr>
              <a:t>  </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app</a:t>
            </a:r>
            <a:r>
              <a:rPr kumimoji="0" lang="en-US" altLang="en-US" sz="1600" b="0" i="0" u="none" strike="noStrike" cap="none" normalizeH="0" baseline="0" dirty="0" err="1" smtClean="0">
                <a:ln>
                  <a:noFill/>
                </a:ln>
                <a:solidFill>
                  <a:srgbClr val="999999"/>
                </a:solidFill>
                <a:effectLst/>
                <a:latin typeface="inherit"/>
              </a:rPr>
              <a:t>.</a:t>
            </a:r>
            <a:r>
              <a:rPr kumimoji="0" lang="en-US" altLang="en-US" sz="1600" b="0" i="0" u="none" strike="noStrike" cap="none" normalizeH="0" baseline="0" dirty="0" err="1" smtClean="0">
                <a:ln>
                  <a:noFill/>
                </a:ln>
                <a:solidFill>
                  <a:srgbClr val="000000"/>
                </a:solidFill>
                <a:effectLst/>
                <a:latin typeface="Consolas" panose="020B0609020204030204" pitchFamily="49" charset="0"/>
              </a:rPr>
              <a:t>run</a:t>
            </a:r>
            <a:r>
              <a:rPr kumimoji="0" lang="en-US" altLang="en-US" sz="1600" b="0" i="0" u="none" strike="noStrike" cap="none" normalizeH="0" baseline="0" dirty="0" smtClean="0">
                <a:ln>
                  <a:noFill/>
                </a:ln>
                <a:solidFill>
                  <a:srgbClr val="999999"/>
                </a:solidFill>
                <a:effectLst/>
                <a:latin typeface="inherit"/>
              </a:rPr>
              <a:t>()</a:t>
            </a:r>
            <a:r>
              <a:rPr kumimoji="0" lang="en-US" altLang="en-US" sz="16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1"/>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
        <p:nvSpPr>
          <p:cNvPr id="6" name="Rectangle 5"/>
          <p:cNvSpPr/>
          <p:nvPr/>
        </p:nvSpPr>
        <p:spPr>
          <a:xfrm>
            <a:off x="321970" y="5545823"/>
            <a:ext cx="10663709" cy="830997"/>
          </a:xfrm>
          <a:prstGeom prst="rect">
            <a:avLst/>
          </a:prstGeom>
        </p:spPr>
        <p:txBody>
          <a:bodyPr wrap="square">
            <a:spAutoFit/>
          </a:bodyPr>
          <a:lstStyle/>
          <a:p>
            <a:pPr marL="285750" lvl="0" indent="-285750">
              <a:spcAft>
                <a:spcPts val="1200"/>
              </a:spcAft>
              <a:buFont typeface="Arial" panose="020B0604020202020204" pitchFamily="34" charset="0"/>
              <a:buChar char="•"/>
            </a:pPr>
            <a:r>
              <a:rPr lang="en-US" sz="2400" dirty="0">
                <a:solidFill>
                  <a:prstClr val="black"/>
                </a:solidFill>
              </a:rPr>
              <a:t>Notable websites built on Python: </a:t>
            </a:r>
            <a:r>
              <a:rPr lang="en-US" sz="2400" b="1" i="1" dirty="0" err="1">
                <a:solidFill>
                  <a:srgbClr val="FF5205"/>
                </a:solidFill>
              </a:rPr>
              <a:t>Youtube</a:t>
            </a:r>
            <a:r>
              <a:rPr lang="en-US" sz="2400" b="1" i="1" dirty="0">
                <a:solidFill>
                  <a:srgbClr val="FF5205"/>
                </a:solidFill>
              </a:rPr>
              <a:t>, Instagram, Dropbox, </a:t>
            </a:r>
            <a:r>
              <a:rPr lang="en-US" sz="2400" b="1" i="1" dirty="0" err="1">
                <a:solidFill>
                  <a:srgbClr val="FF5205"/>
                </a:solidFill>
              </a:rPr>
              <a:t>Quora</a:t>
            </a:r>
            <a:r>
              <a:rPr lang="en-US" sz="2400" dirty="0">
                <a:solidFill>
                  <a:prstClr val="black"/>
                </a:solidFill>
              </a:rPr>
              <a:t>.</a:t>
            </a:r>
          </a:p>
        </p:txBody>
      </p:sp>
    </p:spTree>
    <p:extLst>
      <p:ext uri="{BB962C8B-B14F-4D97-AF65-F5344CB8AC3E}">
        <p14:creationId xmlns:p14="http://schemas.microsoft.com/office/powerpoint/2010/main" val="2228676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en-US" sz="2800" b="1" dirty="0">
                <a:solidFill>
                  <a:schemeClr val="bg1"/>
                </a:solidFill>
              </a:rPr>
              <a:t>Python</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560" y="2306604"/>
            <a:ext cx="8534924" cy="4466610"/>
          </a:xfrm>
          <a:prstGeom prst="rect">
            <a:avLst/>
          </a:prstGeom>
        </p:spPr>
      </p:pic>
      <p:sp>
        <p:nvSpPr>
          <p:cNvPr id="11" name="Rectangle 10"/>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93035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tr-TR" sz="2800" b="1" dirty="0" smtClean="0">
                <a:solidFill>
                  <a:schemeClr val="bg1"/>
                </a:solidFill>
              </a:rPr>
              <a:t>  Ruby</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244696" y="2278173"/>
            <a:ext cx="8113693"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b="1" dirty="0">
                <a:solidFill>
                  <a:prstClr val="black"/>
                </a:solidFill>
              </a:rPr>
              <a:t>Ruby</a:t>
            </a:r>
            <a:r>
              <a:rPr lang="en-US" sz="2000" dirty="0">
                <a:solidFill>
                  <a:prstClr val="black"/>
                </a:solidFill>
              </a:rPr>
              <a:t> started as an object-oriented scripting language. But over time, it grew into an interpreted high-level general-purpose programming </a:t>
            </a:r>
            <a:r>
              <a:rPr lang="en-US" sz="2000" dirty="0" smtClean="0">
                <a:solidFill>
                  <a:prstClr val="black"/>
                </a:solidFill>
              </a:rPr>
              <a:t>language</a:t>
            </a:r>
            <a:r>
              <a:rPr lang="tr-TR" sz="2000" dirty="0">
                <a:solidFill>
                  <a:prstClr val="black"/>
                </a:solidFill>
              </a:rPr>
              <a:t> </a:t>
            </a:r>
            <a:r>
              <a:rPr lang="tr-TR" sz="2000" dirty="0" smtClean="0">
                <a:solidFill>
                  <a:prstClr val="black"/>
                </a:solidFill>
              </a:rPr>
              <a:t>and s</a:t>
            </a:r>
            <a:r>
              <a:rPr lang="en-US" sz="2000" dirty="0" smtClean="0">
                <a:solidFill>
                  <a:prstClr val="black"/>
                </a:solidFill>
              </a:rPr>
              <a:t>tar</a:t>
            </a:r>
            <a:r>
              <a:rPr lang="tr-TR" sz="2000" dirty="0" smtClean="0">
                <a:solidFill>
                  <a:prstClr val="black"/>
                </a:solidFill>
              </a:rPr>
              <a:t>ted to</a:t>
            </a:r>
            <a:r>
              <a:rPr lang="en-US" sz="2000" dirty="0" smtClean="0">
                <a:solidFill>
                  <a:prstClr val="black"/>
                </a:solidFill>
              </a:rPr>
              <a:t> become </a:t>
            </a:r>
            <a:r>
              <a:rPr lang="en-US" sz="2000" dirty="0">
                <a:solidFill>
                  <a:prstClr val="black"/>
                </a:solidFill>
              </a:rPr>
              <a:t>popular at </a:t>
            </a:r>
            <a:r>
              <a:rPr lang="en-US" sz="2000" dirty="0" smtClean="0">
                <a:solidFill>
                  <a:prstClr val="black"/>
                </a:solidFill>
              </a:rPr>
              <a:t>2010s</a:t>
            </a:r>
            <a:r>
              <a:rPr lang="tr-TR" sz="2000" dirty="0" smtClean="0">
                <a:solidFill>
                  <a:prstClr val="black"/>
                </a:solidFill>
              </a:rPr>
              <a:t>.</a:t>
            </a:r>
            <a:endParaRPr lang="en-US" sz="2000" dirty="0">
              <a:solidFill>
                <a:prstClr val="black"/>
              </a:solidFill>
            </a:endParaRPr>
          </a:p>
          <a:p>
            <a:pPr marL="285750" indent="-285750">
              <a:spcAft>
                <a:spcPts val="1200"/>
              </a:spcAft>
              <a:buFont typeface="Arial" panose="020B0604020202020204" pitchFamily="34" charset="0"/>
              <a:buChar char="•"/>
            </a:pPr>
            <a:r>
              <a:rPr lang="en-US" sz="2000" dirty="0" smtClean="0">
                <a:solidFill>
                  <a:prstClr val="black"/>
                </a:solidFill>
              </a:rPr>
              <a:t>It </a:t>
            </a:r>
            <a:r>
              <a:rPr lang="en-US" sz="2000" dirty="0">
                <a:solidFill>
                  <a:prstClr val="black"/>
                </a:solidFill>
              </a:rPr>
              <a:t>combines some of the best features of all popular programming languages. It is dynamic, functional and concise. </a:t>
            </a:r>
            <a:endParaRPr lang="tr-TR" sz="2000" dirty="0" smtClean="0">
              <a:solidFill>
                <a:prstClr val="black"/>
              </a:solidFill>
            </a:endParaRPr>
          </a:p>
          <a:p>
            <a:pPr marL="285750" indent="-285750">
              <a:spcAft>
                <a:spcPts val="1200"/>
              </a:spcAft>
              <a:buFont typeface="Arial" panose="020B0604020202020204" pitchFamily="34" charset="0"/>
              <a:buChar char="•"/>
            </a:pPr>
            <a:r>
              <a:rPr lang="tr-TR" sz="2000" dirty="0"/>
              <a:t>M</a:t>
            </a:r>
            <a:r>
              <a:rPr lang="en-US" sz="2000" dirty="0" err="1" smtClean="0"/>
              <a:t>ostly</a:t>
            </a:r>
            <a:r>
              <a:rPr lang="en-US" sz="2000" dirty="0" smtClean="0"/>
              <a:t> </a:t>
            </a:r>
            <a:r>
              <a:rPr lang="en-US" sz="2000" dirty="0"/>
              <a:t>popular for small applications as it is suitable for rapid web development. </a:t>
            </a:r>
            <a:endParaRPr lang="tr-TR" sz="2000" dirty="0" smtClean="0"/>
          </a:p>
          <a:p>
            <a:pPr marL="285750" indent="-285750">
              <a:spcAft>
                <a:spcPts val="1200"/>
              </a:spcAft>
              <a:buFont typeface="Arial" panose="020B0604020202020204" pitchFamily="34" charset="0"/>
              <a:buChar char="•"/>
            </a:pPr>
            <a:r>
              <a:rPr lang="en-US" sz="2000" b="1" dirty="0" smtClean="0"/>
              <a:t>Rails</a:t>
            </a:r>
            <a:r>
              <a:rPr lang="en-US" sz="2000" dirty="0" smtClean="0"/>
              <a:t> </a:t>
            </a:r>
            <a:r>
              <a:rPr lang="en-US" sz="2000" dirty="0"/>
              <a:t>is the most popular framework to use with Ruby. </a:t>
            </a:r>
            <a:r>
              <a:rPr lang="tr-TR" sz="2000" dirty="0" smtClean="0"/>
              <a:t>A micro </a:t>
            </a:r>
            <a:r>
              <a:rPr lang="en-US" sz="2000" dirty="0" smtClean="0"/>
              <a:t>framework </a:t>
            </a:r>
            <a:r>
              <a:rPr lang="en-US" sz="2000" b="1" dirty="0" smtClean="0"/>
              <a:t>Sinatra</a:t>
            </a:r>
            <a:r>
              <a:rPr lang="tr-TR" sz="2000" b="1" dirty="0" smtClean="0"/>
              <a:t> </a:t>
            </a:r>
            <a:r>
              <a:rPr lang="tr-TR" sz="2000" dirty="0" smtClean="0"/>
              <a:t>can be better</a:t>
            </a:r>
            <a:r>
              <a:rPr lang="en-US" sz="2000" dirty="0"/>
              <a:t> for </a:t>
            </a:r>
            <a:r>
              <a:rPr lang="en-US" sz="2000" dirty="0" smtClean="0"/>
              <a:t>beginners</a:t>
            </a:r>
            <a:endParaRPr lang="tr-TR" sz="2000" dirty="0" smtClean="0"/>
          </a:p>
          <a:p>
            <a:pPr marL="285750" indent="-285750">
              <a:spcAft>
                <a:spcPts val="1200"/>
              </a:spcAft>
              <a:buFont typeface="Arial" panose="020B0604020202020204" pitchFamily="34" charset="0"/>
              <a:buChar char="•"/>
            </a:pPr>
            <a:r>
              <a:rPr lang="en-US" sz="2000" dirty="0">
                <a:solidFill>
                  <a:prstClr val="black"/>
                </a:solidFill>
              </a:rPr>
              <a:t>Ruby is widely used in the field of </a:t>
            </a:r>
            <a:r>
              <a:rPr lang="en-US" sz="2000" b="1" i="1" dirty="0" smtClean="0">
                <a:solidFill>
                  <a:srgbClr val="69A221"/>
                </a:solidFill>
              </a:rPr>
              <a:t>web </a:t>
            </a:r>
            <a:r>
              <a:rPr lang="en-US" sz="2000" b="1" i="1" dirty="0">
                <a:solidFill>
                  <a:srgbClr val="69A221"/>
                </a:solidFill>
              </a:rPr>
              <a:t>development, </a:t>
            </a:r>
            <a:r>
              <a:rPr lang="en-US" sz="2000" b="1" i="1" dirty="0" smtClean="0">
                <a:solidFill>
                  <a:srgbClr val="69A221"/>
                </a:solidFill>
              </a:rPr>
              <a:t>data </a:t>
            </a:r>
            <a:r>
              <a:rPr lang="en-US" sz="2000" b="1" i="1" dirty="0">
                <a:solidFill>
                  <a:srgbClr val="69A221"/>
                </a:solidFill>
              </a:rPr>
              <a:t>analysis and </a:t>
            </a:r>
            <a:r>
              <a:rPr lang="en-US" sz="2000" b="1" i="1" dirty="0" smtClean="0">
                <a:solidFill>
                  <a:srgbClr val="69A221"/>
                </a:solidFill>
              </a:rPr>
              <a:t>AI development</a:t>
            </a:r>
            <a:r>
              <a:rPr lang="tr-TR" sz="2000" b="1" i="1" dirty="0" smtClean="0">
                <a:solidFill>
                  <a:srgbClr val="69A221"/>
                </a:solidFill>
              </a:rPr>
              <a:t>.</a:t>
            </a:r>
            <a:endParaRPr lang="tr-TR" sz="2000" dirty="0" smtClean="0"/>
          </a:p>
        </p:txBody>
      </p:sp>
      <p:sp>
        <p:nvSpPr>
          <p:cNvPr id="13" name="Rounded Rectangle 12"/>
          <p:cNvSpPr/>
          <p:nvPr/>
        </p:nvSpPr>
        <p:spPr>
          <a:xfrm>
            <a:off x="8392225" y="2470985"/>
            <a:ext cx="3314970" cy="3607843"/>
          </a:xfrm>
          <a:prstGeom prst="round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altLang="en-US" sz="1600" dirty="0">
              <a:solidFill>
                <a:schemeClr val="tx1"/>
              </a:solidFill>
            </a:endParaRPr>
          </a:p>
        </p:txBody>
      </p:sp>
      <p:sp>
        <p:nvSpPr>
          <p:cNvPr id="14" name="Rectangle 2"/>
          <p:cNvSpPr>
            <a:spLocks noChangeArrowheads="1"/>
          </p:cNvSpPr>
          <p:nvPr/>
        </p:nvSpPr>
        <p:spPr bwMode="auto">
          <a:xfrm>
            <a:off x="8740914" y="2853685"/>
            <a:ext cx="290996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2A2A2A"/>
                </a:solidFill>
                <a:latin typeface="var(--font-family--code)"/>
              </a:rPr>
              <a:t>#!/</a:t>
            </a:r>
            <a:r>
              <a:rPr lang="en-US" altLang="en-US" dirty="0" err="1">
                <a:solidFill>
                  <a:srgbClr val="2A2A2A"/>
                </a:solidFill>
                <a:latin typeface="var(--font-family--code)"/>
              </a:rPr>
              <a:t>usr</a:t>
            </a:r>
            <a:r>
              <a:rPr lang="en-US" altLang="en-US" dirty="0">
                <a:solidFill>
                  <a:srgbClr val="2A2A2A"/>
                </a:solidFill>
                <a:latin typeface="var(--font-family--code)"/>
              </a:rPr>
              <a:t>/bin/</a:t>
            </a:r>
            <a:r>
              <a:rPr lang="en-US" altLang="en-US" dirty="0" err="1">
                <a:solidFill>
                  <a:srgbClr val="2A2A2A"/>
                </a:solidFill>
                <a:latin typeface="var(--font-family--code)"/>
              </a:rPr>
              <a:t>env</a:t>
            </a:r>
            <a:r>
              <a:rPr lang="en-US" altLang="en-US" dirty="0">
                <a:solidFill>
                  <a:srgbClr val="2A2A2A"/>
                </a:solidFill>
                <a:latin typeface="var(--font-family--code)"/>
              </a:rPr>
              <a:t> ruby</a:t>
            </a:r>
          </a:p>
          <a:p>
            <a:pPr lvl="0" eaLnBrk="0" fontAlgn="base" hangingPunct="0">
              <a:spcBef>
                <a:spcPct val="0"/>
              </a:spcBef>
              <a:spcAft>
                <a:spcPct val="0"/>
              </a:spcAft>
            </a:pPr>
            <a:r>
              <a:rPr lang="en-US" altLang="en-US" dirty="0">
                <a:solidFill>
                  <a:srgbClr val="2A2A2A"/>
                </a:solidFill>
                <a:latin typeface="var(--font-family--code)"/>
              </a:rPr>
              <a:t>require '</a:t>
            </a:r>
            <a:r>
              <a:rPr lang="en-US" altLang="en-US" dirty="0" err="1">
                <a:solidFill>
                  <a:srgbClr val="2A2A2A"/>
                </a:solidFill>
                <a:latin typeface="var(--font-family--code)"/>
              </a:rPr>
              <a:t>sinatra</a:t>
            </a:r>
            <a:r>
              <a:rPr lang="en-US" altLang="en-US" dirty="0">
                <a:solidFill>
                  <a:srgbClr val="2A2A2A"/>
                </a:solidFill>
                <a:latin typeface="var(--font-family--code)"/>
              </a:rPr>
              <a:t>'</a:t>
            </a:r>
          </a:p>
          <a:p>
            <a:pPr lvl="0" eaLnBrk="0" fontAlgn="base" hangingPunct="0">
              <a:spcBef>
                <a:spcPct val="0"/>
              </a:spcBef>
              <a:spcAft>
                <a:spcPct val="0"/>
              </a:spcAft>
            </a:pPr>
            <a:endParaRPr lang="en-US" altLang="en-US" dirty="0">
              <a:solidFill>
                <a:srgbClr val="2A2A2A"/>
              </a:solidFill>
              <a:latin typeface="var(--font-family--code)"/>
            </a:endParaRPr>
          </a:p>
          <a:p>
            <a:pPr lvl="0" eaLnBrk="0" fontAlgn="base" hangingPunct="0">
              <a:spcBef>
                <a:spcPct val="0"/>
              </a:spcBef>
              <a:spcAft>
                <a:spcPct val="0"/>
              </a:spcAft>
            </a:pPr>
            <a:r>
              <a:rPr lang="en-US" altLang="en-US" dirty="0">
                <a:solidFill>
                  <a:srgbClr val="2A2A2A"/>
                </a:solidFill>
                <a:latin typeface="var(--font-family--code)"/>
              </a:rPr>
              <a:t>get '/' do</a:t>
            </a:r>
          </a:p>
          <a:p>
            <a:pPr lvl="0" eaLnBrk="0" fontAlgn="base" hangingPunct="0">
              <a:spcBef>
                <a:spcPct val="0"/>
              </a:spcBef>
              <a:spcAft>
                <a:spcPct val="0"/>
              </a:spcAft>
            </a:pPr>
            <a:r>
              <a:rPr lang="en-US" altLang="en-US" dirty="0">
                <a:solidFill>
                  <a:srgbClr val="2A2A2A"/>
                </a:solidFill>
                <a:latin typeface="var(--font-family--code)"/>
              </a:rPr>
              <a:t>  redirect to('/hello/World')</a:t>
            </a:r>
          </a:p>
          <a:p>
            <a:pPr lvl="0" eaLnBrk="0" fontAlgn="base" hangingPunct="0">
              <a:spcBef>
                <a:spcPct val="0"/>
              </a:spcBef>
              <a:spcAft>
                <a:spcPct val="0"/>
              </a:spcAft>
            </a:pPr>
            <a:r>
              <a:rPr lang="en-US" altLang="en-US" dirty="0">
                <a:solidFill>
                  <a:srgbClr val="2A2A2A"/>
                </a:solidFill>
                <a:latin typeface="var(--font-family--code)"/>
              </a:rPr>
              <a:t>end</a:t>
            </a:r>
          </a:p>
          <a:p>
            <a:pPr lvl="0" eaLnBrk="0" fontAlgn="base" hangingPunct="0">
              <a:spcBef>
                <a:spcPct val="0"/>
              </a:spcBef>
              <a:spcAft>
                <a:spcPct val="0"/>
              </a:spcAft>
            </a:pPr>
            <a:endParaRPr lang="en-US" altLang="en-US" dirty="0">
              <a:solidFill>
                <a:srgbClr val="2A2A2A"/>
              </a:solidFill>
              <a:latin typeface="var(--font-family--code)"/>
            </a:endParaRPr>
          </a:p>
          <a:p>
            <a:pPr lvl="0" eaLnBrk="0" fontAlgn="base" hangingPunct="0">
              <a:spcBef>
                <a:spcPct val="0"/>
              </a:spcBef>
              <a:spcAft>
                <a:spcPct val="0"/>
              </a:spcAft>
            </a:pPr>
            <a:r>
              <a:rPr lang="en-US" altLang="en-US" dirty="0">
                <a:solidFill>
                  <a:srgbClr val="2A2A2A"/>
                </a:solidFill>
                <a:latin typeface="var(--font-family--code)"/>
              </a:rPr>
              <a:t>get '/hello/:name' do</a:t>
            </a:r>
          </a:p>
          <a:p>
            <a:pPr lvl="0" eaLnBrk="0" fontAlgn="base" hangingPunct="0">
              <a:spcBef>
                <a:spcPct val="0"/>
              </a:spcBef>
              <a:spcAft>
                <a:spcPct val="0"/>
              </a:spcAft>
            </a:pPr>
            <a:r>
              <a:rPr lang="en-US" altLang="en-US" dirty="0">
                <a:solidFill>
                  <a:srgbClr val="2A2A2A"/>
                </a:solidFill>
                <a:latin typeface="var(--font-family--code)"/>
              </a:rPr>
              <a:t>  "Hello #{</a:t>
            </a:r>
            <a:r>
              <a:rPr lang="en-US" altLang="en-US" dirty="0" err="1">
                <a:solidFill>
                  <a:srgbClr val="2A2A2A"/>
                </a:solidFill>
                <a:latin typeface="var(--font-family--code)"/>
              </a:rPr>
              <a:t>params</a:t>
            </a:r>
            <a:r>
              <a:rPr lang="en-US" altLang="en-US" dirty="0">
                <a:solidFill>
                  <a:srgbClr val="2A2A2A"/>
                </a:solidFill>
                <a:latin typeface="var(--font-family--code)"/>
              </a:rPr>
              <a:t>[:name]}!"</a:t>
            </a:r>
          </a:p>
          <a:p>
            <a:pPr lvl="0" eaLnBrk="0" fontAlgn="base" hangingPunct="0">
              <a:spcBef>
                <a:spcPct val="0"/>
              </a:spcBef>
              <a:spcAft>
                <a:spcPct val="0"/>
              </a:spcAft>
            </a:pPr>
            <a:r>
              <a:rPr lang="en-US" altLang="en-US" dirty="0">
                <a:solidFill>
                  <a:srgbClr val="2A2A2A"/>
                </a:solidFill>
                <a:latin typeface="var(--font-family--code)"/>
              </a:rPr>
              <a:t>end</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
        <p:nvSpPr>
          <p:cNvPr id="15" name="Rectangle 14"/>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95980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tr-TR" sz="2800" b="1" dirty="0" smtClean="0">
                <a:solidFill>
                  <a:schemeClr val="bg1"/>
                </a:solidFill>
              </a:rPr>
              <a:t>   C</a:t>
            </a:r>
            <a:r>
              <a:rPr lang="tr-TR" sz="2800" b="1" dirty="0">
                <a:solidFill>
                  <a:schemeClr val="bg1"/>
                </a:solidFill>
              </a:rPr>
              <a:t># </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21970" y="2278173"/>
            <a:ext cx="8375735" cy="3785652"/>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dirty="0" smtClean="0"/>
              <a:t>Microsoft </a:t>
            </a:r>
            <a:r>
              <a:rPr lang="en-US" sz="2000" dirty="0"/>
              <a:t>developed </a:t>
            </a:r>
            <a:r>
              <a:rPr lang="en-US" sz="2000" b="1" dirty="0"/>
              <a:t>C#</a:t>
            </a:r>
            <a:r>
              <a:rPr lang="en-US" sz="2000" dirty="0"/>
              <a:t> as a C-like programming language with object-oriented features. This was part of their .NET project. </a:t>
            </a:r>
            <a:endParaRPr lang="tr-TR" sz="2000" dirty="0" smtClean="0"/>
          </a:p>
          <a:p>
            <a:pPr marL="285750" indent="-285750">
              <a:spcAft>
                <a:spcPts val="1200"/>
              </a:spcAft>
              <a:buFont typeface="Arial" panose="020B0604020202020204" pitchFamily="34" charset="0"/>
              <a:buChar char="•"/>
            </a:pPr>
            <a:r>
              <a:rPr lang="en-US" sz="2000" dirty="0" smtClean="0"/>
              <a:t>Initially</a:t>
            </a:r>
            <a:r>
              <a:rPr lang="en-US" sz="2000" dirty="0"/>
              <a:t>, the language was seen as a copy of Java. However, future developments brought a clear, distinct identity to C#. </a:t>
            </a:r>
          </a:p>
          <a:p>
            <a:pPr marL="285750" indent="-285750">
              <a:spcAft>
                <a:spcPts val="1200"/>
              </a:spcAft>
              <a:buFont typeface="Arial" panose="020B0604020202020204" pitchFamily="34" charset="0"/>
              <a:buChar char="•"/>
            </a:pPr>
            <a:r>
              <a:rPr lang="en-US" sz="2000" dirty="0" smtClean="0"/>
              <a:t>C</a:t>
            </a:r>
            <a:r>
              <a:rPr lang="en-US" sz="2000" dirty="0"/>
              <a:t># offers a great developer experience. With Microsoft’s backing and presence of over two decades, it has numerous libraries and frameworks.</a:t>
            </a:r>
          </a:p>
          <a:p>
            <a:pPr marL="285750" indent="-285750">
              <a:spcAft>
                <a:spcPts val="1200"/>
              </a:spcAft>
              <a:buFont typeface="Arial" panose="020B0604020202020204" pitchFamily="34" charset="0"/>
              <a:buChar char="•"/>
            </a:pPr>
            <a:r>
              <a:rPr lang="en-US" sz="2000" dirty="0" smtClean="0"/>
              <a:t>Further</a:t>
            </a:r>
            <a:r>
              <a:rPr lang="en-US" sz="2000" dirty="0"/>
              <a:t>, it is a platform-independent programming language. </a:t>
            </a:r>
            <a:endParaRPr lang="tr-TR" sz="2000" dirty="0" smtClean="0"/>
          </a:p>
          <a:p>
            <a:pPr marL="285750" indent="-285750">
              <a:spcAft>
                <a:spcPts val="1200"/>
              </a:spcAft>
              <a:buFont typeface="Arial" panose="020B0604020202020204" pitchFamily="34" charset="0"/>
              <a:buChar char="•"/>
            </a:pPr>
            <a:r>
              <a:rPr lang="en-US" sz="2000" dirty="0" smtClean="0"/>
              <a:t>C</a:t>
            </a:r>
            <a:r>
              <a:rPr lang="en-US" sz="2000" dirty="0"/>
              <a:t># is widely used in the fields of </a:t>
            </a:r>
            <a:r>
              <a:rPr lang="en-US" sz="2000" b="1" i="1" dirty="0">
                <a:solidFill>
                  <a:srgbClr val="69A221"/>
                </a:solidFill>
              </a:rPr>
              <a:t>system programming, game development, web development and app development</a:t>
            </a:r>
            <a:r>
              <a:rPr lang="en-US" sz="2000" dirty="0"/>
              <a:t>.</a:t>
            </a:r>
          </a:p>
        </p:txBody>
      </p:sp>
      <p:sp>
        <p:nvSpPr>
          <p:cNvPr id="11" name="Rectangle 10"/>
          <p:cNvSpPr/>
          <p:nvPr/>
        </p:nvSpPr>
        <p:spPr>
          <a:xfrm>
            <a:off x="9094511" y="2945834"/>
            <a:ext cx="2844535" cy="707886"/>
          </a:xfrm>
          <a:prstGeom prst="rect">
            <a:avLst/>
          </a:prstGeom>
        </p:spPr>
        <p:txBody>
          <a:bodyPr wrap="square">
            <a:spAutoFit/>
          </a:bodyPr>
          <a:lstStyle/>
          <a:p>
            <a:r>
              <a:rPr lang="en-US" sz="2000" dirty="0"/>
              <a:t>Hello World code snippet in C#:</a:t>
            </a:r>
          </a:p>
        </p:txBody>
      </p:sp>
      <p:sp>
        <p:nvSpPr>
          <p:cNvPr id="12" name="Rounded Rectangle 11"/>
          <p:cNvSpPr/>
          <p:nvPr/>
        </p:nvSpPr>
        <p:spPr>
          <a:xfrm>
            <a:off x="8409903" y="3721993"/>
            <a:ext cx="3529143" cy="3017666"/>
          </a:xfrm>
          <a:prstGeom prst="round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endParaRPr lang="en-US" altLang="en-US" sz="1600" dirty="0">
              <a:solidFill>
                <a:schemeClr val="tx1"/>
              </a:solidFill>
            </a:endParaRPr>
          </a:p>
        </p:txBody>
      </p:sp>
      <p:sp>
        <p:nvSpPr>
          <p:cNvPr id="5" name="Rectangle 2"/>
          <p:cNvSpPr>
            <a:spLocks noChangeArrowheads="1"/>
          </p:cNvSpPr>
          <p:nvPr/>
        </p:nvSpPr>
        <p:spPr bwMode="auto">
          <a:xfrm>
            <a:off x="8577330" y="3851299"/>
            <a:ext cx="3505955"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651FFF"/>
                </a:solidFill>
                <a:effectLst/>
                <a:latin typeface="var(--font-family--code)"/>
              </a:rPr>
              <a:t>namespace</a:t>
            </a:r>
            <a:r>
              <a:rPr kumimoji="0" lang="en-US" altLang="en-US" sz="1600" b="0" i="0" u="none" strike="noStrike" cap="none" normalizeH="0" baseline="0" dirty="0" smtClean="0">
                <a:ln>
                  <a:noFill/>
                </a:ln>
                <a:solidFill>
                  <a:srgbClr val="000000"/>
                </a:solidFill>
                <a:effectLst/>
                <a:latin typeface="Fira Mono"/>
              </a:rPr>
              <a:t> </a:t>
            </a:r>
            <a:r>
              <a:rPr kumimoji="0" lang="en-US" altLang="en-US" sz="1600" b="0" i="0" u="none" strike="noStrike" cap="none" normalizeH="0" baseline="0" dirty="0" smtClean="0">
                <a:ln>
                  <a:noFill/>
                </a:ln>
                <a:solidFill>
                  <a:srgbClr val="2A2A2A"/>
                </a:solidFill>
                <a:effectLst/>
                <a:latin typeface="var(--font-family--code)"/>
              </a:rPr>
              <a:t>HelloWorld</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1" i="0" u="none" strike="noStrike" cap="none" normalizeH="0" baseline="0" dirty="0" smtClean="0">
                <a:ln>
                  <a:noFill/>
                </a:ln>
                <a:solidFill>
                  <a:srgbClr val="651FFF"/>
                </a:solidFill>
                <a:effectLst/>
                <a:latin typeface="var(--font-family--code)"/>
              </a:rPr>
              <a:t>class</a:t>
            </a:r>
            <a:r>
              <a:rPr kumimoji="0" lang="en-US" altLang="en-US" sz="1600" b="0" i="0" u="none" strike="noStrike" cap="none" normalizeH="0" baseline="0" dirty="0" smtClean="0">
                <a:ln>
                  <a:noFill/>
                </a:ln>
                <a:solidFill>
                  <a:srgbClr val="000000"/>
                </a:solidFill>
                <a:effectLst/>
                <a:latin typeface="Fira Mono"/>
              </a:rPr>
              <a:t> </a:t>
            </a:r>
            <a:r>
              <a:rPr kumimoji="0" lang="en-US" altLang="en-US" sz="1600" b="0" i="0" u="none" strike="noStrike" cap="none" normalizeH="0" baseline="0" dirty="0" smtClean="0">
                <a:ln>
                  <a:noFill/>
                </a:ln>
                <a:solidFill>
                  <a:srgbClr val="2A2A2A"/>
                </a:solidFill>
                <a:effectLst/>
                <a:latin typeface="var(--font-family--code)"/>
              </a:rPr>
              <a:t>Hello</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1" i="0" u="none" strike="noStrike" cap="none" normalizeH="0" baseline="0" dirty="0" smtClean="0">
                <a:ln>
                  <a:noFill/>
                </a:ln>
                <a:solidFill>
                  <a:srgbClr val="651FFF"/>
                </a:solidFill>
                <a:effectLst/>
                <a:latin typeface="var(--font-family--code)"/>
              </a:rPr>
              <a:t>static</a:t>
            </a:r>
            <a:r>
              <a:rPr kumimoji="0" lang="en-US" altLang="en-US" sz="1600" b="0" i="0" u="none" strike="noStrike" cap="none" normalizeH="0" baseline="0" dirty="0" smtClean="0">
                <a:ln>
                  <a:noFill/>
                </a:ln>
                <a:solidFill>
                  <a:srgbClr val="000000"/>
                </a:solidFill>
                <a:effectLst/>
                <a:latin typeface="Fira Mono"/>
              </a:rPr>
              <a:t> </a:t>
            </a:r>
            <a:r>
              <a:rPr kumimoji="0" lang="en-US" altLang="en-US" sz="1600" b="1" i="0" u="none" strike="noStrike" cap="none" normalizeH="0" baseline="0" dirty="0" smtClean="0">
                <a:ln>
                  <a:noFill/>
                </a:ln>
                <a:solidFill>
                  <a:srgbClr val="651FFF"/>
                </a:solidFill>
                <a:effectLst/>
                <a:latin typeface="var(--font-family--code)"/>
              </a:rPr>
              <a:t>void</a:t>
            </a:r>
            <a:r>
              <a:rPr kumimoji="0" lang="en-US" altLang="en-US" sz="1600" b="0" i="0" u="none" strike="noStrike" cap="none" normalizeH="0" baseline="0" dirty="0" smtClean="0">
                <a:ln>
                  <a:noFill/>
                </a:ln>
                <a:solidFill>
                  <a:srgbClr val="000000"/>
                </a:solidFill>
                <a:effectLst/>
                <a:latin typeface="Fira Mono"/>
              </a:rPr>
              <a:t> </a:t>
            </a:r>
            <a:r>
              <a:rPr kumimoji="0" lang="en-US" altLang="en-US" sz="1600" b="0" i="0" u="none" strike="noStrike" cap="none" normalizeH="0" baseline="0" dirty="0" smtClean="0">
                <a:ln>
                  <a:noFill/>
                </a:ln>
                <a:solidFill>
                  <a:srgbClr val="2A2A2A"/>
                </a:solidFill>
                <a:effectLst/>
                <a:latin typeface="var(--font-family--code)"/>
              </a:rPr>
              <a:t>Main(</a:t>
            </a:r>
            <a:r>
              <a:rPr kumimoji="0" lang="en-US" altLang="en-US" sz="1600" b="1" i="0" u="none" strike="noStrike" cap="none" normalizeH="0" baseline="0" dirty="0" smtClean="0">
                <a:ln>
                  <a:noFill/>
                </a:ln>
                <a:solidFill>
                  <a:srgbClr val="651FFF"/>
                </a:solidFill>
                <a:effectLst/>
                <a:latin typeface="var(--font-family--code)"/>
              </a:rPr>
              <a:t>string</a:t>
            </a:r>
            <a:r>
              <a:rPr kumimoji="0" lang="en-US" altLang="en-US" sz="1600" b="0" i="0" u="none" strike="noStrike" cap="none" normalizeH="0" baseline="0" dirty="0" smtClean="0">
                <a:ln>
                  <a:noFill/>
                </a:ln>
                <a:solidFill>
                  <a:srgbClr val="2A2A2A"/>
                </a:solidFill>
                <a:effectLst/>
                <a:latin typeface="var(--font-family--code)"/>
              </a:rPr>
              <a:t>[</a:t>
            </a:r>
            <a:r>
              <a:rPr kumimoji="0" lang="tr-TR" altLang="en-US" sz="1600" b="0" i="0" u="none" strike="noStrike" cap="none" normalizeH="0" baseline="0" dirty="0" smtClean="0">
                <a:ln>
                  <a:noFill/>
                </a:ln>
                <a:solidFill>
                  <a:srgbClr val="2A2A2A"/>
                </a:solidFill>
                <a:effectLst/>
                <a:latin typeface="var(--font-family--code)"/>
              </a:rPr>
              <a:t> </a:t>
            </a:r>
            <a:r>
              <a:rPr kumimoji="0" lang="en-US" altLang="en-US" sz="1600" b="0" i="0" u="none" strike="noStrike" cap="none" normalizeH="0" baseline="0" dirty="0" smtClean="0">
                <a:ln>
                  <a:noFill/>
                </a:ln>
                <a:solidFill>
                  <a:srgbClr val="2A2A2A"/>
                </a:solidFill>
                <a:effectLst/>
                <a:latin typeface="var(--font-family--code)"/>
              </a:rPr>
              <a:t>] </a:t>
            </a:r>
            <a:r>
              <a:rPr kumimoji="0" lang="en-US" altLang="en-US" sz="1600" b="0" i="0" u="none" strike="noStrike" cap="none" normalizeH="0" baseline="0" dirty="0" err="1" smtClean="0">
                <a:ln>
                  <a:noFill/>
                </a:ln>
                <a:solidFill>
                  <a:srgbClr val="2A2A2A"/>
                </a:solidFill>
                <a:effectLst/>
                <a:latin typeface="var(--font-family--code)"/>
              </a:rPr>
              <a:t>args</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0" i="0" u="none" strike="noStrike" cap="none" normalizeH="0" baseline="0" dirty="0" err="1" smtClean="0">
                <a:ln>
                  <a:noFill/>
                </a:ln>
                <a:solidFill>
                  <a:srgbClr val="2A2A2A"/>
                </a:solidFill>
                <a:effectLst/>
                <a:latin typeface="var(--font-family--code)"/>
              </a:rPr>
              <a:t>Console.WriteLine</a:t>
            </a:r>
            <a:r>
              <a:rPr kumimoji="0" lang="en-US" altLang="en-US" sz="1600" b="0" i="0" u="none" strike="noStrike" cap="none" normalizeH="0" baseline="0" dirty="0" smtClean="0">
                <a:ln>
                  <a:noFill/>
                </a:ln>
                <a:solidFill>
                  <a:srgbClr val="2A2A2A"/>
                </a:solidFill>
                <a:effectLst/>
                <a:latin typeface="var(--font-family--code)"/>
              </a:rPr>
              <a:t>(</a:t>
            </a:r>
            <a:r>
              <a:rPr kumimoji="0" lang="en-US" altLang="en-US" sz="1600" b="0" i="0" u="none" strike="noStrike" cap="none" normalizeH="0" baseline="0" dirty="0" smtClean="0">
                <a:ln>
                  <a:noFill/>
                </a:ln>
                <a:solidFill>
                  <a:srgbClr val="3D5AFE"/>
                </a:solidFill>
                <a:effectLst/>
                <a:latin typeface="var(--font-family--code)"/>
              </a:rPr>
              <a:t>"Hello World"</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FFFFFF"/>
                </a:solidFill>
                <a:effectLst/>
                <a:latin typeface="var(--font-family--code)"/>
              </a:rPr>
              <a:t>    </a:t>
            </a: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2A2A2A"/>
                </a:solidFill>
                <a:effectLst/>
                <a:latin typeface="var(--font-family--code)"/>
              </a:rPr>
              <a:t>}</a:t>
            </a:r>
            <a:endParaRPr kumimoji="0" lang="en-US" altLang="en-US" sz="1600" b="0" i="0" u="none" strike="noStrike" cap="none" normalizeH="0" baseline="0" dirty="0" smtClean="0">
              <a:ln>
                <a:noFill/>
              </a:ln>
              <a:solidFill>
                <a:schemeClr val="tx1"/>
              </a:solidFill>
              <a:effectLst/>
            </a:endParaRPr>
          </a:p>
        </p:txBody>
      </p:sp>
      <p:sp>
        <p:nvSpPr>
          <p:cNvPr id="13" name="Rectangle 12"/>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41253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tr-TR" sz="2800" b="1" dirty="0">
                <a:solidFill>
                  <a:schemeClr val="bg1"/>
                </a:solidFill>
              </a:rPr>
              <a:t>Node.js</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21970" y="2278173"/>
            <a:ext cx="10091090" cy="440120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000" b="1" dirty="0" smtClean="0">
                <a:solidFill>
                  <a:prstClr val="black"/>
                </a:solidFill>
              </a:rPr>
              <a:t>Node.js</a:t>
            </a:r>
            <a:r>
              <a:rPr lang="en-US" sz="2000" dirty="0" smtClean="0">
                <a:solidFill>
                  <a:prstClr val="black"/>
                </a:solidFill>
              </a:rPr>
              <a:t> </a:t>
            </a:r>
            <a:r>
              <a:rPr lang="tr-TR" sz="2000" dirty="0" smtClean="0">
                <a:solidFill>
                  <a:prstClr val="black"/>
                </a:solidFill>
              </a:rPr>
              <a:t>(r</a:t>
            </a:r>
            <a:r>
              <a:rPr lang="en-US" sz="2000" dirty="0" err="1" smtClean="0"/>
              <a:t>eleased</a:t>
            </a:r>
            <a:r>
              <a:rPr lang="en-US" sz="2000" dirty="0" smtClean="0"/>
              <a:t> </a:t>
            </a:r>
            <a:r>
              <a:rPr lang="en-US" sz="2000" dirty="0"/>
              <a:t>in </a:t>
            </a:r>
            <a:r>
              <a:rPr lang="en-US" sz="2000" dirty="0" smtClean="0"/>
              <a:t>2009</a:t>
            </a:r>
            <a:r>
              <a:rPr lang="tr-TR" sz="2000" dirty="0" smtClean="0"/>
              <a:t>) </a:t>
            </a:r>
            <a:r>
              <a:rPr lang="en-US" sz="2000" dirty="0" smtClean="0">
                <a:solidFill>
                  <a:prstClr val="black"/>
                </a:solidFill>
              </a:rPr>
              <a:t>is an open source and cross-platform runtime environment for executing JavaScript code outside of a browser. </a:t>
            </a:r>
            <a:endParaRPr lang="tr-TR" sz="2000" dirty="0" smtClean="0">
              <a:solidFill>
                <a:prstClr val="black"/>
              </a:solidFill>
            </a:endParaRPr>
          </a:p>
          <a:p>
            <a:pPr marL="285750" indent="-285750">
              <a:spcAft>
                <a:spcPts val="1800"/>
              </a:spcAft>
              <a:buFont typeface="Arial" panose="020B0604020202020204" pitchFamily="34" charset="0"/>
              <a:buChar char="•"/>
            </a:pPr>
            <a:r>
              <a:rPr lang="en-US" sz="2000" dirty="0" smtClean="0">
                <a:solidFill>
                  <a:prstClr val="black"/>
                </a:solidFill>
              </a:rPr>
              <a:t>You need to remember that </a:t>
            </a:r>
            <a:r>
              <a:rPr lang="en-US" sz="2000" b="1" i="1" u="sng" dirty="0" smtClean="0">
                <a:solidFill>
                  <a:srgbClr val="FF6D2A"/>
                </a:solidFill>
              </a:rPr>
              <a:t>Node</a:t>
            </a:r>
            <a:r>
              <a:rPr lang="tr-TR" sz="2000" b="1" i="1" u="sng" dirty="0" smtClean="0">
                <a:solidFill>
                  <a:srgbClr val="FF6D2A"/>
                </a:solidFill>
              </a:rPr>
              <a:t>.js</a:t>
            </a:r>
            <a:r>
              <a:rPr lang="en-US" sz="2000" b="1" i="1" u="sng" dirty="0" smtClean="0">
                <a:solidFill>
                  <a:srgbClr val="FF6D2A"/>
                </a:solidFill>
              </a:rPr>
              <a:t> is not a framework and it’s not a programming language</a:t>
            </a:r>
            <a:r>
              <a:rPr lang="en-US" sz="2000" dirty="0" smtClean="0">
                <a:solidFill>
                  <a:prstClr val="black"/>
                </a:solidFill>
              </a:rPr>
              <a:t>. Most of the people are confused and understand it’s a framework or a programming language. </a:t>
            </a:r>
            <a:endParaRPr lang="tr-TR" sz="2000" dirty="0" smtClean="0">
              <a:solidFill>
                <a:prstClr val="black"/>
              </a:solidFill>
            </a:endParaRPr>
          </a:p>
          <a:p>
            <a:pPr marL="285750" indent="-285750">
              <a:spcAft>
                <a:spcPts val="1800"/>
              </a:spcAft>
              <a:buFont typeface="Arial" panose="020B0604020202020204" pitchFamily="34" charset="0"/>
              <a:buChar char="•"/>
            </a:pPr>
            <a:r>
              <a:rPr lang="tr-TR" sz="2000" dirty="0" smtClean="0"/>
              <a:t>I</a:t>
            </a:r>
            <a:r>
              <a:rPr lang="en-US" sz="2000" dirty="0" smtClean="0"/>
              <a:t>t provides the ability to run JavaScript code </a:t>
            </a:r>
            <a:r>
              <a:rPr lang="tr-TR" sz="2000" dirty="0" smtClean="0"/>
              <a:t>on </a:t>
            </a:r>
            <a:r>
              <a:rPr lang="en-US" sz="2000" dirty="0" smtClean="0"/>
              <a:t>server-side</a:t>
            </a:r>
            <a:r>
              <a:rPr lang="en-US" sz="2000" dirty="0"/>
              <a:t>. Those who are already familiar with </a:t>
            </a:r>
            <a:r>
              <a:rPr lang="en-US" sz="2000" dirty="0" err="1"/>
              <a:t>JaveScript</a:t>
            </a:r>
            <a:r>
              <a:rPr lang="en-US" sz="2000" dirty="0"/>
              <a:t> do not have to learn anything new since the same coding can be used for both front-end and back-end.</a:t>
            </a:r>
            <a:endParaRPr lang="tr-TR" sz="2000" dirty="0" smtClean="0"/>
          </a:p>
          <a:p>
            <a:pPr marL="285750" indent="-285750">
              <a:spcAft>
                <a:spcPts val="1800"/>
              </a:spcAft>
              <a:buFont typeface="Arial" panose="020B0604020202020204" pitchFamily="34" charset="0"/>
              <a:buChar char="•"/>
            </a:pPr>
            <a:r>
              <a:rPr lang="en-US" sz="2000" dirty="0" smtClean="0"/>
              <a:t>You can use JavaScript for front-end rendering and then reuse it later in the back-end, which is one of the key benefits to writing JavaScript.</a:t>
            </a:r>
            <a:endParaRPr lang="tr-TR" sz="2000" dirty="0" smtClean="0"/>
          </a:p>
          <a:p>
            <a:pPr>
              <a:spcAft>
                <a:spcPts val="1200"/>
              </a:spcAft>
            </a:pPr>
            <a:endParaRPr lang="tr-TR" sz="2000" dirty="0" smtClean="0">
              <a:solidFill>
                <a:prstClr val="black"/>
              </a:solidFill>
            </a:endParaRPr>
          </a:p>
        </p:txBody>
      </p:sp>
      <p:sp>
        <p:nvSpPr>
          <p:cNvPr id="13" name="Rectangle 12"/>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041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652529" y="1402242"/>
            <a:ext cx="8542985" cy="461664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smtClean="0"/>
              <a:t>By </a:t>
            </a:r>
            <a:r>
              <a:rPr lang="en-US" sz="2400" dirty="0"/>
              <a:t>Christmas </a:t>
            </a:r>
            <a:r>
              <a:rPr lang="en-US" sz="2400" dirty="0" smtClean="0"/>
              <a:t>1990,</a:t>
            </a:r>
            <a:r>
              <a:rPr lang="tr-TR" sz="2400" dirty="0" smtClean="0"/>
              <a:t> </a:t>
            </a:r>
            <a:r>
              <a:rPr lang="en-US" sz="2400" dirty="0" smtClean="0"/>
              <a:t>Berners-Lee </a:t>
            </a:r>
            <a:r>
              <a:rPr lang="en-US" sz="2400" dirty="0"/>
              <a:t>had defined the Web’s basic concepts, that make it possible for users to locate and share information through the </a:t>
            </a:r>
            <a:r>
              <a:rPr lang="en-US" sz="2400" dirty="0" smtClean="0"/>
              <a:t>Internet</a:t>
            </a:r>
            <a:r>
              <a:rPr lang="tr-TR" sz="2400" dirty="0" smtClean="0"/>
              <a:t>.</a:t>
            </a:r>
          </a:p>
          <a:p>
            <a:pPr marL="800100" lvl="1" indent="-342900">
              <a:spcAft>
                <a:spcPts val="1200"/>
              </a:spcAft>
              <a:buFont typeface="Arial" panose="020B0604020202020204" pitchFamily="34" charset="0"/>
              <a:buChar char="•"/>
            </a:pPr>
            <a:r>
              <a:rPr lang="tr-TR" sz="2400" b="1" dirty="0" smtClean="0">
                <a:solidFill>
                  <a:srgbClr val="FF5205"/>
                </a:solidFill>
              </a:rPr>
              <a:t>HTML </a:t>
            </a:r>
            <a:r>
              <a:rPr lang="tr-TR" sz="2400" dirty="0"/>
              <a:t>(</a:t>
            </a:r>
            <a:r>
              <a:rPr lang="en-US" sz="2400" dirty="0" smtClean="0"/>
              <a:t>Hyper</a:t>
            </a:r>
            <a:r>
              <a:rPr lang="tr-TR" sz="2400" dirty="0" smtClean="0"/>
              <a:t> </a:t>
            </a:r>
            <a:r>
              <a:rPr lang="en-US" sz="2400" dirty="0" smtClean="0"/>
              <a:t>Text </a:t>
            </a:r>
            <a:r>
              <a:rPr lang="en-US" sz="2400" dirty="0"/>
              <a:t>Markup </a:t>
            </a:r>
            <a:r>
              <a:rPr lang="en-US" sz="2400" dirty="0" smtClean="0"/>
              <a:t>Language</a:t>
            </a:r>
            <a:r>
              <a:rPr lang="tr-TR" sz="2400" dirty="0" smtClean="0"/>
              <a:t>):</a:t>
            </a:r>
            <a:r>
              <a:rPr lang="en-US" sz="2400" dirty="0" smtClean="0"/>
              <a:t> </a:t>
            </a:r>
            <a:r>
              <a:rPr lang="en-US" sz="2400" dirty="0"/>
              <a:t>The markup (formatting) language for the web</a:t>
            </a:r>
            <a:r>
              <a:rPr lang="en-US" sz="2400" dirty="0" smtClean="0"/>
              <a:t>.</a:t>
            </a:r>
            <a:endParaRPr lang="tr-TR" sz="2400" dirty="0" smtClean="0"/>
          </a:p>
          <a:p>
            <a:pPr marL="800100" lvl="1" indent="-342900">
              <a:spcAft>
                <a:spcPts val="1200"/>
              </a:spcAft>
              <a:buFont typeface="Arial" panose="020B0604020202020204" pitchFamily="34" charset="0"/>
              <a:buChar char="•"/>
            </a:pPr>
            <a:r>
              <a:rPr lang="tr-TR" sz="2400" b="1" dirty="0" smtClean="0">
                <a:solidFill>
                  <a:srgbClr val="FF5205"/>
                </a:solidFill>
              </a:rPr>
              <a:t>HTTP </a:t>
            </a:r>
            <a:r>
              <a:rPr lang="tr-TR" sz="2400" dirty="0" smtClean="0"/>
              <a:t>(</a:t>
            </a:r>
            <a:r>
              <a:rPr lang="en-US" sz="2400" dirty="0" smtClean="0"/>
              <a:t>Hypertext </a:t>
            </a:r>
            <a:r>
              <a:rPr lang="en-US" sz="2400" dirty="0"/>
              <a:t>Transfer </a:t>
            </a:r>
            <a:r>
              <a:rPr lang="en-US" sz="2400" dirty="0" smtClean="0"/>
              <a:t>Protocol</a:t>
            </a:r>
            <a:r>
              <a:rPr lang="tr-TR" sz="2400" dirty="0" smtClean="0"/>
              <a:t>):</a:t>
            </a:r>
            <a:r>
              <a:rPr lang="en-US" sz="2400" dirty="0" smtClean="0"/>
              <a:t> </a:t>
            </a:r>
            <a:r>
              <a:rPr lang="tr-TR" sz="2400" dirty="0"/>
              <a:t>A</a:t>
            </a:r>
            <a:r>
              <a:rPr lang="en-US" sz="2400" dirty="0" smtClean="0"/>
              <a:t> </a:t>
            </a:r>
            <a:r>
              <a:rPr lang="en-US" sz="2400" dirty="0"/>
              <a:t>set of rules for transferring data across the </a:t>
            </a:r>
            <a:r>
              <a:rPr lang="en-US" sz="2400" dirty="0" smtClean="0"/>
              <a:t>Web</a:t>
            </a:r>
            <a:r>
              <a:rPr lang="tr-TR" sz="2400" dirty="0" smtClean="0"/>
              <a:t> (</a:t>
            </a:r>
            <a:r>
              <a:rPr lang="en-US" sz="2400" dirty="0" smtClean="0"/>
              <a:t>between </a:t>
            </a:r>
            <a:r>
              <a:rPr lang="en-US" sz="2400" dirty="0"/>
              <a:t>a server and a </a:t>
            </a:r>
            <a:r>
              <a:rPr lang="en-US" sz="2400" dirty="0" smtClean="0"/>
              <a:t>client</a:t>
            </a:r>
            <a:r>
              <a:rPr lang="tr-TR" sz="2400" dirty="0"/>
              <a:t>)</a:t>
            </a:r>
            <a:r>
              <a:rPr lang="tr-TR" sz="2400" dirty="0" smtClean="0"/>
              <a:t>. </a:t>
            </a:r>
          </a:p>
          <a:p>
            <a:pPr marL="800100" lvl="1" indent="-342900">
              <a:spcAft>
                <a:spcPts val="1200"/>
              </a:spcAft>
              <a:buFont typeface="Arial" panose="020B0604020202020204" pitchFamily="34" charset="0"/>
              <a:buChar char="•"/>
            </a:pPr>
            <a:r>
              <a:rPr lang="en-US" sz="2400" b="1" dirty="0" smtClean="0">
                <a:solidFill>
                  <a:srgbClr val="FF5205"/>
                </a:solidFill>
              </a:rPr>
              <a:t>URL</a:t>
            </a:r>
            <a:r>
              <a:rPr lang="tr-TR" sz="2400" dirty="0"/>
              <a:t> </a:t>
            </a:r>
            <a:r>
              <a:rPr lang="tr-TR" sz="2400" dirty="0" smtClean="0"/>
              <a:t>(Uniform Resource Locator): </a:t>
            </a:r>
            <a:r>
              <a:rPr lang="en-US" sz="2400" dirty="0" smtClean="0"/>
              <a:t>A </a:t>
            </a:r>
            <a:r>
              <a:rPr lang="en-US" sz="2400" dirty="0"/>
              <a:t>kind of “address” that is unique and used </a:t>
            </a:r>
            <a:r>
              <a:rPr lang="en-US" sz="2400"/>
              <a:t>to </a:t>
            </a:r>
            <a:r>
              <a:rPr lang="en-US" sz="2400" smtClean="0"/>
              <a:t>identify each </a:t>
            </a:r>
            <a:r>
              <a:rPr lang="en-US" sz="2400" dirty="0"/>
              <a:t>resource on the web</a:t>
            </a:r>
            <a:r>
              <a:rPr lang="en-US" sz="2400" dirty="0" smtClean="0"/>
              <a:t>.</a:t>
            </a:r>
            <a:endParaRPr lang="tr-TR" sz="2400" dirty="0" smtClean="0"/>
          </a:p>
        </p:txBody>
      </p:sp>
      <p:sp>
        <p:nvSpPr>
          <p:cNvPr id="5" name="TextBox 4"/>
          <p:cNvSpPr txBox="1"/>
          <p:nvPr/>
        </p:nvSpPr>
        <p:spPr>
          <a:xfrm>
            <a:off x="925150" y="329028"/>
            <a:ext cx="6000361"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Brief History of WWW</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334104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4" name="Rectangle 3"/>
          <p:cNvSpPr/>
          <p:nvPr/>
        </p:nvSpPr>
        <p:spPr>
          <a:xfrm>
            <a:off x="302560" y="1579954"/>
            <a:ext cx="8925909" cy="484050"/>
          </a:xfrm>
          <a:prstGeom prst="rect">
            <a:avLst/>
          </a:prstGeom>
          <a:gradFill flip="none" rotWithShape="1">
            <a:gsLst>
              <a:gs pos="0">
                <a:srgbClr val="27569C">
                  <a:shade val="30000"/>
                  <a:satMod val="115000"/>
                </a:srgbClr>
              </a:gs>
              <a:gs pos="50000">
                <a:srgbClr val="27569C">
                  <a:shade val="67500"/>
                  <a:satMod val="115000"/>
                </a:srgbClr>
              </a:gs>
              <a:gs pos="100000">
                <a:srgbClr val="4684D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1979"/>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p:cNvSpPr txBox="1"/>
          <p:nvPr/>
        </p:nvSpPr>
        <p:spPr>
          <a:xfrm>
            <a:off x="321970" y="1560369"/>
            <a:ext cx="1731913" cy="523220"/>
          </a:xfrm>
          <a:prstGeom prst="rect">
            <a:avLst/>
          </a:prstGeom>
          <a:noFill/>
        </p:spPr>
        <p:txBody>
          <a:bodyPr wrap="square" rtlCol="0">
            <a:spAutoFit/>
          </a:bodyPr>
          <a:lstStyle/>
          <a:p>
            <a:pPr algn="just">
              <a:spcAft>
                <a:spcPts val="1200"/>
              </a:spcAft>
            </a:pPr>
            <a:r>
              <a:rPr lang="tr-TR" sz="2800" b="1" dirty="0">
                <a:solidFill>
                  <a:schemeClr val="bg1"/>
                </a:solidFill>
              </a:rPr>
              <a:t>Node.js</a:t>
            </a:r>
            <a:endParaRPr lang="en-US" sz="2400" dirty="0">
              <a:solidFill>
                <a:schemeClr val="bg1"/>
              </a:solidFill>
            </a:endParaRPr>
          </a:p>
        </p:txBody>
      </p:sp>
      <p:sp>
        <p:nvSpPr>
          <p:cNvPr id="8" name="TextBox 7"/>
          <p:cNvSpPr txBox="1"/>
          <p:nvPr/>
        </p:nvSpPr>
        <p:spPr>
          <a:xfrm>
            <a:off x="174813" y="121023"/>
            <a:ext cx="9181404" cy="707886"/>
          </a:xfrm>
          <a:prstGeom prst="rect">
            <a:avLst/>
          </a:prstGeom>
          <a:noFill/>
        </p:spPr>
        <p:txBody>
          <a:bodyPr wrap="square" rtlCol="0">
            <a:spAutoFit/>
          </a:bodyPr>
          <a:lstStyle/>
          <a:p>
            <a:pPr algn="ctr"/>
            <a:r>
              <a:rPr lang="tr-TR" sz="4000" b="1" dirty="0" smtClean="0">
                <a:solidFill>
                  <a:srgbClr val="17375E"/>
                </a:solidFill>
                <a:ea typeface="Verdana" panose="020B0604030504040204" pitchFamily="34" charset="0"/>
              </a:rPr>
              <a:t>Back End Development </a:t>
            </a:r>
          </a:p>
        </p:txBody>
      </p:sp>
      <p:sp>
        <p:nvSpPr>
          <p:cNvPr id="3" name="TextBox 2"/>
          <p:cNvSpPr txBox="1"/>
          <p:nvPr/>
        </p:nvSpPr>
        <p:spPr>
          <a:xfrm>
            <a:off x="321970" y="2278173"/>
            <a:ext cx="9034247" cy="3724096"/>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200" dirty="0" smtClean="0"/>
              <a:t>This </a:t>
            </a:r>
            <a:r>
              <a:rPr lang="en-US" sz="2200" dirty="0"/>
              <a:t>language is mostly beneficial if applications are used in real-time such as chats and online </a:t>
            </a:r>
            <a:r>
              <a:rPr lang="en-US" sz="2200" dirty="0" smtClean="0"/>
              <a:t>games</a:t>
            </a:r>
            <a:endParaRPr lang="tr-TR" sz="2200" dirty="0" smtClean="0"/>
          </a:p>
          <a:p>
            <a:pPr marL="285750" indent="-285750">
              <a:spcAft>
                <a:spcPts val="1800"/>
              </a:spcAft>
              <a:buFont typeface="Arial" panose="020B0604020202020204" pitchFamily="34" charset="0"/>
              <a:buChar char="•"/>
            </a:pPr>
            <a:r>
              <a:rPr lang="en-US" sz="2200" dirty="0" smtClean="0">
                <a:solidFill>
                  <a:prstClr val="black"/>
                </a:solidFill>
              </a:rPr>
              <a:t>Node.js</a:t>
            </a:r>
            <a:r>
              <a:rPr lang="tr-TR" sz="2200" dirty="0" smtClean="0">
                <a:solidFill>
                  <a:prstClr val="black"/>
                </a:solidFill>
              </a:rPr>
              <a:t> mostly used</a:t>
            </a:r>
            <a:r>
              <a:rPr lang="en-US" sz="2200" dirty="0" smtClean="0">
                <a:solidFill>
                  <a:prstClr val="black"/>
                </a:solidFill>
              </a:rPr>
              <a:t> </a:t>
            </a:r>
            <a:r>
              <a:rPr lang="en-US" sz="2200" dirty="0">
                <a:solidFill>
                  <a:prstClr val="black"/>
                </a:solidFill>
              </a:rPr>
              <a:t>for building back-end services like </a:t>
            </a:r>
            <a:r>
              <a:rPr lang="en-US" sz="2200" b="1" i="1" dirty="0" smtClean="0">
                <a:solidFill>
                  <a:srgbClr val="69A221"/>
                </a:solidFill>
              </a:rPr>
              <a:t>APIs</a:t>
            </a:r>
            <a:r>
              <a:rPr lang="tr-TR" sz="2200" b="1" i="1" dirty="0" smtClean="0">
                <a:solidFill>
                  <a:srgbClr val="69A221"/>
                </a:solidFill>
              </a:rPr>
              <a:t>,</a:t>
            </a:r>
            <a:r>
              <a:rPr lang="en-US" sz="2200" b="1" i="1" dirty="0" smtClean="0">
                <a:solidFill>
                  <a:srgbClr val="69A221"/>
                </a:solidFill>
              </a:rPr>
              <a:t> </a:t>
            </a:r>
            <a:r>
              <a:rPr lang="en-US" sz="2200" b="1" i="1" dirty="0">
                <a:solidFill>
                  <a:srgbClr val="69A221"/>
                </a:solidFill>
              </a:rPr>
              <a:t>Web </a:t>
            </a:r>
            <a:r>
              <a:rPr lang="en-US" sz="2200" b="1" i="1" dirty="0" smtClean="0">
                <a:solidFill>
                  <a:srgbClr val="69A221"/>
                </a:solidFill>
              </a:rPr>
              <a:t>App</a:t>
            </a:r>
            <a:r>
              <a:rPr lang="tr-TR" sz="2200" b="1" i="1" dirty="0" smtClean="0">
                <a:solidFill>
                  <a:srgbClr val="69A221"/>
                </a:solidFill>
              </a:rPr>
              <a:t>licaitons</a:t>
            </a:r>
            <a:r>
              <a:rPr lang="en-US" sz="2200" b="1" i="1" dirty="0" smtClean="0">
                <a:solidFill>
                  <a:srgbClr val="69A221"/>
                </a:solidFill>
              </a:rPr>
              <a:t> </a:t>
            </a:r>
            <a:r>
              <a:rPr lang="en-US" sz="2200" b="1" i="1" dirty="0">
                <a:solidFill>
                  <a:srgbClr val="69A221"/>
                </a:solidFill>
              </a:rPr>
              <a:t>or Mobile </a:t>
            </a:r>
            <a:r>
              <a:rPr lang="en-US" sz="2200" b="1" i="1" dirty="0" smtClean="0">
                <a:solidFill>
                  <a:srgbClr val="69A221"/>
                </a:solidFill>
              </a:rPr>
              <a:t>App</a:t>
            </a:r>
            <a:r>
              <a:rPr lang="tr-TR" sz="2200" b="1" i="1" dirty="0" smtClean="0">
                <a:solidFill>
                  <a:srgbClr val="69A221"/>
                </a:solidFill>
              </a:rPr>
              <a:t>lications</a:t>
            </a:r>
            <a:r>
              <a:rPr lang="tr-TR" sz="2200" dirty="0" smtClean="0">
                <a:solidFill>
                  <a:prstClr val="black"/>
                </a:solidFill>
              </a:rPr>
              <a:t>.</a:t>
            </a:r>
          </a:p>
          <a:p>
            <a:pPr marL="285750" indent="-285750">
              <a:spcAft>
                <a:spcPts val="1800"/>
              </a:spcAft>
              <a:buFont typeface="Arial" panose="020B0604020202020204" pitchFamily="34" charset="0"/>
              <a:buChar char="•"/>
            </a:pPr>
            <a:r>
              <a:rPr lang="en-US" sz="2200" dirty="0" smtClean="0"/>
              <a:t>It </a:t>
            </a:r>
            <a:r>
              <a:rPr lang="en-US" sz="2200" dirty="0"/>
              <a:t>uses </a:t>
            </a:r>
            <a:r>
              <a:rPr lang="en-US" sz="2200" b="1" dirty="0"/>
              <a:t>Express framework </a:t>
            </a:r>
            <a:r>
              <a:rPr lang="en-US" sz="2200" dirty="0"/>
              <a:t>for web application development</a:t>
            </a:r>
            <a:r>
              <a:rPr lang="en-US" sz="2200" dirty="0" smtClean="0"/>
              <a:t>.</a:t>
            </a:r>
            <a:endParaRPr lang="tr-TR" sz="2200" dirty="0" smtClean="0">
              <a:solidFill>
                <a:prstClr val="black"/>
              </a:solidFill>
            </a:endParaRPr>
          </a:p>
          <a:p>
            <a:pPr marL="285750" indent="-285750">
              <a:spcAft>
                <a:spcPts val="1800"/>
              </a:spcAft>
              <a:buFont typeface="Arial" panose="020B0604020202020204" pitchFamily="34" charset="0"/>
              <a:buChar char="•"/>
            </a:pPr>
            <a:r>
              <a:rPr lang="en-US" sz="2200" dirty="0">
                <a:solidFill>
                  <a:prstClr val="black"/>
                </a:solidFill>
              </a:rPr>
              <a:t>It’s used in production by large companies such as </a:t>
            </a:r>
            <a:r>
              <a:rPr lang="en-US" sz="2200" b="1" i="1" dirty="0" err="1">
                <a:solidFill>
                  <a:srgbClr val="FF6D2A"/>
                </a:solidFill>
              </a:rPr>
              <a:t>Paypal</a:t>
            </a:r>
            <a:r>
              <a:rPr lang="en-US" sz="2200" b="1" i="1" dirty="0">
                <a:solidFill>
                  <a:srgbClr val="FF6D2A"/>
                </a:solidFill>
              </a:rPr>
              <a:t>, Uber, Netflix, LinkedIn, </a:t>
            </a:r>
            <a:r>
              <a:rPr lang="en-US" sz="2200" b="1" i="1" dirty="0" smtClean="0">
                <a:solidFill>
                  <a:srgbClr val="FF6D2A"/>
                </a:solidFill>
              </a:rPr>
              <a:t>Netflix</a:t>
            </a:r>
            <a:r>
              <a:rPr lang="tr-TR" sz="2200" b="1" i="1" dirty="0" smtClean="0">
                <a:solidFill>
                  <a:srgbClr val="FF6D2A"/>
                </a:solidFill>
              </a:rPr>
              <a:t>,</a:t>
            </a:r>
            <a:r>
              <a:rPr lang="en-US" sz="2200" b="1" i="1" dirty="0" smtClean="0">
                <a:solidFill>
                  <a:srgbClr val="FF6D2A"/>
                </a:solidFill>
              </a:rPr>
              <a:t> </a:t>
            </a:r>
            <a:r>
              <a:rPr lang="en-US" sz="2200" b="1" i="1" dirty="0" err="1">
                <a:solidFill>
                  <a:srgbClr val="FF6D2A"/>
                </a:solidFill>
              </a:rPr>
              <a:t>Wallmart</a:t>
            </a:r>
            <a:r>
              <a:rPr lang="en-US" sz="2200" b="1" i="1" dirty="0">
                <a:solidFill>
                  <a:prstClr val="black"/>
                </a:solidFill>
              </a:rPr>
              <a:t> </a:t>
            </a:r>
            <a:r>
              <a:rPr lang="en-US" sz="2200" dirty="0">
                <a:solidFill>
                  <a:prstClr val="black"/>
                </a:solidFill>
              </a:rPr>
              <a:t>and </a:t>
            </a:r>
            <a:r>
              <a:rPr lang="tr-TR" sz="2200" dirty="0" smtClean="0">
                <a:solidFill>
                  <a:prstClr val="black"/>
                </a:solidFill>
              </a:rPr>
              <a:t>etc</a:t>
            </a:r>
            <a:r>
              <a:rPr lang="en-US" sz="2200" dirty="0" smtClean="0">
                <a:solidFill>
                  <a:prstClr val="black"/>
                </a:solidFill>
              </a:rPr>
              <a:t>.</a:t>
            </a:r>
            <a:endParaRPr lang="tr-TR" sz="2200" dirty="0" smtClean="0">
              <a:solidFill>
                <a:prstClr val="black"/>
              </a:solidFill>
            </a:endParaRPr>
          </a:p>
          <a:p>
            <a:pPr marL="285750" indent="-285750">
              <a:spcAft>
                <a:spcPts val="1200"/>
              </a:spcAft>
              <a:buFont typeface="Arial" panose="020B0604020202020204" pitchFamily="34" charset="0"/>
              <a:buChar char="•"/>
            </a:pPr>
            <a:endParaRPr lang="tr-TR" sz="2200" dirty="0" smtClean="0">
              <a:solidFill>
                <a:prstClr val="black"/>
              </a:solidFill>
            </a:endParaRPr>
          </a:p>
        </p:txBody>
      </p:sp>
      <p:sp>
        <p:nvSpPr>
          <p:cNvPr id="13" name="Rectangle 12"/>
          <p:cNvSpPr/>
          <p:nvPr/>
        </p:nvSpPr>
        <p:spPr>
          <a:xfrm>
            <a:off x="4283995" y="781814"/>
            <a:ext cx="5072222" cy="954107"/>
          </a:xfrm>
          <a:prstGeom prst="rect">
            <a:avLst/>
          </a:prstGeom>
        </p:spPr>
        <p:txBody>
          <a:bodyPr wrap="none">
            <a:spAutoFit/>
          </a:bodyPr>
          <a:lstStyle/>
          <a:p>
            <a:r>
              <a:rPr lang="tr-TR" sz="2800" b="1" dirty="0">
                <a:solidFill>
                  <a:srgbClr val="69A221"/>
                </a:solidFill>
                <a:effectLst>
                  <a:outerShdw blurRad="38100" dist="38100" dir="2700000" algn="tl">
                    <a:srgbClr val="000000">
                      <a:alpha val="43137"/>
                    </a:srgbClr>
                  </a:outerShdw>
                </a:effectLst>
              </a:rPr>
              <a:t>Languages &amp; Frameworks</a:t>
            </a:r>
          </a:p>
          <a:p>
            <a:endParaRPr lang="tr-TR" sz="2800" b="1" dirty="0">
              <a:solidFill>
                <a:srgbClr val="69A22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48682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198722"/>
            <a:ext cx="9181404" cy="707886"/>
          </a:xfrm>
          <a:prstGeom prst="rect">
            <a:avLst/>
          </a:prstGeom>
          <a:noFill/>
        </p:spPr>
        <p:txBody>
          <a:bodyPr wrap="square" rtlCol="0">
            <a:spAutoFit/>
          </a:bodyPr>
          <a:lstStyle/>
          <a:p>
            <a:r>
              <a:rPr lang="tr-TR" sz="3800" b="1" u="sng" dirty="0" smtClean="0">
                <a:solidFill>
                  <a:srgbClr val="17375E"/>
                </a:solidFill>
                <a:ea typeface="Verdana" panose="020B0604030504040204" pitchFamily="34" charset="0"/>
              </a:rPr>
              <a:t>Frontend</a:t>
            </a:r>
            <a:r>
              <a:rPr lang="tr-TR" sz="3800" b="1" dirty="0" smtClean="0">
                <a:solidFill>
                  <a:srgbClr val="17375E"/>
                </a:solidFill>
                <a:ea typeface="Verdana" panose="020B0604030504040204" pitchFamily="34" charset="0"/>
              </a:rPr>
              <a:t> </a:t>
            </a:r>
            <a:r>
              <a:rPr lang="tr-TR" sz="3800" b="1" dirty="0" smtClean="0">
                <a:solidFill>
                  <a:srgbClr val="69A221"/>
                </a:solidFill>
                <a:ea typeface="Verdana" panose="020B0604030504040204" pitchFamily="34" charset="0"/>
              </a:rPr>
              <a:t>VS</a:t>
            </a:r>
            <a:r>
              <a:rPr lang="tr-TR" sz="3800" b="1" dirty="0" smtClean="0">
                <a:solidFill>
                  <a:srgbClr val="17375E"/>
                </a:solidFill>
                <a:ea typeface="Verdana" panose="020B0604030504040204" pitchFamily="34" charset="0"/>
              </a:rPr>
              <a:t> </a:t>
            </a:r>
            <a:r>
              <a:rPr lang="tr-TR" sz="3800" b="1" u="sng" dirty="0" smtClean="0">
                <a:solidFill>
                  <a:srgbClr val="17375E"/>
                </a:solidFill>
                <a:ea typeface="Verdana" panose="020B0604030504040204" pitchFamily="34" charset="0"/>
              </a:rPr>
              <a:t>Backend</a:t>
            </a:r>
            <a:r>
              <a:rPr lang="tr-TR" sz="3800" b="1" dirty="0" smtClean="0">
                <a:solidFill>
                  <a:srgbClr val="17375E"/>
                </a:solidFill>
                <a:ea typeface="Verdana" panose="020B0604030504040204" pitchFamily="34" charset="0"/>
              </a:rPr>
              <a:t> Development</a:t>
            </a:r>
            <a:r>
              <a:rPr lang="tr-TR" sz="4000" b="1" dirty="0" smtClean="0">
                <a:solidFill>
                  <a:srgbClr val="17375E"/>
                </a:solidFill>
                <a:ea typeface="Verdana" panose="020B0604030504040204" pitchFamily="34" charset="0"/>
              </a:rPr>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78" y="1167416"/>
            <a:ext cx="7686675" cy="5295900"/>
          </a:xfrm>
          <a:prstGeom prst="rect">
            <a:avLst/>
          </a:prstGeom>
        </p:spPr>
      </p:pic>
    </p:spTree>
    <p:extLst>
      <p:ext uri="{BB962C8B-B14F-4D97-AF65-F5344CB8AC3E}">
        <p14:creationId xmlns:p14="http://schemas.microsoft.com/office/powerpoint/2010/main" val="8711571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174813" y="314633"/>
            <a:ext cx="9181404" cy="523220"/>
          </a:xfrm>
          <a:prstGeom prst="rect">
            <a:avLst/>
          </a:prstGeom>
          <a:noFill/>
        </p:spPr>
        <p:txBody>
          <a:bodyPr wrap="square" rtlCol="0">
            <a:spAutoFit/>
          </a:bodyPr>
          <a:lstStyle/>
          <a:p>
            <a:r>
              <a:rPr lang="tr-TR" sz="2800" b="1" dirty="0" smtClean="0">
                <a:solidFill>
                  <a:srgbClr val="17375E"/>
                </a:solidFill>
                <a:ea typeface="Verdana" panose="020B0604030504040204" pitchFamily="34" charset="0"/>
              </a:rPr>
              <a:t>Other Important Concepts in Web Development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279041" y="1056985"/>
            <a:ext cx="10024058" cy="5647700"/>
          </a:xfrm>
          <a:prstGeom prst="rect">
            <a:avLst/>
          </a:prstGeom>
        </p:spPr>
        <p:txBody>
          <a:bodyPr wrap="square">
            <a:spAutoFit/>
          </a:bodyPr>
          <a:lstStyle/>
          <a:p>
            <a:r>
              <a:rPr lang="en-US" sz="2400" b="1" dirty="0">
                <a:solidFill>
                  <a:srgbClr val="69A221"/>
                </a:solidFill>
              </a:rPr>
              <a:t>Cross-browser </a:t>
            </a:r>
            <a:r>
              <a:rPr lang="tr-TR" sz="2400" b="1" dirty="0" smtClean="0">
                <a:solidFill>
                  <a:srgbClr val="69A221"/>
                </a:solidFill>
              </a:rPr>
              <a:t>C</a:t>
            </a:r>
            <a:r>
              <a:rPr lang="en-US" sz="2400" b="1" dirty="0" err="1" smtClean="0">
                <a:solidFill>
                  <a:srgbClr val="69A221"/>
                </a:solidFill>
              </a:rPr>
              <a:t>ompatibility</a:t>
            </a:r>
            <a:endParaRPr lang="tr-TR" sz="2400" b="1" dirty="0" smtClean="0">
              <a:solidFill>
                <a:srgbClr val="69A221"/>
              </a:solidFill>
            </a:endParaRPr>
          </a:p>
          <a:p>
            <a:pPr marL="285750" indent="-285750">
              <a:spcAft>
                <a:spcPts val="1200"/>
              </a:spcAft>
              <a:buFont typeface="Arial" panose="020B0604020202020204" pitchFamily="34" charset="0"/>
              <a:buChar char="•"/>
            </a:pPr>
            <a:r>
              <a:rPr lang="tr-TR" sz="2000" dirty="0" smtClean="0"/>
              <a:t>It</a:t>
            </a:r>
            <a:r>
              <a:rPr lang="en-US" sz="2000" dirty="0" smtClean="0"/>
              <a:t> </a:t>
            </a:r>
            <a:r>
              <a:rPr lang="en-US" sz="2000" dirty="0"/>
              <a:t>is the practice of trying to make sure your webpage works across as many devices as possible. </a:t>
            </a:r>
            <a:endParaRPr lang="tr-TR" sz="2000" dirty="0" smtClean="0"/>
          </a:p>
          <a:p>
            <a:pPr marL="285750" indent="-285750">
              <a:spcAft>
                <a:spcPts val="1200"/>
              </a:spcAft>
              <a:buFont typeface="Arial" panose="020B0604020202020204" pitchFamily="34" charset="0"/>
              <a:buChar char="•"/>
            </a:pPr>
            <a:r>
              <a:rPr lang="en-US" sz="2000" dirty="0" smtClean="0"/>
              <a:t>This </a:t>
            </a:r>
            <a:r>
              <a:rPr lang="en-US" sz="2000" dirty="0"/>
              <a:t>includes using technologies that all the browsers support, delivering better experiences to browsers that can handle them (progressive enhancement), and/or writing code so that it falls back to a simpler but still usable experience in older </a:t>
            </a:r>
            <a:r>
              <a:rPr lang="en-US" sz="2000" dirty="0" smtClean="0"/>
              <a:t>browsers.</a:t>
            </a:r>
            <a:endParaRPr lang="tr-TR" sz="2000" dirty="0" smtClean="0"/>
          </a:p>
          <a:p>
            <a:pPr marL="285750" indent="-285750">
              <a:spcAft>
                <a:spcPts val="600"/>
              </a:spcAft>
              <a:buFont typeface="Arial" panose="020B0604020202020204" pitchFamily="34" charset="0"/>
              <a:buChar char="•"/>
            </a:pPr>
            <a:r>
              <a:rPr lang="en-US" sz="2000" dirty="0" smtClean="0"/>
              <a:t>It </a:t>
            </a:r>
            <a:r>
              <a:rPr lang="en-US" sz="2000" dirty="0"/>
              <a:t>also involves a lot of testing to see if anything fails in certain browsers, and then more work to fix those failures.</a:t>
            </a:r>
          </a:p>
          <a:p>
            <a:endParaRPr lang="tr-TR" dirty="0"/>
          </a:p>
          <a:p>
            <a:r>
              <a:rPr lang="en-US" sz="2400" b="1" dirty="0">
                <a:solidFill>
                  <a:srgbClr val="69A221"/>
                </a:solidFill>
              </a:rPr>
              <a:t>Responsive </a:t>
            </a:r>
            <a:r>
              <a:rPr lang="tr-TR" sz="2400" b="1" dirty="0">
                <a:solidFill>
                  <a:srgbClr val="69A221"/>
                </a:solidFill>
              </a:rPr>
              <a:t>W</a:t>
            </a:r>
            <a:r>
              <a:rPr lang="en-US" sz="2400" b="1" dirty="0" err="1" smtClean="0">
                <a:solidFill>
                  <a:srgbClr val="69A221"/>
                </a:solidFill>
              </a:rPr>
              <a:t>eb</a:t>
            </a:r>
            <a:r>
              <a:rPr lang="en-US" sz="2400" b="1" dirty="0" smtClean="0">
                <a:solidFill>
                  <a:srgbClr val="69A221"/>
                </a:solidFill>
              </a:rPr>
              <a:t> </a:t>
            </a:r>
            <a:r>
              <a:rPr lang="tr-TR" sz="2400" b="1" dirty="0">
                <a:solidFill>
                  <a:srgbClr val="69A221"/>
                </a:solidFill>
              </a:rPr>
              <a:t>D</a:t>
            </a:r>
            <a:r>
              <a:rPr lang="en-US" sz="2400" b="1" dirty="0" err="1" smtClean="0">
                <a:solidFill>
                  <a:srgbClr val="69A221"/>
                </a:solidFill>
              </a:rPr>
              <a:t>esign</a:t>
            </a:r>
            <a:r>
              <a:rPr lang="en-US" sz="2400" b="1" dirty="0" smtClean="0">
                <a:solidFill>
                  <a:srgbClr val="69A221"/>
                </a:solidFill>
              </a:rPr>
              <a:t> </a:t>
            </a:r>
            <a:endParaRPr lang="tr-TR" sz="2400" b="1" dirty="0">
              <a:solidFill>
                <a:srgbClr val="69A221"/>
              </a:solidFill>
            </a:endParaRPr>
          </a:p>
          <a:p>
            <a:pPr marL="285750" indent="-285750">
              <a:spcAft>
                <a:spcPts val="1200"/>
              </a:spcAft>
              <a:buFont typeface="Arial" panose="020B0604020202020204" pitchFamily="34" charset="0"/>
              <a:buChar char="•"/>
            </a:pPr>
            <a:r>
              <a:rPr lang="en-US" sz="2000" dirty="0"/>
              <a:t>Responsive web design </a:t>
            </a:r>
            <a:r>
              <a:rPr lang="en-US" sz="2000" dirty="0" smtClean="0"/>
              <a:t>is </a:t>
            </a:r>
            <a:r>
              <a:rPr lang="en-US" sz="2000" dirty="0"/>
              <a:t>the practice of making your </a:t>
            </a:r>
            <a:r>
              <a:rPr lang="tr-TR" sz="2000" dirty="0" smtClean="0"/>
              <a:t>website </a:t>
            </a:r>
            <a:r>
              <a:rPr lang="en-US" sz="2000" dirty="0" smtClean="0"/>
              <a:t>functionality </a:t>
            </a:r>
            <a:r>
              <a:rPr lang="en-US" sz="2000" dirty="0"/>
              <a:t>and layouts flexible so they can automatically adapt to different browsers. </a:t>
            </a:r>
            <a:endParaRPr lang="tr-TR" sz="2000" dirty="0" smtClean="0"/>
          </a:p>
          <a:p>
            <a:pPr marL="285750" indent="-285750">
              <a:spcAft>
                <a:spcPts val="1200"/>
              </a:spcAft>
              <a:buFont typeface="Arial" panose="020B0604020202020204" pitchFamily="34" charset="0"/>
              <a:buChar char="•"/>
            </a:pPr>
            <a:r>
              <a:rPr lang="en-US" sz="2000" dirty="0" smtClean="0"/>
              <a:t>An </a:t>
            </a:r>
            <a:r>
              <a:rPr lang="en-US" sz="2000" dirty="0"/>
              <a:t>obvious example is a website that is laid out one way in a widescreen browser on the desktop, but displays as a more compact, single-column layout on mobile phone browsers. </a:t>
            </a:r>
          </a:p>
        </p:txBody>
      </p:sp>
    </p:spTree>
    <p:extLst>
      <p:ext uri="{BB962C8B-B14F-4D97-AF65-F5344CB8AC3E}">
        <p14:creationId xmlns:p14="http://schemas.microsoft.com/office/powerpoint/2010/main" val="22911198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04800" y="1202362"/>
            <a:ext cx="9714963" cy="4493538"/>
          </a:xfrm>
          <a:prstGeom prst="rect">
            <a:avLst/>
          </a:prstGeom>
        </p:spPr>
        <p:txBody>
          <a:bodyPr wrap="square">
            <a:spAutoFit/>
          </a:bodyPr>
          <a:lstStyle/>
          <a:p>
            <a:r>
              <a:rPr lang="en-US" sz="2400" b="1" dirty="0">
                <a:solidFill>
                  <a:srgbClr val="69A221"/>
                </a:solidFill>
              </a:rPr>
              <a:t>Performance</a:t>
            </a:r>
            <a:r>
              <a:rPr lang="en-US" dirty="0" smtClean="0"/>
              <a:t> </a:t>
            </a:r>
            <a:endParaRPr lang="tr-TR" dirty="0" smtClean="0"/>
          </a:p>
          <a:p>
            <a:pPr marL="285750" indent="-285750">
              <a:buFont typeface="Arial" panose="020B0604020202020204" pitchFamily="34" charset="0"/>
              <a:buChar char="•"/>
            </a:pPr>
            <a:r>
              <a:rPr lang="tr-TR" sz="2000" dirty="0" smtClean="0"/>
              <a:t>It </a:t>
            </a:r>
            <a:r>
              <a:rPr lang="en-US" sz="2000" dirty="0" smtClean="0"/>
              <a:t>means </a:t>
            </a:r>
            <a:r>
              <a:rPr lang="en-US" sz="2000" dirty="0"/>
              <a:t>getting web sites to load as quickly as possible, but also making them intuitive and easy to use so that users don't get frustrated and go somewhere else</a:t>
            </a:r>
            <a:r>
              <a:rPr lang="en-US" sz="2000" dirty="0" smtClean="0"/>
              <a:t>.</a:t>
            </a:r>
            <a:endParaRPr lang="tr-TR" sz="2000" dirty="0" smtClean="0"/>
          </a:p>
          <a:p>
            <a:endParaRPr lang="en-US" dirty="0"/>
          </a:p>
          <a:p>
            <a:r>
              <a:rPr lang="en-US" sz="2400" b="1" dirty="0">
                <a:solidFill>
                  <a:srgbClr val="69A221"/>
                </a:solidFill>
              </a:rPr>
              <a:t>Accessibility </a:t>
            </a:r>
            <a:endParaRPr lang="tr-TR" sz="2400" b="1" dirty="0">
              <a:solidFill>
                <a:srgbClr val="69A221"/>
              </a:solidFill>
            </a:endParaRPr>
          </a:p>
          <a:p>
            <a:pPr marL="285750" indent="-285750">
              <a:spcAft>
                <a:spcPts val="1200"/>
              </a:spcAft>
              <a:buFont typeface="Arial" panose="020B0604020202020204" pitchFamily="34" charset="0"/>
              <a:buChar char="•"/>
            </a:pPr>
            <a:r>
              <a:rPr lang="tr-TR" sz="2000" dirty="0" smtClean="0"/>
              <a:t>It </a:t>
            </a:r>
            <a:r>
              <a:rPr lang="en-US" sz="2000" dirty="0" smtClean="0"/>
              <a:t>means </a:t>
            </a:r>
            <a:r>
              <a:rPr lang="en-US" sz="2000" dirty="0"/>
              <a:t>making your websites usable by as many different kinds of people as possible (related concepts are diversity and inclusion, and inclusive design). </a:t>
            </a:r>
            <a:endParaRPr lang="tr-TR" sz="2000" dirty="0" smtClean="0"/>
          </a:p>
          <a:p>
            <a:pPr marL="285750" indent="-285750">
              <a:spcAft>
                <a:spcPts val="1200"/>
              </a:spcAft>
              <a:buFont typeface="Arial" panose="020B0604020202020204" pitchFamily="34" charset="0"/>
              <a:buChar char="•"/>
            </a:pPr>
            <a:r>
              <a:rPr lang="en-US" sz="2000" dirty="0" smtClean="0"/>
              <a:t>This </a:t>
            </a:r>
            <a:r>
              <a:rPr lang="en-US" sz="2000" dirty="0"/>
              <a:t>includes people with visual impairments, hearing impairments, cognitive disabilities, or physical disabilities. </a:t>
            </a:r>
            <a:endParaRPr lang="tr-TR" sz="2000" dirty="0" smtClean="0"/>
          </a:p>
          <a:p>
            <a:pPr marL="285750" indent="-285750">
              <a:spcAft>
                <a:spcPts val="1200"/>
              </a:spcAft>
              <a:buFont typeface="Arial" panose="020B0604020202020204" pitchFamily="34" charset="0"/>
              <a:buChar char="•"/>
            </a:pPr>
            <a:r>
              <a:rPr lang="en-US" sz="2000" dirty="0" smtClean="0"/>
              <a:t>It </a:t>
            </a:r>
            <a:r>
              <a:rPr lang="en-US" sz="2000" dirty="0"/>
              <a:t>also goes beyond people with disabilities — how about young or old people, people from different cultures, people using mobile devices, or people with unreliable or slow network connections</a:t>
            </a:r>
            <a:r>
              <a:rPr lang="en-US" sz="2000" dirty="0" smtClean="0"/>
              <a:t>?</a:t>
            </a:r>
            <a:endParaRPr lang="en-US" sz="2000" dirty="0"/>
          </a:p>
        </p:txBody>
      </p:sp>
      <p:sp>
        <p:nvSpPr>
          <p:cNvPr id="5" name="TextBox 4"/>
          <p:cNvSpPr txBox="1"/>
          <p:nvPr/>
        </p:nvSpPr>
        <p:spPr>
          <a:xfrm>
            <a:off x="174813" y="314633"/>
            <a:ext cx="9181404" cy="523220"/>
          </a:xfrm>
          <a:prstGeom prst="rect">
            <a:avLst/>
          </a:prstGeom>
          <a:noFill/>
        </p:spPr>
        <p:txBody>
          <a:bodyPr wrap="square" rtlCol="0">
            <a:spAutoFit/>
          </a:bodyPr>
          <a:lstStyle/>
          <a:p>
            <a:r>
              <a:rPr lang="tr-TR" sz="2800" b="1" dirty="0" smtClean="0">
                <a:solidFill>
                  <a:srgbClr val="17375E"/>
                </a:solidFill>
                <a:ea typeface="Verdana" panose="020B0604030504040204" pitchFamily="34" charset="0"/>
              </a:rPr>
              <a:t>Other Important Concepts in Web Development</a:t>
            </a:r>
          </a:p>
        </p:txBody>
      </p:sp>
    </p:spTree>
    <p:extLst>
      <p:ext uri="{BB962C8B-B14F-4D97-AF65-F5344CB8AC3E}">
        <p14:creationId xmlns:p14="http://schemas.microsoft.com/office/powerpoint/2010/main" val="5613605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94953" y="962608"/>
            <a:ext cx="9676326" cy="5293757"/>
          </a:xfrm>
          <a:prstGeom prst="rect">
            <a:avLst/>
          </a:prstGeom>
        </p:spPr>
        <p:txBody>
          <a:bodyPr wrap="square">
            <a:spAutoFit/>
          </a:bodyPr>
          <a:lstStyle/>
          <a:p>
            <a:r>
              <a:rPr lang="en-US" sz="2400" b="1" dirty="0">
                <a:solidFill>
                  <a:srgbClr val="69A221"/>
                </a:solidFill>
              </a:rPr>
              <a:t>Internationalization</a:t>
            </a:r>
            <a:r>
              <a:rPr lang="en-US" dirty="0" smtClean="0"/>
              <a:t> </a:t>
            </a:r>
            <a:endParaRPr lang="tr-TR" dirty="0" smtClean="0"/>
          </a:p>
          <a:p>
            <a:pPr marL="285750" indent="-285750">
              <a:spcAft>
                <a:spcPts val="1200"/>
              </a:spcAft>
              <a:buFont typeface="Arial" panose="020B0604020202020204" pitchFamily="34" charset="0"/>
              <a:buChar char="•"/>
            </a:pPr>
            <a:r>
              <a:rPr lang="tr-TR" sz="2000" dirty="0" smtClean="0"/>
              <a:t>M</a:t>
            </a:r>
            <a:r>
              <a:rPr lang="en-US" sz="2000" dirty="0" err="1" smtClean="0"/>
              <a:t>eans</a:t>
            </a:r>
            <a:r>
              <a:rPr lang="en-US" sz="2000" dirty="0" smtClean="0"/>
              <a:t> </a:t>
            </a:r>
            <a:r>
              <a:rPr lang="en-US" sz="2000" dirty="0"/>
              <a:t>making websites usable by people from different cultures, who speak different languages to your own. </a:t>
            </a:r>
            <a:endParaRPr lang="tr-TR" sz="2000" dirty="0" smtClean="0"/>
          </a:p>
          <a:p>
            <a:pPr marL="285750" indent="-285750">
              <a:spcAft>
                <a:spcPts val="1200"/>
              </a:spcAft>
              <a:buFont typeface="Arial" panose="020B0604020202020204" pitchFamily="34" charset="0"/>
              <a:buChar char="•"/>
            </a:pPr>
            <a:r>
              <a:rPr lang="en-US" sz="2000" dirty="0" smtClean="0"/>
              <a:t>There </a:t>
            </a:r>
            <a:r>
              <a:rPr lang="en-US" sz="2000" dirty="0"/>
              <a:t>are technical considerations here (such as altering your layout so that it still works OK for right-to-left, or even vertical languages), and human ones (such as using simple, non-slang language so that people who have your language as their second or third language are more likely to understand your text</a:t>
            </a:r>
            <a:r>
              <a:rPr lang="en-US" sz="2000" dirty="0" smtClean="0"/>
              <a:t>).</a:t>
            </a:r>
            <a:endParaRPr lang="tr-TR" sz="2000" dirty="0" smtClean="0"/>
          </a:p>
          <a:p>
            <a:pPr marL="285750" indent="-285750">
              <a:buFont typeface="Arial" panose="020B0604020202020204" pitchFamily="34" charset="0"/>
              <a:buChar char="•"/>
            </a:pPr>
            <a:endParaRPr lang="en-US" sz="1000" dirty="0"/>
          </a:p>
          <a:p>
            <a:r>
              <a:rPr lang="en-US" sz="2400" b="1" dirty="0">
                <a:solidFill>
                  <a:srgbClr val="69A221"/>
                </a:solidFill>
              </a:rPr>
              <a:t>Privacy &amp; </a:t>
            </a:r>
            <a:r>
              <a:rPr lang="en-US" sz="2400" b="1" dirty="0" smtClean="0">
                <a:solidFill>
                  <a:srgbClr val="69A221"/>
                </a:solidFill>
              </a:rPr>
              <a:t>Security</a:t>
            </a:r>
            <a:endParaRPr lang="tr-TR" sz="2400" b="1" dirty="0" smtClean="0">
              <a:solidFill>
                <a:srgbClr val="69A221"/>
              </a:solidFill>
            </a:endParaRPr>
          </a:p>
          <a:p>
            <a:pPr marL="342900" indent="-342900">
              <a:spcAft>
                <a:spcPts val="1200"/>
              </a:spcAft>
              <a:buFont typeface="Arial" panose="020B0604020202020204" pitchFamily="34" charset="0"/>
              <a:buChar char="•"/>
            </a:pPr>
            <a:r>
              <a:rPr lang="en-US" sz="2000" dirty="0" smtClean="0"/>
              <a:t>These </a:t>
            </a:r>
            <a:r>
              <a:rPr lang="en-US" sz="2000" dirty="0"/>
              <a:t>two concepts are related but different. </a:t>
            </a:r>
            <a:endParaRPr lang="tr-TR" sz="2000" dirty="0" smtClean="0"/>
          </a:p>
          <a:p>
            <a:pPr marL="342900" indent="-342900">
              <a:spcAft>
                <a:spcPts val="1200"/>
              </a:spcAft>
              <a:buFont typeface="Arial" panose="020B0604020202020204" pitchFamily="34" charset="0"/>
              <a:buChar char="•"/>
            </a:pPr>
            <a:r>
              <a:rPr lang="en-US" sz="2000" dirty="0" smtClean="0"/>
              <a:t>Privacy </a:t>
            </a:r>
            <a:r>
              <a:rPr lang="en-US" sz="2000" dirty="0"/>
              <a:t>refers to allowing people to go about their business privately and not spying on them or collecting more of their data than you absolutely need to. </a:t>
            </a:r>
            <a:endParaRPr lang="tr-TR" sz="2000" dirty="0" smtClean="0"/>
          </a:p>
          <a:p>
            <a:pPr marL="342900" indent="-342900">
              <a:spcAft>
                <a:spcPts val="1200"/>
              </a:spcAft>
              <a:buFont typeface="Arial" panose="020B0604020202020204" pitchFamily="34" charset="0"/>
              <a:buChar char="•"/>
            </a:pPr>
            <a:r>
              <a:rPr lang="en-US" sz="2000" dirty="0" smtClean="0"/>
              <a:t>Security </a:t>
            </a:r>
            <a:r>
              <a:rPr lang="en-US" sz="2000" dirty="0"/>
              <a:t>refers to constructing your website in a secure way so that malicious users cannot steal information contained on it from you or your users.</a:t>
            </a:r>
          </a:p>
        </p:txBody>
      </p:sp>
      <p:sp>
        <p:nvSpPr>
          <p:cNvPr id="5" name="TextBox 4"/>
          <p:cNvSpPr txBox="1"/>
          <p:nvPr/>
        </p:nvSpPr>
        <p:spPr>
          <a:xfrm>
            <a:off x="174813" y="314633"/>
            <a:ext cx="9181404" cy="523220"/>
          </a:xfrm>
          <a:prstGeom prst="rect">
            <a:avLst/>
          </a:prstGeom>
          <a:noFill/>
        </p:spPr>
        <p:txBody>
          <a:bodyPr wrap="square" rtlCol="0">
            <a:spAutoFit/>
          </a:bodyPr>
          <a:lstStyle/>
          <a:p>
            <a:r>
              <a:rPr lang="tr-TR" sz="2800" b="1" dirty="0" smtClean="0">
                <a:solidFill>
                  <a:srgbClr val="17375E"/>
                </a:solidFill>
                <a:ea typeface="Verdana" panose="020B0604030504040204" pitchFamily="34" charset="0"/>
              </a:rPr>
              <a:t>Other Important Concepts in Web Development</a:t>
            </a:r>
          </a:p>
        </p:txBody>
      </p:sp>
    </p:spTree>
    <p:extLst>
      <p:ext uri="{BB962C8B-B14F-4D97-AF65-F5344CB8AC3E}">
        <p14:creationId xmlns:p14="http://schemas.microsoft.com/office/powerpoint/2010/main" val="11216497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p:cNvSpPr txBox="1"/>
          <p:nvPr/>
        </p:nvSpPr>
        <p:spPr>
          <a:xfrm>
            <a:off x="174813" y="314633"/>
            <a:ext cx="9181404" cy="523220"/>
          </a:xfrm>
          <a:prstGeom prst="rect">
            <a:avLst/>
          </a:prstGeom>
          <a:noFill/>
        </p:spPr>
        <p:txBody>
          <a:bodyPr wrap="square" rtlCol="0">
            <a:spAutoFit/>
          </a:bodyPr>
          <a:lstStyle/>
          <a:p>
            <a:r>
              <a:rPr lang="tr-TR" sz="2800" b="1" dirty="0" smtClean="0">
                <a:solidFill>
                  <a:srgbClr val="17375E"/>
                </a:solidFill>
                <a:ea typeface="Verdana" panose="020B0604030504040204" pitchFamily="34" charset="0"/>
              </a:rPr>
              <a:t>Website Development Process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53" y="1172514"/>
            <a:ext cx="6838950" cy="5105400"/>
          </a:xfrm>
          <a:prstGeom prst="rect">
            <a:avLst/>
          </a:prstGeom>
        </p:spPr>
      </p:pic>
    </p:spTree>
    <p:extLst>
      <p:ext uri="{BB962C8B-B14F-4D97-AF65-F5344CB8AC3E}">
        <p14:creationId xmlns:p14="http://schemas.microsoft.com/office/powerpoint/2010/main" val="2335550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393755" y="460332"/>
            <a:ext cx="7835846" cy="1608133"/>
          </a:xfrm>
          <a:prstGeom prst="rect">
            <a:avLst/>
          </a:prstGeom>
          <a:noFill/>
        </p:spPr>
        <p:txBody>
          <a:bodyPr wrap="square" rtlCol="0">
            <a:spAutoFit/>
          </a:bodyPr>
          <a:lstStyle/>
          <a:p>
            <a:r>
              <a:rPr lang="tr-TR" sz="4400" b="1" dirty="0" smtClean="0">
                <a:solidFill>
                  <a:srgbClr val="69A221"/>
                </a:solidFill>
              </a:rPr>
              <a:t>Thank you for listening..</a:t>
            </a:r>
          </a:p>
          <a:p>
            <a:r>
              <a:rPr lang="tr-TR" sz="1050" b="1" dirty="0" smtClean="0">
                <a:solidFill>
                  <a:srgbClr val="69A221"/>
                </a:solidFill>
              </a:rPr>
              <a:t>           </a:t>
            </a:r>
          </a:p>
          <a:p>
            <a:r>
              <a:rPr lang="tr-TR" sz="4400" b="1" dirty="0" smtClean="0">
                <a:solidFill>
                  <a:srgbClr val="69A221"/>
                </a:solidFill>
              </a:rPr>
              <a:t>         </a:t>
            </a:r>
            <a:r>
              <a:rPr lang="tr-TR" sz="4400" b="1" i="1" dirty="0" smtClean="0">
                <a:solidFill>
                  <a:srgbClr val="69A221"/>
                </a:solidFill>
              </a:rPr>
              <a:t>Any Questions?</a:t>
            </a:r>
            <a:endParaRPr lang="tr-TR" sz="4400" b="1" i="1" dirty="0">
              <a:solidFill>
                <a:srgbClr val="69A221"/>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55" y="2484044"/>
            <a:ext cx="10058400" cy="39290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41455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652528" y="1402242"/>
            <a:ext cx="9972541" cy="5262979"/>
          </a:xfrm>
          <a:prstGeom prst="rect">
            <a:avLst/>
          </a:prstGeom>
        </p:spPr>
        <p:txBody>
          <a:bodyPr wrap="square">
            <a:spAutoFit/>
          </a:bodyPr>
          <a:lstStyle/>
          <a:p>
            <a:pPr marL="342900" indent="-342900">
              <a:spcAft>
                <a:spcPts val="1200"/>
              </a:spcAft>
              <a:buFont typeface="Arial" panose="020B0604020202020204" pitchFamily="34" charset="0"/>
              <a:buChar char="•"/>
            </a:pPr>
            <a:r>
              <a:rPr lang="tr-TR" sz="2200" dirty="0" smtClean="0"/>
              <a:t>In 1990, </a:t>
            </a:r>
            <a:r>
              <a:rPr lang="en-US" sz="2200" dirty="0" smtClean="0"/>
              <a:t>he </a:t>
            </a:r>
            <a:r>
              <a:rPr lang="en-US" sz="2200" dirty="0"/>
              <a:t>had written the first browser/editor  </a:t>
            </a:r>
            <a:r>
              <a:rPr lang="en-US" sz="2200" b="1" dirty="0"/>
              <a:t>(“</a:t>
            </a:r>
            <a:r>
              <a:rPr lang="en-US" sz="2200" b="1" dirty="0" err="1"/>
              <a:t>WorldWideWeb.app</a:t>
            </a:r>
            <a:r>
              <a:rPr lang="en-US" sz="2200" b="1" dirty="0" smtClean="0"/>
              <a:t>”</a:t>
            </a:r>
            <a:r>
              <a:rPr lang="en-US" sz="2200" dirty="0" smtClean="0"/>
              <a:t>)</a:t>
            </a:r>
            <a:r>
              <a:rPr lang="tr-TR" sz="2200" dirty="0" smtClean="0"/>
              <a:t> </a:t>
            </a:r>
            <a:r>
              <a:rPr lang="en-US" sz="2200" dirty="0" smtClean="0"/>
              <a:t>and </a:t>
            </a:r>
            <a:r>
              <a:rPr lang="en-US" sz="2200" dirty="0"/>
              <a:t>server software. </a:t>
            </a:r>
            <a:endParaRPr lang="tr-TR" sz="2200" dirty="0" smtClean="0"/>
          </a:p>
          <a:p>
            <a:pPr marL="342900" indent="-342900">
              <a:spcAft>
                <a:spcPts val="1200"/>
              </a:spcAft>
              <a:buFont typeface="Arial" panose="020B0604020202020204" pitchFamily="34" charset="0"/>
              <a:buChar char="•"/>
            </a:pPr>
            <a:r>
              <a:rPr lang="en-US" sz="2200" b="1" dirty="0"/>
              <a:t>info.cern.ch was</a:t>
            </a:r>
            <a:r>
              <a:rPr lang="en-US" sz="2200" dirty="0"/>
              <a:t> the address of the </a:t>
            </a:r>
            <a:r>
              <a:rPr lang="en-US" sz="2200" b="1" dirty="0"/>
              <a:t>world's first web server</a:t>
            </a:r>
            <a:r>
              <a:rPr lang="en-US" sz="2200" dirty="0"/>
              <a:t>, running on a NeXT computer at CERN.</a:t>
            </a:r>
            <a:endParaRPr lang="tr-TR" sz="2200" dirty="0" smtClean="0"/>
          </a:p>
          <a:p>
            <a:pPr marL="342900" indent="-342900">
              <a:spcAft>
                <a:spcPts val="1200"/>
              </a:spcAft>
              <a:buFont typeface="Arial" panose="020B0604020202020204" pitchFamily="34" charset="0"/>
              <a:buChar char="•"/>
            </a:pPr>
            <a:r>
              <a:rPr lang="en-US" sz="2200" dirty="0" smtClean="0"/>
              <a:t>By </a:t>
            </a:r>
            <a:r>
              <a:rPr lang="en-US" sz="2200" dirty="0"/>
              <a:t>the end of 1990, the first web page was served on the open </a:t>
            </a:r>
            <a:r>
              <a:rPr lang="en-US" sz="2200" dirty="0" smtClean="0"/>
              <a:t>internet</a:t>
            </a:r>
            <a:r>
              <a:rPr lang="tr-TR" sz="2200" dirty="0"/>
              <a:t>: </a:t>
            </a:r>
            <a:r>
              <a:rPr lang="tr-TR" sz="2200" b="1" dirty="0"/>
              <a:t>http://info.cern.ch/hypertext/WWW/TheProject.html</a:t>
            </a:r>
            <a:endParaRPr lang="tr-TR" sz="2200" b="1" dirty="0" smtClean="0"/>
          </a:p>
          <a:p>
            <a:pPr marL="342900" indent="-342900">
              <a:spcAft>
                <a:spcPts val="1200"/>
              </a:spcAft>
              <a:buFont typeface="Arial" panose="020B0604020202020204" pitchFamily="34" charset="0"/>
              <a:buChar char="•"/>
            </a:pPr>
            <a:r>
              <a:rPr lang="en-US" sz="2200" dirty="0" smtClean="0"/>
              <a:t>The </a:t>
            </a:r>
            <a:r>
              <a:rPr lang="en-US" sz="2200" dirty="0"/>
              <a:t>world's first web page address provided information about the World Wide Web </a:t>
            </a:r>
            <a:r>
              <a:rPr lang="en-US" sz="2200" dirty="0" smtClean="0"/>
              <a:t>project</a:t>
            </a:r>
            <a:r>
              <a:rPr lang="tr-TR" sz="2200" dirty="0"/>
              <a:t>.</a:t>
            </a:r>
            <a:endParaRPr lang="tr-TR" sz="2200" dirty="0" smtClean="0"/>
          </a:p>
          <a:p>
            <a:pPr marL="342900" indent="-342900">
              <a:spcAft>
                <a:spcPts val="1200"/>
              </a:spcAft>
              <a:buFont typeface="Arial" panose="020B0604020202020204" pitchFamily="34" charset="0"/>
              <a:buChar char="•"/>
            </a:pPr>
            <a:r>
              <a:rPr lang="tr-TR" sz="2200" dirty="0"/>
              <a:t>I</a:t>
            </a:r>
            <a:r>
              <a:rPr lang="en-US" sz="2200" dirty="0" smtClean="0"/>
              <a:t>n </a:t>
            </a:r>
            <a:r>
              <a:rPr lang="en-US" sz="2200" dirty="0"/>
              <a:t>1991, people outside of CERN were invited to join this new web community</a:t>
            </a:r>
            <a:r>
              <a:rPr lang="en-US" sz="2200" dirty="0" smtClean="0"/>
              <a:t>.</a:t>
            </a:r>
            <a:endParaRPr lang="tr-TR" sz="2200" dirty="0" smtClean="0"/>
          </a:p>
          <a:p>
            <a:pPr marL="342900" indent="-342900">
              <a:spcAft>
                <a:spcPts val="1200"/>
              </a:spcAft>
              <a:buFont typeface="Arial" panose="020B0604020202020204" pitchFamily="34" charset="0"/>
              <a:buChar char="•"/>
            </a:pPr>
            <a:r>
              <a:rPr lang="en-US" sz="2200" dirty="0"/>
              <a:t>On 30 April 1993, CERN issued a statement putting the Web into the public domain, ensuring that it would act as an open standard</a:t>
            </a:r>
            <a:r>
              <a:rPr lang="en-US" sz="2200" dirty="0" smtClean="0"/>
              <a:t>.</a:t>
            </a:r>
            <a:r>
              <a:rPr lang="tr-TR" sz="2200" dirty="0" smtClean="0"/>
              <a:t> </a:t>
            </a:r>
            <a:r>
              <a:rPr lang="en-US" sz="2200" dirty="0" smtClean="0"/>
              <a:t> </a:t>
            </a:r>
            <a:r>
              <a:rPr lang="en-US" sz="2200" dirty="0"/>
              <a:t>The move had an immediate effect on the spread of the web.</a:t>
            </a:r>
            <a:endParaRPr lang="tr-TR" sz="2200" dirty="0" smtClean="0"/>
          </a:p>
        </p:txBody>
      </p:sp>
      <p:sp>
        <p:nvSpPr>
          <p:cNvPr id="5" name="TextBox 4"/>
          <p:cNvSpPr txBox="1"/>
          <p:nvPr/>
        </p:nvSpPr>
        <p:spPr>
          <a:xfrm>
            <a:off x="925150" y="329028"/>
            <a:ext cx="6000361"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Brief History of WWW</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3569483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p:cNvSpPr/>
          <p:nvPr/>
        </p:nvSpPr>
        <p:spPr>
          <a:xfrm>
            <a:off x="588133" y="1402242"/>
            <a:ext cx="9972541" cy="5109091"/>
          </a:xfrm>
          <a:prstGeom prst="rect">
            <a:avLst/>
          </a:prstGeom>
        </p:spPr>
        <p:txBody>
          <a:bodyPr wrap="square">
            <a:spAutoFit/>
          </a:bodyPr>
          <a:lstStyle/>
          <a:p>
            <a:pPr marL="342900" indent="-342900">
              <a:spcAft>
                <a:spcPts val="1200"/>
              </a:spcAft>
              <a:buFont typeface="Arial" panose="020B0604020202020204" pitchFamily="34" charset="0"/>
              <a:buChar char="•"/>
            </a:pPr>
            <a:r>
              <a:rPr lang="en-US" sz="2200" dirty="0"/>
              <a:t>In 1993, a team at the University of Illinois’ National Center for Supercomputing Applications released </a:t>
            </a:r>
            <a:r>
              <a:rPr lang="en-US" sz="2200" b="1" dirty="0"/>
              <a:t>Mosaic</a:t>
            </a:r>
            <a:r>
              <a:rPr lang="en-US" sz="2200" dirty="0"/>
              <a:t>, the first Web browser to become popular with the general public.</a:t>
            </a:r>
            <a:endParaRPr lang="tr-TR" sz="2200" dirty="0"/>
          </a:p>
          <a:p>
            <a:pPr marL="342900" indent="-342900">
              <a:spcAft>
                <a:spcPts val="1200"/>
              </a:spcAft>
              <a:buFont typeface="Arial" panose="020B0604020202020204" pitchFamily="34" charset="0"/>
              <a:buChar char="•"/>
            </a:pPr>
            <a:r>
              <a:rPr lang="en-US" sz="2200" dirty="0" smtClean="0"/>
              <a:t>The </a:t>
            </a:r>
            <a:r>
              <a:rPr lang="en-US" sz="2200" dirty="0"/>
              <a:t>Web began to enter everyday use in 1993-4, when websites for general use started to become </a:t>
            </a:r>
            <a:r>
              <a:rPr lang="en-US" sz="2200" dirty="0" smtClean="0"/>
              <a:t>available</a:t>
            </a:r>
            <a:endParaRPr lang="tr-TR" sz="2200" dirty="0" smtClean="0"/>
          </a:p>
          <a:p>
            <a:pPr marL="342900" indent="-342900">
              <a:spcAft>
                <a:spcPts val="1200"/>
              </a:spcAft>
              <a:buFont typeface="Arial" panose="020B0604020202020204" pitchFamily="34" charset="0"/>
              <a:buChar char="•"/>
            </a:pPr>
            <a:r>
              <a:rPr lang="tr-TR" sz="2200" dirty="0" smtClean="0"/>
              <a:t>I</a:t>
            </a:r>
            <a:r>
              <a:rPr lang="en-US" sz="2200" dirty="0" smtClean="0"/>
              <a:t>n </a:t>
            </a:r>
            <a:r>
              <a:rPr lang="en-US" sz="2200" dirty="0"/>
              <a:t>1994, </a:t>
            </a:r>
            <a:r>
              <a:rPr lang="en-US" sz="2200" dirty="0" smtClean="0"/>
              <a:t>Tim</a:t>
            </a:r>
            <a:r>
              <a:rPr lang="tr-TR" sz="2200" dirty="0" smtClean="0"/>
              <a:t> </a:t>
            </a:r>
            <a:r>
              <a:rPr lang="en-US" sz="2200" dirty="0" smtClean="0"/>
              <a:t>BL </a:t>
            </a:r>
            <a:r>
              <a:rPr lang="en-US" sz="2200" dirty="0"/>
              <a:t>founded the </a:t>
            </a:r>
            <a:r>
              <a:rPr lang="en-US" sz="2200" b="1" dirty="0"/>
              <a:t>World Wide Web Consortium (W3C)</a:t>
            </a:r>
            <a:r>
              <a:rPr lang="en-US" sz="2200" dirty="0"/>
              <a:t>, an organization that brings together representatives from many different technology </a:t>
            </a:r>
            <a:r>
              <a:rPr lang="en-US" sz="2200" dirty="0" smtClean="0"/>
              <a:t>companies </a:t>
            </a:r>
            <a:r>
              <a:rPr lang="en-US" sz="2200" dirty="0"/>
              <a:t>to work together on the creation of web technology specifications</a:t>
            </a:r>
            <a:r>
              <a:rPr lang="en-US" sz="2200" dirty="0" smtClean="0"/>
              <a:t>.</a:t>
            </a:r>
            <a:r>
              <a:rPr lang="tr-TR" sz="2200" dirty="0" smtClean="0"/>
              <a:t> The aim was </a:t>
            </a:r>
            <a:r>
              <a:rPr lang="en-US" sz="2200" dirty="0"/>
              <a:t>to standardize and develop the Web </a:t>
            </a:r>
            <a:r>
              <a:rPr lang="en-US" sz="2200" dirty="0" smtClean="0"/>
              <a:t>further</a:t>
            </a:r>
            <a:r>
              <a:rPr lang="tr-TR" sz="2200" dirty="0" smtClean="0"/>
              <a:t>.</a:t>
            </a:r>
          </a:p>
          <a:p>
            <a:pPr marL="342900" indent="-342900">
              <a:spcAft>
                <a:spcPts val="1200"/>
              </a:spcAft>
              <a:buFont typeface="Arial" panose="020B0604020202020204" pitchFamily="34" charset="0"/>
              <a:buChar char="•"/>
            </a:pPr>
            <a:r>
              <a:rPr lang="en-US" sz="2200" dirty="0"/>
              <a:t>By the end of 1994, the Web had 10,000 servers - of which 2000 were commercial - and 10 million </a:t>
            </a:r>
            <a:r>
              <a:rPr lang="en-US" sz="2200" dirty="0" smtClean="0"/>
              <a:t>users</a:t>
            </a:r>
            <a:endParaRPr lang="tr-TR" sz="2200" dirty="0" smtClean="0"/>
          </a:p>
          <a:p>
            <a:pPr marL="342900" indent="-342900">
              <a:spcAft>
                <a:spcPts val="1200"/>
              </a:spcAft>
              <a:buFont typeface="Arial" panose="020B0604020202020204" pitchFamily="34" charset="0"/>
              <a:buChar char="•"/>
            </a:pPr>
            <a:r>
              <a:rPr lang="en-US" sz="2200" dirty="0" smtClean="0"/>
              <a:t>The </a:t>
            </a:r>
            <a:r>
              <a:rPr lang="en-US" sz="2200" dirty="0"/>
              <a:t>next few years saw the launch of websites such as Yahoo (1994), Amazon (1995), eBay (1995) and Google (1998).</a:t>
            </a:r>
          </a:p>
        </p:txBody>
      </p:sp>
      <p:sp>
        <p:nvSpPr>
          <p:cNvPr id="5" name="TextBox 4"/>
          <p:cNvSpPr txBox="1"/>
          <p:nvPr/>
        </p:nvSpPr>
        <p:spPr>
          <a:xfrm>
            <a:off x="925150" y="329028"/>
            <a:ext cx="6000361"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Brief History of WWW</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41031095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721553" y="321261"/>
            <a:ext cx="5049780"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Evolution of  WEB</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773" y="1146220"/>
            <a:ext cx="8548938" cy="5293217"/>
          </a:xfrm>
          <a:prstGeom prst="rect">
            <a:avLst/>
          </a:prstGeom>
        </p:spPr>
      </p:pic>
    </p:spTree>
    <p:extLst>
      <p:ext uri="{BB962C8B-B14F-4D97-AF65-F5344CB8AC3E}">
        <p14:creationId xmlns:p14="http://schemas.microsoft.com/office/powerpoint/2010/main" val="42490262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sp>
        <p:nvSpPr>
          <p:cNvPr id="6" name="TextBox 5"/>
          <p:cNvSpPr txBox="1"/>
          <p:nvPr/>
        </p:nvSpPr>
        <p:spPr>
          <a:xfrm>
            <a:off x="657158" y="321261"/>
            <a:ext cx="5049780"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Evolution of  WEB</a:t>
            </a:r>
            <a:endParaRPr lang="tr-TR" sz="4000" b="1" dirty="0">
              <a:solidFill>
                <a:srgbClr val="17375E"/>
              </a:solidFill>
              <a:ea typeface="Verdana" panose="020B060403050404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73819" y="1436628"/>
            <a:ext cx="9267722" cy="4093428"/>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The first version of web </a:t>
            </a:r>
            <a:r>
              <a:rPr lang="en-US" sz="2400" b="1" dirty="0"/>
              <a:t>Web 1.0 </a:t>
            </a:r>
            <a:r>
              <a:rPr lang="en-US" sz="2400" dirty="0"/>
              <a:t>also referred as Syntactic web or </a:t>
            </a:r>
            <a:r>
              <a:rPr lang="en-US" sz="2400" b="1" dirty="0"/>
              <a:t>read only web </a:t>
            </a:r>
            <a:r>
              <a:rPr lang="en-US" sz="2400" dirty="0"/>
              <a:t>is the </a:t>
            </a:r>
            <a:r>
              <a:rPr lang="en-US" sz="2400" dirty="0" smtClean="0"/>
              <a:t>era</a:t>
            </a:r>
            <a:r>
              <a:rPr lang="tr-TR" sz="2400" dirty="0" smtClean="0"/>
              <a:t> </a:t>
            </a:r>
            <a:r>
              <a:rPr lang="en-US" sz="2400" dirty="0" smtClean="0"/>
              <a:t>(</a:t>
            </a:r>
            <a:r>
              <a:rPr lang="en-US" sz="2400" dirty="0"/>
              <a:t>1990–2000) where the role of a user is limited </a:t>
            </a:r>
            <a:r>
              <a:rPr lang="tr-TR" sz="2400" dirty="0" smtClean="0"/>
              <a:t>with consuming </a:t>
            </a:r>
            <a:r>
              <a:rPr lang="en-US" sz="2400" dirty="0" smtClean="0"/>
              <a:t>information </a:t>
            </a:r>
            <a:r>
              <a:rPr lang="en-US" sz="2400" dirty="0"/>
              <a:t>provided by the content producers. </a:t>
            </a:r>
            <a:endParaRPr lang="tr-TR" sz="2400" dirty="0" smtClean="0"/>
          </a:p>
          <a:p>
            <a:pPr marL="342900" indent="-342900">
              <a:spcAft>
                <a:spcPts val="1200"/>
              </a:spcAft>
              <a:buFont typeface="Arial" panose="020B0604020202020204" pitchFamily="34" charset="0"/>
              <a:buChar char="•"/>
            </a:pPr>
            <a:r>
              <a:rPr lang="en-US" sz="2400" dirty="0" smtClean="0"/>
              <a:t>There </a:t>
            </a:r>
            <a:r>
              <a:rPr lang="en-US" sz="2400" dirty="0"/>
              <a:t>is no option given for user or consumer to communicate back the information to the content producers. </a:t>
            </a:r>
            <a:endParaRPr lang="tr-TR" sz="2400" dirty="0" smtClean="0"/>
          </a:p>
          <a:p>
            <a:pPr marL="342900" indent="-342900">
              <a:spcAft>
                <a:spcPts val="1200"/>
              </a:spcAft>
              <a:buFont typeface="Arial" panose="020B0604020202020204" pitchFamily="34" charset="0"/>
              <a:buChar char="•"/>
            </a:pPr>
            <a:r>
              <a:rPr lang="en-US" sz="2400" dirty="0" smtClean="0"/>
              <a:t>During </a:t>
            </a:r>
            <a:r>
              <a:rPr lang="en-US" sz="2400" dirty="0"/>
              <a:t>this early phase of web </a:t>
            </a:r>
            <a:r>
              <a:rPr lang="en-US" sz="2400" dirty="0" smtClean="0"/>
              <a:t>development</a:t>
            </a:r>
            <a:r>
              <a:rPr lang="tr-TR" sz="2400" dirty="0" smtClean="0"/>
              <a:t>, </a:t>
            </a:r>
            <a:r>
              <a:rPr lang="en-US" sz="2400" dirty="0" smtClean="0"/>
              <a:t>web </a:t>
            </a:r>
            <a:r>
              <a:rPr lang="en-US" sz="2400" dirty="0"/>
              <a:t>pages were mostly </a:t>
            </a:r>
            <a:r>
              <a:rPr lang="en-US" sz="2400" b="1" dirty="0"/>
              <a:t>static documents </a:t>
            </a:r>
            <a:r>
              <a:rPr lang="en-US" sz="2400" dirty="0"/>
              <a:t>read from a server and displayed on a client, with no options for users to contribute content, or for content to be tailored to a user's specific demands.</a:t>
            </a:r>
          </a:p>
        </p:txBody>
      </p:sp>
      <p:sp>
        <p:nvSpPr>
          <p:cNvPr id="4" name="TextBox 3"/>
          <p:cNvSpPr txBox="1"/>
          <p:nvPr/>
        </p:nvSpPr>
        <p:spPr>
          <a:xfrm>
            <a:off x="7442016" y="539919"/>
            <a:ext cx="1792478" cy="584775"/>
          </a:xfrm>
          <a:prstGeom prst="rect">
            <a:avLst/>
          </a:prstGeom>
          <a:noFill/>
        </p:spPr>
        <p:txBody>
          <a:bodyPr wrap="none" rtlCol="0">
            <a:spAutoFit/>
          </a:bodyPr>
          <a:lstStyle/>
          <a:p>
            <a:r>
              <a:rPr lang="en-US" sz="3200" b="1" dirty="0">
                <a:solidFill>
                  <a:srgbClr val="69A221"/>
                </a:solidFill>
              </a:rPr>
              <a:t>Web 1.0</a:t>
            </a:r>
          </a:p>
        </p:txBody>
      </p:sp>
    </p:spTree>
    <p:extLst>
      <p:ext uri="{BB962C8B-B14F-4D97-AF65-F5344CB8AC3E}">
        <p14:creationId xmlns:p14="http://schemas.microsoft.com/office/powerpoint/2010/main" val="3976795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18000"/>
          </a:schemeClr>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6217" y="159896"/>
            <a:ext cx="1924319" cy="1362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205006" y="1243443"/>
            <a:ext cx="9467028" cy="5355312"/>
          </a:xfrm>
          <a:prstGeom prst="rect">
            <a:avLst/>
          </a:prstGeom>
        </p:spPr>
        <p:txBody>
          <a:bodyPr wrap="square">
            <a:spAutoFit/>
          </a:bodyPr>
          <a:lstStyle/>
          <a:p>
            <a:pPr marL="342900" indent="-342900">
              <a:spcAft>
                <a:spcPts val="1200"/>
              </a:spcAft>
              <a:buFont typeface="Arial" panose="020B0604020202020204" pitchFamily="34" charset="0"/>
              <a:buChar char="•"/>
            </a:pPr>
            <a:r>
              <a:rPr lang="en-US" sz="2400" dirty="0"/>
              <a:t>The </a:t>
            </a:r>
            <a:r>
              <a:rPr lang="en-US" sz="2400" b="1" dirty="0"/>
              <a:t>Web 2.0 </a:t>
            </a:r>
            <a:r>
              <a:rPr lang="en-US" sz="2400" dirty="0"/>
              <a:t>also referred as </a:t>
            </a:r>
            <a:r>
              <a:rPr lang="en-US" sz="2400" b="1" dirty="0"/>
              <a:t>Social Web </a:t>
            </a:r>
            <a:r>
              <a:rPr lang="en-US" sz="2400" dirty="0"/>
              <a:t>or </a:t>
            </a:r>
            <a:r>
              <a:rPr lang="en-US" sz="2400" b="1" dirty="0"/>
              <a:t>read-write</a:t>
            </a:r>
            <a:r>
              <a:rPr lang="en-US" sz="2400" dirty="0"/>
              <a:t> web is the </a:t>
            </a:r>
            <a:r>
              <a:rPr lang="en-US" sz="2400" dirty="0" smtClean="0"/>
              <a:t>era</a:t>
            </a:r>
            <a:r>
              <a:rPr lang="tr-TR" sz="2400" dirty="0" smtClean="0"/>
              <a:t> </a:t>
            </a:r>
            <a:r>
              <a:rPr lang="en-US" sz="2400" dirty="0" smtClean="0"/>
              <a:t>(</a:t>
            </a:r>
            <a:r>
              <a:rPr lang="en-US" sz="2400" dirty="0"/>
              <a:t>2000–2010 and continues even now) which facilitates interaction between web users and </a:t>
            </a:r>
            <a:r>
              <a:rPr lang="en-US" sz="2400" dirty="0" smtClean="0"/>
              <a:t>sites</a:t>
            </a:r>
            <a:r>
              <a:rPr lang="tr-TR" sz="2400" dirty="0" smtClean="0"/>
              <a:t>.</a:t>
            </a:r>
          </a:p>
          <a:p>
            <a:pPr marL="342900" indent="-342900">
              <a:spcAft>
                <a:spcPts val="1200"/>
              </a:spcAft>
              <a:buFont typeface="Arial" panose="020B0604020202020204" pitchFamily="34" charset="0"/>
              <a:buChar char="•"/>
            </a:pPr>
            <a:r>
              <a:rPr lang="en-US" sz="2400" dirty="0"/>
              <a:t>Previously a consumer of content provided by others, the web user has now become a prosumer, capable of adding information to a web page, and in this way communicating not only with the server, but through the server with other clients </a:t>
            </a:r>
            <a:r>
              <a:rPr lang="tr-TR" sz="2400" dirty="0" smtClean="0"/>
              <a:t>(users) </a:t>
            </a:r>
            <a:r>
              <a:rPr lang="en-US" sz="2400" dirty="0" smtClean="0"/>
              <a:t>as </a:t>
            </a:r>
            <a:r>
              <a:rPr lang="en-US" sz="2400" dirty="0"/>
              <a:t>well.</a:t>
            </a:r>
          </a:p>
          <a:p>
            <a:pPr marL="342900" indent="-342900">
              <a:spcAft>
                <a:spcPts val="1200"/>
              </a:spcAft>
              <a:buFont typeface="Arial" panose="020B0604020202020204" pitchFamily="34" charset="0"/>
              <a:buChar char="•"/>
            </a:pPr>
            <a:r>
              <a:rPr lang="en-US" sz="2400" dirty="0" smtClean="0"/>
              <a:t>These </a:t>
            </a:r>
            <a:r>
              <a:rPr lang="en-US" sz="2400" dirty="0"/>
              <a:t>Web 2.0 technologies have made possible a wide range of social web sites now familiar to everyone, including chat rooms, blogs, wikis, product </a:t>
            </a:r>
            <a:r>
              <a:rPr lang="en-US" sz="2400" dirty="0" smtClean="0"/>
              <a:t>reviews</a:t>
            </a:r>
            <a:r>
              <a:rPr lang="tr-TR" sz="2400" dirty="0" smtClean="0"/>
              <a:t> and</a:t>
            </a:r>
            <a:r>
              <a:rPr lang="en-US" sz="2400" dirty="0" smtClean="0"/>
              <a:t> e-markets</a:t>
            </a:r>
            <a:r>
              <a:rPr lang="tr-TR" sz="2400" dirty="0" smtClean="0"/>
              <a:t>.</a:t>
            </a:r>
          </a:p>
          <a:p>
            <a:pPr marL="342900" indent="-342900">
              <a:spcAft>
                <a:spcPts val="1200"/>
              </a:spcAft>
              <a:buFont typeface="Arial" panose="020B0604020202020204" pitchFamily="34" charset="0"/>
              <a:buChar char="•"/>
            </a:pPr>
            <a:r>
              <a:rPr lang="en-US" sz="2400" dirty="0" smtClean="0"/>
              <a:t>Some </a:t>
            </a:r>
            <a:r>
              <a:rPr lang="en-US" sz="2400" dirty="0"/>
              <a:t>of the famous </a:t>
            </a:r>
            <a:r>
              <a:rPr lang="en-US" sz="2400" b="1" dirty="0"/>
              <a:t>Web 2.0 applications</a:t>
            </a:r>
            <a:r>
              <a:rPr lang="en-US" sz="2400" dirty="0"/>
              <a:t> are </a:t>
            </a:r>
            <a:r>
              <a:rPr lang="en-US" sz="2400" b="1" i="1" dirty="0">
                <a:solidFill>
                  <a:srgbClr val="69A221"/>
                </a:solidFill>
              </a:rPr>
              <a:t>Facebook, </a:t>
            </a:r>
            <a:r>
              <a:rPr lang="en-US" sz="2400" b="1" i="1" dirty="0" err="1">
                <a:solidFill>
                  <a:srgbClr val="69A221"/>
                </a:solidFill>
              </a:rPr>
              <a:t>Youtube</a:t>
            </a:r>
            <a:r>
              <a:rPr lang="en-US" sz="2400" b="1" i="1" dirty="0">
                <a:solidFill>
                  <a:srgbClr val="69A221"/>
                </a:solidFill>
              </a:rPr>
              <a:t>, Flickr, Twitter</a:t>
            </a:r>
            <a:r>
              <a:rPr lang="en-US" sz="2400" dirty="0"/>
              <a:t> etc., </a:t>
            </a:r>
          </a:p>
        </p:txBody>
      </p:sp>
      <p:sp>
        <p:nvSpPr>
          <p:cNvPr id="5" name="TextBox 4"/>
          <p:cNvSpPr txBox="1"/>
          <p:nvPr/>
        </p:nvSpPr>
        <p:spPr>
          <a:xfrm>
            <a:off x="7442016" y="539919"/>
            <a:ext cx="1792478" cy="584775"/>
          </a:xfrm>
          <a:prstGeom prst="rect">
            <a:avLst/>
          </a:prstGeom>
          <a:noFill/>
        </p:spPr>
        <p:txBody>
          <a:bodyPr wrap="none" rtlCol="0">
            <a:spAutoFit/>
          </a:bodyPr>
          <a:lstStyle/>
          <a:p>
            <a:r>
              <a:rPr lang="en-US" sz="3200" b="1" dirty="0">
                <a:solidFill>
                  <a:srgbClr val="69A221"/>
                </a:solidFill>
              </a:rPr>
              <a:t>Web </a:t>
            </a:r>
            <a:r>
              <a:rPr lang="tr-TR" sz="3200" b="1" dirty="0" smtClean="0">
                <a:solidFill>
                  <a:srgbClr val="69A221"/>
                </a:solidFill>
              </a:rPr>
              <a:t>2</a:t>
            </a:r>
            <a:r>
              <a:rPr lang="en-US" sz="3200" b="1" dirty="0" smtClean="0">
                <a:solidFill>
                  <a:srgbClr val="69A221"/>
                </a:solidFill>
              </a:rPr>
              <a:t>.0</a:t>
            </a:r>
            <a:endParaRPr lang="en-US" sz="3200" b="1" dirty="0">
              <a:solidFill>
                <a:srgbClr val="69A221"/>
              </a:solidFill>
            </a:endParaRPr>
          </a:p>
        </p:txBody>
      </p:sp>
      <p:sp>
        <p:nvSpPr>
          <p:cNvPr id="7" name="TextBox 6"/>
          <p:cNvSpPr txBox="1"/>
          <p:nvPr/>
        </p:nvSpPr>
        <p:spPr>
          <a:xfrm>
            <a:off x="657158" y="321261"/>
            <a:ext cx="5049780" cy="707886"/>
          </a:xfrm>
          <a:prstGeom prst="rect">
            <a:avLst/>
          </a:prstGeom>
          <a:noFill/>
        </p:spPr>
        <p:txBody>
          <a:bodyPr wrap="none" rtlCol="0">
            <a:spAutoFit/>
          </a:bodyPr>
          <a:lstStyle/>
          <a:p>
            <a:r>
              <a:rPr lang="tr-TR" sz="4000" b="1" dirty="0" smtClean="0">
                <a:solidFill>
                  <a:srgbClr val="17375E"/>
                </a:solidFill>
                <a:ea typeface="Verdana" panose="020B0604030504040204" pitchFamily="34" charset="0"/>
              </a:rPr>
              <a:t>Evolution of  WEB</a:t>
            </a:r>
            <a:endParaRPr lang="tr-TR" sz="4000" b="1" dirty="0">
              <a:solidFill>
                <a:srgbClr val="17375E"/>
              </a:solidFill>
              <a:ea typeface="Verdana" panose="020B0604030504040204" pitchFamily="34" charset="0"/>
            </a:endParaRPr>
          </a:p>
        </p:txBody>
      </p:sp>
    </p:spTree>
    <p:extLst>
      <p:ext uri="{BB962C8B-B14F-4D97-AF65-F5344CB8AC3E}">
        <p14:creationId xmlns:p14="http://schemas.microsoft.com/office/powerpoint/2010/main" val="360263696"/>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C010FE70158041A3E319980DA0233D" ma:contentTypeVersion="1" ma:contentTypeDescription="Create a new document." ma:contentTypeScope="" ma:versionID="80a2f29708caea656f588defccf53937">
  <xsd:schema xmlns:xsd="http://www.w3.org/2001/XMLSchema" xmlns:xs="http://www.w3.org/2001/XMLSchema" xmlns:p="http://schemas.microsoft.com/office/2006/metadata/properties" xmlns:ns1="http://schemas.microsoft.com/sharepoint/v3" targetNamespace="http://schemas.microsoft.com/office/2006/metadata/properties" ma:root="true" ma:fieldsID="55d3c2ff1dfae606d6f8168c38786798"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C8C4740A-8693-43F1-B951-39DC4737DC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945877-AD94-4038-868A-D173FF318AC8}">
  <ds:schemaRefs>
    <ds:schemaRef ds:uri="http://schemas.microsoft.com/sharepoint/v3/contenttype/forms"/>
  </ds:schemaRefs>
</ds:datastoreItem>
</file>

<file path=customXml/itemProps3.xml><?xml version="1.0" encoding="utf-8"?>
<ds:datastoreItem xmlns:ds="http://schemas.openxmlformats.org/officeDocument/2006/customXml" ds:itemID="{195A5354-8ACA-4921-9D26-D8C7EF8296CC}">
  <ds:schemaRefs>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TM03457515[[fn=View]]</Template>
  <TotalTime>4672</TotalTime>
  <Words>4006</Words>
  <Application>Microsoft Office PowerPoint</Application>
  <PresentationFormat>Widescreen</PresentationFormat>
  <Paragraphs>396</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Century Schoolbook</vt:lpstr>
      <vt:lpstr>Consolas</vt:lpstr>
      <vt:lpstr>Fira Mono</vt:lpstr>
      <vt:lpstr>inherit</vt:lpstr>
      <vt:lpstr>var(--font-family--code)</vt:lpstr>
      <vt:lpstr>Verdana</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PROGRAMMING</dc:title>
  <dc:creator>Raygan Kansoy</dc:creator>
  <cp:lastModifiedBy>Tesh</cp:lastModifiedBy>
  <cp:revision>160</cp:revision>
  <dcterms:created xsi:type="dcterms:W3CDTF">2020-12-10T12:45:07Z</dcterms:created>
  <dcterms:modified xsi:type="dcterms:W3CDTF">2023-10-22T15:21:40Z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0x01010048C010FE70158041A3E319980DA0233D</vt:lpwstr>
  </property>
</Properties>
</file>