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93" r:id="rId4"/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7" r:id="rId16"/>
    <p:sldId id="268" r:id="rId17"/>
    <p:sldId id="269" r:id="rId18"/>
    <p:sldId id="270" r:id="rId19"/>
    <p:sldId id="271" r:id="rId20"/>
    <p:sldId id="288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58" r:id="rId36"/>
    <p:sldId id="286" r:id="rId37"/>
    <p:sldId id="289" r:id="rId38"/>
    <p:sldId id="291" r:id="rId39"/>
    <p:sldId id="290" r:id="rId4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14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com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97996" y="741401"/>
            <a:ext cx="624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INTERNET PROGRAMMING </a:t>
            </a:r>
            <a:endParaRPr lang="tr-TR" sz="3600" b="1" dirty="0">
              <a:solidFill>
                <a:srgbClr val="69A221"/>
              </a:solidFill>
              <a:latin typeface="+mj-lt"/>
              <a:ea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73" y="2154264"/>
            <a:ext cx="6831247" cy="35273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TextBox 9"/>
          <p:cNvSpPr txBox="1"/>
          <p:nvPr/>
        </p:nvSpPr>
        <p:spPr>
          <a:xfrm>
            <a:off x="7465161" y="5879372"/>
            <a:ext cx="1887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dirty="0">
                <a:latin typeface="Century" panose="02040604050505020304" pitchFamily="18" charset="0"/>
              </a:rPr>
              <a:t>By </a:t>
            </a:r>
          </a:p>
          <a:p>
            <a:pPr algn="ctr"/>
            <a:r>
              <a:rPr lang="en-US" sz="2400" dirty="0" err="1" smtClean="0">
                <a:latin typeface="Century" panose="02040604050505020304" pitchFamily="18" charset="0"/>
              </a:rPr>
              <a:t>Teshome</a:t>
            </a:r>
            <a:r>
              <a:rPr lang="en-US" sz="2400" dirty="0" smtClean="0">
                <a:latin typeface="Century" panose="02040604050505020304" pitchFamily="18" charset="0"/>
              </a:rPr>
              <a:t> </a:t>
            </a:r>
            <a:r>
              <a:rPr lang="en-US" sz="2400" dirty="0" smtClean="0">
                <a:latin typeface="Century" panose="02040604050505020304" pitchFamily="18" charset="0"/>
              </a:rPr>
              <a:t>M.</a:t>
            </a:r>
            <a:endParaRPr lang="tr-TR" sz="2400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42" y="573437"/>
            <a:ext cx="1309723" cy="878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35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Web Client and server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450720" y="1485000"/>
            <a:ext cx="4240800" cy="2009160"/>
          </a:xfrm>
          <a:prstGeom prst="rect">
            <a:avLst/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/>
          <a:lstStyle/>
          <a:p>
            <a:pPr marL="285840" indent="-284760" algn="just">
              <a:lnSpc>
                <a:spcPct val="100000"/>
              </a:lnSpc>
              <a:buClr>
                <a:srgbClr val="00808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8080"/>
                </a:solidFill>
                <a:latin typeface="Calibri"/>
                <a:ea typeface="DejaVu Sans"/>
              </a:rPr>
              <a:t>Client = User agent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 It is controlled by a user to operate the Web application. </a:t>
            </a:r>
            <a:endParaRPr lang="en-US" sz="1800" b="0" strike="noStrike" spc="-1">
              <a:latin typeface="Arial"/>
            </a:endParaRP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Web browser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the software that you run on your computer to make it work as a web client.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991400" y="1693440"/>
            <a:ext cx="4570920" cy="1186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1" strike="noStrike" spc="-1">
                <a:solidFill>
                  <a:srgbClr val="008080"/>
                </a:solidFill>
                <a:latin typeface="Calibri"/>
                <a:ea typeface="DejaVu Sans"/>
              </a:rPr>
              <a:t>Web server:</a:t>
            </a:r>
            <a:r>
              <a:rPr lang="en-US" sz="1800" b="0" strike="noStrike" spc="-1">
                <a:solidFill>
                  <a:srgbClr val="00808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Web server is a software that supports various Web protocols like HTTP, and HTTPS, etc., to process client requests.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Content Placeholder 6"/>
          <p:cNvPicPr/>
          <p:nvPr/>
        </p:nvPicPr>
        <p:blipFill>
          <a:blip r:embed="rId2"/>
          <a:stretch/>
        </p:blipFill>
        <p:spPr>
          <a:xfrm>
            <a:off x="119880" y="3616200"/>
            <a:ext cx="9886680" cy="323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Multi tier application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99999"/>
            <a:ext cx="9071280" cy="5065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Web-based applications are often multi-tier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applications (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sometimes referred to as n-tier applications) that divide functionality into separate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tiers (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i.e., logical groupings of functionality)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47" name="Content Placeholder 10"/>
          <p:cNvPicPr/>
          <p:nvPr/>
        </p:nvPicPr>
        <p:blipFill>
          <a:blip r:embed="rId2"/>
          <a:stretch/>
        </p:blipFill>
        <p:spPr>
          <a:xfrm>
            <a:off x="1256040" y="3311640"/>
            <a:ext cx="6843600" cy="334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Multi tier…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828796"/>
            <a:ext cx="9071280" cy="5456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bottom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tier (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also called the data tier or the information tier) maintains the application’s data. This tier typically stores data in a relational database management system (RDBMS). 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middle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tier implements business logic, controller logic and presentation logic to control interactions between the application’s clients and its data. 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middle-tier controller logic processes client requests (such as requests to view a product catalogue) and retrieves data from the database.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solidFill>
                  <a:srgbClr val="FFFFFF"/>
                </a:solidFill>
                <a:latin typeface="Calibri"/>
              </a:rPr>
              <a:t/>
            </a:r>
            <a:br>
              <a:rPr lang="en-US" spc="-1" dirty="0" smtClean="0">
                <a:solidFill>
                  <a:srgbClr val="FFFFFF"/>
                </a:solidFill>
                <a:latin typeface="Calibri"/>
              </a:rPr>
            </a:b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Multi </a:t>
            </a:r>
            <a:r>
              <a:rPr lang="en-US" spc="-1" dirty="0">
                <a:solidFill>
                  <a:srgbClr val="FFFFFF"/>
                </a:solidFill>
                <a:latin typeface="Calibri"/>
              </a:rPr>
              <a:t>tier… </a:t>
            </a:r>
            <a:r>
              <a:rPr lang="en-US" spc="-1" dirty="0"/>
              <a:t/>
            </a:r>
            <a:br>
              <a:rPr lang="en-US" spc="-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783828"/>
            <a:ext cx="8954793" cy="5306519"/>
          </a:xfrm>
        </p:spPr>
        <p:txBody>
          <a:bodyPr>
            <a:normAutofit fontScale="775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middle-tier presentation logic then processes data from the information tier and presents the content to the client. </a:t>
            </a:r>
            <a:endParaRPr lang="en-US" sz="3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36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US" sz="3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 typically present data to clients as HTML documents.</a:t>
            </a: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logic in the middle tier enforces business rules and ensures that data is reliable before the application updates a database or presents data to users. </a:t>
            </a:r>
            <a:endParaRPr lang="en-US" sz="3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rules dictate how clients access data and how applications process data.</a:t>
            </a:r>
            <a:endParaRPr lang="en-US" sz="3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6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sz="3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tier, or client tier, is the application’s user interface, which gathers input and displays output.</a:t>
            </a:r>
            <a:endParaRPr lang="en-US" sz="3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Request response procedure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 basic client/server request/response sequence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2" name="Content Placeholder 6"/>
          <p:cNvPicPr/>
          <p:nvPr/>
        </p:nvPicPr>
        <p:blipFill>
          <a:blip r:embed="rId2"/>
          <a:stretch/>
        </p:blipFill>
        <p:spPr>
          <a:xfrm>
            <a:off x="875160" y="2376000"/>
            <a:ext cx="8055000" cy="433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Request response…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99999"/>
            <a:ext cx="9071280" cy="52603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Each step in the request and response sequence is as follows:</a:t>
            </a:r>
            <a:endParaRPr lang="en-US" sz="2800" b="0" strike="noStrike" spc="-1" dirty="0">
              <a:latin typeface="Arial"/>
            </a:endParaRPr>
          </a:p>
          <a:p>
            <a:pPr marL="1080270" lvl="1" indent="-514350">
              <a:spcBef>
                <a:spcPts val="561"/>
              </a:spcBef>
              <a:buClr>
                <a:srgbClr val="99CC66"/>
              </a:buClr>
              <a:buSzPct val="61000"/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You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enter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hlinkClick r:id="rId2"/>
              </a:rPr>
              <a:t>http://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hlinkClick r:id="rId2"/>
              </a:rPr>
              <a:t>server.com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into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your browser’s address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bar.</a:t>
            </a:r>
          </a:p>
          <a:p>
            <a:pPr marL="1080270" lvl="1" indent="-514350">
              <a:spcBef>
                <a:spcPts val="561"/>
              </a:spcBef>
              <a:buClr>
                <a:srgbClr val="99CC66"/>
              </a:buClr>
              <a:buSzPct val="45000"/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Your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browser looks up the IP address for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server.com.</a:t>
            </a:r>
            <a:endParaRPr lang="en-US" sz="2800" spc="-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1080270" lvl="1" indent="-514350">
              <a:spcBef>
                <a:spcPts val="561"/>
              </a:spcBef>
              <a:buClr>
                <a:srgbClr val="99CC66"/>
              </a:buClr>
              <a:buSzPct val="45000"/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Your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browser issues a request for the home page at server.com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endParaRPr lang="en-US" sz="2800" spc="-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1080270" lvl="1" indent="-514350">
              <a:spcBef>
                <a:spcPts val="561"/>
              </a:spcBef>
              <a:buClr>
                <a:srgbClr val="99CC66"/>
              </a:buClr>
              <a:buSzPct val="45000"/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 request crosses the Internet and arrives at the server.com web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server.</a:t>
            </a:r>
            <a:endParaRPr lang="en-US" sz="2800" spc="-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1080270" lvl="1" indent="-514350">
              <a:spcBef>
                <a:spcPts val="561"/>
              </a:spcBef>
              <a:buClr>
                <a:srgbClr val="99CC66"/>
              </a:buClr>
              <a:buSzPct val="45000"/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web server, having received the request, looks for the web page on its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disk.</a:t>
            </a:r>
            <a:endParaRPr lang="en-US" sz="2800" spc="-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1080270" lvl="1" indent="-514350">
              <a:spcBef>
                <a:spcPts val="561"/>
              </a:spcBef>
              <a:buClr>
                <a:srgbClr val="99CC66"/>
              </a:buClr>
              <a:buSzPct val="45000"/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The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web page is retrieved by the server and returned to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browser.</a:t>
            </a:r>
            <a:endParaRPr lang="en-US" sz="2800" spc="-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1080270" lvl="1" indent="-514350">
              <a:spcBef>
                <a:spcPts val="561"/>
              </a:spcBef>
              <a:buClr>
                <a:srgbClr val="99CC66"/>
              </a:buClr>
              <a:buSzPct val="45000"/>
              <a:buAutoNum type="arabicPeriod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Your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browser displays the web page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endParaRPr lang="en-US" sz="2800" b="0" strike="noStrike" spc="-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an average web page, this process takes place once for each object within the page: a graphic, an embedded video or Flash file, and even a CSS template.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Request response…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90520" y="1800000"/>
            <a:ext cx="93394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dynamic client/server request/response sequence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157" name="Picture 6"/>
          <p:cNvPicPr/>
          <p:nvPr/>
        </p:nvPicPr>
        <p:blipFill>
          <a:blip r:embed="rId2"/>
          <a:stretch/>
        </p:blipFill>
        <p:spPr>
          <a:xfrm>
            <a:off x="1105130" y="2308485"/>
            <a:ext cx="7560360" cy="43799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Request response…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799999"/>
            <a:ext cx="9071280" cy="50355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 enter http://server.com into your browser’s address bar.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browser looks up the IP address for server.com.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browser issues a request to that address for the web server’s home page.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request crosses the Internet and arrives at the server.com web server.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web server, having received the request, fetches the home page from its hard disk.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With the home page now in memory, the web server notices that it is a file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incorporating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PHP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scripting and passes the page to the PHP interpreter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solidFill>
                  <a:srgbClr val="FFFFFF"/>
                </a:solidFill>
                <a:latin typeface="Calibri"/>
              </a:rPr>
              <a:t/>
            </a:r>
            <a:br>
              <a:rPr lang="en-US" spc="-1" dirty="0" smtClean="0">
                <a:solidFill>
                  <a:srgbClr val="FFFFFF"/>
                </a:solidFill>
                <a:latin typeface="Calibri"/>
              </a:rPr>
            </a:b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Request </a:t>
            </a:r>
            <a:r>
              <a:rPr lang="en-US" spc="-1" dirty="0">
                <a:solidFill>
                  <a:srgbClr val="FFFFFF"/>
                </a:solidFill>
                <a:latin typeface="Calibri"/>
              </a:rPr>
              <a:t>response… </a:t>
            </a:r>
            <a:r>
              <a:rPr lang="en-US" spc="-1" dirty="0"/>
              <a:t/>
            </a:r>
            <a:br>
              <a:rPr lang="en-US" spc="-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563120"/>
            <a:ext cx="9072000" cy="5017563"/>
          </a:xfrm>
        </p:spPr>
        <p:txBody>
          <a:bodyPr/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  <a:cs typeface="+mn-cs"/>
              </a:rPr>
              <a:t>The PHP interpreter executes the PHP code.</a:t>
            </a: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  <a:cs typeface="+mn-cs"/>
              </a:rPr>
              <a:t>Some of the PHP contains SQL statements, which the PHP interpreter now passes to the MySQL database engine.</a:t>
            </a: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  <a:cs typeface="+mn-cs"/>
              </a:rPr>
              <a:t>The MySQL database returns the results of the statements to the PHP interpreter.</a:t>
            </a: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  <a:cs typeface="+mn-cs"/>
              </a:rPr>
              <a:t>The PHP interpreter returns the results of the executed PHP code, along with the results from the MySQL database, to the web server.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5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The HTTP Request Circle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99999"/>
            <a:ext cx="9071280" cy="49006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typical HTTP request / response circle: [</a:t>
            </a:r>
            <a:r>
              <a:rPr lang="en-US" sz="1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www.w3school.com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browser requests an HTML page. The server returns an HTML file.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browser requests a style sheet. The server returns a CSS file.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browser requests an JPG image. The server returns a JPG file.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browser requests JavaScript code. The server returns a JS file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browser requests data. The server returns data (in XML or JSON).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24080"/>
            <a:ext cx="9279360" cy="10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Chapter One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 to Internet and the World Wide Web 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6896520" y="1701360"/>
            <a:ext cx="2704320" cy="159012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42" y="557939"/>
            <a:ext cx="1309723" cy="878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Standard Web Technologies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99069" y="1919920"/>
            <a:ext cx="9071280" cy="50355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10872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World Wide Web Consortium (W3C) (https://www.w3.org/)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international consortium that develops and publishes open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standards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aims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ensure long-term growth of web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recommends a list of standard web technologies: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HTTP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HTML5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CSS3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JavaScript	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DOM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PHP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HTML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HTML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874949"/>
            <a:ext cx="9071280" cy="5230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9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public files on the web servers are ordinary text files, much like the files used by word-processing software.</a:t>
            </a:r>
            <a:endParaRPr lang="en-US" sz="2800" b="0" strike="noStrike" spc="-1" dirty="0">
              <a:latin typeface="Arial"/>
            </a:endParaRPr>
          </a:p>
          <a:p>
            <a:pPr marL="432000" indent="-323280" algn="just">
              <a:lnSpc>
                <a:spcPct val="9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allow Web browser software to read them, the text must be formatted according to a generally accepted standard.</a:t>
            </a:r>
            <a:endParaRPr lang="en-US" sz="2800" b="0" strike="noStrike" spc="-1" dirty="0">
              <a:latin typeface="Arial"/>
            </a:endParaRPr>
          </a:p>
          <a:p>
            <a:pPr marL="432000" indent="-323280" algn="just">
              <a:lnSpc>
                <a:spcPct val="9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standard used 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Web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is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yper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ext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arkup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anguage (HTML).</a:t>
            </a:r>
            <a:endParaRPr lang="en-US" sz="2800" b="0" strike="noStrike" spc="-1" dirty="0">
              <a:latin typeface="Arial"/>
            </a:endParaRPr>
          </a:p>
          <a:p>
            <a:pPr marL="432000" indent="-323280" algn="just">
              <a:lnSpc>
                <a:spcPct val="9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HTML uses codes, or tags, to tell the Web browser software how to display the text contained in the document.</a:t>
            </a:r>
            <a:endParaRPr lang="en-US" sz="2800" b="0" strike="noStrike" spc="-1" dirty="0">
              <a:latin typeface="Arial"/>
            </a:endParaRPr>
          </a:p>
          <a:p>
            <a:pPr marL="432000" indent="-323280" algn="just">
              <a:lnSpc>
                <a:spcPct val="9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HTML…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HTML stands for HyperText Markup Language: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markup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language is a computer language that defines the structure and presentation of raw text.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HTML, the computer can interpret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raw text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that is wrapped in HTML elements.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HyperText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text displayed on a computer or device that provides access to other text through links, also known as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hyperlinks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CSS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99999"/>
            <a:ext cx="9071280" cy="502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Cascading Style Sheets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Simple way to add style to your html and web documents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add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color,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whitespace, font,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styling makes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it possible 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separate the content from the presentation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share presentation rules across multiple pages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make accessibility easier to achieve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make responsive design easier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JavaScript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99999"/>
            <a:ext cx="9071280" cy="5215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Client-side scripting language (mainly)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shares some syntax with Java, but is a distinct language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Imperative, interpreted, dynamically-typed, object oriented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JavaScript can </a:t>
            </a:r>
            <a:endParaRPr lang="en-US" sz="2800" b="0" strike="noStrike" spc="-1" dirty="0" smtClean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Change HTML Content</a:t>
            </a:r>
            <a:endParaRPr lang="en-US" sz="2800" b="0" strike="noStrike" spc="-1" dirty="0" smtClean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Change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HTML Attribute Values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Can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Change HTML Styles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CSS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Can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Hide HTML Elements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Can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Show HTML Elements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How the client side works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4" name="Content Placeholder 6"/>
          <p:cNvPicPr/>
          <p:nvPr/>
        </p:nvPicPr>
        <p:blipFill>
          <a:blip r:embed="rId2"/>
          <a:stretch/>
        </p:blipFill>
        <p:spPr>
          <a:xfrm>
            <a:off x="2693520" y="2137680"/>
            <a:ext cx="35348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DOM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62960" y="1695240"/>
            <a:ext cx="4928040" cy="49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platform-neutral and language-neutral interface</a:t>
            </a:r>
            <a:endParaRPr lang="en-US" sz="20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lets programs/scripts dynamically access:</a:t>
            </a:r>
            <a:endParaRPr lang="en-US" sz="2000" b="0" strike="noStrike" spc="-1" dirty="0">
              <a:latin typeface="Arial"/>
            </a:endParaRPr>
          </a:p>
          <a:p>
            <a:pPr marL="889200" lvl="1" indent="-323280"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lang="en-US" sz="2000" b="0" strike="noStrike" spc="-1" dirty="0">
              <a:latin typeface="Arial"/>
            </a:endParaRPr>
          </a:p>
          <a:p>
            <a:pPr marL="889200" lvl="1" indent="-323280"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structure</a:t>
            </a:r>
            <a:endParaRPr lang="en-US" sz="2000" b="0" strike="noStrike" spc="-1" dirty="0">
              <a:latin typeface="Arial"/>
            </a:endParaRPr>
          </a:p>
          <a:p>
            <a:pPr marL="889200" lvl="1" indent="-323280"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Style</a:t>
            </a:r>
            <a:endParaRPr lang="en-US" sz="2000" b="0" strike="noStrike" spc="-1" dirty="0">
              <a:latin typeface="Arial"/>
            </a:endParaRPr>
          </a:p>
          <a:p>
            <a:pPr marL="889200" lvl="1" indent="-32328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Treats XML, HTML, XTML document like a tree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77" name="Picture 7"/>
          <p:cNvPicPr/>
          <p:nvPr/>
        </p:nvPicPr>
        <p:blipFill>
          <a:blip r:embed="rId2"/>
          <a:stretch/>
        </p:blipFill>
        <p:spPr>
          <a:xfrm>
            <a:off x="5452200" y="1695240"/>
            <a:ext cx="4539240" cy="494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Server side scripting: PHP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PHP: Hypertext Preprocessor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mainly for web development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embedded in HTML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typically interpreted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to dynamically generate content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unlike JavaScript, is server-side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80" name="Picture 6"/>
          <p:cNvPicPr/>
          <p:nvPr/>
        </p:nvPicPr>
        <p:blipFill>
          <a:blip r:embed="rId2"/>
          <a:stretch/>
        </p:blipFill>
        <p:spPr>
          <a:xfrm>
            <a:off x="585720" y="5114880"/>
            <a:ext cx="8780760" cy="142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Web 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 servers are computer systems that deliver content or services to end users over the internet.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Web server is also known as an Internet server. 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 consists of a physical server, server operating system (OS) and software used to facilitate HTTP communication.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Example: Apache, IIS, Tomcat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Web Development Principles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800000"/>
            <a:ext cx="9071280" cy="4825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It is important to create websites that are: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attractive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functional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user-friendly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Start with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what is the website?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what is the audience?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Design navigation based on audience and purpose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Provide multiple links from different contexts to vital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parts of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site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Internet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96640" y="1800000"/>
            <a:ext cx="5622120" cy="50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Network of networks that use the Internet protocol suite to link billions of devices worldwide</a:t>
            </a:r>
            <a:endParaRPr lang="en-US" sz="2000" b="0" strike="noStrike" spc="-1">
              <a:latin typeface="Arial"/>
            </a:endParaRPr>
          </a:p>
          <a:p>
            <a:pPr marL="864000" lvl="3" indent="-21564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i="1" strike="noStrike" spc="-1">
                <a:solidFill>
                  <a:srgbClr val="00B050"/>
                </a:solidFill>
                <a:latin typeface="Calibri"/>
                <a:ea typeface="DejaVu Sans"/>
              </a:rPr>
              <a:t>The Internet is a global system of interconnected computer networks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Consists of millions of private, public, academic, business, government networks </a:t>
            </a:r>
            <a:endParaRPr lang="en-U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Networks linked together by electronic, wireless, &amp; optical networking technologies </a:t>
            </a:r>
            <a:endParaRPr lang="en-US" sz="20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Carries information resources and services, e.g. WWW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6126480" y="1554480"/>
            <a:ext cx="3981240" cy="60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95440" y="64008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Web Development …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573967"/>
            <a:ext cx="9071280" cy="4901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 it Simple Stupid (KISS)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avoid lots of video and audio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choose familiar and appropriate</a:t>
            </a:r>
            <a:endParaRPr lang="en-US" sz="2800" b="0" strike="noStrike" spc="-1" dirty="0">
              <a:latin typeface="Arial"/>
            </a:endParaRPr>
          </a:p>
          <a:p>
            <a:pPr marL="889200" lvl="1" indent="-323280"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fonts</a:t>
            </a:r>
            <a:endParaRPr lang="en-US" sz="2400" b="0" strike="noStrike" spc="-1" dirty="0">
              <a:latin typeface="Arial"/>
            </a:endParaRPr>
          </a:p>
          <a:p>
            <a:pPr marL="889200" lvl="1" indent="-323280"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 contrast and whitespace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ensure fast load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 a fluid layout for different screen sizes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 open standards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test your site on many browsers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Front- end road </a:t>
            </a:r>
            <a:r>
              <a:rPr lang="en-US" sz="36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map</a:t>
            </a:r>
          </a:p>
        </p:txBody>
      </p:sp>
      <p:sp>
        <p:nvSpPr>
          <p:cNvPr id="188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9" name="Content Placeholder 6"/>
          <p:cNvPicPr/>
          <p:nvPr/>
        </p:nvPicPr>
        <p:blipFill>
          <a:blip r:embed="rId2"/>
          <a:stretch/>
        </p:blipFill>
        <p:spPr>
          <a:xfrm>
            <a:off x="314794" y="1353960"/>
            <a:ext cx="8798729" cy="523440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5466960" y="6452280"/>
            <a:ext cx="465372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Source: https://www.w3schools.com/whatis/default.asp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Back- end road map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3" name="Content Placeholder 6"/>
          <p:cNvPicPr/>
          <p:nvPr/>
        </p:nvPicPr>
        <p:blipFill>
          <a:blip r:embed="rId2"/>
          <a:stretch/>
        </p:blipFill>
        <p:spPr>
          <a:xfrm>
            <a:off x="306190" y="1295279"/>
            <a:ext cx="8867790" cy="592997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Tools </a:t>
            </a:r>
          </a:p>
        </p:txBody>
      </p:sp>
      <p:sp>
        <p:nvSpPr>
          <p:cNvPr id="12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Visual studio </a:t>
            </a:r>
            <a:r>
              <a:rPr lang="en-US" sz="3200" b="0" strike="noStrike" spc="-1" dirty="0" smtClean="0">
                <a:latin typeface="Arial"/>
              </a:rPr>
              <a:t>code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latin typeface="Arial"/>
              </a:rPr>
              <a:t>Sublime text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latin typeface="Arial"/>
              </a:rPr>
              <a:t>Notepad++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latin typeface="Arial"/>
              </a:rPr>
              <a:t>Atom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Brackets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latin typeface="Arial"/>
              </a:rPr>
              <a:t>Vim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 smtClean="0">
                <a:latin typeface="Arial"/>
              </a:rPr>
              <a:t>TextMate</a:t>
            </a:r>
            <a:endParaRPr lang="en-US" sz="3200" b="0" strike="noStrike" spc="-1" dirty="0" smtClean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 smtClean="0">
                <a:latin typeface="Arial"/>
              </a:rPr>
              <a:t>CoffeeCup</a:t>
            </a:r>
            <a:endParaRPr lang="en-US" sz="3200" b="0" strike="noStrike" spc="-1" dirty="0" smtClean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latin typeface="Arial"/>
              </a:rPr>
              <a:t>etc…</a:t>
            </a:r>
            <a:endParaRPr lang="en-US" sz="3200" b="0" strike="noStrike" spc="-1" dirty="0" smtClean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5760720" y="1932120"/>
            <a:ext cx="3894840" cy="382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Reading assignment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IP addressing 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DNS</a:t>
            </a: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hlinkClick r:id="rId2"/>
              </a:rPr>
              <a:t>https://</a:t>
            </a:r>
            <a:r>
              <a:rPr lang="en-US" sz="2800" spc="-1" dirty="0" smtClean="0">
                <a:hlinkClick r:id="rId2"/>
              </a:rPr>
              <a:t>developer.mozilla.org/en-US/docs/Web/API/Document_Object_Model/Introduction</a:t>
            </a:r>
            <a:endParaRPr lang="en-US" sz="2800" spc="-1" dirty="0" smtClean="0"/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hlinkClick r:id="rId3"/>
              </a:rPr>
              <a:t>https://</a:t>
            </a:r>
            <a:r>
              <a:rPr lang="en-US" sz="2800" spc="-1" dirty="0" smtClean="0">
                <a:hlinkClick r:id="rId3"/>
              </a:rPr>
              <a:t>developer.mozilla.org/en-US/docs/Web/API/Document_Object_Model</a:t>
            </a:r>
            <a:endParaRPr lang="en-US" sz="2800" spc="-1" dirty="0" smtClean="0"/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418454"/>
            <a:ext cx="9072000" cy="883404"/>
          </a:xfrm>
        </p:spPr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138765"/>
            <a:ext cx="9072000" cy="4200041"/>
          </a:xfrm>
        </p:spPr>
        <p:txBody>
          <a:bodyPr>
            <a:normAutofit fontScale="55000" lnSpcReduction="20000"/>
          </a:bodyPr>
          <a:lstStyle/>
          <a:p>
            <a:pPr marL="341313" indent="-233363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refers </a:t>
            </a:r>
            <a:r>
              <a:rPr lang="en-US" dirty="0"/>
              <a:t>to the writing, markup and coding involved in Web development, which includes </a:t>
            </a:r>
            <a:r>
              <a:rPr lang="en-US" dirty="0" smtClean="0"/>
              <a:t>Web content</a:t>
            </a:r>
            <a:r>
              <a:rPr lang="en-US" dirty="0"/>
              <a:t>, Web client and server scripting and network security. </a:t>
            </a:r>
            <a:endParaRPr lang="en-US" dirty="0" smtClean="0"/>
          </a:p>
          <a:p>
            <a:pPr marL="341313" indent="-233363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most common languages used for </a:t>
            </a:r>
            <a:r>
              <a:rPr lang="en-US" dirty="0" smtClean="0"/>
              <a:t>Web programming </a:t>
            </a:r>
            <a:r>
              <a:rPr lang="en-US" dirty="0"/>
              <a:t>are XML, HTML, JavaScript, Perl 5 and PHP. </a:t>
            </a:r>
            <a:endParaRPr lang="en-US" dirty="0" smtClean="0"/>
          </a:p>
          <a:p>
            <a:pPr marL="341313" indent="-233363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Web </a:t>
            </a:r>
            <a:r>
              <a:rPr lang="en-US" dirty="0"/>
              <a:t>programming is different from just programming, </a:t>
            </a:r>
            <a:r>
              <a:rPr lang="en-US" dirty="0" smtClean="0"/>
              <a:t>which requires </a:t>
            </a:r>
            <a:r>
              <a:rPr lang="en-US" dirty="0"/>
              <a:t>interdisciplinary knowledge on the application area, client and server scripting, and database technology.</a:t>
            </a:r>
          </a:p>
        </p:txBody>
      </p:sp>
    </p:spTree>
    <p:extLst>
      <p:ext uri="{BB962C8B-B14F-4D97-AF65-F5344CB8AC3E}">
        <p14:creationId xmlns:p14="http://schemas.microsoft.com/office/powerpoint/2010/main" val="32538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4208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Web </a:t>
            </a:r>
            <a:r>
              <a:rPr lang="en-US" dirty="0"/>
              <a:t>programming can be briefly categorized into client and server coding.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client side needs programming </a:t>
            </a:r>
            <a:r>
              <a:rPr lang="en-US" dirty="0" smtClean="0"/>
              <a:t>related to </a:t>
            </a:r>
            <a:r>
              <a:rPr lang="en-US" dirty="0"/>
              <a:t>accessing data from users and providing information. It also needs to ensure there are enough plug ins to </a:t>
            </a:r>
            <a:r>
              <a:rPr lang="en-US" dirty="0" smtClean="0"/>
              <a:t>enrich user </a:t>
            </a:r>
            <a:r>
              <a:rPr lang="en-US" dirty="0"/>
              <a:t>experience in a graphic user interface, including security measures. </a:t>
            </a:r>
          </a:p>
          <a:p>
            <a:r>
              <a:rPr lang="en-US" dirty="0"/>
              <a:t>To improve user experience and related functionalities on the client side, JavaScript is usually used. It is </a:t>
            </a:r>
            <a:r>
              <a:rPr lang="en-US" dirty="0" smtClean="0"/>
              <a:t>an excellent </a:t>
            </a:r>
            <a:r>
              <a:rPr lang="en-US" dirty="0"/>
              <a:t>client-side platform for designing and implementing Web applications. </a:t>
            </a:r>
          </a:p>
          <a:p>
            <a:r>
              <a:rPr lang="en-US" dirty="0"/>
              <a:t>HTML5 and CSS3 supports most of the client-side functionality provided by other application frameworks.</a:t>
            </a:r>
          </a:p>
          <a:p>
            <a:r>
              <a:rPr lang="en-US" dirty="0" smtClean="0"/>
              <a:t>The </a:t>
            </a:r>
            <a:r>
              <a:rPr lang="en-US" dirty="0"/>
              <a:t>server side needs programming mostly related to data retrieval, security and performance. Some of the </a:t>
            </a:r>
            <a:r>
              <a:rPr lang="en-US" dirty="0" smtClean="0"/>
              <a:t>tools used </a:t>
            </a:r>
            <a:r>
              <a:rPr lang="en-US" dirty="0"/>
              <a:t>here include ASP, Lotus Notes, PHP, Java and MySQL. There are certain 1. </a:t>
            </a:r>
          </a:p>
        </p:txBody>
      </p:sp>
    </p:spTree>
    <p:extLst>
      <p:ext uri="{BB962C8B-B14F-4D97-AF65-F5344CB8AC3E}">
        <p14:creationId xmlns:p14="http://schemas.microsoft.com/office/powerpoint/2010/main" val="2196683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8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Brief history of Internet </a:t>
            </a:r>
          </a:p>
        </p:txBody>
      </p:sp>
      <p:sp>
        <p:nvSpPr>
          <p:cNvPr id="127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Began as a US Department of Defense network called ARPANET (1960s-70s)</a:t>
            </a:r>
            <a:endParaRPr lang="en-U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APRPANET Main idea was to </a:t>
            </a:r>
            <a:endParaRPr lang="en-US" sz="2000" b="0" strike="noStrike" spc="-1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support packet switching – allowing multiple users to use same communication path and</a:t>
            </a:r>
            <a:endParaRPr lang="en-US" sz="1600" b="0" strike="noStrike" spc="-1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Use TCP (transmission control protocol) to ensure message is properly pass from sender to receiver  </a:t>
            </a:r>
            <a:endParaRPr lang="en-US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Initial services: electronic mail, file transfer</a:t>
            </a:r>
            <a:endParaRPr lang="en-US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Opened to commercial interests and most universities in late 80s</a:t>
            </a:r>
            <a:endParaRPr lang="en-US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WWW created in 1989-91 by Tim Berners-Lee</a:t>
            </a:r>
            <a:endParaRPr lang="en-US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Early web browsers released: Mosaic 1992, Netscape 1994, Internet Explorer 1995</a:t>
            </a:r>
            <a:endParaRPr lang="en-US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Amazon.com opens in 1995; Google January 1996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Web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280" algn="just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1989,Tim Berners-Lee of CERN (the European Organization for Nuclear Research) began to develop a technology for sharing information via hyperlinked text documents.</a:t>
            </a:r>
            <a:endParaRPr lang="en-US" sz="2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 also wrote </a:t>
            </a:r>
            <a:r>
              <a:rPr lang="en-US" sz="2800" b="0" i="1" strike="noStrike" spc="-1">
                <a:solidFill>
                  <a:srgbClr val="00864B"/>
                </a:solidFill>
                <a:latin typeface="Calibri"/>
                <a:ea typeface="DejaVu Sans"/>
              </a:rPr>
              <a:t>communication protocols (Hypertext Transfer Protocol(HTTP))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to form the backbone of his new information system, which he called the World Wide Web.</a:t>
            </a:r>
            <a:endParaRPr lang="en-US" sz="2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Web (World Wide Web)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consists of information organized into Web pages containing text and graphic images.</a:t>
            </a:r>
            <a:endParaRPr lang="en-US" sz="2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561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 contains hypertext links, or highlighted keywords and images that lead to related information.</a:t>
            </a:r>
            <a:endParaRPr lang="en-US" sz="2800" b="0" strike="noStrike" spc="-1">
              <a:latin typeface="Arial"/>
            </a:endParaRPr>
          </a:p>
          <a:p>
            <a:pPr marL="432000" indent="-323280" algn="just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collection of linked Web pages that has a common theme or focus is called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Web site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0" name="Picture 6"/>
          <p:cNvPicPr/>
          <p:nvPr/>
        </p:nvPicPr>
        <p:blipFill>
          <a:blip r:embed="rId2"/>
          <a:stretch/>
        </p:blipFill>
        <p:spPr>
          <a:xfrm>
            <a:off x="7694640" y="130320"/>
            <a:ext cx="2193840" cy="16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Web fundamentals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The WWW comprises Web Servers and Web Browsers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Web Server: software that listens for Web page requests and serves up the requested pages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Apache - http://www.apache.org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Microsoft Internet Information Server (IIS) - http://www.iis.net/</a:t>
            </a: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Express - https://expressjs.com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latin typeface="Arial"/>
              </a:rPr>
              <a:t>Web browser: gets and renders documents from servers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Web fundamentals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Hyperlinks: used to reference other web pages, e-mail addresses, files and more…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URIs (Uniform Resource Identifiers)identify resources on the Internet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URIs that start with http://are called URLs (Uniform Resource Locators)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HTTP –hypertext transport protocol </a:t>
            </a:r>
            <a:endParaRPr lang="en-US" sz="2400" b="0" strike="noStrike" spc="-1" dirty="0">
              <a:latin typeface="Arial"/>
            </a:endParaRPr>
          </a:p>
          <a:p>
            <a:pPr marL="889200" lvl="1" indent="-323280">
              <a:spcBef>
                <a:spcPts val="47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application-level protocol for distributed, collaborative, hypermedia information systems</a:t>
            </a:r>
            <a:endParaRPr lang="en-US" sz="2400" b="0" strike="noStrike" spc="-1" dirty="0">
              <a:latin typeface="Arial"/>
            </a:endParaRPr>
          </a:p>
          <a:p>
            <a:pPr marL="889200" lvl="1" indent="-32328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request/response protocol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HTTP</a:t>
            </a:r>
          </a:p>
        </p:txBody>
      </p:sp>
      <p:sp>
        <p:nvSpPr>
          <p:cNvPr id="136" name="CustomShape 2"/>
          <p:cNvSpPr/>
          <p:nvPr/>
        </p:nvSpPr>
        <p:spPr>
          <a:xfrm>
            <a:off x="504000" y="1725049"/>
            <a:ext cx="9071280" cy="53353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Defines a set of commands understood by a Web server and sent from a browser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Some HTTP commands (your browser sends these internally)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latin typeface="Arial"/>
              </a:rPr>
              <a:t>GET resource -- requests data from a specified resource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latin typeface="Arial"/>
              </a:rPr>
              <a:t>POST resource -- submits data to be processed to a specified resource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latin typeface="Arial"/>
              </a:rPr>
              <a:t>PUT resource -- uploads a representation of the specified URL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latin typeface="Arial"/>
              </a:rPr>
              <a:t>DELETE resource -- deletes the specified resource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CE181E"/>
                </a:solidFill>
                <a:latin typeface="Arial"/>
              </a:rPr>
              <a:t>Reading: </a:t>
            </a:r>
            <a:r>
              <a:rPr lang="en-US" sz="2800" b="0" strike="noStrike" spc="-1" dirty="0">
                <a:solidFill>
                  <a:srgbClr val="CE181E"/>
                </a:solidFill>
                <a:latin typeface="Arial"/>
              </a:rPr>
              <a:t>HTTP status codes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Internet Media Types (MIME)</a:t>
            </a:r>
          </a:p>
        </p:txBody>
      </p:sp>
      <p:sp>
        <p:nvSpPr>
          <p:cNvPr id="138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Sometimes when including other resources in a Web page (stylesheet, image, multimedia object), we specify their type of data</a:t>
            </a:r>
          </a:p>
        </p:txBody>
      </p:sp>
      <p:pic>
        <p:nvPicPr>
          <p:cNvPr id="139" name="Picture 138"/>
          <p:cNvPicPr/>
          <p:nvPr/>
        </p:nvPicPr>
        <p:blipFill>
          <a:blip r:embed="rId2"/>
          <a:stretch/>
        </p:blipFill>
        <p:spPr>
          <a:xfrm>
            <a:off x="235800" y="3192120"/>
            <a:ext cx="9622800" cy="37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</Template>
  <TotalTime>1707</TotalTime>
  <Words>1917</Words>
  <Application>Microsoft Office PowerPoint</Application>
  <PresentationFormat>Custom</PresentationFormat>
  <Paragraphs>209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Century</vt:lpstr>
      <vt:lpstr>DejaVu Sans</vt:lpstr>
      <vt:lpstr>Symbol</vt:lpstr>
      <vt:lpstr>Tahoma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Multi tier…  </vt:lpstr>
      <vt:lpstr>PowerPoint Presentation</vt:lpstr>
      <vt:lpstr>PowerPoint Presentation</vt:lpstr>
      <vt:lpstr>PowerPoint Presentation</vt:lpstr>
      <vt:lpstr>PowerPoint Presentation</vt:lpstr>
      <vt:lpstr> Request response…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Programming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>Administrator</dc:creator>
  <dc:description/>
  <cp:lastModifiedBy>Tesh</cp:lastModifiedBy>
  <cp:revision>57</cp:revision>
  <dcterms:created xsi:type="dcterms:W3CDTF">2020-02-24T20:40:50Z</dcterms:created>
  <dcterms:modified xsi:type="dcterms:W3CDTF">2023-10-22T15:23:24Z</dcterms:modified>
  <dc:language>en-US</dc:language>
</cp:coreProperties>
</file>