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315" r:id="rId4"/>
    <p:sldId id="257" r:id="rId5"/>
    <p:sldId id="356" r:id="rId6"/>
    <p:sldId id="258" r:id="rId7"/>
    <p:sldId id="259" r:id="rId8"/>
    <p:sldId id="260" r:id="rId9"/>
    <p:sldId id="316" r:id="rId10"/>
    <p:sldId id="317" r:id="rId11"/>
    <p:sldId id="318" r:id="rId12"/>
    <p:sldId id="261" r:id="rId13"/>
    <p:sldId id="290" r:id="rId14"/>
    <p:sldId id="291" r:id="rId15"/>
    <p:sldId id="357" r:id="rId16"/>
    <p:sldId id="319" r:id="rId17"/>
    <p:sldId id="292" r:id="rId18"/>
    <p:sldId id="320" r:id="rId19"/>
    <p:sldId id="321" r:id="rId20"/>
    <p:sldId id="262" r:id="rId21"/>
    <p:sldId id="322" r:id="rId22"/>
    <p:sldId id="295" r:id="rId23"/>
    <p:sldId id="263" r:id="rId24"/>
    <p:sldId id="326" r:id="rId25"/>
    <p:sldId id="327" r:id="rId26"/>
    <p:sldId id="264" r:id="rId27"/>
    <p:sldId id="265" r:id="rId28"/>
    <p:sldId id="266" r:id="rId29"/>
    <p:sldId id="267" r:id="rId30"/>
    <p:sldId id="268" r:id="rId31"/>
    <p:sldId id="269" r:id="rId32"/>
    <p:sldId id="270" r:id="rId33"/>
    <p:sldId id="271" r:id="rId34"/>
    <p:sldId id="272" r:id="rId35"/>
    <p:sldId id="273" r:id="rId36"/>
    <p:sldId id="324" r:id="rId37"/>
    <p:sldId id="325" r:id="rId38"/>
    <p:sldId id="274" r:id="rId39"/>
    <p:sldId id="275" r:id="rId40"/>
    <p:sldId id="294" r:id="rId41"/>
    <p:sldId id="276" r:id="rId42"/>
    <p:sldId id="331" r:id="rId43"/>
    <p:sldId id="277" r:id="rId44"/>
    <p:sldId id="297" r:id="rId45"/>
    <p:sldId id="278" r:id="rId46"/>
    <p:sldId id="328" r:id="rId47"/>
    <p:sldId id="329" r:id="rId48"/>
    <p:sldId id="330" r:id="rId49"/>
    <p:sldId id="323" r:id="rId50"/>
    <p:sldId id="279" r:id="rId51"/>
    <p:sldId id="280" r:id="rId52"/>
    <p:sldId id="284" r:id="rId53"/>
    <p:sldId id="281" r:id="rId54"/>
    <p:sldId id="282" r:id="rId55"/>
    <p:sldId id="283" r:id="rId56"/>
    <p:sldId id="333" r:id="rId57"/>
    <p:sldId id="306" r:id="rId58"/>
    <p:sldId id="332" r:id="rId59"/>
    <p:sldId id="312" r:id="rId60"/>
    <p:sldId id="334" r:id="rId61"/>
    <p:sldId id="313" r:id="rId62"/>
    <p:sldId id="309" r:id="rId63"/>
    <p:sldId id="285" r:id="rId64"/>
    <p:sldId id="286" r:id="rId65"/>
    <p:sldId id="287" r:id="rId66"/>
    <p:sldId id="288" r:id="rId67"/>
    <p:sldId id="289" r:id="rId68"/>
    <p:sldId id="335" r:id="rId69"/>
    <p:sldId id="336" r:id="rId70"/>
    <p:sldId id="337" r:id="rId71"/>
    <p:sldId id="338" r:id="rId72"/>
    <p:sldId id="298" r:id="rId73"/>
    <p:sldId id="299" r:id="rId74"/>
    <p:sldId id="300" r:id="rId75"/>
    <p:sldId id="301" r:id="rId76"/>
    <p:sldId id="302" r:id="rId77"/>
    <p:sldId id="343" r:id="rId78"/>
    <p:sldId id="310" r:id="rId79"/>
    <p:sldId id="344" r:id="rId80"/>
    <p:sldId id="345" r:id="rId81"/>
    <p:sldId id="346" r:id="rId82"/>
    <p:sldId id="347" r:id="rId83"/>
    <p:sldId id="348" r:id="rId84"/>
    <p:sldId id="339" r:id="rId85"/>
    <p:sldId id="349" r:id="rId86"/>
    <p:sldId id="350" r:id="rId87"/>
    <p:sldId id="351" r:id="rId88"/>
    <p:sldId id="352" r:id="rId89"/>
    <p:sldId id="353" r:id="rId90"/>
    <p:sldId id="354" r:id="rId91"/>
    <p:sldId id="340" r:id="rId92"/>
    <p:sldId id="341" r:id="rId93"/>
    <p:sldId id="342" r:id="rId94"/>
    <p:sldId id="355" r:id="rId95"/>
    <p:sldId id="311" r:id="rId96"/>
    <p:sldId id="358" r:id="rId97"/>
    <p:sldId id="359" r:id="rId98"/>
    <p:sldId id="360" r:id="rId99"/>
    <p:sldId id="361" r:id="rId100"/>
    <p:sldId id="362" r:id="rId10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lang="en-US" sz="4400" b="0" strike="noStrike" spc="-1">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720" y="720"/>
            <a:ext cx="10078920" cy="7558920"/>
          </a:xfrm>
          <a:prstGeom prst="rect">
            <a:avLst/>
          </a:prstGeom>
          <a:ln>
            <a:noFill/>
          </a:ln>
        </p:spPr>
      </p:pic>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2" name="PlaceHolder 2"/>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720" y="720"/>
            <a:ext cx="10078920" cy="7558920"/>
          </a:xfrm>
          <a:prstGeom prst="rect">
            <a:avLst/>
          </a:prstGeom>
          <a:ln>
            <a:noFill/>
          </a:ln>
        </p:spPr>
      </p:pic>
      <p:sp>
        <p:nvSpPr>
          <p:cNvPr id="40" name="PlaceHolder 1"/>
          <p:cNvSpPr>
            <a:spLocks noGrp="1"/>
          </p:cNvSpPr>
          <p:nvPr>
            <p:ph type="title"/>
          </p:nvPr>
        </p:nvSpPr>
        <p:spPr>
          <a:xfrm>
            <a:off x="504000" y="576000"/>
            <a:ext cx="7199280" cy="719280"/>
          </a:xfrm>
          <a:prstGeom prst="rect">
            <a:avLst/>
          </a:prstGeom>
        </p:spPr>
        <p:txBody>
          <a:bodyPr lIns="0" tIns="0" rIns="0" bIns="0" anchor="ctr"/>
          <a:lstStyle/>
          <a:p>
            <a:pPr algn="ctr"/>
            <a:r>
              <a:rPr lang="en-US" sz="4400" b="0" strike="noStrike" spc="-1">
                <a:latin typeface="Arial"/>
              </a:rPr>
              <a:t>Click to edit the title text format</a:t>
            </a:r>
          </a:p>
        </p:txBody>
      </p:sp>
      <p:sp>
        <p:nvSpPr>
          <p:cNvPr id="41" name="PlaceHolder 2"/>
          <p:cNvSpPr>
            <a:spLocks noGrp="1"/>
          </p:cNvSpPr>
          <p:nvPr>
            <p:ph type="body"/>
          </p:nvPr>
        </p:nvSpPr>
        <p:spPr>
          <a:xfrm>
            <a:off x="504000" y="1800000"/>
            <a:ext cx="4426560" cy="4383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
        <p:nvSpPr>
          <p:cNvPr id="42" name="PlaceHolder 3"/>
          <p:cNvSpPr>
            <a:spLocks noGrp="1"/>
          </p:cNvSpPr>
          <p:nvPr>
            <p:ph type="body"/>
          </p:nvPr>
        </p:nvSpPr>
        <p:spPr>
          <a:xfrm>
            <a:off x="5152680" y="1800000"/>
            <a:ext cx="4426560" cy="4383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spcBef>
                <a:spcPct val="0"/>
              </a:spcBef>
            </a:pPr>
            <a:r>
              <a:rPr lang="en-US" sz="4000" spc="-1" dirty="0">
                <a:solidFill>
                  <a:srgbClr val="002060"/>
                </a:solidFill>
                <a:latin typeface="Centaur" panose="02030504050205020304" pitchFamily="18" charset="0"/>
                <a:ea typeface="DejaVu Sans"/>
              </a:rPr>
              <a:t>Chapter 4 - JavaScript</a:t>
            </a:r>
          </a:p>
        </p:txBody>
      </p:sp>
      <p:sp>
        <p:nvSpPr>
          <p:cNvPr id="80"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108720">
              <a:lnSpc>
                <a:spcPct val="100000"/>
              </a:lnSpc>
              <a:spcAft>
                <a:spcPts val="1417"/>
              </a:spcAft>
              <a:buClr>
                <a:srgbClr val="99CC66"/>
              </a:buClr>
              <a:buSzPct val="45000"/>
            </a:pPr>
            <a:endParaRPr lang="en-US" spc="-1" dirty="0">
              <a:latin typeface="Arial"/>
            </a:endParaRPr>
          </a:p>
          <a:p>
            <a:pPr marL="108720">
              <a:lnSpc>
                <a:spcPct val="100000"/>
              </a:lnSpc>
              <a:spcAft>
                <a:spcPts val="1417"/>
              </a:spcAft>
              <a:buClr>
                <a:srgbClr val="99CC66"/>
              </a:buClr>
              <a:buSzPct val="45000"/>
            </a:pPr>
            <a:r>
              <a:rPr lang="en-US" sz="4000" b="0" strike="noStrike" spc="-1" dirty="0">
                <a:solidFill>
                  <a:srgbClr val="002060"/>
                </a:solidFill>
                <a:latin typeface="Centaur" panose="02030504050205020304" pitchFamily="18" charset="0"/>
                <a:ea typeface="DejaVu Sans"/>
              </a:rPr>
              <a:t>Fundamentals of JavaScript </a:t>
            </a:r>
            <a:endParaRPr lang="en-US" sz="4000" b="0" strike="noStrike" spc="-1" dirty="0">
              <a:solidFill>
                <a:srgbClr val="002060"/>
              </a:solidFill>
              <a:latin typeface="Centaur" panose="020305040502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 dirty="0">
                <a:solidFill>
                  <a:srgbClr val="002060"/>
                </a:solidFill>
                <a:latin typeface="Centaur" panose="02030504050205020304" pitchFamily="18" charset="0"/>
                <a:ea typeface="DejaVu Sans"/>
                <a:cs typeface="+mn-cs"/>
              </a:rPr>
              <a:t>External JavaScript</a:t>
            </a:r>
          </a:p>
        </p:txBody>
      </p:sp>
      <p:sp>
        <p:nvSpPr>
          <p:cNvPr id="3" name="Subtitle 2"/>
          <p:cNvSpPr>
            <a:spLocks noGrp="1"/>
          </p:cNvSpPr>
          <p:nvPr>
            <p:ph type="subTitle"/>
          </p:nvPr>
        </p:nvSpPr>
        <p:spPr>
          <a:xfrm>
            <a:off x="504000" y="1768680"/>
            <a:ext cx="9072000" cy="5236554"/>
          </a:xfrm>
        </p:spPr>
        <p:txBody>
          <a:bodyPr anchor="t">
            <a:noAutofit/>
          </a:bodyPr>
          <a:lstStyle/>
          <a:p>
            <a:pPr marL="465138" indent="-465138">
              <a:buSzPct val="70000"/>
              <a:buFont typeface="Wingdings" panose="05000000000000000000" pitchFamily="2" charset="2"/>
              <a:buChar char="q"/>
            </a:pPr>
            <a:r>
              <a:rPr lang="en-US" sz="3200" dirty="0">
                <a:latin typeface="Centaur" panose="02030504050205020304" pitchFamily="18" charset="0"/>
              </a:rPr>
              <a:t>External scripts are practical when the same code is used in many different web pages.</a:t>
            </a:r>
          </a:p>
          <a:p>
            <a:pPr marL="465138" indent="-465138">
              <a:buSzPct val="70000"/>
              <a:buFont typeface="Wingdings" panose="05000000000000000000" pitchFamily="2" charset="2"/>
              <a:buChar char="q"/>
            </a:pPr>
            <a:r>
              <a:rPr lang="en-US" sz="3200" dirty="0">
                <a:latin typeface="Centaur" panose="02030504050205020304" pitchFamily="18" charset="0"/>
              </a:rPr>
              <a:t>JavaScript files have the file extension .</a:t>
            </a:r>
            <a:r>
              <a:rPr lang="en-US" sz="3200" dirty="0" err="1">
                <a:latin typeface="Centaur" panose="02030504050205020304" pitchFamily="18" charset="0"/>
              </a:rPr>
              <a:t>js</a:t>
            </a:r>
            <a:r>
              <a:rPr lang="en-US" sz="3200" dirty="0">
                <a:latin typeface="Centaur" panose="02030504050205020304" pitchFamily="18" charset="0"/>
              </a:rPr>
              <a:t>.</a:t>
            </a:r>
          </a:p>
          <a:p>
            <a:pPr marL="465138" indent="-465138">
              <a:buSzPct val="70000"/>
              <a:buFont typeface="Wingdings" panose="05000000000000000000" pitchFamily="2" charset="2"/>
              <a:buChar char="q"/>
            </a:pPr>
            <a:r>
              <a:rPr lang="en-US" sz="3200" dirty="0">
                <a:latin typeface="Centaur" panose="02030504050205020304" pitchFamily="18" charset="0"/>
              </a:rPr>
              <a:t>To use an external script, put the name of the script file in the </a:t>
            </a:r>
            <a:r>
              <a:rPr lang="en-US" sz="3200" dirty="0" err="1">
                <a:latin typeface="Centaur" panose="02030504050205020304" pitchFamily="18" charset="0"/>
              </a:rPr>
              <a:t>src</a:t>
            </a:r>
            <a:r>
              <a:rPr lang="en-US" sz="3200" dirty="0">
                <a:latin typeface="Centaur" panose="02030504050205020304" pitchFamily="18" charset="0"/>
              </a:rPr>
              <a:t> (source) attribute of a &lt;script&gt; tag:</a:t>
            </a:r>
          </a:p>
          <a:p>
            <a:pPr marL="0" indent="0">
              <a:buSzPct val="70000"/>
              <a:buNone/>
            </a:pPr>
            <a:r>
              <a:rPr lang="en-US" sz="3200" dirty="0">
                <a:solidFill>
                  <a:srgbClr val="0000CD"/>
                </a:solidFill>
                <a:latin typeface="Consolas" panose="020B0609020204030204" pitchFamily="49" charset="0"/>
              </a:rPr>
              <a:t>	</a:t>
            </a:r>
            <a:r>
              <a:rPr lang="en-US" sz="2000" dirty="0">
                <a:solidFill>
                  <a:srgbClr val="0000CD"/>
                </a:solidFill>
                <a:latin typeface="Centaur" panose="02030504050205020304" pitchFamily="18" charset="0"/>
              </a:rPr>
              <a:t>&lt;</a:t>
            </a:r>
            <a:r>
              <a:rPr lang="en-US" sz="2000" dirty="0">
                <a:solidFill>
                  <a:srgbClr val="A52A2A"/>
                </a:solidFill>
                <a:latin typeface="Centaur" panose="02030504050205020304" pitchFamily="18" charset="0"/>
              </a:rPr>
              <a:t>script</a:t>
            </a:r>
            <a:r>
              <a:rPr lang="en-US" sz="2000" dirty="0">
                <a:solidFill>
                  <a:srgbClr val="FF0000"/>
                </a:solidFill>
                <a:latin typeface="Centaur" panose="02030504050205020304" pitchFamily="18" charset="0"/>
              </a:rPr>
              <a:t> </a:t>
            </a:r>
            <a:r>
              <a:rPr lang="en-US" sz="2000" dirty="0" err="1">
                <a:solidFill>
                  <a:srgbClr val="FF0000"/>
                </a:solidFill>
                <a:latin typeface="Centaur" panose="02030504050205020304" pitchFamily="18" charset="0"/>
              </a:rPr>
              <a:t>src</a:t>
            </a:r>
            <a:r>
              <a:rPr lang="en-US" sz="2000" dirty="0">
                <a:solidFill>
                  <a:srgbClr val="0000CD"/>
                </a:solidFill>
                <a:latin typeface="Centaur" panose="02030504050205020304" pitchFamily="18" charset="0"/>
              </a:rPr>
              <a:t>="myScript.js"&gt;&lt;</a:t>
            </a:r>
            <a:r>
              <a:rPr lang="en-US" sz="2000" dirty="0">
                <a:solidFill>
                  <a:srgbClr val="A52A2A"/>
                </a:solidFill>
                <a:latin typeface="Centaur" panose="02030504050205020304" pitchFamily="18" charset="0"/>
              </a:rPr>
              <a:t>/script</a:t>
            </a:r>
            <a:r>
              <a:rPr lang="en-US" sz="2000" dirty="0">
                <a:solidFill>
                  <a:srgbClr val="0000CD"/>
                </a:solidFill>
                <a:latin typeface="Centaur" panose="02030504050205020304" pitchFamily="18" charset="0"/>
              </a:rPr>
              <a:t>&gt;</a:t>
            </a:r>
            <a:endParaRPr lang="en-US" sz="2000" dirty="0">
              <a:latin typeface="Centaur" panose="02030504050205020304" pitchFamily="18" charset="0"/>
            </a:endParaRPr>
          </a:p>
          <a:p>
            <a:pPr marL="0" indent="0">
              <a:spcBef>
                <a:spcPts val="1800"/>
              </a:spcBef>
              <a:spcAft>
                <a:spcPts val="1800"/>
              </a:spcAft>
              <a:buNone/>
            </a:pPr>
            <a:r>
              <a:rPr lang="en-US" sz="3200" dirty="0">
                <a:solidFill>
                  <a:srgbClr val="0070C0"/>
                </a:solidFill>
                <a:latin typeface="Centaur" panose="02030504050205020304" pitchFamily="18" charset="0"/>
              </a:rPr>
              <a:t>Where myScript.js is an external file given below:</a:t>
            </a:r>
          </a:p>
          <a:p>
            <a:pPr marL="0" indent="0">
              <a:buNone/>
            </a:pPr>
            <a:r>
              <a:rPr lang="en-US" sz="3200" dirty="0">
                <a:latin typeface="Centaur" panose="02030504050205020304" pitchFamily="18" charset="0"/>
              </a:rPr>
              <a:t>function </a:t>
            </a:r>
            <a:r>
              <a:rPr lang="en-US" sz="3200" dirty="0" err="1">
                <a:latin typeface="Centaur" panose="02030504050205020304" pitchFamily="18" charset="0"/>
              </a:rPr>
              <a:t>myFunction</a:t>
            </a:r>
            <a:r>
              <a:rPr lang="en-US" sz="3200" dirty="0">
                <a:latin typeface="Centaur" panose="02030504050205020304" pitchFamily="18" charset="0"/>
              </a:rPr>
              <a:t>() {</a:t>
            </a:r>
            <a:br>
              <a:rPr lang="en-US" sz="3200" dirty="0">
                <a:latin typeface="Centaur" panose="02030504050205020304" pitchFamily="18" charset="0"/>
              </a:rPr>
            </a:br>
            <a:r>
              <a:rPr lang="en-US" sz="3200" dirty="0">
                <a:latin typeface="Centaur" panose="02030504050205020304" pitchFamily="18" charset="0"/>
              </a:rPr>
              <a:t>  </a:t>
            </a:r>
            <a:r>
              <a:rPr lang="en-US" sz="3200" dirty="0" err="1">
                <a:latin typeface="Centaur" panose="02030504050205020304" pitchFamily="18" charset="0"/>
              </a:rPr>
              <a:t>document.getElementById</a:t>
            </a:r>
            <a:r>
              <a:rPr lang="en-US" sz="3200" dirty="0">
                <a:latin typeface="Centaur" panose="02030504050205020304" pitchFamily="18" charset="0"/>
              </a:rPr>
              <a:t>("demo").innerHTML = "Paragraph changed.";</a:t>
            </a:r>
            <a:br>
              <a:rPr lang="en-US" sz="3200" dirty="0">
                <a:latin typeface="Centaur" panose="02030504050205020304" pitchFamily="18" charset="0"/>
              </a:rPr>
            </a:br>
            <a:r>
              <a:rPr lang="en-US" sz="3200" dirty="0">
                <a:latin typeface="Centaur" panose="02030504050205020304" pitchFamily="18" charset="0"/>
              </a:rPr>
              <a:t>}</a:t>
            </a:r>
          </a:p>
          <a:p>
            <a:pPr marL="465138" indent="-465138">
              <a:buSzPct val="70000"/>
              <a:buFont typeface="Wingdings" panose="05000000000000000000" pitchFamily="2" charset="2"/>
              <a:buChar char="q"/>
            </a:pPr>
            <a:endParaRPr lang="en-US" sz="3200" dirty="0">
              <a:latin typeface="Centaur" panose="02030504050205020304" pitchFamily="18" charset="0"/>
            </a:endParaRPr>
          </a:p>
        </p:txBody>
      </p:sp>
    </p:spTree>
    <p:extLst>
      <p:ext uri="{BB962C8B-B14F-4D97-AF65-F5344CB8AC3E}">
        <p14:creationId xmlns:p14="http://schemas.microsoft.com/office/powerpoint/2010/main" val="66010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90" name="CustomShape 2"/>
          <p:cNvSpPr/>
          <p:nvPr/>
        </p:nvSpPr>
        <p:spPr>
          <a:xfrm>
            <a:off x="526680" y="1707009"/>
            <a:ext cx="9005040" cy="523623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65920" indent="-457200">
              <a:lnSpc>
                <a:spcPct val="100000"/>
              </a:lnSpc>
              <a:spcBef>
                <a:spcPts val="561"/>
              </a:spcBef>
              <a:buClr>
                <a:srgbClr val="99CC66"/>
              </a:buClr>
              <a:buSzPct val="70000"/>
              <a:buFont typeface="Wingdings" panose="05000000000000000000" pitchFamily="2" charset="2"/>
              <a:buChar char="q"/>
            </a:pPr>
            <a:r>
              <a:rPr lang="en-US" sz="3200" b="0" strike="noStrike" spc="-1" dirty="0" err="1">
                <a:solidFill>
                  <a:srgbClr val="000000"/>
                </a:solidFill>
                <a:latin typeface="Centaur" panose="02030504050205020304" pitchFamily="18" charset="0"/>
                <a:ea typeface="DejaVu Sans"/>
                <a:cs typeface="Calibri" panose="020F0502020204030204" pitchFamily="34" charset="0"/>
              </a:rPr>
              <a:t>JavaScripts</a:t>
            </a:r>
            <a:r>
              <a:rPr lang="en-US" sz="3200" b="0" strike="noStrike" spc="-1" dirty="0">
                <a:solidFill>
                  <a:srgbClr val="000000"/>
                </a:solidFill>
                <a:latin typeface="Centaur" panose="02030504050205020304" pitchFamily="18" charset="0"/>
                <a:ea typeface="DejaVu Sans"/>
                <a:cs typeface="Calibri" panose="020F0502020204030204" pitchFamily="34" charset="0"/>
              </a:rPr>
              <a:t> are </a:t>
            </a:r>
            <a:r>
              <a:rPr lang="en-US" sz="3200" b="0" strike="noStrike" spc="-1" dirty="0">
                <a:solidFill>
                  <a:srgbClr val="FF0000"/>
                </a:solidFill>
                <a:latin typeface="Centaur" panose="02030504050205020304" pitchFamily="18" charset="0"/>
                <a:ea typeface="DejaVu Sans"/>
                <a:cs typeface="Calibri" panose="020F0502020204030204" pitchFamily="34" charset="0"/>
              </a:rPr>
              <a:t>visible in the client browser</a:t>
            </a:r>
            <a:r>
              <a:rPr lang="en-US" sz="3200" spc="-1" dirty="0">
                <a:latin typeface="Centaur" panose="02030504050205020304" pitchFamily="18" charset="0"/>
                <a:cs typeface="Calibri" panose="020F0502020204030204" pitchFamily="34" charset="0"/>
              </a:rPr>
              <a:t> s</a:t>
            </a:r>
            <a:r>
              <a:rPr lang="en-US" sz="2800" b="0" strike="noStrike" spc="-1" dirty="0">
                <a:solidFill>
                  <a:srgbClr val="000000"/>
                </a:solidFill>
                <a:latin typeface="Centaur" panose="02030504050205020304" pitchFamily="18" charset="0"/>
                <a:ea typeface="DejaVu Sans"/>
                <a:cs typeface="Calibri" panose="020F0502020204030204" pitchFamily="34" charset="0"/>
              </a:rPr>
              <a:t>ince they are typically acting only on the client.</a:t>
            </a:r>
            <a:endParaRPr lang="en-US" sz="2800" spc="-1" dirty="0">
              <a:latin typeface="Centaur" panose="02030504050205020304" pitchFamily="18" charset="0"/>
              <a:cs typeface="Calibri" panose="020F0502020204030204" pitchFamily="34" charset="0"/>
            </a:endParaRPr>
          </a:p>
          <a:p>
            <a:pPr marL="565920" indent="-457200">
              <a:lnSpc>
                <a:spcPct val="100000"/>
              </a:lnSpc>
              <a:spcBef>
                <a:spcPts val="561"/>
              </a:spcBef>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cs typeface="Calibri" panose="020F0502020204030204" pitchFamily="34" charset="0"/>
              </a:rPr>
              <a:t>To prevent the script itself from being (easily) seen, we can upload our JavaScript from a file: </a:t>
            </a:r>
            <a:r>
              <a:rPr lang="en-US" sz="2800" spc="-1" dirty="0">
                <a:solidFill>
                  <a:srgbClr val="000000"/>
                </a:solidFill>
                <a:latin typeface="Centaur" panose="02030504050205020304" pitchFamily="18" charset="0"/>
                <a:cs typeface="Calibri" panose="020F0502020204030204" pitchFamily="34" charset="0"/>
              </a:rPr>
              <a:t> </a:t>
            </a:r>
          </a:p>
          <a:p>
            <a:pPr marL="108720">
              <a:lnSpc>
                <a:spcPct val="100000"/>
              </a:lnSpc>
              <a:spcBef>
                <a:spcPts val="561"/>
              </a:spcBef>
              <a:buClr>
                <a:srgbClr val="99CC66"/>
              </a:buClr>
              <a:buSzPct val="70000"/>
            </a:pPr>
            <a:r>
              <a:rPr lang="en-US" sz="2800" spc="-1" dirty="0">
                <a:solidFill>
                  <a:srgbClr val="000000"/>
                </a:solidFill>
                <a:latin typeface="Centaur" panose="02030504050205020304" pitchFamily="18" charset="0"/>
                <a:cs typeface="Calibri" panose="020F0502020204030204" pitchFamily="34" charset="0"/>
              </a:rPr>
              <a:t>	</a:t>
            </a:r>
            <a:r>
              <a:rPr lang="en-US" sz="2400" spc="-1" dirty="0">
                <a:solidFill>
                  <a:srgbClr val="FF0000"/>
                </a:solidFill>
                <a:latin typeface="Centaur" panose="02030504050205020304" pitchFamily="18" charset="0"/>
                <a:cs typeface="Calibri" panose="020F0502020204030204" pitchFamily="34" charset="0"/>
              </a:rPr>
              <a:t>&lt;script type="text/</a:t>
            </a:r>
            <a:r>
              <a:rPr lang="en-US" sz="2400" spc="-1" dirty="0" err="1">
                <a:solidFill>
                  <a:srgbClr val="FF0000"/>
                </a:solidFill>
                <a:latin typeface="Centaur" panose="02030504050205020304" pitchFamily="18" charset="0"/>
                <a:cs typeface="Calibri" panose="020F0502020204030204" pitchFamily="34" charset="0"/>
              </a:rPr>
              <a:t>javascript</a:t>
            </a:r>
            <a:r>
              <a:rPr lang="en-US" sz="2400" spc="-1" dirty="0">
                <a:solidFill>
                  <a:srgbClr val="FF0000"/>
                </a:solidFill>
                <a:latin typeface="Centaur" panose="02030504050205020304" pitchFamily="18" charset="0"/>
                <a:cs typeface="Calibri" panose="020F0502020204030204" pitchFamily="34" charset="0"/>
              </a:rPr>
              <a:t>" </a:t>
            </a:r>
            <a:r>
              <a:rPr lang="en-US" sz="2400" spc="-1" dirty="0" err="1">
                <a:solidFill>
                  <a:srgbClr val="FF0000"/>
                </a:solidFill>
                <a:latin typeface="Centaur" panose="02030504050205020304" pitchFamily="18" charset="0"/>
                <a:cs typeface="Calibri" panose="020F0502020204030204" pitchFamily="34" charset="0"/>
              </a:rPr>
              <a:t>src</a:t>
            </a:r>
            <a:r>
              <a:rPr lang="en-US" sz="2400" spc="-1" dirty="0">
                <a:solidFill>
                  <a:srgbClr val="FF0000"/>
                </a:solidFill>
                <a:latin typeface="Centaur" panose="02030504050205020304" pitchFamily="18" charset="0"/>
                <a:cs typeface="Calibri" panose="020F0502020204030204" pitchFamily="34" charset="0"/>
              </a:rPr>
              <a:t>="filename.js" &gt;&lt;/script&gt;</a:t>
            </a:r>
            <a:endParaRPr lang="en-US" sz="2400" spc="-1" dirty="0">
              <a:latin typeface="Centaur" panose="02030504050205020304" pitchFamily="18" charset="0"/>
              <a:cs typeface="Calibri" panose="020F0502020204030204" pitchFamily="34" charset="0"/>
            </a:endParaRPr>
          </a:p>
          <a:p>
            <a:pPr marL="426420" indent="-342900">
              <a:spcAft>
                <a:spcPts val="1134"/>
              </a:spcAft>
              <a:buClr>
                <a:srgbClr val="99CC66"/>
              </a:buClr>
              <a:buSzPct val="75000"/>
              <a:buFont typeface="Wingdings" panose="05000000000000000000" pitchFamily="2" charset="2"/>
              <a:buChar char="q"/>
            </a:pPr>
            <a:r>
              <a:rPr lang="en-US" sz="2800" spc="-1" dirty="0">
                <a:latin typeface="Centaur" panose="02030504050205020304" pitchFamily="18" charset="0"/>
                <a:cs typeface="Calibri" panose="020F0502020204030204" pitchFamily="34" charset="0"/>
              </a:rPr>
              <a:t>External scripts are practical when the same code is used in many different web pages.</a:t>
            </a:r>
          </a:p>
          <a:p>
            <a:pPr marL="426420" indent="-342900">
              <a:spcAft>
                <a:spcPts val="1134"/>
              </a:spcAft>
              <a:buClr>
                <a:srgbClr val="99CC66"/>
              </a:buClr>
              <a:buSzPct val="75000"/>
              <a:buFont typeface="Wingdings" panose="05000000000000000000" pitchFamily="2" charset="2"/>
              <a:buChar char="q"/>
            </a:pPr>
            <a:r>
              <a:rPr lang="en-US" sz="2800" spc="-1" dirty="0">
                <a:latin typeface="Centaur" panose="02030504050205020304" pitchFamily="18" charset="0"/>
                <a:cs typeface="Calibri" panose="020F0502020204030204" pitchFamily="34" charset="0"/>
              </a:rPr>
              <a:t>JavaScript files have the file extension .</a:t>
            </a:r>
            <a:r>
              <a:rPr lang="en-US" sz="2800" spc="-1" dirty="0" err="1">
                <a:latin typeface="Centaur" panose="02030504050205020304" pitchFamily="18" charset="0"/>
                <a:cs typeface="Calibri" panose="020F0502020204030204" pitchFamily="34" charset="0"/>
              </a:rPr>
              <a:t>js</a:t>
            </a:r>
            <a:r>
              <a:rPr lang="en-US" sz="2800" spc="-1" dirty="0">
                <a:latin typeface="Centaur" panose="02030504050205020304" pitchFamily="18" charset="0"/>
                <a:cs typeface="Calibri" panose="020F0502020204030204" pitchFamily="34" charset="0"/>
              </a:rPr>
              <a:t>.</a:t>
            </a:r>
          </a:p>
        </p:txBody>
      </p:sp>
      <p:sp>
        <p:nvSpPr>
          <p:cNvPr id="91" name="TextShape 3"/>
          <p:cNvSpPr txBox="1"/>
          <p:nvPr/>
        </p:nvSpPr>
        <p:spPr>
          <a:xfrm>
            <a:off x="643680" y="672480"/>
            <a:ext cx="6888496" cy="622800"/>
          </a:xfrm>
          <a:prstGeom prst="rect">
            <a:avLst/>
          </a:prstGeom>
          <a:noFill/>
          <a:ln>
            <a:noFill/>
          </a:ln>
        </p:spPr>
        <p:txBody>
          <a:bodyPr lIns="90000" tIns="45000" rIns="90000" bIns="45000"/>
          <a:lstStyle/>
          <a:p>
            <a:pPr>
              <a:lnSpc>
                <a:spcPct val="90000"/>
              </a:lnSpc>
              <a:spcBef>
                <a:spcPct val="0"/>
              </a:spcBef>
            </a:pPr>
            <a:r>
              <a:rPr lang="en-US" sz="4000" spc="-1" dirty="0">
                <a:solidFill>
                  <a:srgbClr val="002060"/>
                </a:solidFill>
                <a:latin typeface="Centaur" panose="02030504050205020304" pitchFamily="18" charset="0"/>
                <a:ea typeface="DejaVu Sans"/>
              </a:rPr>
              <a:t>External JavaScript cont’d…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 dirty="0">
                <a:solidFill>
                  <a:srgbClr val="002060"/>
                </a:solidFill>
                <a:latin typeface="Centaur" panose="02030504050205020304" pitchFamily="18" charset="0"/>
                <a:ea typeface="DejaVu Sans"/>
                <a:cs typeface="+mn-cs"/>
              </a:rPr>
              <a:t>External JavaScript Advantages and Referencing</a:t>
            </a:r>
          </a:p>
        </p:txBody>
      </p:sp>
      <p:sp>
        <p:nvSpPr>
          <p:cNvPr id="3" name="Subtitle 2"/>
          <p:cNvSpPr>
            <a:spLocks noGrp="1"/>
          </p:cNvSpPr>
          <p:nvPr>
            <p:ph type="subTitle"/>
          </p:nvPr>
        </p:nvSpPr>
        <p:spPr>
          <a:xfrm>
            <a:off x="504000" y="1702601"/>
            <a:ext cx="9072000" cy="5504111"/>
          </a:xfrm>
        </p:spPr>
        <p:txBody>
          <a:bodyPr anchor="t"/>
          <a:lstStyle/>
          <a:p>
            <a:pPr marL="426420" indent="-342900">
              <a:spcAft>
                <a:spcPts val="1134"/>
              </a:spcAft>
              <a:buClr>
                <a:srgbClr val="99CC66"/>
              </a:buClr>
              <a:buSzPct val="70000"/>
              <a:buFont typeface="Wingdings" panose="05000000000000000000" pitchFamily="2" charset="2"/>
              <a:buChar char="q"/>
            </a:pPr>
            <a:r>
              <a:rPr lang="en-US" sz="2500" spc="-1" dirty="0">
                <a:solidFill>
                  <a:srgbClr val="000000"/>
                </a:solidFill>
                <a:latin typeface="Centaur" panose="02030504050205020304" pitchFamily="18" charset="0"/>
                <a:ea typeface="DejaVu Sans"/>
                <a:cs typeface="Calibri" panose="020F0502020204030204" pitchFamily="34" charset="0"/>
              </a:rPr>
              <a:t>Placing scripts in external files has some advantages:</a:t>
            </a:r>
          </a:p>
          <a:p>
            <a:pPr marL="426420" indent="-342900">
              <a:spcAft>
                <a:spcPts val="1134"/>
              </a:spcAft>
              <a:buClr>
                <a:srgbClr val="99CC66"/>
              </a:buClr>
              <a:buSzPct val="70000"/>
              <a:buFont typeface="Wingdings" panose="05000000000000000000" pitchFamily="2" charset="2"/>
              <a:buChar char="q"/>
            </a:pPr>
            <a:r>
              <a:rPr lang="en-US" sz="2500" spc="-1" dirty="0">
                <a:solidFill>
                  <a:srgbClr val="000000"/>
                </a:solidFill>
                <a:latin typeface="Centaur" panose="02030504050205020304" pitchFamily="18" charset="0"/>
                <a:ea typeface="DejaVu Sans"/>
                <a:cs typeface="Calibri" panose="020F0502020204030204" pitchFamily="34" charset="0"/>
              </a:rPr>
              <a:t>It separates HTML and JavaScript code</a:t>
            </a:r>
          </a:p>
          <a:p>
            <a:pPr marL="426420" indent="-342900">
              <a:spcAft>
                <a:spcPts val="1134"/>
              </a:spcAft>
              <a:buClr>
                <a:srgbClr val="99CC66"/>
              </a:buClr>
              <a:buSzPct val="70000"/>
              <a:buFont typeface="Wingdings" panose="05000000000000000000" pitchFamily="2" charset="2"/>
              <a:buChar char="q"/>
            </a:pPr>
            <a:r>
              <a:rPr lang="en-US" sz="2500" spc="-1" dirty="0">
                <a:solidFill>
                  <a:srgbClr val="000000"/>
                </a:solidFill>
                <a:latin typeface="Centaur" panose="02030504050205020304" pitchFamily="18" charset="0"/>
                <a:ea typeface="DejaVu Sans"/>
                <a:cs typeface="Calibri" panose="020F0502020204030204" pitchFamily="34" charset="0"/>
              </a:rPr>
              <a:t>It makes HTML and JavaScript easier to read and maintain</a:t>
            </a:r>
          </a:p>
          <a:p>
            <a:pPr marL="426420" indent="-342900">
              <a:spcAft>
                <a:spcPts val="1134"/>
              </a:spcAft>
              <a:buClr>
                <a:srgbClr val="99CC66"/>
              </a:buClr>
              <a:buSzPct val="70000"/>
              <a:buFont typeface="Wingdings" panose="05000000000000000000" pitchFamily="2" charset="2"/>
              <a:buChar char="q"/>
            </a:pPr>
            <a:r>
              <a:rPr lang="en-US" sz="2500" spc="-1" dirty="0">
                <a:solidFill>
                  <a:srgbClr val="000000"/>
                </a:solidFill>
                <a:latin typeface="Centaur" panose="02030504050205020304" pitchFamily="18" charset="0"/>
                <a:ea typeface="DejaVu Sans"/>
                <a:cs typeface="Calibri" panose="020F0502020204030204" pitchFamily="34" charset="0"/>
              </a:rPr>
              <a:t>Cached JavaScript files can speed up page </a:t>
            </a:r>
            <a:r>
              <a:rPr lang="en-US" sz="2500" spc="-1" dirty="0">
                <a:solidFill>
                  <a:srgbClr val="000000"/>
                </a:solidFill>
                <a:latin typeface="Centaur" panose="02030504050205020304" pitchFamily="18" charset="0"/>
                <a:cs typeface="Calibri" panose="020F0502020204030204" pitchFamily="34" charset="0"/>
              </a:rPr>
              <a:t>loads</a:t>
            </a:r>
          </a:p>
          <a:p>
            <a:pPr marL="426420" indent="-342900">
              <a:spcAft>
                <a:spcPts val="1134"/>
              </a:spcAft>
              <a:buClr>
                <a:srgbClr val="99CC66"/>
              </a:buClr>
              <a:buSzPct val="70000"/>
              <a:buFont typeface="Wingdings" panose="05000000000000000000" pitchFamily="2" charset="2"/>
              <a:buChar char="q"/>
            </a:pPr>
            <a:r>
              <a:rPr lang="en-US" sz="2500" spc="-1" dirty="0">
                <a:solidFill>
                  <a:srgbClr val="000000"/>
                </a:solidFill>
                <a:latin typeface="Centaur" panose="02030504050205020304" pitchFamily="18" charset="0"/>
                <a:cs typeface="Calibri" panose="020F0502020204030204" pitchFamily="34" charset="0"/>
              </a:rPr>
              <a:t>To add several script files to one page  - use several script tags:</a:t>
            </a:r>
          </a:p>
          <a:p>
            <a:r>
              <a:rPr lang="en-US" sz="2400" dirty="0">
                <a:solidFill>
                  <a:srgbClr val="0000CD"/>
                </a:solidFill>
                <a:latin typeface="Centaur" panose="02030504050205020304" pitchFamily="18" charset="0"/>
              </a:rPr>
              <a:t>	&lt;</a:t>
            </a:r>
            <a:r>
              <a:rPr lang="en-US" sz="2400" dirty="0">
                <a:solidFill>
                  <a:srgbClr val="A52A2A"/>
                </a:solidFill>
                <a:latin typeface="Centaur" panose="02030504050205020304" pitchFamily="18" charset="0"/>
              </a:rPr>
              <a:t>script</a:t>
            </a:r>
            <a:r>
              <a:rPr lang="en-US" sz="2400" dirty="0">
                <a:solidFill>
                  <a:srgbClr val="FF0000"/>
                </a:solidFill>
                <a:latin typeface="Centaur" panose="02030504050205020304" pitchFamily="18" charset="0"/>
              </a:rPr>
              <a:t> </a:t>
            </a:r>
            <a:r>
              <a:rPr lang="en-US" sz="2400" dirty="0" err="1">
                <a:solidFill>
                  <a:srgbClr val="FF0000"/>
                </a:solidFill>
                <a:latin typeface="Centaur" panose="02030504050205020304" pitchFamily="18" charset="0"/>
              </a:rPr>
              <a:t>src</a:t>
            </a:r>
            <a:r>
              <a:rPr lang="en-US" sz="2400" dirty="0">
                <a:solidFill>
                  <a:srgbClr val="0000CD"/>
                </a:solidFill>
                <a:latin typeface="Centaur" panose="02030504050205020304" pitchFamily="18" charset="0"/>
              </a:rPr>
              <a:t>="myScript1.js"&gt;&lt;</a:t>
            </a:r>
            <a:r>
              <a:rPr lang="en-US" sz="2400" dirty="0">
                <a:solidFill>
                  <a:srgbClr val="A52A2A"/>
                </a:solidFill>
                <a:latin typeface="Centaur" panose="02030504050205020304" pitchFamily="18" charset="0"/>
              </a:rPr>
              <a:t>/script</a:t>
            </a:r>
            <a:r>
              <a:rPr lang="en-US" sz="2400" dirty="0">
                <a:solidFill>
                  <a:srgbClr val="0000CD"/>
                </a:solidFill>
                <a:latin typeface="Centaur" panose="02030504050205020304" pitchFamily="18" charset="0"/>
              </a:rPr>
              <a:t>&gt;</a:t>
            </a:r>
            <a:br>
              <a:rPr lang="en-US" sz="2400" dirty="0">
                <a:latin typeface="Centaur" panose="02030504050205020304" pitchFamily="18" charset="0"/>
              </a:rPr>
            </a:br>
            <a:r>
              <a:rPr lang="en-US" sz="2400" dirty="0">
                <a:latin typeface="Centaur" panose="02030504050205020304" pitchFamily="18" charset="0"/>
              </a:rPr>
              <a:t>	</a:t>
            </a: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script</a:t>
            </a:r>
            <a:r>
              <a:rPr lang="en-US" sz="2400" dirty="0">
                <a:solidFill>
                  <a:srgbClr val="FF0000"/>
                </a:solidFill>
                <a:latin typeface="Centaur" panose="02030504050205020304" pitchFamily="18" charset="0"/>
              </a:rPr>
              <a:t> </a:t>
            </a:r>
            <a:r>
              <a:rPr lang="en-US" sz="2400" dirty="0" err="1">
                <a:solidFill>
                  <a:srgbClr val="FF0000"/>
                </a:solidFill>
                <a:latin typeface="Centaur" panose="02030504050205020304" pitchFamily="18" charset="0"/>
              </a:rPr>
              <a:t>src</a:t>
            </a:r>
            <a:r>
              <a:rPr lang="en-US" sz="2400" dirty="0">
                <a:solidFill>
                  <a:srgbClr val="0000CD"/>
                </a:solidFill>
                <a:latin typeface="Centaur" panose="02030504050205020304" pitchFamily="18" charset="0"/>
              </a:rPr>
              <a:t>="myScript2.js"&gt;&lt;</a:t>
            </a:r>
            <a:r>
              <a:rPr lang="en-US" sz="2400" dirty="0">
                <a:solidFill>
                  <a:srgbClr val="A52A2A"/>
                </a:solidFill>
                <a:latin typeface="Centaur" panose="02030504050205020304" pitchFamily="18" charset="0"/>
              </a:rPr>
              <a:t>/script</a:t>
            </a:r>
            <a:r>
              <a:rPr lang="en-US" sz="2400" dirty="0">
                <a:solidFill>
                  <a:srgbClr val="0000CD"/>
                </a:solidFill>
                <a:latin typeface="Centaur" panose="02030504050205020304" pitchFamily="18" charset="0"/>
              </a:rPr>
              <a:t>&gt;</a:t>
            </a:r>
            <a:r>
              <a:rPr lang="en-US" sz="2400" dirty="0">
                <a:latin typeface="Centaur" panose="02030504050205020304" pitchFamily="18" charset="0"/>
              </a:rPr>
              <a:t> </a:t>
            </a:r>
          </a:p>
          <a:p>
            <a:pPr marL="426420" indent="-342900">
              <a:spcBef>
                <a:spcPts val="1200"/>
              </a:spcBef>
              <a:spcAft>
                <a:spcPts val="1134"/>
              </a:spcAft>
              <a:buClr>
                <a:srgbClr val="99CC66"/>
              </a:buClr>
              <a:buSzPct val="70000"/>
              <a:buFont typeface="Wingdings" panose="05000000000000000000" pitchFamily="2" charset="2"/>
              <a:buChar char="q"/>
            </a:pPr>
            <a:r>
              <a:rPr lang="en-US" sz="2500" spc="-1" dirty="0">
                <a:solidFill>
                  <a:srgbClr val="000000"/>
                </a:solidFill>
                <a:latin typeface="Centaur" panose="02030504050205020304" pitchFamily="18" charset="0"/>
                <a:ea typeface="DejaVu Sans"/>
                <a:cs typeface="Calibri" panose="020F0502020204030204" pitchFamily="34" charset="0"/>
              </a:rPr>
              <a:t>An external script can be referenced in 3 different ways:</a:t>
            </a:r>
          </a:p>
          <a:p>
            <a:pPr marL="806450" indent="-341313">
              <a:spcAft>
                <a:spcPts val="1134"/>
              </a:spcAft>
              <a:buClr>
                <a:srgbClr val="99CC66"/>
              </a:buClr>
              <a:buSzPct val="70000"/>
              <a:buFont typeface="Wingdings" panose="05000000000000000000" pitchFamily="2" charset="2"/>
              <a:buChar char="Ø"/>
              <a:tabLst>
                <a:tab pos="682625" algn="l"/>
              </a:tabLst>
            </a:pPr>
            <a:r>
              <a:rPr lang="en-US" sz="2500" spc="-1" dirty="0">
                <a:solidFill>
                  <a:srgbClr val="000000"/>
                </a:solidFill>
                <a:latin typeface="Centaur" panose="02030504050205020304" pitchFamily="18" charset="0"/>
                <a:ea typeface="DejaVu Sans"/>
                <a:cs typeface="Calibri" panose="020F0502020204030204" pitchFamily="34" charset="0"/>
              </a:rPr>
              <a:t>With a full URL (a full web address) : </a:t>
            </a: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script</a:t>
            </a:r>
            <a:r>
              <a:rPr lang="en-US" sz="2400" dirty="0">
                <a:solidFill>
                  <a:srgbClr val="FF0000"/>
                </a:solidFill>
                <a:latin typeface="Centaur" panose="02030504050205020304" pitchFamily="18" charset="0"/>
              </a:rPr>
              <a:t> </a:t>
            </a:r>
            <a:r>
              <a:rPr lang="en-US" sz="2400" dirty="0" err="1">
                <a:solidFill>
                  <a:srgbClr val="FF0000"/>
                </a:solidFill>
                <a:latin typeface="Centaur" panose="02030504050205020304" pitchFamily="18" charset="0"/>
              </a:rPr>
              <a:t>src</a:t>
            </a:r>
            <a:r>
              <a:rPr lang="en-US" sz="2400" dirty="0">
                <a:solidFill>
                  <a:srgbClr val="0000CD"/>
                </a:solidFill>
                <a:latin typeface="Centaur" panose="02030504050205020304" pitchFamily="18" charset="0"/>
              </a:rPr>
              <a:t>="https://www.w3schools.com/js/myScript.js"&gt;&lt;</a:t>
            </a:r>
            <a:r>
              <a:rPr lang="en-US" sz="2400" dirty="0">
                <a:solidFill>
                  <a:srgbClr val="A52A2A"/>
                </a:solidFill>
                <a:latin typeface="Centaur" panose="02030504050205020304" pitchFamily="18" charset="0"/>
              </a:rPr>
              <a:t>/script</a:t>
            </a:r>
            <a:r>
              <a:rPr lang="en-US" sz="2400" dirty="0">
                <a:solidFill>
                  <a:srgbClr val="0000CD"/>
                </a:solidFill>
                <a:latin typeface="Centaur" panose="02030504050205020304" pitchFamily="18" charset="0"/>
              </a:rPr>
              <a:t>&gt;</a:t>
            </a:r>
            <a:endParaRPr lang="en-US" sz="2400" spc="-1" dirty="0">
              <a:solidFill>
                <a:srgbClr val="000000"/>
              </a:solidFill>
              <a:latin typeface="Centaur" panose="02030504050205020304" pitchFamily="18" charset="0"/>
              <a:ea typeface="DejaVu Sans"/>
              <a:cs typeface="Calibri" panose="020F0502020204030204" pitchFamily="34" charset="0"/>
            </a:endParaRPr>
          </a:p>
          <a:p>
            <a:pPr marL="806450" indent="-341313">
              <a:spcAft>
                <a:spcPts val="1134"/>
              </a:spcAft>
              <a:buClr>
                <a:srgbClr val="99CC66"/>
              </a:buClr>
              <a:buSzPct val="70000"/>
              <a:buFont typeface="Wingdings" panose="05000000000000000000" pitchFamily="2" charset="2"/>
              <a:buChar char="Ø"/>
              <a:tabLst>
                <a:tab pos="682625" algn="l"/>
              </a:tabLst>
            </a:pPr>
            <a:r>
              <a:rPr lang="en-US" sz="2500" spc="-1" dirty="0">
                <a:solidFill>
                  <a:srgbClr val="000000"/>
                </a:solidFill>
                <a:latin typeface="Centaur" panose="02030504050205020304" pitchFamily="18" charset="0"/>
                <a:ea typeface="DejaVu Sans"/>
                <a:cs typeface="Calibri" panose="020F0502020204030204" pitchFamily="34" charset="0"/>
              </a:rPr>
              <a:t>With a file path (like /</a:t>
            </a:r>
            <a:r>
              <a:rPr lang="en-US" sz="2500" spc="-1" dirty="0" err="1">
                <a:solidFill>
                  <a:srgbClr val="000000"/>
                </a:solidFill>
                <a:latin typeface="Centaur" panose="02030504050205020304" pitchFamily="18" charset="0"/>
                <a:ea typeface="DejaVu Sans"/>
                <a:cs typeface="Calibri" panose="020F0502020204030204" pitchFamily="34" charset="0"/>
              </a:rPr>
              <a:t>js</a:t>
            </a:r>
            <a:r>
              <a:rPr lang="en-US" sz="2500" spc="-1" dirty="0">
                <a:solidFill>
                  <a:srgbClr val="000000"/>
                </a:solidFill>
                <a:latin typeface="Centaur" panose="02030504050205020304" pitchFamily="18" charset="0"/>
                <a:ea typeface="DejaVu Sans"/>
                <a:cs typeface="Calibri" panose="020F0502020204030204" pitchFamily="34" charset="0"/>
              </a:rPr>
              <a:t>/): </a:t>
            </a: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script</a:t>
            </a:r>
            <a:r>
              <a:rPr lang="en-US" sz="2400" dirty="0">
                <a:solidFill>
                  <a:srgbClr val="FF0000"/>
                </a:solidFill>
                <a:latin typeface="Centaur" panose="02030504050205020304" pitchFamily="18" charset="0"/>
              </a:rPr>
              <a:t> </a:t>
            </a:r>
            <a:r>
              <a:rPr lang="en-US" sz="2400" dirty="0" err="1">
                <a:solidFill>
                  <a:srgbClr val="FF0000"/>
                </a:solidFill>
                <a:latin typeface="Centaur" panose="02030504050205020304" pitchFamily="18" charset="0"/>
              </a:rPr>
              <a:t>src</a:t>
            </a:r>
            <a:r>
              <a:rPr lang="en-US" sz="2400" dirty="0">
                <a:solidFill>
                  <a:srgbClr val="0000CD"/>
                </a:solidFill>
                <a:latin typeface="Centaur" panose="02030504050205020304" pitchFamily="18" charset="0"/>
              </a:rPr>
              <a:t>="/</a:t>
            </a:r>
            <a:r>
              <a:rPr lang="en-US" sz="2400" dirty="0" err="1">
                <a:solidFill>
                  <a:srgbClr val="0000CD"/>
                </a:solidFill>
                <a:latin typeface="Centaur" panose="02030504050205020304" pitchFamily="18" charset="0"/>
              </a:rPr>
              <a:t>js</a:t>
            </a:r>
            <a:r>
              <a:rPr lang="en-US" sz="2400" dirty="0">
                <a:solidFill>
                  <a:srgbClr val="0000CD"/>
                </a:solidFill>
                <a:latin typeface="Centaur" panose="02030504050205020304" pitchFamily="18" charset="0"/>
              </a:rPr>
              <a:t>/myScript.js"&gt;&lt;</a:t>
            </a:r>
            <a:r>
              <a:rPr lang="en-US" sz="2400" dirty="0">
                <a:solidFill>
                  <a:srgbClr val="A52A2A"/>
                </a:solidFill>
                <a:latin typeface="Centaur" panose="02030504050205020304" pitchFamily="18" charset="0"/>
              </a:rPr>
              <a:t>/script</a:t>
            </a:r>
            <a:r>
              <a:rPr lang="en-US" sz="2400" dirty="0">
                <a:solidFill>
                  <a:srgbClr val="0000CD"/>
                </a:solidFill>
                <a:latin typeface="Centaur" panose="02030504050205020304" pitchFamily="18" charset="0"/>
              </a:rPr>
              <a:t>&gt;</a:t>
            </a:r>
            <a:endParaRPr lang="en-US" sz="2400" spc="-1" dirty="0">
              <a:solidFill>
                <a:srgbClr val="000000"/>
              </a:solidFill>
              <a:latin typeface="Centaur" panose="02030504050205020304" pitchFamily="18" charset="0"/>
              <a:ea typeface="DejaVu Sans"/>
              <a:cs typeface="Calibri" panose="020F0502020204030204" pitchFamily="34" charset="0"/>
            </a:endParaRPr>
          </a:p>
          <a:p>
            <a:pPr marL="806450" indent="-341313">
              <a:spcAft>
                <a:spcPts val="1134"/>
              </a:spcAft>
              <a:buClr>
                <a:srgbClr val="99CC66"/>
              </a:buClr>
              <a:buSzPct val="70000"/>
              <a:buFont typeface="Wingdings" panose="05000000000000000000" pitchFamily="2" charset="2"/>
              <a:buChar char="Ø"/>
              <a:tabLst>
                <a:tab pos="682625" algn="l"/>
              </a:tabLst>
            </a:pPr>
            <a:r>
              <a:rPr lang="en-US" sz="2500" spc="-1" dirty="0">
                <a:solidFill>
                  <a:srgbClr val="000000"/>
                </a:solidFill>
                <a:latin typeface="Centaur" panose="02030504050205020304" pitchFamily="18" charset="0"/>
                <a:ea typeface="DejaVu Sans"/>
                <a:cs typeface="Calibri" panose="020F0502020204030204" pitchFamily="34" charset="0"/>
              </a:rPr>
              <a:t>Without any path: </a:t>
            </a: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script</a:t>
            </a:r>
            <a:r>
              <a:rPr lang="en-US" sz="2400" dirty="0">
                <a:solidFill>
                  <a:srgbClr val="FF0000"/>
                </a:solidFill>
                <a:latin typeface="Centaur" panose="02030504050205020304" pitchFamily="18" charset="0"/>
              </a:rPr>
              <a:t> </a:t>
            </a:r>
            <a:r>
              <a:rPr lang="en-US" sz="2400" dirty="0" err="1">
                <a:solidFill>
                  <a:srgbClr val="FF0000"/>
                </a:solidFill>
                <a:latin typeface="Centaur" panose="02030504050205020304" pitchFamily="18" charset="0"/>
              </a:rPr>
              <a:t>src</a:t>
            </a:r>
            <a:r>
              <a:rPr lang="en-US" sz="2400" dirty="0">
                <a:solidFill>
                  <a:srgbClr val="0000CD"/>
                </a:solidFill>
                <a:latin typeface="Centaur" panose="02030504050205020304" pitchFamily="18" charset="0"/>
              </a:rPr>
              <a:t>="myScript.js"&gt;&lt;</a:t>
            </a:r>
            <a:r>
              <a:rPr lang="en-US" sz="2400" dirty="0">
                <a:solidFill>
                  <a:srgbClr val="A52A2A"/>
                </a:solidFill>
                <a:latin typeface="Centaur" panose="02030504050205020304" pitchFamily="18" charset="0"/>
              </a:rPr>
              <a:t>/script</a:t>
            </a:r>
            <a:r>
              <a:rPr lang="en-US" sz="2400" dirty="0">
                <a:solidFill>
                  <a:srgbClr val="0000CD"/>
                </a:solidFill>
                <a:latin typeface="Centaur" panose="02030504050205020304" pitchFamily="18" charset="0"/>
              </a:rPr>
              <a:t>&gt;</a:t>
            </a:r>
            <a:endParaRPr lang="en-US" sz="2400" spc="-1" dirty="0">
              <a:solidFill>
                <a:srgbClr val="000000"/>
              </a:solidFill>
              <a:latin typeface="Centaur" panose="02030504050205020304" pitchFamily="18" charset="0"/>
              <a:ea typeface="DejaVu Sans"/>
              <a:cs typeface="Calibri" panose="020F0502020204030204" pitchFamily="34" charset="0"/>
            </a:endParaRPr>
          </a:p>
          <a:p>
            <a:pPr marL="83520">
              <a:spcAft>
                <a:spcPts val="1134"/>
              </a:spcAft>
              <a:buClr>
                <a:srgbClr val="99CC66"/>
              </a:buClr>
              <a:buSzPct val="70000"/>
            </a:pPr>
            <a:endParaRPr lang="en-US" sz="2800" dirty="0">
              <a:solidFill>
                <a:srgbClr val="0000CD"/>
              </a:solidFill>
              <a:latin typeface="Centaur" panose="02030504050205020304" pitchFamily="18" charset="0"/>
            </a:endParaRPr>
          </a:p>
          <a:p>
            <a:pPr marL="83520">
              <a:spcAft>
                <a:spcPts val="1134"/>
              </a:spcAft>
              <a:buClr>
                <a:srgbClr val="99CC66"/>
              </a:buClr>
              <a:buSzPct val="70000"/>
            </a:pPr>
            <a:endParaRPr lang="en-US" sz="2800" spc="-1" dirty="0">
              <a:solidFill>
                <a:srgbClr val="000000"/>
              </a:solidFill>
              <a:latin typeface="Centaur" panose="02030504050205020304" pitchFamily="18" charset="0"/>
              <a:ea typeface="DejaVu Sans"/>
              <a:cs typeface="Calibri" panose="020F0502020204030204" pitchFamily="34" charset="0"/>
            </a:endParaRPr>
          </a:p>
          <a:p>
            <a:endParaRPr lang="en-US" dirty="0"/>
          </a:p>
        </p:txBody>
      </p:sp>
    </p:spTree>
    <p:extLst>
      <p:ext uri="{BB962C8B-B14F-4D97-AF65-F5344CB8AC3E}">
        <p14:creationId xmlns:p14="http://schemas.microsoft.com/office/powerpoint/2010/main" val="337438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 dirty="0">
                <a:solidFill>
                  <a:srgbClr val="002060"/>
                </a:solidFill>
                <a:latin typeface="Centaur" panose="02030504050205020304" pitchFamily="18" charset="0"/>
                <a:ea typeface="DejaVu Sans"/>
                <a:cs typeface="+mn-cs"/>
              </a:rPr>
              <a:t>JavaScript Display Possibilities</a:t>
            </a:r>
          </a:p>
        </p:txBody>
      </p:sp>
      <p:sp>
        <p:nvSpPr>
          <p:cNvPr id="3" name="Subtitle 2"/>
          <p:cNvSpPr>
            <a:spLocks noGrp="1"/>
          </p:cNvSpPr>
          <p:nvPr>
            <p:ph type="subTitle"/>
          </p:nvPr>
        </p:nvSpPr>
        <p:spPr>
          <a:xfrm>
            <a:off x="504000" y="1768680"/>
            <a:ext cx="9072000" cy="5360540"/>
          </a:xfrm>
        </p:spPr>
        <p:txBody>
          <a:bodyPr anchor="t">
            <a:normAutofit/>
          </a:bodyPr>
          <a:lstStyle/>
          <a:p>
            <a:pPr marL="0" indent="0">
              <a:lnSpc>
                <a:spcPct val="100000"/>
              </a:lnSpc>
              <a:spcBef>
                <a:spcPts val="1200"/>
              </a:spcBef>
              <a:spcAft>
                <a:spcPts val="1200"/>
              </a:spcAft>
              <a:buNone/>
            </a:pPr>
            <a:r>
              <a:rPr lang="en-US" sz="3000" dirty="0">
                <a:latin typeface="Centaur" panose="02030504050205020304" pitchFamily="18" charset="0"/>
              </a:rPr>
              <a:t>JavaScript can "display" data in different ways:</a:t>
            </a:r>
          </a:p>
          <a:p>
            <a:pPr marL="922338" lvl="1" indent="-465138">
              <a:lnSpc>
                <a:spcPct val="150000"/>
              </a:lnSpc>
              <a:buSzPct val="70000"/>
              <a:buFont typeface="Wingdings" panose="05000000000000000000" pitchFamily="2" charset="2"/>
              <a:buChar char="q"/>
            </a:pPr>
            <a:r>
              <a:rPr lang="en-US" sz="2600" dirty="0">
                <a:latin typeface="Centaur" panose="02030504050205020304" pitchFamily="18" charset="0"/>
              </a:rPr>
              <a:t>Writing into an HTML element, using </a:t>
            </a:r>
            <a:r>
              <a:rPr lang="en-US" sz="2600" dirty="0">
                <a:solidFill>
                  <a:srgbClr val="FF5050"/>
                </a:solidFill>
                <a:latin typeface="Centaur" panose="02030504050205020304" pitchFamily="18" charset="0"/>
              </a:rPr>
              <a:t>innerHTML.</a:t>
            </a:r>
          </a:p>
          <a:p>
            <a:pPr marL="922338" lvl="1" indent="-465138">
              <a:lnSpc>
                <a:spcPct val="150000"/>
              </a:lnSpc>
              <a:buSzPct val="70000"/>
              <a:buFont typeface="Wingdings" panose="05000000000000000000" pitchFamily="2" charset="2"/>
              <a:buChar char="q"/>
            </a:pPr>
            <a:r>
              <a:rPr lang="en-US" sz="2600" dirty="0">
                <a:latin typeface="Centaur" panose="02030504050205020304" pitchFamily="18" charset="0"/>
              </a:rPr>
              <a:t>Writing into the HTML output using </a:t>
            </a:r>
            <a:r>
              <a:rPr lang="en-US" sz="2600" dirty="0" err="1">
                <a:solidFill>
                  <a:srgbClr val="FF5050"/>
                </a:solidFill>
                <a:latin typeface="Centaur" panose="02030504050205020304" pitchFamily="18" charset="0"/>
              </a:rPr>
              <a:t>document.write</a:t>
            </a:r>
            <a:r>
              <a:rPr lang="en-US" sz="2600" dirty="0">
                <a:solidFill>
                  <a:srgbClr val="FF5050"/>
                </a:solidFill>
                <a:latin typeface="Centaur" panose="02030504050205020304" pitchFamily="18" charset="0"/>
              </a:rPr>
              <a:t>().</a:t>
            </a:r>
          </a:p>
          <a:p>
            <a:pPr marL="922338" lvl="1" indent="-465138">
              <a:lnSpc>
                <a:spcPct val="150000"/>
              </a:lnSpc>
              <a:buSzPct val="70000"/>
              <a:buFont typeface="Wingdings" panose="05000000000000000000" pitchFamily="2" charset="2"/>
              <a:buChar char="q"/>
            </a:pPr>
            <a:r>
              <a:rPr lang="en-US" sz="2600" dirty="0">
                <a:latin typeface="Centaur" panose="02030504050205020304" pitchFamily="18" charset="0"/>
              </a:rPr>
              <a:t>Writing into an alert box, using </a:t>
            </a:r>
            <a:r>
              <a:rPr lang="en-US" sz="2600" dirty="0" err="1">
                <a:solidFill>
                  <a:srgbClr val="FF5050"/>
                </a:solidFill>
                <a:latin typeface="Centaur" panose="02030504050205020304" pitchFamily="18" charset="0"/>
              </a:rPr>
              <a:t>window.alert</a:t>
            </a:r>
            <a:r>
              <a:rPr lang="en-US" sz="2600" dirty="0">
                <a:solidFill>
                  <a:srgbClr val="FF5050"/>
                </a:solidFill>
                <a:latin typeface="Centaur" panose="02030504050205020304" pitchFamily="18" charset="0"/>
              </a:rPr>
              <a:t>().</a:t>
            </a:r>
          </a:p>
          <a:p>
            <a:pPr marL="922338" lvl="1" indent="-465138">
              <a:lnSpc>
                <a:spcPct val="150000"/>
              </a:lnSpc>
              <a:buSzPct val="70000"/>
              <a:buFont typeface="Wingdings" panose="05000000000000000000" pitchFamily="2" charset="2"/>
              <a:buChar char="q"/>
            </a:pPr>
            <a:r>
              <a:rPr lang="en-US" sz="2600" dirty="0">
                <a:latin typeface="Centaur" panose="02030504050205020304" pitchFamily="18" charset="0"/>
              </a:rPr>
              <a:t>Writing into the browser console, using </a:t>
            </a:r>
            <a:r>
              <a:rPr lang="en-US" sz="2600" dirty="0">
                <a:solidFill>
                  <a:srgbClr val="FF5050"/>
                </a:solidFill>
                <a:latin typeface="Centaur" panose="02030504050205020304" pitchFamily="18" charset="0"/>
              </a:rPr>
              <a:t>console.log().</a:t>
            </a:r>
          </a:p>
        </p:txBody>
      </p:sp>
    </p:spTree>
    <p:extLst>
      <p:ext uri="{BB962C8B-B14F-4D97-AF65-F5344CB8AC3E}">
        <p14:creationId xmlns:p14="http://schemas.microsoft.com/office/powerpoint/2010/main" val="1356373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4000" kern="1200" spc="-1" dirty="0">
                <a:solidFill>
                  <a:srgbClr val="002060"/>
                </a:solidFill>
                <a:latin typeface="Centaur" panose="02030504050205020304" pitchFamily="18" charset="0"/>
                <a:ea typeface="DejaVu Sans"/>
                <a:cs typeface="+mn-cs"/>
              </a:rPr>
              <a:t>Using innerHTML</a:t>
            </a:r>
          </a:p>
        </p:txBody>
      </p:sp>
      <p:sp>
        <p:nvSpPr>
          <p:cNvPr id="3" name="Subtitle 2"/>
          <p:cNvSpPr>
            <a:spLocks noGrp="1"/>
          </p:cNvSpPr>
          <p:nvPr>
            <p:ph type="subTitle"/>
          </p:nvPr>
        </p:nvSpPr>
        <p:spPr>
          <a:xfrm>
            <a:off x="504000" y="1563119"/>
            <a:ext cx="9072000" cy="5380121"/>
          </a:xfrm>
        </p:spPr>
        <p:txBody>
          <a:bodyPr/>
          <a:lstStyle/>
          <a:p>
            <a:pPr marL="342900" lvl="1" indent="-342900">
              <a:lnSpc>
                <a:spcPct val="110000"/>
              </a:lnSpc>
              <a:spcBef>
                <a:spcPts val="0"/>
              </a:spcBef>
              <a:spcAft>
                <a:spcPts val="1200"/>
              </a:spcAft>
              <a:buSzPct val="70000"/>
              <a:buFont typeface="Wingdings" panose="05000000000000000000" pitchFamily="2" charset="2"/>
              <a:buChar char="q"/>
            </a:pPr>
            <a:r>
              <a:rPr lang="en-US" kern="0" dirty="0">
                <a:solidFill>
                  <a:sysClr val="windowText" lastClr="000000"/>
                </a:solidFill>
                <a:latin typeface="Centaur" panose="02030504050205020304" pitchFamily="18" charset="0"/>
              </a:rPr>
              <a:t>To access an HTML element, JavaScript uses the </a:t>
            </a:r>
            <a:r>
              <a:rPr lang="en-US" kern="0" dirty="0" err="1">
                <a:solidFill>
                  <a:srgbClr val="FF5050"/>
                </a:solidFill>
                <a:latin typeface="Centaur" panose="02030504050205020304" pitchFamily="18" charset="0"/>
              </a:rPr>
              <a:t>document.getElementById</a:t>
            </a:r>
            <a:r>
              <a:rPr lang="en-US" kern="0" dirty="0">
                <a:solidFill>
                  <a:srgbClr val="FF5050"/>
                </a:solidFill>
                <a:latin typeface="Centaur" panose="02030504050205020304" pitchFamily="18" charset="0"/>
              </a:rPr>
              <a:t>(id) </a:t>
            </a:r>
            <a:r>
              <a:rPr lang="en-US" kern="0" dirty="0">
                <a:solidFill>
                  <a:sysClr val="windowText" lastClr="000000"/>
                </a:solidFill>
                <a:latin typeface="Centaur" panose="02030504050205020304" pitchFamily="18" charset="0"/>
              </a:rPr>
              <a:t>method. The id attribute defines the HTML element. </a:t>
            </a:r>
          </a:p>
          <a:p>
            <a:pPr marL="342900" lvl="1" indent="-342900">
              <a:lnSpc>
                <a:spcPct val="110000"/>
              </a:lnSpc>
              <a:spcBef>
                <a:spcPts val="0"/>
              </a:spcBef>
              <a:spcAft>
                <a:spcPts val="1200"/>
              </a:spcAft>
              <a:buSzPct val="70000"/>
              <a:buFont typeface="Wingdings" panose="05000000000000000000" pitchFamily="2" charset="2"/>
              <a:buChar char="q"/>
            </a:pPr>
            <a:r>
              <a:rPr lang="en-US" kern="0" dirty="0">
                <a:solidFill>
                  <a:sysClr val="windowText" lastClr="000000"/>
                </a:solidFill>
                <a:latin typeface="Centaur" panose="02030504050205020304" pitchFamily="18" charset="0"/>
              </a:rPr>
              <a:t>The </a:t>
            </a:r>
            <a:r>
              <a:rPr lang="en-US" kern="0" dirty="0">
                <a:solidFill>
                  <a:srgbClr val="FF5050"/>
                </a:solidFill>
                <a:latin typeface="Centaur" panose="02030504050205020304" pitchFamily="18" charset="0"/>
              </a:rPr>
              <a:t>innerHTML</a:t>
            </a:r>
            <a:r>
              <a:rPr lang="en-US" kern="0" dirty="0">
                <a:solidFill>
                  <a:sysClr val="windowText" lastClr="000000"/>
                </a:solidFill>
                <a:latin typeface="Centaur" panose="02030504050205020304" pitchFamily="18" charset="0"/>
              </a:rPr>
              <a:t> property defines the HTML content:</a:t>
            </a:r>
          </a:p>
          <a:p>
            <a:pPr marL="0" lvl="1" indent="0">
              <a:lnSpc>
                <a:spcPct val="110000"/>
              </a:lnSpc>
              <a:spcBef>
                <a:spcPts val="0"/>
              </a:spcBef>
              <a:buSzPct val="70000"/>
              <a:buNone/>
            </a:pPr>
            <a:r>
              <a:rPr lang="en-US" kern="0" dirty="0">
                <a:solidFill>
                  <a:sysClr val="windowText" lastClr="000000"/>
                </a:solidFill>
                <a:latin typeface="Centaur" panose="02030504050205020304" pitchFamily="18" charset="0"/>
              </a:rPr>
              <a:t>	&lt;p id=“demo”&gt;&lt;/p&gt;</a:t>
            </a:r>
          </a:p>
          <a:p>
            <a:pPr marL="0" lvl="1" indent="0">
              <a:lnSpc>
                <a:spcPct val="110000"/>
              </a:lnSpc>
              <a:spcBef>
                <a:spcPts val="0"/>
              </a:spcBef>
              <a:buSzPct val="70000"/>
              <a:buNone/>
            </a:pPr>
            <a:r>
              <a:rPr lang="en-US" kern="0" dirty="0">
                <a:solidFill>
                  <a:srgbClr val="FF5050"/>
                </a:solidFill>
                <a:latin typeface="Centaur" panose="02030504050205020304" pitchFamily="18" charset="0"/>
              </a:rPr>
              <a:t>	</a:t>
            </a:r>
            <a:r>
              <a:rPr lang="en-US" kern="0" dirty="0" err="1">
                <a:solidFill>
                  <a:srgbClr val="FF5050"/>
                </a:solidFill>
                <a:latin typeface="Centaur" panose="02030504050205020304" pitchFamily="18" charset="0"/>
              </a:rPr>
              <a:t>document.getElementById</a:t>
            </a:r>
            <a:r>
              <a:rPr lang="en-US" kern="0" dirty="0">
                <a:solidFill>
                  <a:srgbClr val="FF5050"/>
                </a:solidFill>
                <a:latin typeface="Centaur" panose="02030504050205020304" pitchFamily="18" charset="0"/>
              </a:rPr>
              <a:t>(“demo”).innerHTML=“Hello World”</a:t>
            </a:r>
          </a:p>
          <a:p>
            <a:pPr marL="0" lvl="1" indent="0">
              <a:lnSpc>
                <a:spcPct val="110000"/>
              </a:lnSpc>
              <a:spcBef>
                <a:spcPts val="0"/>
              </a:spcBef>
              <a:buSzPct val="70000"/>
              <a:buNone/>
            </a:pPr>
            <a:endParaRPr lang="en-US" sz="2200" kern="0" dirty="0">
              <a:solidFill>
                <a:srgbClr val="FF5050"/>
              </a:solidFill>
              <a:latin typeface="Centaur" panose="02030504050205020304" pitchFamily="18" charset="0"/>
            </a:endParaRPr>
          </a:p>
          <a:p>
            <a:pPr marL="0" lvl="1" indent="0">
              <a:lnSpc>
                <a:spcPct val="110000"/>
              </a:lnSpc>
              <a:spcBef>
                <a:spcPts val="0"/>
              </a:spcBef>
              <a:buSzPct val="70000"/>
              <a:buNone/>
            </a:pPr>
            <a:endParaRPr lang="en-US" sz="2200" kern="0" dirty="0">
              <a:solidFill>
                <a:srgbClr val="FF5050"/>
              </a:solidFill>
              <a:latin typeface="Centaur" panose="02030504050205020304" pitchFamily="18" charset="0"/>
            </a:endParaRPr>
          </a:p>
          <a:p>
            <a:pPr marL="0" lvl="1" indent="0">
              <a:lnSpc>
                <a:spcPct val="110000"/>
              </a:lnSpc>
              <a:spcBef>
                <a:spcPts val="0"/>
              </a:spcBef>
              <a:buSzPct val="70000"/>
              <a:buNone/>
            </a:pPr>
            <a:endParaRPr lang="en-US" sz="2200" kern="0" dirty="0">
              <a:solidFill>
                <a:srgbClr val="FF5050"/>
              </a:solidFill>
              <a:latin typeface="Centaur" panose="02030504050205020304" pitchFamily="18" charset="0"/>
            </a:endParaRPr>
          </a:p>
          <a:p>
            <a:pPr marL="0" lvl="1" indent="0">
              <a:lnSpc>
                <a:spcPct val="110000"/>
              </a:lnSpc>
              <a:spcBef>
                <a:spcPts val="0"/>
              </a:spcBef>
              <a:buSzPct val="70000"/>
              <a:buNone/>
            </a:pPr>
            <a:endParaRPr lang="en-US" sz="2200" kern="0" dirty="0">
              <a:solidFill>
                <a:srgbClr val="FF5050"/>
              </a:solidFill>
              <a:latin typeface="Centaur" panose="02030504050205020304" pitchFamily="18" charset="0"/>
            </a:endParaRPr>
          </a:p>
          <a:p>
            <a:pPr marL="0" lvl="1" indent="0">
              <a:lnSpc>
                <a:spcPct val="110000"/>
              </a:lnSpc>
              <a:spcBef>
                <a:spcPts val="0"/>
              </a:spcBef>
              <a:buSzPct val="70000"/>
              <a:buNone/>
            </a:pPr>
            <a:endParaRPr lang="en-US" sz="2200" kern="0" dirty="0">
              <a:solidFill>
                <a:sysClr val="windowText" lastClr="000000"/>
              </a:solidFill>
              <a:latin typeface="Centaur" panose="02030504050205020304" pitchFamily="18" charset="0"/>
            </a:endParaRPr>
          </a:p>
          <a:p>
            <a:pPr marL="0" indent="0">
              <a:buNone/>
            </a:pPr>
            <a:endParaRPr lang="en-US" dirty="0"/>
          </a:p>
        </p:txBody>
      </p:sp>
    </p:spTree>
    <p:extLst>
      <p:ext uri="{BB962C8B-B14F-4D97-AF65-F5344CB8AC3E}">
        <p14:creationId xmlns:p14="http://schemas.microsoft.com/office/powerpoint/2010/main" val="2745773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4000" kern="1200" spc="-1" dirty="0">
                <a:solidFill>
                  <a:srgbClr val="002060"/>
                </a:solidFill>
                <a:latin typeface="Centaur" panose="02030504050205020304" pitchFamily="18" charset="0"/>
                <a:ea typeface="DejaVu Sans"/>
                <a:cs typeface="+mn-cs"/>
              </a:rPr>
              <a:t>Using </a:t>
            </a:r>
            <a:r>
              <a:rPr lang="en-US" sz="4000" kern="1200" spc="-1" dirty="0" err="1">
                <a:solidFill>
                  <a:srgbClr val="002060"/>
                </a:solidFill>
                <a:latin typeface="Centaur" panose="02030504050205020304" pitchFamily="18" charset="0"/>
                <a:ea typeface="DejaVu Sans"/>
                <a:cs typeface="+mn-cs"/>
              </a:rPr>
              <a:t>document.write</a:t>
            </a:r>
            <a:r>
              <a:rPr lang="en-US" sz="4000" kern="1200" spc="-1" dirty="0">
                <a:solidFill>
                  <a:srgbClr val="002060"/>
                </a:solidFill>
                <a:latin typeface="Centaur" panose="02030504050205020304" pitchFamily="18" charset="0"/>
                <a:ea typeface="DejaVu Sans"/>
                <a:cs typeface="+mn-cs"/>
              </a:rPr>
              <a:t>().</a:t>
            </a:r>
          </a:p>
        </p:txBody>
      </p:sp>
      <p:sp>
        <p:nvSpPr>
          <p:cNvPr id="3" name="Subtitle 2"/>
          <p:cNvSpPr>
            <a:spLocks noGrp="1"/>
          </p:cNvSpPr>
          <p:nvPr>
            <p:ph type="subTitle"/>
          </p:nvPr>
        </p:nvSpPr>
        <p:spPr>
          <a:xfrm>
            <a:off x="504000" y="1768679"/>
            <a:ext cx="9072000" cy="5314045"/>
          </a:xfrm>
        </p:spPr>
        <p:txBody>
          <a:bodyPr anchor="t">
            <a:noAutofit/>
          </a:bodyPr>
          <a:lstStyle/>
          <a:p>
            <a:pPr marL="0" indent="0">
              <a:spcAft>
                <a:spcPts val="1800"/>
              </a:spcAft>
              <a:buNone/>
            </a:pPr>
            <a:r>
              <a:rPr lang="en-US" sz="2400" dirty="0">
                <a:latin typeface="Centaur" panose="02030504050205020304" pitchFamily="18" charset="0"/>
              </a:rPr>
              <a:t>For testing purposes, it is convenient to use </a:t>
            </a:r>
            <a:r>
              <a:rPr lang="en-US" sz="2400" dirty="0" err="1">
                <a:latin typeface="Centaur" panose="02030504050205020304" pitchFamily="18" charset="0"/>
              </a:rPr>
              <a:t>document.write</a:t>
            </a:r>
            <a:r>
              <a:rPr lang="en-US" sz="2400" dirty="0">
                <a:latin typeface="Centaur" panose="02030504050205020304" pitchFamily="18" charset="0"/>
              </a:rPr>
              <a:t>():</a:t>
            </a:r>
          </a:p>
          <a:p>
            <a:pPr marL="0" indent="0">
              <a:buNone/>
            </a:pPr>
            <a:r>
              <a:rPr lang="en-US" sz="2400" dirty="0">
                <a:latin typeface="Centaur" panose="02030504050205020304" pitchFamily="18" charset="0"/>
              </a:rPr>
              <a:t>&lt;!DOCTYPE html&gt;</a:t>
            </a:r>
          </a:p>
          <a:p>
            <a:pPr marL="0" indent="0">
              <a:buNone/>
            </a:pPr>
            <a:r>
              <a:rPr lang="en-US" sz="2400" dirty="0">
                <a:latin typeface="Centaur" panose="02030504050205020304" pitchFamily="18" charset="0"/>
              </a:rPr>
              <a:t>&lt;html&gt;</a:t>
            </a:r>
          </a:p>
          <a:p>
            <a:pPr marL="0" indent="0">
              <a:buNone/>
            </a:pPr>
            <a:r>
              <a:rPr lang="en-US" sz="2400" dirty="0">
                <a:latin typeface="Centaur" panose="02030504050205020304" pitchFamily="18" charset="0"/>
              </a:rPr>
              <a:t>&lt;body&gt;</a:t>
            </a:r>
          </a:p>
          <a:p>
            <a:pPr marL="0" indent="0">
              <a:buNone/>
            </a:pPr>
            <a:r>
              <a:rPr lang="en-US" sz="2400" dirty="0">
                <a:latin typeface="Centaur" panose="02030504050205020304" pitchFamily="18" charset="0"/>
              </a:rPr>
              <a:t>&lt;h1&gt;My First Web Page&lt;/h1&gt;</a:t>
            </a:r>
          </a:p>
          <a:p>
            <a:pPr marL="0" indent="0">
              <a:buNone/>
            </a:pPr>
            <a:r>
              <a:rPr lang="en-US" sz="2400" dirty="0">
                <a:latin typeface="Centaur" panose="02030504050205020304" pitchFamily="18" charset="0"/>
              </a:rPr>
              <a:t>&lt;p&gt;My first paragraph.&lt;/p&gt;</a:t>
            </a:r>
          </a:p>
          <a:p>
            <a:pPr marL="457200" lvl="1" indent="0">
              <a:buNone/>
            </a:pPr>
            <a:r>
              <a:rPr lang="en-US" sz="2400" dirty="0">
                <a:latin typeface="Centaur" panose="02030504050205020304" pitchFamily="18" charset="0"/>
              </a:rPr>
              <a:t>&lt;script&gt;</a:t>
            </a:r>
          </a:p>
          <a:p>
            <a:pPr marL="457200" lvl="1" indent="0">
              <a:buNone/>
            </a:pPr>
            <a:r>
              <a:rPr lang="en-US" sz="2400" dirty="0" err="1">
                <a:latin typeface="Centaur" panose="02030504050205020304" pitchFamily="18" charset="0"/>
              </a:rPr>
              <a:t>document.write</a:t>
            </a:r>
            <a:r>
              <a:rPr lang="en-US" sz="2400" dirty="0">
                <a:latin typeface="Centaur" panose="02030504050205020304" pitchFamily="18" charset="0"/>
              </a:rPr>
              <a:t>(5 + 6);</a:t>
            </a:r>
          </a:p>
          <a:p>
            <a:pPr marL="457200" lvl="1" indent="0">
              <a:buNone/>
            </a:pPr>
            <a:r>
              <a:rPr lang="en-US" sz="2400" dirty="0">
                <a:latin typeface="Centaur" panose="02030504050205020304" pitchFamily="18" charset="0"/>
              </a:rPr>
              <a:t>&lt;/script&gt;</a:t>
            </a:r>
          </a:p>
          <a:p>
            <a:pPr marL="0" indent="0">
              <a:buNone/>
            </a:pPr>
            <a:r>
              <a:rPr lang="en-US" sz="2400" dirty="0">
                <a:latin typeface="Centaur" panose="02030504050205020304" pitchFamily="18" charset="0"/>
              </a:rPr>
              <a:t>&lt;/body&gt;</a:t>
            </a:r>
          </a:p>
          <a:p>
            <a:pPr marL="0" indent="0">
              <a:buNone/>
            </a:pPr>
            <a:r>
              <a:rPr lang="en-US" sz="2400" dirty="0">
                <a:latin typeface="Centaur" panose="02030504050205020304" pitchFamily="18" charset="0"/>
              </a:rPr>
              <a:t>&lt;/html&gt;</a:t>
            </a:r>
          </a:p>
        </p:txBody>
      </p:sp>
    </p:spTree>
    <p:extLst>
      <p:ext uri="{BB962C8B-B14F-4D97-AF65-F5344CB8AC3E}">
        <p14:creationId xmlns:p14="http://schemas.microsoft.com/office/powerpoint/2010/main" val="2705460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697424"/>
            <a:ext cx="9072000" cy="865696"/>
          </a:xfrm>
        </p:spPr>
        <p:txBody>
          <a:bodyPr/>
          <a:lstStyle/>
          <a:p>
            <a:pPr lvl="1" algn="l" rtl="0">
              <a:lnSpc>
                <a:spcPct val="90000"/>
              </a:lnSpc>
              <a:spcBef>
                <a:spcPct val="0"/>
              </a:spcBef>
            </a:pPr>
            <a:r>
              <a:rPr lang="en-US" sz="4000" kern="1200" spc="-1" dirty="0">
                <a:solidFill>
                  <a:srgbClr val="002060"/>
                </a:solidFill>
                <a:latin typeface="Centaur" panose="02030504050205020304" pitchFamily="18" charset="0"/>
                <a:ea typeface="DejaVu Sans"/>
                <a:cs typeface="+mn-cs"/>
              </a:rPr>
              <a:t>Using </a:t>
            </a:r>
            <a:r>
              <a:rPr lang="en-US" sz="4000" kern="1200" spc="-1" dirty="0" err="1">
                <a:solidFill>
                  <a:srgbClr val="002060"/>
                </a:solidFill>
                <a:latin typeface="Centaur" panose="02030504050205020304" pitchFamily="18" charset="0"/>
                <a:ea typeface="DejaVu Sans"/>
                <a:cs typeface="+mn-cs"/>
              </a:rPr>
              <a:t>window.alert</a:t>
            </a:r>
            <a:r>
              <a:rPr lang="en-US" sz="4000" kern="1200" spc="-1" dirty="0">
                <a:solidFill>
                  <a:srgbClr val="002060"/>
                </a:solidFill>
                <a:latin typeface="Centaur" panose="02030504050205020304" pitchFamily="18" charset="0"/>
                <a:ea typeface="DejaVu Sans"/>
                <a:cs typeface="+mn-cs"/>
              </a:rPr>
              <a:t>() and console.log()</a:t>
            </a:r>
          </a:p>
        </p:txBody>
      </p:sp>
      <p:sp>
        <p:nvSpPr>
          <p:cNvPr id="3" name="Subtitle 2"/>
          <p:cNvSpPr>
            <a:spLocks noGrp="1"/>
          </p:cNvSpPr>
          <p:nvPr>
            <p:ph type="subTitle"/>
          </p:nvPr>
        </p:nvSpPr>
        <p:spPr>
          <a:xfrm>
            <a:off x="504000" y="1691188"/>
            <a:ext cx="9072000" cy="4973083"/>
          </a:xfrm>
        </p:spPr>
        <p:txBody>
          <a:bodyPr anchor="t">
            <a:noAutofit/>
          </a:bodyPr>
          <a:lstStyle/>
          <a:p>
            <a:pPr marL="465138" indent="-465138">
              <a:lnSpc>
                <a:spcPct val="135000"/>
              </a:lnSpc>
              <a:spcBef>
                <a:spcPts val="0"/>
              </a:spcBef>
              <a:buSzPct val="70000"/>
              <a:buFont typeface="Wingdings" panose="05000000000000000000" pitchFamily="2" charset="2"/>
              <a:buChar char="q"/>
            </a:pPr>
            <a:r>
              <a:rPr lang="en-US" sz="2800" dirty="0" err="1">
                <a:latin typeface="Centaur" panose="02030504050205020304" pitchFamily="18" charset="0"/>
              </a:rPr>
              <a:t>window.alert</a:t>
            </a:r>
            <a:r>
              <a:rPr lang="en-US" sz="2800" dirty="0">
                <a:latin typeface="Centaur" panose="02030504050205020304" pitchFamily="18" charset="0"/>
              </a:rPr>
              <a:t>() is used to display data. You can skip the window keyword.</a:t>
            </a:r>
          </a:p>
          <a:p>
            <a:pPr marL="465138" indent="-465138">
              <a:lnSpc>
                <a:spcPct val="135000"/>
              </a:lnSpc>
              <a:spcBef>
                <a:spcPts val="0"/>
              </a:spcBef>
              <a:buSzPct val="70000"/>
              <a:buFont typeface="Wingdings" panose="05000000000000000000" pitchFamily="2" charset="2"/>
              <a:buChar char="q"/>
            </a:pPr>
            <a:r>
              <a:rPr lang="en-US" sz="2800" dirty="0">
                <a:latin typeface="Centaur" panose="02030504050205020304" pitchFamily="18" charset="0"/>
              </a:rPr>
              <a:t>In JavaScript, the window object is the global scope object, that means that variables, properties, and methods by default belong to the window object. </a:t>
            </a:r>
          </a:p>
          <a:p>
            <a:pPr marL="465138" indent="-465138">
              <a:lnSpc>
                <a:spcPct val="135000"/>
              </a:lnSpc>
              <a:spcBef>
                <a:spcPts val="0"/>
              </a:spcBef>
              <a:buSzPct val="70000"/>
              <a:buFont typeface="Wingdings" panose="05000000000000000000" pitchFamily="2" charset="2"/>
              <a:buChar char="q"/>
            </a:pPr>
            <a:r>
              <a:rPr lang="en-US" sz="2800" dirty="0">
                <a:latin typeface="Centaur" panose="02030504050205020304" pitchFamily="18" charset="0"/>
              </a:rPr>
              <a:t>This also means that specifying the window keyword is optional.</a:t>
            </a:r>
          </a:p>
          <a:p>
            <a:pPr marL="465138" indent="-465138">
              <a:lnSpc>
                <a:spcPct val="135000"/>
              </a:lnSpc>
              <a:spcBef>
                <a:spcPts val="0"/>
              </a:spcBef>
              <a:buSzPct val="70000"/>
              <a:buFont typeface="Wingdings" panose="05000000000000000000" pitchFamily="2" charset="2"/>
              <a:buChar char="q"/>
            </a:pPr>
            <a:r>
              <a:rPr lang="en-US" sz="2800" dirty="0">
                <a:latin typeface="Centaur" panose="02030504050205020304" pitchFamily="18" charset="0"/>
              </a:rPr>
              <a:t>For debugging purposes, you can call the console.log() method in the browser to display data.</a:t>
            </a:r>
          </a:p>
        </p:txBody>
      </p:sp>
    </p:spTree>
    <p:extLst>
      <p:ext uri="{BB962C8B-B14F-4D97-AF65-F5344CB8AC3E}">
        <p14:creationId xmlns:p14="http://schemas.microsoft.com/office/powerpoint/2010/main" val="156114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4000" kern="1200" spc="-1" dirty="0">
                <a:solidFill>
                  <a:srgbClr val="002060"/>
                </a:solidFill>
                <a:latin typeface="Centaur" panose="02030504050205020304" pitchFamily="18" charset="0"/>
                <a:ea typeface="DejaVu Sans"/>
                <a:cs typeface="+mn-cs"/>
              </a:rPr>
              <a:t>Using </a:t>
            </a:r>
            <a:r>
              <a:rPr lang="en-US" sz="4000" kern="1200" spc="-1" dirty="0" err="1">
                <a:solidFill>
                  <a:srgbClr val="002060"/>
                </a:solidFill>
                <a:latin typeface="Centaur" panose="02030504050205020304" pitchFamily="18" charset="0"/>
                <a:ea typeface="DejaVu Sans"/>
                <a:cs typeface="+mn-cs"/>
              </a:rPr>
              <a:t>window.alert</a:t>
            </a:r>
            <a:r>
              <a:rPr lang="en-US" sz="4000" kern="1200" spc="-1" dirty="0">
                <a:solidFill>
                  <a:srgbClr val="002060"/>
                </a:solidFill>
                <a:latin typeface="Centaur" panose="02030504050205020304" pitchFamily="18" charset="0"/>
                <a:ea typeface="DejaVu Sans"/>
                <a:cs typeface="+mn-cs"/>
              </a:rPr>
              <a:t>() and console.log() cont’d..</a:t>
            </a:r>
          </a:p>
        </p:txBody>
      </p:sp>
      <p:sp>
        <p:nvSpPr>
          <p:cNvPr id="3" name="Subtitle 2"/>
          <p:cNvSpPr>
            <a:spLocks noGrp="1"/>
          </p:cNvSpPr>
          <p:nvPr>
            <p:ph type="subTitle"/>
          </p:nvPr>
        </p:nvSpPr>
        <p:spPr>
          <a:xfrm>
            <a:off x="504000" y="1768679"/>
            <a:ext cx="9072000" cy="5174562"/>
          </a:xfrm>
        </p:spPr>
        <p:txBody>
          <a:bodyPr>
            <a:normAutofit/>
          </a:bodyPr>
          <a:lstStyle/>
          <a:p>
            <a:pPr marL="0" indent="0">
              <a:lnSpc>
                <a:spcPts val="3400"/>
              </a:lnSpc>
              <a:spcBef>
                <a:spcPts val="0"/>
              </a:spcBef>
              <a:buNone/>
            </a:pPr>
            <a:r>
              <a:rPr lang="en-US" sz="2400" dirty="0">
                <a:latin typeface="Centaur" panose="02030504050205020304" pitchFamily="18" charset="0"/>
              </a:rPr>
              <a:t>&lt;!DOCTYPE html&gt;</a:t>
            </a:r>
          </a:p>
          <a:p>
            <a:pPr marL="0" indent="0">
              <a:lnSpc>
                <a:spcPts val="3400"/>
              </a:lnSpc>
              <a:spcBef>
                <a:spcPts val="0"/>
              </a:spcBef>
              <a:buNone/>
            </a:pPr>
            <a:r>
              <a:rPr lang="en-US" sz="2400" dirty="0">
                <a:latin typeface="Centaur" panose="02030504050205020304" pitchFamily="18" charset="0"/>
              </a:rPr>
              <a:t>&lt;html&gt;</a:t>
            </a:r>
          </a:p>
          <a:p>
            <a:pPr marL="0" indent="0">
              <a:lnSpc>
                <a:spcPts val="3400"/>
              </a:lnSpc>
              <a:spcBef>
                <a:spcPts val="0"/>
              </a:spcBef>
              <a:buNone/>
            </a:pPr>
            <a:r>
              <a:rPr lang="en-US" sz="2400" dirty="0">
                <a:latin typeface="Centaur" panose="02030504050205020304" pitchFamily="18" charset="0"/>
              </a:rPr>
              <a:t>&lt;body&gt;</a:t>
            </a:r>
          </a:p>
          <a:p>
            <a:pPr marL="0" indent="0">
              <a:lnSpc>
                <a:spcPts val="3400"/>
              </a:lnSpc>
              <a:spcBef>
                <a:spcPts val="0"/>
              </a:spcBef>
              <a:buNone/>
            </a:pPr>
            <a:r>
              <a:rPr lang="en-US" sz="2400" dirty="0">
                <a:latin typeface="Centaur" panose="02030504050205020304" pitchFamily="18" charset="0"/>
              </a:rPr>
              <a:t>&lt;h1&gt;My First Web Page&lt;/h1&gt;</a:t>
            </a:r>
          </a:p>
          <a:p>
            <a:pPr marL="0" indent="0">
              <a:lnSpc>
                <a:spcPts val="3400"/>
              </a:lnSpc>
              <a:spcBef>
                <a:spcPts val="0"/>
              </a:spcBef>
              <a:buNone/>
            </a:pPr>
            <a:r>
              <a:rPr lang="en-US" sz="2400" dirty="0">
                <a:latin typeface="Centaur" panose="02030504050205020304" pitchFamily="18" charset="0"/>
              </a:rPr>
              <a:t>&lt;p&gt;My first paragraph.&lt;/p&gt;</a:t>
            </a:r>
          </a:p>
          <a:p>
            <a:pPr marL="457200" lvl="2" indent="0">
              <a:lnSpc>
                <a:spcPts val="3400"/>
              </a:lnSpc>
              <a:buNone/>
            </a:pPr>
            <a:r>
              <a:rPr lang="en-US" sz="2400" dirty="0">
                <a:latin typeface="Centaur" panose="02030504050205020304" pitchFamily="18" charset="0"/>
              </a:rPr>
              <a:t>&lt;script&gt;</a:t>
            </a:r>
          </a:p>
          <a:p>
            <a:pPr marL="1371600" lvl="3" indent="0">
              <a:lnSpc>
                <a:spcPts val="3400"/>
              </a:lnSpc>
              <a:buNone/>
            </a:pPr>
            <a:r>
              <a:rPr lang="en-US" sz="2400" dirty="0">
                <a:latin typeface="Centaur" panose="02030504050205020304" pitchFamily="18" charset="0"/>
              </a:rPr>
              <a:t>alert(5 + 6);</a:t>
            </a:r>
          </a:p>
          <a:p>
            <a:pPr marL="1371600" lvl="3" indent="0">
              <a:lnSpc>
                <a:spcPts val="3400"/>
              </a:lnSpc>
              <a:buNone/>
            </a:pPr>
            <a:r>
              <a:rPr lang="en-US" sz="2400" dirty="0">
                <a:latin typeface="Centaur" panose="02030504050205020304" pitchFamily="18" charset="0"/>
              </a:rPr>
              <a:t>Console.log(5+6)</a:t>
            </a:r>
          </a:p>
          <a:p>
            <a:pPr marL="457200" lvl="2" indent="0">
              <a:lnSpc>
                <a:spcPts val="3400"/>
              </a:lnSpc>
              <a:buNone/>
            </a:pPr>
            <a:r>
              <a:rPr lang="en-US" sz="2400" dirty="0">
                <a:latin typeface="Centaur" panose="02030504050205020304" pitchFamily="18" charset="0"/>
              </a:rPr>
              <a:t>&lt;/script&gt;</a:t>
            </a:r>
          </a:p>
          <a:p>
            <a:pPr marL="0" indent="0">
              <a:lnSpc>
                <a:spcPts val="3400"/>
              </a:lnSpc>
              <a:spcBef>
                <a:spcPts val="0"/>
              </a:spcBef>
              <a:buNone/>
            </a:pPr>
            <a:r>
              <a:rPr lang="en-US" sz="2400" dirty="0">
                <a:latin typeface="Centaur" panose="02030504050205020304" pitchFamily="18" charset="0"/>
              </a:rPr>
              <a:t>&lt;/body&gt;</a:t>
            </a:r>
          </a:p>
          <a:p>
            <a:pPr marL="0" indent="0">
              <a:lnSpc>
                <a:spcPts val="3400"/>
              </a:lnSpc>
              <a:spcBef>
                <a:spcPts val="0"/>
              </a:spcBef>
              <a:buNone/>
            </a:pPr>
            <a:r>
              <a:rPr lang="en-US" sz="2400" dirty="0">
                <a:latin typeface="Centaur" panose="02030504050205020304" pitchFamily="18" charset="0"/>
              </a:rPr>
              <a:t>&lt;/html&gt;</a:t>
            </a:r>
          </a:p>
          <a:p>
            <a:pPr marL="0" indent="0">
              <a:buNone/>
            </a:pPr>
            <a:endParaRPr lang="en-US" sz="2400" dirty="0">
              <a:latin typeface="Centaur" panose="02030504050205020304" pitchFamily="18" charset="0"/>
            </a:endParaRPr>
          </a:p>
          <a:p>
            <a:pPr marL="0" indent="0">
              <a:buNone/>
            </a:pPr>
            <a:endParaRPr lang="en-US" sz="2400" dirty="0">
              <a:latin typeface="Centaur" panose="02030504050205020304" pitchFamily="18" charset="0"/>
            </a:endParaRPr>
          </a:p>
        </p:txBody>
      </p:sp>
    </p:spTree>
    <p:extLst>
      <p:ext uri="{BB962C8B-B14F-4D97-AF65-F5344CB8AC3E}">
        <p14:creationId xmlns:p14="http://schemas.microsoft.com/office/powerpoint/2010/main" val="213901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4000" kern="1200" spc="-1" dirty="0">
                <a:solidFill>
                  <a:srgbClr val="002060"/>
                </a:solidFill>
                <a:latin typeface="Centaur" panose="02030504050205020304" pitchFamily="18" charset="0"/>
                <a:ea typeface="DejaVu Sans"/>
                <a:cs typeface="+mn-cs"/>
              </a:rPr>
              <a:t>JavaScript Print</a:t>
            </a:r>
          </a:p>
        </p:txBody>
      </p:sp>
      <p:sp>
        <p:nvSpPr>
          <p:cNvPr id="3" name="Subtitle 2"/>
          <p:cNvSpPr>
            <a:spLocks noGrp="1"/>
          </p:cNvSpPr>
          <p:nvPr>
            <p:ph type="subTitle"/>
          </p:nvPr>
        </p:nvSpPr>
        <p:spPr>
          <a:xfrm>
            <a:off x="504000" y="1768680"/>
            <a:ext cx="9072000" cy="5159062"/>
          </a:xfrm>
        </p:spPr>
        <p:txBody>
          <a:bodyPr anchor="t">
            <a:normAutofit/>
          </a:bodyPr>
          <a:lstStyle/>
          <a:p>
            <a:pPr marL="465138" indent="-465138">
              <a:lnSpc>
                <a:spcPts val="3600"/>
              </a:lnSpc>
              <a:spcBef>
                <a:spcPts val="0"/>
              </a:spcBef>
              <a:buSzPct val="70000"/>
              <a:buFont typeface="Wingdings" panose="05000000000000000000" pitchFamily="2" charset="2"/>
              <a:buChar char="q"/>
            </a:pPr>
            <a:r>
              <a:rPr lang="en-US" sz="2800" dirty="0">
                <a:latin typeface="Centaur" panose="02030504050205020304" pitchFamily="18" charset="0"/>
              </a:rPr>
              <a:t>JavaScript does not have any print object or print methods.</a:t>
            </a:r>
          </a:p>
          <a:p>
            <a:pPr marL="465138" indent="-465138">
              <a:lnSpc>
                <a:spcPts val="3600"/>
              </a:lnSpc>
              <a:spcBef>
                <a:spcPts val="0"/>
              </a:spcBef>
              <a:buSzPct val="70000"/>
              <a:buFont typeface="Wingdings" panose="05000000000000000000" pitchFamily="2" charset="2"/>
              <a:buChar char="q"/>
            </a:pPr>
            <a:r>
              <a:rPr lang="en-US" sz="2800" dirty="0">
                <a:latin typeface="Centaur" panose="02030504050205020304" pitchFamily="18" charset="0"/>
              </a:rPr>
              <a:t>You cannot access output devices from JavaScript.</a:t>
            </a:r>
          </a:p>
          <a:p>
            <a:pPr marL="465138" indent="-465138">
              <a:lnSpc>
                <a:spcPts val="3600"/>
              </a:lnSpc>
              <a:spcBef>
                <a:spcPts val="0"/>
              </a:spcBef>
              <a:buSzPct val="70000"/>
              <a:buFont typeface="Wingdings" panose="05000000000000000000" pitchFamily="2" charset="2"/>
              <a:buChar char="q"/>
            </a:pPr>
            <a:r>
              <a:rPr lang="en-US" sz="2800" dirty="0">
                <a:latin typeface="Centaur" panose="02030504050205020304" pitchFamily="18" charset="0"/>
              </a:rPr>
              <a:t>The only exception is that you can call the </a:t>
            </a:r>
            <a:r>
              <a:rPr lang="en-US" sz="2800" dirty="0" err="1">
                <a:latin typeface="Centaur" panose="02030504050205020304" pitchFamily="18" charset="0"/>
              </a:rPr>
              <a:t>window.print</a:t>
            </a:r>
            <a:r>
              <a:rPr lang="en-US" sz="2800" dirty="0">
                <a:latin typeface="Centaur" panose="02030504050205020304" pitchFamily="18" charset="0"/>
              </a:rPr>
              <a:t>() method in the browser to print the content of the current window.</a:t>
            </a:r>
          </a:p>
          <a:p>
            <a:pPr marL="0" indent="0">
              <a:lnSpc>
                <a:spcPts val="3600"/>
              </a:lnSpc>
              <a:spcBef>
                <a:spcPts val="0"/>
              </a:spcBef>
              <a:buSzPct val="70000"/>
              <a:buNone/>
            </a:pP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!DOCTYPE</a:t>
            </a:r>
            <a:r>
              <a:rPr lang="en-US" sz="2400" dirty="0">
                <a:solidFill>
                  <a:srgbClr val="FF0000"/>
                </a:solidFill>
                <a:latin typeface="Centaur" panose="02030504050205020304" pitchFamily="18" charset="0"/>
              </a:rPr>
              <a:t> html</a:t>
            </a:r>
            <a:r>
              <a:rPr lang="en-US" sz="2400" dirty="0">
                <a:solidFill>
                  <a:srgbClr val="0000CD"/>
                </a:solidFill>
                <a:latin typeface="Centaur" panose="02030504050205020304" pitchFamily="18" charset="0"/>
              </a:rPr>
              <a:t>&gt;</a:t>
            </a:r>
            <a:br>
              <a:rPr lang="en-US" sz="2400" dirty="0">
                <a:latin typeface="Centaur" panose="02030504050205020304" pitchFamily="18" charset="0"/>
              </a:rPr>
            </a:b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html</a:t>
            </a:r>
            <a:r>
              <a:rPr lang="en-US" sz="2400" dirty="0">
                <a:solidFill>
                  <a:srgbClr val="0000CD"/>
                </a:solidFill>
                <a:latin typeface="Centaur" panose="02030504050205020304" pitchFamily="18" charset="0"/>
              </a:rPr>
              <a:t>&gt;</a:t>
            </a:r>
            <a:br>
              <a:rPr lang="en-US" sz="2400" dirty="0">
                <a:latin typeface="Centaur" panose="02030504050205020304" pitchFamily="18" charset="0"/>
              </a:rPr>
            </a:b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body</a:t>
            </a:r>
            <a:r>
              <a:rPr lang="en-US" sz="2400" dirty="0">
                <a:solidFill>
                  <a:srgbClr val="0000CD"/>
                </a:solidFill>
                <a:latin typeface="Centaur" panose="02030504050205020304" pitchFamily="18" charset="0"/>
              </a:rPr>
              <a:t>&gt;</a:t>
            </a:r>
            <a:br>
              <a:rPr lang="en-US" sz="2400" dirty="0">
                <a:latin typeface="Centaur" panose="02030504050205020304" pitchFamily="18" charset="0"/>
              </a:rPr>
            </a:b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button</a:t>
            </a:r>
            <a:r>
              <a:rPr lang="en-US" sz="2400" dirty="0">
                <a:solidFill>
                  <a:srgbClr val="FF0000"/>
                </a:solidFill>
                <a:latin typeface="Centaur" panose="02030504050205020304" pitchFamily="18" charset="0"/>
              </a:rPr>
              <a:t> </a:t>
            </a:r>
            <a:r>
              <a:rPr lang="en-US" sz="2400" dirty="0" err="1">
                <a:solidFill>
                  <a:srgbClr val="FF0000"/>
                </a:solidFill>
                <a:latin typeface="Centaur" panose="02030504050205020304" pitchFamily="18" charset="0"/>
              </a:rPr>
              <a:t>onclick</a:t>
            </a:r>
            <a:r>
              <a:rPr lang="en-US" sz="2400" dirty="0">
                <a:solidFill>
                  <a:srgbClr val="0000CD"/>
                </a:solidFill>
                <a:latin typeface="Centaur" panose="02030504050205020304" pitchFamily="18" charset="0"/>
              </a:rPr>
              <a:t>="</a:t>
            </a:r>
            <a:r>
              <a:rPr lang="en-US" sz="2400" dirty="0" err="1">
                <a:solidFill>
                  <a:srgbClr val="0000CD"/>
                </a:solidFill>
                <a:latin typeface="Centaur" panose="02030504050205020304" pitchFamily="18" charset="0"/>
              </a:rPr>
              <a:t>window.print</a:t>
            </a:r>
            <a:r>
              <a:rPr lang="en-US" sz="2400" dirty="0">
                <a:solidFill>
                  <a:srgbClr val="0000CD"/>
                </a:solidFill>
                <a:latin typeface="Centaur" panose="02030504050205020304" pitchFamily="18" charset="0"/>
              </a:rPr>
              <a:t>()"&gt;</a:t>
            </a:r>
            <a:r>
              <a:rPr lang="en-US" sz="2400" dirty="0">
                <a:solidFill>
                  <a:srgbClr val="000000"/>
                </a:solidFill>
                <a:latin typeface="Centaur" panose="02030504050205020304" pitchFamily="18" charset="0"/>
              </a:rPr>
              <a:t>Print this page</a:t>
            </a: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/button</a:t>
            </a:r>
            <a:r>
              <a:rPr lang="en-US" sz="2400" dirty="0">
                <a:solidFill>
                  <a:srgbClr val="0000CD"/>
                </a:solidFill>
                <a:latin typeface="Centaur" panose="02030504050205020304" pitchFamily="18" charset="0"/>
              </a:rPr>
              <a:t>&gt;</a:t>
            </a:r>
            <a:br>
              <a:rPr lang="en-US" sz="2400" dirty="0">
                <a:latin typeface="Centaur" panose="02030504050205020304" pitchFamily="18" charset="0"/>
              </a:rPr>
            </a:b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/body</a:t>
            </a:r>
            <a:r>
              <a:rPr lang="en-US" sz="2400" dirty="0">
                <a:solidFill>
                  <a:srgbClr val="0000CD"/>
                </a:solidFill>
                <a:latin typeface="Centaur" panose="02030504050205020304" pitchFamily="18" charset="0"/>
              </a:rPr>
              <a:t>&gt;</a:t>
            </a:r>
            <a:br>
              <a:rPr lang="en-US" sz="2400" dirty="0">
                <a:latin typeface="Centaur" panose="02030504050205020304" pitchFamily="18" charset="0"/>
              </a:rPr>
            </a:br>
            <a:r>
              <a:rPr lang="en-US" sz="2400" dirty="0">
                <a:solidFill>
                  <a:srgbClr val="0000CD"/>
                </a:solidFill>
                <a:latin typeface="Centaur" panose="02030504050205020304" pitchFamily="18" charset="0"/>
              </a:rPr>
              <a:t>&lt;</a:t>
            </a:r>
            <a:r>
              <a:rPr lang="en-US" sz="2400" dirty="0">
                <a:solidFill>
                  <a:srgbClr val="A52A2A"/>
                </a:solidFill>
                <a:latin typeface="Centaur" panose="02030504050205020304" pitchFamily="18" charset="0"/>
              </a:rPr>
              <a:t>/html</a:t>
            </a:r>
            <a:r>
              <a:rPr lang="en-US" sz="2400" dirty="0">
                <a:solidFill>
                  <a:srgbClr val="0000CD"/>
                </a:solidFill>
                <a:latin typeface="Centaur" panose="02030504050205020304" pitchFamily="18" charset="0"/>
              </a:rPr>
              <a:t>&gt;</a:t>
            </a:r>
            <a:endParaRPr lang="en-US" sz="2400" dirty="0">
              <a:latin typeface="Centaur" panose="02030504050205020304" pitchFamily="18" charset="0"/>
            </a:endParaRPr>
          </a:p>
        </p:txBody>
      </p:sp>
    </p:spTree>
    <p:extLst>
      <p:ext uri="{BB962C8B-B14F-4D97-AF65-F5344CB8AC3E}">
        <p14:creationId xmlns:p14="http://schemas.microsoft.com/office/powerpoint/2010/main" val="3048790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93"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pic>
        <p:nvPicPr>
          <p:cNvPr id="94" name="Picture 3"/>
          <p:cNvPicPr/>
          <p:nvPr/>
        </p:nvPicPr>
        <p:blipFill>
          <a:blip r:embed="rId2"/>
          <a:stretch/>
        </p:blipFill>
        <p:spPr>
          <a:xfrm rot="3000">
            <a:off x="643706" y="1740410"/>
            <a:ext cx="8655272" cy="3467151"/>
          </a:xfrm>
          <a:prstGeom prst="rect">
            <a:avLst/>
          </a:prstGeom>
          <a:ln>
            <a:noFill/>
          </a:ln>
        </p:spPr>
      </p:pic>
      <p:sp>
        <p:nvSpPr>
          <p:cNvPr id="95" name="CustomShape 3"/>
          <p:cNvSpPr/>
          <p:nvPr/>
        </p:nvSpPr>
        <p:spPr>
          <a:xfrm>
            <a:off x="759417" y="5486399"/>
            <a:ext cx="8815863" cy="136385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920" indent="-457200">
              <a:lnSpc>
                <a:spcPct val="100000"/>
              </a:lnSpc>
              <a:buClr>
                <a:srgbClr val="000000"/>
              </a:buClr>
              <a:buSzPct val="70000"/>
              <a:buFont typeface="Wingdings" panose="05000000000000000000" pitchFamily="2" charset="2"/>
              <a:buChar char="Ø"/>
            </a:pPr>
            <a:r>
              <a:rPr lang="en-US" sz="2800" b="0" strike="noStrike" spc="-1" dirty="0">
                <a:solidFill>
                  <a:srgbClr val="008080"/>
                </a:solidFill>
                <a:latin typeface="Centaur" panose="02030504050205020304" pitchFamily="18" charset="0"/>
                <a:ea typeface="DejaVu Sans"/>
              </a:rPr>
              <a:t>Notice that there is no main() function/method</a:t>
            </a:r>
            <a:endParaRPr lang="en-US" sz="2800" b="0" strike="noStrike" spc="-1" dirty="0">
              <a:latin typeface="Centaur" panose="02030504050205020304" pitchFamily="18" charset="0"/>
            </a:endParaRPr>
          </a:p>
          <a:p>
            <a:pPr marL="457920" indent="-457200">
              <a:lnSpc>
                <a:spcPct val="100000"/>
              </a:lnSpc>
              <a:buClr>
                <a:srgbClr val="000000"/>
              </a:buClr>
              <a:buSzPct val="70000"/>
              <a:buFont typeface="Wingdings" panose="05000000000000000000" pitchFamily="2" charset="2"/>
              <a:buChar char="Ø"/>
            </a:pPr>
            <a:r>
              <a:rPr lang="en-US" sz="2800" b="0" strike="noStrike" spc="-1" dirty="0">
                <a:solidFill>
                  <a:srgbClr val="008080"/>
                </a:solidFill>
                <a:latin typeface="Centaur" panose="02030504050205020304" pitchFamily="18" charset="0"/>
                <a:ea typeface="DejaVu Sans"/>
              </a:rPr>
              <a:t>Comments like Java/C++ (/* */ also allowed)</a:t>
            </a:r>
            <a:endParaRPr lang="en-US" sz="2800" b="0" strike="noStrike" spc="-1" dirty="0">
              <a:latin typeface="Centaur" panose="02030504050205020304" pitchFamily="18" charset="0"/>
            </a:endParaRPr>
          </a:p>
        </p:txBody>
      </p:sp>
      <p:sp>
        <p:nvSpPr>
          <p:cNvPr id="96" name="TextShape 4"/>
          <p:cNvSpPr txBox="1"/>
          <p:nvPr/>
        </p:nvSpPr>
        <p:spPr>
          <a:xfrm>
            <a:off x="643679" y="672480"/>
            <a:ext cx="6036089" cy="622800"/>
          </a:xfrm>
          <a:prstGeom prst="rect">
            <a:avLst/>
          </a:prstGeom>
          <a:noFill/>
          <a:ln>
            <a:noFill/>
          </a:ln>
        </p:spPr>
        <p:txBody>
          <a:bodyPr lIns="90000" tIns="45000" rIns="90000" bIns="45000"/>
          <a:lstStyle/>
          <a:p>
            <a:pPr lvl="1">
              <a:lnSpc>
                <a:spcPct val="90000"/>
              </a:lnSpc>
              <a:spcBef>
                <a:spcPct val="0"/>
              </a:spcBef>
            </a:pPr>
            <a:r>
              <a:rPr lang="en-US" sz="4000" spc="-1" dirty="0">
                <a:solidFill>
                  <a:srgbClr val="002060"/>
                </a:solidFill>
                <a:latin typeface="Centaur" panose="02030504050205020304" pitchFamily="18" charset="0"/>
                <a:ea typeface="DejaVu Sans"/>
              </a:rPr>
              <a:t>JavaScript Statements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000" spc="-1" dirty="0">
                <a:solidFill>
                  <a:srgbClr val="002060"/>
                </a:solidFill>
                <a:latin typeface="Centaur" panose="02030504050205020304" pitchFamily="18" charset="0"/>
                <a:ea typeface="DejaVu Sans"/>
                <a:cs typeface="+mn-cs"/>
              </a:rPr>
              <a:t>Why Study JavaScript?</a:t>
            </a:r>
          </a:p>
        </p:txBody>
      </p:sp>
      <p:sp>
        <p:nvSpPr>
          <p:cNvPr id="3" name="Subtitle 2"/>
          <p:cNvSpPr>
            <a:spLocks noGrp="1"/>
          </p:cNvSpPr>
          <p:nvPr>
            <p:ph type="subTitle"/>
          </p:nvPr>
        </p:nvSpPr>
        <p:spPr>
          <a:xfrm>
            <a:off x="504000" y="1768680"/>
            <a:ext cx="9072000" cy="5143564"/>
          </a:xfrm>
        </p:spPr>
        <p:txBody>
          <a:bodyPr anchor="t">
            <a:normAutofit/>
          </a:bodyPr>
          <a:lstStyle/>
          <a:p>
            <a:pPr marL="0" indent="0">
              <a:lnSpc>
                <a:spcPct val="150000"/>
              </a:lnSpc>
              <a:spcBef>
                <a:spcPts val="0"/>
              </a:spcBef>
              <a:buSzPct val="70000"/>
              <a:buNone/>
            </a:pPr>
            <a:r>
              <a:rPr lang="en-US" sz="3600" dirty="0">
                <a:latin typeface="Centaur" panose="02030504050205020304" pitchFamily="18" charset="0"/>
              </a:rPr>
              <a:t>JavaScript is one of the </a:t>
            </a:r>
            <a:r>
              <a:rPr lang="en-US" sz="3600" b="1" dirty="0">
                <a:latin typeface="Centaur" panose="02030504050205020304" pitchFamily="18" charset="0"/>
              </a:rPr>
              <a:t>3 languages</a:t>
            </a:r>
            <a:r>
              <a:rPr lang="en-US" sz="3600" dirty="0">
                <a:latin typeface="Centaur" panose="02030504050205020304" pitchFamily="18" charset="0"/>
              </a:rPr>
              <a:t> all web developers </a:t>
            </a:r>
            <a:r>
              <a:rPr lang="en-US" sz="3600" b="1" dirty="0">
                <a:latin typeface="Centaur" panose="02030504050205020304" pitchFamily="18" charset="0"/>
              </a:rPr>
              <a:t>must</a:t>
            </a:r>
            <a:r>
              <a:rPr lang="en-US" sz="3600" dirty="0">
                <a:latin typeface="Centaur" panose="02030504050205020304" pitchFamily="18" charset="0"/>
              </a:rPr>
              <a:t> learn:</a:t>
            </a:r>
          </a:p>
          <a:p>
            <a:pPr lvl="1">
              <a:lnSpc>
                <a:spcPct val="150000"/>
              </a:lnSpc>
              <a:spcBef>
                <a:spcPts val="0"/>
              </a:spcBef>
              <a:buSzPct val="70000"/>
              <a:buFont typeface="Wingdings" panose="05000000000000000000" pitchFamily="2" charset="2"/>
              <a:buChar char="Ø"/>
            </a:pPr>
            <a:r>
              <a:rPr lang="en-US" sz="2800" dirty="0">
                <a:latin typeface="Centaur" panose="02030504050205020304" pitchFamily="18" charset="0"/>
              </a:rPr>
              <a:t>   </a:t>
            </a:r>
            <a:r>
              <a:rPr lang="en-US" sz="2800" b="1" dirty="0">
                <a:latin typeface="Centaur" panose="02030504050205020304" pitchFamily="18" charset="0"/>
              </a:rPr>
              <a:t>HTML</a:t>
            </a:r>
            <a:r>
              <a:rPr lang="en-US" sz="2800" dirty="0">
                <a:latin typeface="Centaur" panose="02030504050205020304" pitchFamily="18" charset="0"/>
              </a:rPr>
              <a:t> to define the content of web pages</a:t>
            </a:r>
          </a:p>
          <a:p>
            <a:pPr lvl="1">
              <a:lnSpc>
                <a:spcPct val="150000"/>
              </a:lnSpc>
              <a:spcBef>
                <a:spcPts val="0"/>
              </a:spcBef>
              <a:buSzPct val="70000"/>
              <a:buFont typeface="Wingdings" panose="05000000000000000000" pitchFamily="2" charset="2"/>
              <a:buChar char="Ø"/>
            </a:pPr>
            <a:r>
              <a:rPr lang="en-US" sz="2800" dirty="0">
                <a:latin typeface="Centaur" panose="02030504050205020304" pitchFamily="18" charset="0"/>
              </a:rPr>
              <a:t>   </a:t>
            </a:r>
            <a:r>
              <a:rPr lang="en-US" sz="2800" b="1" dirty="0">
                <a:latin typeface="Centaur" panose="02030504050205020304" pitchFamily="18" charset="0"/>
              </a:rPr>
              <a:t>CSS</a:t>
            </a:r>
            <a:r>
              <a:rPr lang="en-US" sz="2800" dirty="0">
                <a:latin typeface="Centaur" panose="02030504050205020304" pitchFamily="18" charset="0"/>
              </a:rPr>
              <a:t> to specify the layout of web pages</a:t>
            </a:r>
          </a:p>
          <a:p>
            <a:pPr lvl="1">
              <a:lnSpc>
                <a:spcPct val="150000"/>
              </a:lnSpc>
              <a:spcBef>
                <a:spcPts val="0"/>
              </a:spcBef>
              <a:buSzPct val="70000"/>
              <a:buFont typeface="Wingdings" panose="05000000000000000000" pitchFamily="2" charset="2"/>
              <a:buChar char="Ø"/>
            </a:pPr>
            <a:r>
              <a:rPr lang="en-US" sz="2800" dirty="0">
                <a:latin typeface="Centaur" panose="02030504050205020304" pitchFamily="18" charset="0"/>
              </a:rPr>
              <a:t>   </a:t>
            </a:r>
            <a:r>
              <a:rPr lang="en-US" sz="2800" b="1" dirty="0">
                <a:latin typeface="Centaur" panose="02030504050205020304" pitchFamily="18" charset="0"/>
              </a:rPr>
              <a:t>JavaScript</a:t>
            </a:r>
            <a:r>
              <a:rPr lang="en-US" sz="2800" dirty="0">
                <a:latin typeface="Centaur" panose="02030504050205020304" pitchFamily="18" charset="0"/>
              </a:rPr>
              <a:t> to program the behavior of web pages</a:t>
            </a:r>
          </a:p>
        </p:txBody>
      </p:sp>
    </p:spTree>
    <p:extLst>
      <p:ext uri="{BB962C8B-B14F-4D97-AF65-F5344CB8AC3E}">
        <p14:creationId xmlns:p14="http://schemas.microsoft.com/office/powerpoint/2010/main" val="1875190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57200" lvl="1" algn="l" rtl="0">
              <a:lnSpc>
                <a:spcPct val="90000"/>
              </a:lnSpc>
              <a:spcBef>
                <a:spcPct val="0"/>
              </a:spcBef>
            </a:pPr>
            <a:r>
              <a:rPr lang="en-US" sz="4000" kern="1200" spc="-1" dirty="0">
                <a:solidFill>
                  <a:srgbClr val="002060"/>
                </a:solidFill>
                <a:latin typeface="Centaur" panose="02030504050205020304" pitchFamily="18" charset="0"/>
                <a:ea typeface="DejaVu Sans"/>
                <a:cs typeface="+mn-cs"/>
              </a:rPr>
              <a:t>JavaScript Statements cont’d…</a:t>
            </a:r>
          </a:p>
        </p:txBody>
      </p:sp>
      <p:sp>
        <p:nvSpPr>
          <p:cNvPr id="3" name="Subtitle 2"/>
          <p:cNvSpPr>
            <a:spLocks noGrp="1"/>
          </p:cNvSpPr>
          <p:nvPr>
            <p:ph type="subTitle"/>
          </p:nvPr>
        </p:nvSpPr>
        <p:spPr>
          <a:xfrm>
            <a:off x="504000" y="1563120"/>
            <a:ext cx="9072000" cy="5628093"/>
          </a:xfrm>
        </p:spPr>
        <p:txBody>
          <a:bodyPr anchor="t">
            <a:noAutofit/>
          </a:bodyPr>
          <a:lstStyle/>
          <a:p>
            <a:pPr marL="0" indent="0">
              <a:spcBef>
                <a:spcPts val="600"/>
              </a:spcBef>
              <a:buNone/>
            </a:pPr>
            <a:r>
              <a:rPr lang="en-US" sz="2000" dirty="0">
                <a:latin typeface="Centaur" panose="02030504050205020304" pitchFamily="18" charset="0"/>
              </a:rPr>
              <a:t>&lt;!DOCTYPE html&gt;</a:t>
            </a:r>
          </a:p>
          <a:p>
            <a:pPr marL="0" indent="0">
              <a:spcBef>
                <a:spcPts val="600"/>
              </a:spcBef>
              <a:buNone/>
            </a:pPr>
            <a:r>
              <a:rPr lang="en-US" sz="2000" dirty="0">
                <a:latin typeface="Centaur" panose="02030504050205020304" pitchFamily="18" charset="0"/>
              </a:rPr>
              <a:t>&lt;html&gt;</a:t>
            </a:r>
          </a:p>
          <a:p>
            <a:pPr marL="0" indent="0">
              <a:spcBef>
                <a:spcPts val="600"/>
              </a:spcBef>
              <a:buNone/>
            </a:pPr>
            <a:r>
              <a:rPr lang="en-US" sz="2000" dirty="0">
                <a:latin typeface="Centaur" panose="02030504050205020304" pitchFamily="18" charset="0"/>
              </a:rPr>
              <a:t>&lt;body&gt;</a:t>
            </a:r>
          </a:p>
          <a:p>
            <a:pPr marL="0" indent="0">
              <a:spcBef>
                <a:spcPts val="600"/>
              </a:spcBef>
              <a:buNone/>
            </a:pPr>
            <a:r>
              <a:rPr lang="en-US" sz="2000" dirty="0">
                <a:latin typeface="Centaur" panose="02030504050205020304" pitchFamily="18" charset="0"/>
              </a:rPr>
              <a:t>&lt;h2&gt;JavaScript Statements&lt;/h2&gt;</a:t>
            </a:r>
          </a:p>
          <a:p>
            <a:pPr marL="0" indent="0">
              <a:spcBef>
                <a:spcPts val="600"/>
              </a:spcBef>
              <a:buNone/>
            </a:pPr>
            <a:r>
              <a:rPr lang="en-US" sz="2000" dirty="0">
                <a:latin typeface="Centaur" panose="02030504050205020304" pitchFamily="18" charset="0"/>
              </a:rPr>
              <a:t>&lt;p&gt;A &lt;b&gt;JavaScript program&lt;/b&gt; is a list of &lt;b&gt;statements&lt;/b&gt; to be executed by a computer.&lt;/p&gt;</a:t>
            </a:r>
          </a:p>
          <a:p>
            <a:pPr marL="0" indent="0">
              <a:spcBef>
                <a:spcPts val="600"/>
              </a:spcBef>
              <a:buNone/>
            </a:pPr>
            <a:r>
              <a:rPr lang="en-US" sz="2000" dirty="0">
                <a:latin typeface="Centaur" panose="02030504050205020304" pitchFamily="18" charset="0"/>
              </a:rPr>
              <a:t>&lt;p id="demo"&gt;&lt;/p&gt;</a:t>
            </a:r>
          </a:p>
          <a:p>
            <a:pPr marL="457200" lvl="1" indent="0">
              <a:spcBef>
                <a:spcPts val="600"/>
              </a:spcBef>
              <a:buNone/>
            </a:pPr>
            <a:r>
              <a:rPr lang="en-US" sz="1600" dirty="0">
                <a:latin typeface="Centaur" panose="02030504050205020304" pitchFamily="18" charset="0"/>
              </a:rPr>
              <a:t>&lt;script&gt; /</a:t>
            </a:r>
            <a:r>
              <a:rPr lang="en-US" sz="1800" dirty="0">
                <a:latin typeface="Centaur" panose="02030504050205020304" pitchFamily="18" charset="0"/>
              </a:rPr>
              <a:t>/ variable declaration </a:t>
            </a:r>
          </a:p>
          <a:p>
            <a:pPr marL="457200" lvl="1" indent="0">
              <a:spcBef>
                <a:spcPts val="600"/>
              </a:spcBef>
              <a:buNone/>
            </a:pPr>
            <a:r>
              <a:rPr lang="en-US" sz="1600" dirty="0">
                <a:latin typeface="Centaur" panose="02030504050205020304" pitchFamily="18" charset="0"/>
              </a:rPr>
              <a:t>let x, y, z;  // Statement 1</a:t>
            </a:r>
          </a:p>
          <a:p>
            <a:pPr marL="457200" lvl="1" indent="0">
              <a:spcBef>
                <a:spcPts val="600"/>
              </a:spcBef>
              <a:buNone/>
            </a:pPr>
            <a:r>
              <a:rPr lang="en-US" sz="1600" dirty="0">
                <a:latin typeface="Centaur" panose="02030504050205020304" pitchFamily="18" charset="0"/>
              </a:rPr>
              <a:t>x = 5;        // Statement 2</a:t>
            </a:r>
          </a:p>
          <a:p>
            <a:pPr marL="457200" lvl="1" indent="0">
              <a:spcBef>
                <a:spcPts val="600"/>
              </a:spcBef>
              <a:buNone/>
            </a:pPr>
            <a:r>
              <a:rPr lang="en-US" sz="1600" dirty="0">
                <a:latin typeface="Centaur" panose="02030504050205020304" pitchFamily="18" charset="0"/>
              </a:rPr>
              <a:t>y = 6;        // Statement 3</a:t>
            </a:r>
          </a:p>
          <a:p>
            <a:pPr marL="457200" lvl="1" indent="0">
              <a:spcBef>
                <a:spcPts val="600"/>
              </a:spcBef>
              <a:buNone/>
            </a:pPr>
            <a:r>
              <a:rPr lang="en-US" sz="1600" dirty="0">
                <a:latin typeface="Centaur" panose="02030504050205020304" pitchFamily="18" charset="0"/>
              </a:rPr>
              <a:t>z = x + y;    // Statement 4</a:t>
            </a:r>
          </a:p>
          <a:p>
            <a:pPr marL="457200" lvl="1" indent="0">
              <a:spcBef>
                <a:spcPts val="600"/>
              </a:spcBef>
              <a:buNone/>
            </a:pPr>
            <a:r>
              <a:rPr lang="en-US" sz="1600" dirty="0" err="1">
                <a:latin typeface="Centaur" panose="02030504050205020304" pitchFamily="18" charset="0"/>
              </a:rPr>
              <a:t>document.getElementById</a:t>
            </a:r>
            <a:r>
              <a:rPr lang="en-US" sz="1600" dirty="0">
                <a:latin typeface="Centaur" panose="02030504050205020304" pitchFamily="18" charset="0"/>
              </a:rPr>
              <a:t>("demo").innerHTML =</a:t>
            </a:r>
          </a:p>
          <a:p>
            <a:pPr marL="457200" lvl="1" indent="0">
              <a:spcBef>
                <a:spcPts val="600"/>
              </a:spcBef>
              <a:buNone/>
            </a:pPr>
            <a:r>
              <a:rPr lang="en-US" sz="1600" dirty="0">
                <a:latin typeface="Centaur" panose="02030504050205020304" pitchFamily="18" charset="0"/>
              </a:rPr>
              <a:t>"The value of z is " + z + ".";  </a:t>
            </a:r>
          </a:p>
          <a:p>
            <a:pPr marL="457200" lvl="1" indent="0">
              <a:spcBef>
                <a:spcPts val="600"/>
              </a:spcBef>
              <a:buNone/>
            </a:pPr>
            <a:r>
              <a:rPr lang="en-US" sz="1600" dirty="0">
                <a:latin typeface="Centaur" panose="02030504050205020304" pitchFamily="18" charset="0"/>
              </a:rPr>
              <a:t>&lt;/script&gt;</a:t>
            </a:r>
          </a:p>
          <a:p>
            <a:pPr marL="0" indent="0">
              <a:spcBef>
                <a:spcPts val="600"/>
              </a:spcBef>
              <a:buNone/>
            </a:pPr>
            <a:r>
              <a:rPr lang="en-US" sz="2000" dirty="0">
                <a:latin typeface="Centaur" panose="02030504050205020304" pitchFamily="18" charset="0"/>
              </a:rPr>
              <a:t>&lt;/body&gt;</a:t>
            </a:r>
          </a:p>
          <a:p>
            <a:pPr marL="0" indent="0">
              <a:spcBef>
                <a:spcPts val="600"/>
              </a:spcBef>
              <a:buNone/>
            </a:pPr>
            <a:r>
              <a:rPr lang="en-US" sz="2000" dirty="0">
                <a:latin typeface="Centaur" panose="02030504050205020304" pitchFamily="18" charset="0"/>
              </a:rPr>
              <a:t>&lt;/html&gt;</a:t>
            </a:r>
          </a:p>
        </p:txBody>
      </p:sp>
    </p:spTree>
    <p:extLst>
      <p:ext uri="{BB962C8B-B14F-4D97-AF65-F5344CB8AC3E}">
        <p14:creationId xmlns:p14="http://schemas.microsoft.com/office/powerpoint/2010/main" val="2704785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533794"/>
            <a:ext cx="9072000" cy="892049"/>
          </a:xfrm>
        </p:spPr>
        <p:txBody>
          <a:bodyPr/>
          <a:lstStyle/>
          <a:p>
            <a:pPr marL="457200" lvl="1" algn="l" rtl="0">
              <a:lnSpc>
                <a:spcPct val="90000"/>
              </a:lnSpc>
              <a:spcBef>
                <a:spcPct val="0"/>
              </a:spcBef>
            </a:pPr>
            <a:r>
              <a:rPr lang="en-US" sz="4000" kern="1200" spc="-1" dirty="0">
                <a:solidFill>
                  <a:srgbClr val="002060"/>
                </a:solidFill>
                <a:latin typeface="Centaur" panose="02030504050205020304" pitchFamily="18" charset="0"/>
                <a:ea typeface="DejaVu Sans"/>
                <a:cs typeface="+mn-cs"/>
              </a:rPr>
              <a:t>JavaScript Statements - comments</a:t>
            </a:r>
          </a:p>
        </p:txBody>
      </p:sp>
      <p:sp>
        <p:nvSpPr>
          <p:cNvPr id="3" name="Subtitle 2"/>
          <p:cNvSpPr>
            <a:spLocks noGrp="1"/>
          </p:cNvSpPr>
          <p:nvPr>
            <p:ph type="subTitle"/>
          </p:nvPr>
        </p:nvSpPr>
        <p:spPr>
          <a:xfrm>
            <a:off x="504000" y="1720309"/>
            <a:ext cx="9072000" cy="5470902"/>
          </a:xfrm>
        </p:spPr>
        <p:txBody>
          <a:bodyPr anchor="t">
            <a:normAutofit/>
          </a:bodyPr>
          <a:lstStyle/>
          <a:p>
            <a:pPr marL="465138" indent="-465138">
              <a:lnSpc>
                <a:spcPct val="100000"/>
              </a:lnSpc>
              <a:spcBef>
                <a:spcPts val="300"/>
              </a:spcBef>
              <a:buSzPct val="70000"/>
              <a:buFont typeface="Wingdings" panose="05000000000000000000" pitchFamily="2" charset="2"/>
              <a:buChar char="q"/>
            </a:pPr>
            <a:r>
              <a:rPr lang="en-US" sz="2400" dirty="0">
                <a:latin typeface="Centaur" panose="02030504050205020304" pitchFamily="18" charset="0"/>
              </a:rPr>
              <a:t>In HTML, JavaScript programs are executed by the web browser.</a:t>
            </a:r>
          </a:p>
          <a:p>
            <a:pPr marL="465138" indent="-465138">
              <a:lnSpc>
                <a:spcPct val="100000"/>
              </a:lnSpc>
              <a:spcBef>
                <a:spcPts val="300"/>
              </a:spcBef>
              <a:buSzPct val="70000"/>
              <a:buFont typeface="Wingdings" panose="05000000000000000000" pitchFamily="2" charset="2"/>
              <a:buChar char="q"/>
            </a:pPr>
            <a:r>
              <a:rPr lang="en-US" sz="2400" dirty="0">
                <a:latin typeface="Centaur" panose="02030504050205020304" pitchFamily="18" charset="0"/>
              </a:rPr>
              <a:t>JavaScript comments can be used to explain JavaScript code, and to make it more readable.</a:t>
            </a:r>
          </a:p>
          <a:p>
            <a:pPr marL="465138" indent="-465138">
              <a:lnSpc>
                <a:spcPct val="100000"/>
              </a:lnSpc>
              <a:spcBef>
                <a:spcPts val="300"/>
              </a:spcBef>
              <a:buSzPct val="70000"/>
              <a:buFont typeface="Wingdings" panose="05000000000000000000" pitchFamily="2" charset="2"/>
              <a:buChar char="q"/>
            </a:pPr>
            <a:r>
              <a:rPr lang="en-US" sz="2400" dirty="0">
                <a:latin typeface="Centaur" panose="02030504050205020304" pitchFamily="18" charset="0"/>
              </a:rPr>
              <a:t>JavaScript comments can also be used to prevent execution, when testing alternative code.</a:t>
            </a:r>
          </a:p>
          <a:p>
            <a:pPr marL="465138" indent="-465138">
              <a:lnSpc>
                <a:spcPct val="100000"/>
              </a:lnSpc>
              <a:spcBef>
                <a:spcPts val="300"/>
              </a:spcBef>
              <a:buSzPct val="70000"/>
              <a:buFont typeface="Wingdings" panose="05000000000000000000" pitchFamily="2" charset="2"/>
              <a:buChar char="q"/>
            </a:pPr>
            <a:r>
              <a:rPr lang="en-US" sz="2400" dirty="0">
                <a:latin typeface="Centaur" panose="02030504050205020304" pitchFamily="18" charset="0"/>
              </a:rPr>
              <a:t>Adding // in front of a code line changes the code lines from an executable line to a comment.</a:t>
            </a:r>
          </a:p>
          <a:p>
            <a:pPr marL="465138" indent="-465138">
              <a:lnSpc>
                <a:spcPct val="100000"/>
              </a:lnSpc>
              <a:spcBef>
                <a:spcPts val="300"/>
              </a:spcBef>
              <a:spcAft>
                <a:spcPts val="1200"/>
              </a:spcAft>
              <a:buSzPct val="70000"/>
              <a:buFont typeface="Wingdings" panose="05000000000000000000" pitchFamily="2" charset="2"/>
              <a:buChar char="q"/>
            </a:pPr>
            <a:r>
              <a:rPr lang="en-US" sz="2400" dirty="0">
                <a:latin typeface="Centaur" panose="02030504050205020304" pitchFamily="18" charset="0"/>
              </a:rPr>
              <a:t>This example uses // to prevent execution of one of the code lines:</a:t>
            </a:r>
          </a:p>
          <a:p>
            <a:pPr marL="457200" lvl="1" indent="0">
              <a:buSzPct val="70000"/>
              <a:buNone/>
            </a:pPr>
            <a:r>
              <a:rPr lang="en-US" sz="2400" dirty="0">
                <a:latin typeface="Centaur" panose="02030504050205020304" pitchFamily="18" charset="0"/>
              </a:rPr>
              <a:t>//</a:t>
            </a:r>
            <a:r>
              <a:rPr lang="en-US" sz="2400" dirty="0" err="1">
                <a:latin typeface="Centaur" panose="02030504050205020304" pitchFamily="18" charset="0"/>
              </a:rPr>
              <a:t>document.getElementById</a:t>
            </a:r>
            <a:r>
              <a:rPr lang="en-US" sz="2400" dirty="0">
                <a:latin typeface="Centaur" panose="02030504050205020304" pitchFamily="18" charset="0"/>
              </a:rPr>
              <a:t>("</a:t>
            </a:r>
            <a:r>
              <a:rPr lang="en-US" sz="2400" dirty="0" err="1">
                <a:latin typeface="Centaur" panose="02030504050205020304" pitchFamily="18" charset="0"/>
              </a:rPr>
              <a:t>myH</a:t>
            </a:r>
            <a:r>
              <a:rPr lang="en-US" sz="2400" dirty="0">
                <a:latin typeface="Centaur" panose="02030504050205020304" pitchFamily="18" charset="0"/>
              </a:rPr>
              <a:t>").innerHTML = "My First Page";</a:t>
            </a:r>
            <a:br>
              <a:rPr lang="en-US" sz="2400" dirty="0">
                <a:latin typeface="Centaur" panose="02030504050205020304" pitchFamily="18" charset="0"/>
              </a:rPr>
            </a:br>
            <a:r>
              <a:rPr lang="en-US" sz="2400" dirty="0" err="1">
                <a:latin typeface="Centaur" panose="02030504050205020304" pitchFamily="18" charset="0"/>
              </a:rPr>
              <a:t>document.getElementById</a:t>
            </a:r>
            <a:r>
              <a:rPr lang="en-US" sz="2400" dirty="0">
                <a:latin typeface="Centaur" panose="02030504050205020304" pitchFamily="18" charset="0"/>
              </a:rPr>
              <a:t>("</a:t>
            </a:r>
            <a:r>
              <a:rPr lang="en-US" sz="2400" dirty="0" err="1">
                <a:latin typeface="Centaur" panose="02030504050205020304" pitchFamily="18" charset="0"/>
              </a:rPr>
              <a:t>myP</a:t>
            </a:r>
            <a:r>
              <a:rPr lang="en-US" sz="2400" dirty="0">
                <a:latin typeface="Centaur" panose="02030504050205020304" pitchFamily="18" charset="0"/>
              </a:rPr>
              <a:t>").innerHTML = "My first paragraph.";</a:t>
            </a:r>
          </a:p>
          <a:p>
            <a:pPr marL="465138" indent="-465138">
              <a:lnSpc>
                <a:spcPct val="100000"/>
              </a:lnSpc>
              <a:spcBef>
                <a:spcPts val="1200"/>
              </a:spcBef>
              <a:buSzPct val="70000"/>
              <a:buFont typeface="Wingdings" panose="05000000000000000000" pitchFamily="2" charset="2"/>
              <a:buChar char="q"/>
            </a:pPr>
            <a:r>
              <a:rPr lang="en-US" sz="2400" dirty="0">
                <a:latin typeface="Centaur" panose="02030504050205020304" pitchFamily="18" charset="0"/>
              </a:rPr>
              <a:t>JavaScript statements are composed of:  Values, Operators, Expressions, Keywords, and Comments.</a:t>
            </a:r>
          </a:p>
          <a:p>
            <a:pPr marL="457200" lvl="1" indent="0">
              <a:lnSpc>
                <a:spcPct val="150000"/>
              </a:lnSpc>
              <a:buSzPct val="70000"/>
              <a:buNone/>
            </a:pPr>
            <a:endParaRPr lang="en-US" sz="2200" dirty="0">
              <a:latin typeface="Centaur" panose="02030504050205020304" pitchFamily="18" charset="0"/>
            </a:endParaRPr>
          </a:p>
        </p:txBody>
      </p:sp>
    </p:spTree>
    <p:extLst>
      <p:ext uri="{BB962C8B-B14F-4D97-AF65-F5344CB8AC3E}">
        <p14:creationId xmlns:p14="http://schemas.microsoft.com/office/powerpoint/2010/main" val="3982853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grpSp>
        <p:nvGrpSpPr>
          <p:cNvPr id="98" name="Group 2"/>
          <p:cNvGrpSpPr/>
          <p:nvPr/>
        </p:nvGrpSpPr>
        <p:grpSpPr>
          <a:xfrm>
            <a:off x="643679" y="1371600"/>
            <a:ext cx="8642475" cy="5447654"/>
            <a:chOff x="643679" y="1371600"/>
            <a:chExt cx="8642475" cy="5447654"/>
          </a:xfrm>
        </p:grpSpPr>
        <p:pic>
          <p:nvPicPr>
            <p:cNvPr id="99" name="Picture 3"/>
            <p:cNvPicPr/>
            <p:nvPr/>
          </p:nvPicPr>
          <p:blipFill>
            <a:blip r:embed="rId2"/>
            <a:stretch/>
          </p:blipFill>
          <p:spPr>
            <a:xfrm>
              <a:off x="772246" y="2247254"/>
              <a:ext cx="8513908" cy="4572000"/>
            </a:xfrm>
            <a:prstGeom prst="rect">
              <a:avLst/>
            </a:prstGeom>
            <a:ln>
              <a:noFill/>
            </a:ln>
          </p:spPr>
        </p:pic>
        <p:sp>
          <p:nvSpPr>
            <p:cNvPr id="100" name="CustomShape 3"/>
            <p:cNvSpPr/>
            <p:nvPr/>
          </p:nvSpPr>
          <p:spPr>
            <a:xfrm>
              <a:off x="643679" y="2982960"/>
              <a:ext cx="2130517" cy="120744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01" name="CustomShape 4"/>
            <p:cNvSpPr/>
            <p:nvPr/>
          </p:nvSpPr>
          <p:spPr>
            <a:xfrm>
              <a:off x="3099600" y="1371600"/>
              <a:ext cx="3466080" cy="11862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dirty="0">
                  <a:solidFill>
                    <a:srgbClr val="008080"/>
                  </a:solidFill>
                  <a:latin typeface="Arial"/>
                  <a:ea typeface="DejaVu Sans"/>
                </a:rPr>
                <a:t>Variable declarations:</a:t>
              </a:r>
              <a:endParaRPr lang="en-US" sz="2400" b="0" strike="noStrike" spc="-1" dirty="0">
                <a:latin typeface="Arial"/>
              </a:endParaRPr>
            </a:p>
            <a:p>
              <a:pPr marL="216000" indent="-215280">
                <a:lnSpc>
                  <a:spcPct val="100000"/>
                </a:lnSpc>
                <a:buClr>
                  <a:srgbClr val="008080"/>
                </a:buClr>
                <a:buFont typeface="StarSymbol"/>
                <a:buChar char="-"/>
              </a:pPr>
              <a:r>
                <a:rPr lang="en-US" sz="2400" b="0" strike="noStrike" spc="-1" dirty="0">
                  <a:solidFill>
                    <a:srgbClr val="008080"/>
                  </a:solidFill>
                  <a:latin typeface="Arial"/>
                  <a:ea typeface="DejaVu Sans"/>
                </a:rPr>
                <a:t> Not required</a:t>
              </a:r>
              <a:endParaRPr lang="en-US" sz="2400" b="0" strike="noStrike" spc="-1" dirty="0">
                <a:latin typeface="Arial"/>
              </a:endParaRPr>
            </a:p>
            <a:p>
              <a:pPr marL="216000" indent="-215280">
                <a:lnSpc>
                  <a:spcPct val="100000"/>
                </a:lnSpc>
                <a:buClr>
                  <a:srgbClr val="008080"/>
                </a:buClr>
                <a:buFont typeface="StarSymbol"/>
                <a:buChar char="-"/>
              </a:pPr>
              <a:r>
                <a:rPr lang="en-US" sz="2400" b="0" strike="noStrike" spc="-1" dirty="0">
                  <a:solidFill>
                    <a:srgbClr val="008080"/>
                  </a:solidFill>
                  <a:latin typeface="Arial"/>
                  <a:ea typeface="DejaVu Sans"/>
                </a:rPr>
                <a:t> Data type not specified</a:t>
              </a:r>
              <a:endParaRPr lang="en-US" sz="2400" b="0" strike="noStrike" spc="-1" dirty="0">
                <a:latin typeface="Arial"/>
              </a:endParaRPr>
            </a:p>
          </p:txBody>
        </p:sp>
        <p:sp>
          <p:nvSpPr>
            <p:cNvPr id="102" name="Line 5"/>
            <p:cNvSpPr/>
            <p:nvPr/>
          </p:nvSpPr>
          <p:spPr>
            <a:xfrm flipH="1">
              <a:off x="2551320" y="1773720"/>
              <a:ext cx="666000" cy="134388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grpSp>
      <p:sp>
        <p:nvSpPr>
          <p:cNvPr id="103" name="TextShape 6"/>
          <p:cNvSpPr txBox="1"/>
          <p:nvPr/>
        </p:nvSpPr>
        <p:spPr>
          <a:xfrm>
            <a:off x="643679" y="672480"/>
            <a:ext cx="6532035"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b="0" strike="noStrike" spc="-1" dirty="0">
                <a:solidFill>
                  <a:srgbClr val="FFFFFF"/>
                </a:solidFill>
                <a:latin typeface="Calibri"/>
                <a:ea typeface="DejaVu Sans"/>
              </a:rPr>
              <a:t>... </a:t>
            </a:r>
            <a:endParaRPr lang="en-US" sz="36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Declaring (Creating) JavaScript Variables</a:t>
            </a:r>
            <a:endParaRPr lang="en-US" sz="3600" dirty="0"/>
          </a:p>
        </p:txBody>
      </p:sp>
      <p:sp>
        <p:nvSpPr>
          <p:cNvPr id="3" name="Subtitle 2"/>
          <p:cNvSpPr>
            <a:spLocks noGrp="1"/>
          </p:cNvSpPr>
          <p:nvPr>
            <p:ph type="subTitle"/>
          </p:nvPr>
        </p:nvSpPr>
        <p:spPr>
          <a:xfrm>
            <a:off x="504000" y="1563121"/>
            <a:ext cx="9072000" cy="5659090"/>
          </a:xfrm>
        </p:spPr>
        <p:txBody>
          <a:bodyPr anchor="t">
            <a:noAutofit/>
          </a:bodyPr>
          <a:lstStyle/>
          <a:p>
            <a:pPr marL="465138" indent="-465138">
              <a:lnSpc>
                <a:spcPct val="150000"/>
              </a:lnSpc>
              <a:spcBef>
                <a:spcPts val="0"/>
              </a:spcBef>
              <a:buSzPct val="70000"/>
              <a:buFont typeface="Wingdings" panose="05000000000000000000" pitchFamily="2" charset="2"/>
              <a:buChar char="q"/>
            </a:pPr>
            <a:r>
              <a:rPr lang="en-US" sz="2400" dirty="0">
                <a:latin typeface="Centaur" panose="02030504050205020304" pitchFamily="18" charset="0"/>
              </a:rPr>
              <a:t>Creating a variable in JavaScript is called "declaring" a variable.</a:t>
            </a:r>
          </a:p>
          <a:p>
            <a:pPr marL="465138" indent="-465138">
              <a:lnSpc>
                <a:spcPct val="150000"/>
              </a:lnSpc>
              <a:spcBef>
                <a:spcPts val="0"/>
              </a:spcBef>
              <a:buSzPct val="70000"/>
              <a:buFont typeface="Wingdings" panose="05000000000000000000" pitchFamily="2" charset="2"/>
              <a:buChar char="q"/>
            </a:pPr>
            <a:r>
              <a:rPr lang="en-US" sz="2400" dirty="0">
                <a:latin typeface="Centaur" panose="02030504050205020304" pitchFamily="18" charset="0"/>
              </a:rPr>
              <a:t>You declare a JavaScript variable with the </a:t>
            </a:r>
            <a:r>
              <a:rPr lang="en-US" sz="2400" dirty="0" err="1">
                <a:solidFill>
                  <a:srgbClr val="FF0000"/>
                </a:solidFill>
                <a:latin typeface="Centaur" panose="02030504050205020304" pitchFamily="18" charset="0"/>
              </a:rPr>
              <a:t>var</a:t>
            </a:r>
            <a:r>
              <a:rPr lang="en-US" sz="2400" dirty="0">
                <a:latin typeface="Centaur" panose="02030504050205020304" pitchFamily="18" charset="0"/>
              </a:rPr>
              <a:t> keyword:</a:t>
            </a:r>
          </a:p>
          <a:p>
            <a:pPr marL="0" indent="0">
              <a:lnSpc>
                <a:spcPct val="150000"/>
              </a:lnSpc>
              <a:spcBef>
                <a:spcPts val="0"/>
              </a:spcBef>
              <a:buSzPct val="70000"/>
              <a:buNone/>
            </a:pPr>
            <a:r>
              <a:rPr lang="en-US" sz="2400" dirty="0">
                <a:latin typeface="Centaur" panose="02030504050205020304" pitchFamily="18" charset="0"/>
              </a:rPr>
              <a:t>	</a:t>
            </a:r>
            <a:r>
              <a:rPr lang="en-US" sz="2400" dirty="0" err="1">
                <a:latin typeface="Centaur" panose="02030504050205020304" pitchFamily="18" charset="0"/>
              </a:rPr>
              <a:t>var</a:t>
            </a:r>
            <a:r>
              <a:rPr lang="en-US" sz="2400" dirty="0">
                <a:latin typeface="Centaur" panose="02030504050205020304" pitchFamily="18" charset="0"/>
              </a:rPr>
              <a:t> </a:t>
            </a:r>
            <a:r>
              <a:rPr lang="en-US" sz="2400" dirty="0" err="1">
                <a:latin typeface="Centaur" panose="02030504050205020304" pitchFamily="18" charset="0"/>
              </a:rPr>
              <a:t>carName</a:t>
            </a:r>
            <a:r>
              <a:rPr lang="en-US" sz="2400" dirty="0">
                <a:latin typeface="Centaur" panose="02030504050205020304" pitchFamily="18" charset="0"/>
              </a:rPr>
              <a:t>;</a:t>
            </a:r>
          </a:p>
          <a:p>
            <a:pPr marL="465138" indent="-465138">
              <a:lnSpc>
                <a:spcPct val="150000"/>
              </a:lnSpc>
              <a:spcBef>
                <a:spcPts val="0"/>
              </a:spcBef>
              <a:buSzPct val="70000"/>
              <a:buFont typeface="Wingdings" panose="05000000000000000000" pitchFamily="2" charset="2"/>
              <a:buChar char="q"/>
            </a:pPr>
            <a:r>
              <a:rPr lang="en-US" sz="2400" dirty="0">
                <a:latin typeface="Centaur" panose="02030504050205020304" pitchFamily="18" charset="0"/>
              </a:rPr>
              <a:t>After the declaration, the variable has no value (technically it has the value of undefined).</a:t>
            </a:r>
          </a:p>
          <a:p>
            <a:pPr marL="465138" indent="-465138">
              <a:lnSpc>
                <a:spcPct val="150000"/>
              </a:lnSpc>
              <a:spcBef>
                <a:spcPts val="0"/>
              </a:spcBef>
              <a:buSzPct val="70000"/>
              <a:buFont typeface="Wingdings" panose="05000000000000000000" pitchFamily="2" charset="2"/>
              <a:buChar char="q"/>
            </a:pPr>
            <a:r>
              <a:rPr lang="en-US" sz="2400" dirty="0">
                <a:latin typeface="Centaur" panose="02030504050205020304" pitchFamily="18" charset="0"/>
              </a:rPr>
              <a:t>To assign a value to the variable, use the equal sign:</a:t>
            </a:r>
          </a:p>
          <a:p>
            <a:pPr marL="457200" lvl="1" indent="0">
              <a:lnSpc>
                <a:spcPct val="150000"/>
              </a:lnSpc>
              <a:spcBef>
                <a:spcPts val="0"/>
              </a:spcBef>
              <a:buSzPct val="70000"/>
              <a:buNone/>
            </a:pPr>
            <a:r>
              <a:rPr lang="en-US" sz="2000" dirty="0">
                <a:solidFill>
                  <a:srgbClr val="000000"/>
                </a:solidFill>
                <a:latin typeface="Centaur" panose="02030504050205020304" pitchFamily="18" charset="0"/>
              </a:rPr>
              <a:t>	</a:t>
            </a:r>
            <a:r>
              <a:rPr lang="en-US" dirty="0" err="1">
                <a:solidFill>
                  <a:srgbClr val="000000"/>
                </a:solidFill>
                <a:latin typeface="Centaur" panose="02030504050205020304" pitchFamily="18" charset="0"/>
              </a:rPr>
              <a:t>carName</a:t>
            </a:r>
            <a:r>
              <a:rPr lang="en-US" dirty="0">
                <a:solidFill>
                  <a:srgbClr val="000000"/>
                </a:solidFill>
                <a:latin typeface="Centaur" panose="02030504050205020304" pitchFamily="18" charset="0"/>
              </a:rPr>
              <a:t> = </a:t>
            </a:r>
            <a:r>
              <a:rPr lang="en-US" dirty="0">
                <a:solidFill>
                  <a:srgbClr val="A52A2A"/>
                </a:solidFill>
                <a:latin typeface="Centaur" panose="02030504050205020304" pitchFamily="18" charset="0"/>
              </a:rPr>
              <a:t>"Volvo"</a:t>
            </a:r>
            <a:r>
              <a:rPr lang="en-US" dirty="0">
                <a:solidFill>
                  <a:srgbClr val="000000"/>
                </a:solidFill>
                <a:latin typeface="Centaur" panose="02030504050205020304" pitchFamily="18" charset="0"/>
              </a:rPr>
              <a:t>;</a:t>
            </a:r>
            <a:endParaRPr lang="en-US" dirty="0">
              <a:latin typeface="Centaur" panose="02030504050205020304" pitchFamily="18" charset="0"/>
            </a:endParaRPr>
          </a:p>
          <a:p>
            <a:pPr marL="465138" lvl="1" indent="-465138">
              <a:lnSpc>
                <a:spcPct val="150000"/>
              </a:lnSpc>
              <a:spcBef>
                <a:spcPts val="0"/>
              </a:spcBef>
              <a:buSzPct val="70000"/>
              <a:buFont typeface="Wingdings" panose="05000000000000000000" pitchFamily="2" charset="2"/>
              <a:buChar char="q"/>
            </a:pPr>
            <a:r>
              <a:rPr lang="en-US" dirty="0">
                <a:latin typeface="Centaur" panose="02030504050205020304" pitchFamily="18" charset="0"/>
              </a:rPr>
              <a:t>You can also assign a value to the variable when you declare it:</a:t>
            </a:r>
          </a:p>
          <a:p>
            <a:pPr marL="457200" lvl="1" indent="0">
              <a:lnSpc>
                <a:spcPct val="150000"/>
              </a:lnSpc>
              <a:spcBef>
                <a:spcPts val="0"/>
              </a:spcBef>
              <a:buSzPct val="70000"/>
              <a:buNone/>
            </a:pPr>
            <a:r>
              <a:rPr lang="en-US" dirty="0" err="1">
                <a:solidFill>
                  <a:srgbClr val="000000"/>
                </a:solidFill>
                <a:latin typeface="Centaur" panose="02030504050205020304" pitchFamily="18" charset="0"/>
              </a:rPr>
              <a:t>var</a:t>
            </a:r>
            <a:r>
              <a:rPr lang="en-US" dirty="0">
                <a:solidFill>
                  <a:srgbClr val="000000"/>
                </a:solidFill>
                <a:latin typeface="Centaur" panose="02030504050205020304" pitchFamily="18" charset="0"/>
              </a:rPr>
              <a:t> </a:t>
            </a:r>
            <a:r>
              <a:rPr lang="en-US" dirty="0" err="1">
                <a:solidFill>
                  <a:srgbClr val="000000"/>
                </a:solidFill>
                <a:latin typeface="Centaur" panose="02030504050205020304" pitchFamily="18" charset="0"/>
              </a:rPr>
              <a:t>carName</a:t>
            </a:r>
            <a:r>
              <a:rPr lang="en-US" dirty="0">
                <a:solidFill>
                  <a:srgbClr val="000000"/>
                </a:solidFill>
                <a:latin typeface="Centaur" panose="02030504050205020304" pitchFamily="18" charset="0"/>
              </a:rPr>
              <a:t> = "Volvo"; </a:t>
            </a:r>
          </a:p>
          <a:p>
            <a:pPr marL="465138" lvl="1" indent="-465138">
              <a:lnSpc>
                <a:spcPct val="150000"/>
              </a:lnSpc>
              <a:spcBef>
                <a:spcPts val="0"/>
              </a:spcBef>
              <a:buSzPct val="70000"/>
              <a:buFont typeface="Wingdings" panose="05000000000000000000" pitchFamily="2" charset="2"/>
              <a:buChar char="q"/>
            </a:pPr>
            <a:r>
              <a:rPr lang="en-US" dirty="0">
                <a:latin typeface="Centaur" panose="02030504050205020304" pitchFamily="18" charset="0"/>
              </a:rPr>
              <a:t>A variable declared without a value will have the value undefined</a:t>
            </a:r>
          </a:p>
        </p:txBody>
      </p:sp>
    </p:spTree>
    <p:extLst>
      <p:ext uri="{BB962C8B-B14F-4D97-AF65-F5344CB8AC3E}">
        <p14:creationId xmlns:p14="http://schemas.microsoft.com/office/powerpoint/2010/main" val="78053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Centaur" panose="02030504050205020304" pitchFamily="18" charset="0"/>
              </a:rPr>
              <a:t>Display what’s stored in the variable</a:t>
            </a:r>
          </a:p>
        </p:txBody>
      </p:sp>
      <p:sp>
        <p:nvSpPr>
          <p:cNvPr id="3" name="Subtitle 2"/>
          <p:cNvSpPr>
            <a:spLocks noGrp="1"/>
          </p:cNvSpPr>
          <p:nvPr>
            <p:ph type="subTitle"/>
          </p:nvPr>
        </p:nvSpPr>
        <p:spPr>
          <a:xfrm>
            <a:off x="504000" y="1563120"/>
            <a:ext cx="9072000" cy="5752080"/>
          </a:xfrm>
        </p:spPr>
        <p:txBody>
          <a:bodyPr>
            <a:normAutofit/>
          </a:bodyPr>
          <a:lstStyle/>
          <a:p>
            <a:pPr marL="0" lvl="1" indent="0">
              <a:lnSpc>
                <a:spcPct val="100000"/>
              </a:lnSpc>
              <a:buSzPct val="70000"/>
              <a:buNone/>
            </a:pPr>
            <a:endParaRPr lang="en-US" sz="2400" dirty="0">
              <a:solidFill>
                <a:srgbClr val="000000"/>
              </a:solidFill>
              <a:latin typeface="Centaur" panose="02030504050205020304" pitchFamily="18" charset="0"/>
            </a:endParaRPr>
          </a:p>
          <a:p>
            <a:pPr marL="0" lvl="1" indent="0">
              <a:lnSpc>
                <a:spcPct val="100000"/>
              </a:lnSpc>
              <a:buSzPct val="70000"/>
              <a:buNone/>
            </a:pPr>
            <a:endParaRPr lang="en-US" sz="2400" dirty="0">
              <a:solidFill>
                <a:srgbClr val="000000"/>
              </a:solidFill>
              <a:latin typeface="Centaur" panose="02030504050205020304" pitchFamily="18" charset="0"/>
            </a:endParaRPr>
          </a:p>
          <a:p>
            <a:pPr marL="0" lvl="1" indent="0">
              <a:lnSpc>
                <a:spcPct val="100000"/>
              </a:lnSpc>
              <a:buSzPct val="70000"/>
              <a:buNone/>
            </a:pPr>
            <a:r>
              <a:rPr lang="en-US" sz="2400" dirty="0">
                <a:solidFill>
                  <a:srgbClr val="000000"/>
                </a:solidFill>
                <a:latin typeface="Centaur" panose="02030504050205020304" pitchFamily="18" charset="0"/>
              </a:rPr>
              <a:t>Example-  displaying the value inside an HTML paragraph with id="demo":</a:t>
            </a:r>
          </a:p>
          <a:p>
            <a:pPr marL="0" lvl="1" indent="0">
              <a:lnSpc>
                <a:spcPct val="100000"/>
              </a:lnSpc>
              <a:buSzPct val="70000"/>
              <a:buNone/>
            </a:pPr>
            <a:r>
              <a:rPr lang="en-US" sz="2400" dirty="0">
                <a:solidFill>
                  <a:srgbClr val="000000"/>
                </a:solidFill>
                <a:latin typeface="Centaur" panose="02030504050205020304" pitchFamily="18" charset="0"/>
              </a:rPr>
              <a:t>&lt;html&gt;</a:t>
            </a:r>
          </a:p>
          <a:p>
            <a:pPr marL="0" lvl="1" indent="0">
              <a:lnSpc>
                <a:spcPct val="100000"/>
              </a:lnSpc>
              <a:buSzPct val="70000"/>
              <a:buNone/>
            </a:pPr>
            <a:r>
              <a:rPr lang="en-US" sz="2400" dirty="0">
                <a:solidFill>
                  <a:srgbClr val="000000"/>
                </a:solidFill>
                <a:latin typeface="Centaur" panose="02030504050205020304" pitchFamily="18" charset="0"/>
              </a:rPr>
              <a:t>&lt;body&gt;</a:t>
            </a:r>
          </a:p>
          <a:p>
            <a:pPr marL="0" lvl="1" indent="0">
              <a:lnSpc>
                <a:spcPct val="100000"/>
              </a:lnSpc>
              <a:buSzPct val="70000"/>
              <a:buNone/>
            </a:pPr>
            <a:r>
              <a:rPr lang="en-US" sz="2400" dirty="0">
                <a:solidFill>
                  <a:srgbClr val="000000"/>
                </a:solidFill>
                <a:latin typeface="Centaur" panose="02030504050205020304" pitchFamily="18" charset="0"/>
              </a:rPr>
              <a:t>&lt;h2&gt;JavaScript Variables&lt;/h2&gt;</a:t>
            </a:r>
          </a:p>
          <a:p>
            <a:pPr marL="0" lvl="1" indent="0">
              <a:lnSpc>
                <a:spcPct val="100000"/>
              </a:lnSpc>
              <a:buSzPct val="70000"/>
              <a:buNone/>
            </a:pPr>
            <a:r>
              <a:rPr lang="en-US" sz="2400" dirty="0">
                <a:solidFill>
                  <a:srgbClr val="000000"/>
                </a:solidFill>
                <a:latin typeface="Centaur" panose="02030504050205020304" pitchFamily="18" charset="0"/>
              </a:rPr>
              <a:t>&lt;p&gt;Create a variable, assign a value to it, and display it:&lt;/p&gt;</a:t>
            </a:r>
          </a:p>
          <a:p>
            <a:pPr marL="0" lvl="1" indent="0">
              <a:lnSpc>
                <a:spcPct val="100000"/>
              </a:lnSpc>
              <a:buSzPct val="70000"/>
              <a:buNone/>
            </a:pPr>
            <a:r>
              <a:rPr lang="en-US" sz="2400" dirty="0">
                <a:solidFill>
                  <a:srgbClr val="000000"/>
                </a:solidFill>
                <a:latin typeface="Centaur" panose="02030504050205020304" pitchFamily="18" charset="0"/>
              </a:rPr>
              <a:t>&lt;p id="demo"&gt;&lt;/p&gt;</a:t>
            </a:r>
          </a:p>
          <a:p>
            <a:pPr marL="457200" lvl="3" indent="0">
              <a:lnSpc>
                <a:spcPct val="100000"/>
              </a:lnSpc>
              <a:buSzPct val="70000"/>
              <a:buNone/>
            </a:pPr>
            <a:r>
              <a:rPr lang="en-US" sz="2400" dirty="0">
                <a:solidFill>
                  <a:srgbClr val="000000"/>
                </a:solidFill>
                <a:latin typeface="Centaur" panose="02030504050205020304" pitchFamily="18" charset="0"/>
              </a:rPr>
              <a:t>&lt;script&gt;</a:t>
            </a:r>
          </a:p>
          <a:p>
            <a:pPr marL="914400" lvl="4" indent="0">
              <a:lnSpc>
                <a:spcPct val="100000"/>
              </a:lnSpc>
              <a:buSzPct val="70000"/>
              <a:buNone/>
            </a:pPr>
            <a:r>
              <a:rPr lang="en-US" sz="2400" dirty="0" err="1">
                <a:solidFill>
                  <a:srgbClr val="000000"/>
                </a:solidFill>
                <a:latin typeface="Centaur" panose="02030504050205020304" pitchFamily="18" charset="0"/>
              </a:rPr>
              <a:t>var</a:t>
            </a:r>
            <a:r>
              <a:rPr lang="en-US" sz="2400" dirty="0">
                <a:solidFill>
                  <a:srgbClr val="000000"/>
                </a:solidFill>
                <a:latin typeface="Centaur" panose="02030504050205020304" pitchFamily="18" charset="0"/>
              </a:rPr>
              <a:t> </a:t>
            </a:r>
            <a:r>
              <a:rPr lang="en-US" sz="2400" dirty="0" err="1">
                <a:solidFill>
                  <a:srgbClr val="000000"/>
                </a:solidFill>
                <a:latin typeface="Centaur" panose="02030504050205020304" pitchFamily="18" charset="0"/>
              </a:rPr>
              <a:t>carName</a:t>
            </a:r>
            <a:r>
              <a:rPr lang="en-US" sz="2400" dirty="0">
                <a:solidFill>
                  <a:srgbClr val="000000"/>
                </a:solidFill>
                <a:latin typeface="Centaur" panose="02030504050205020304" pitchFamily="18" charset="0"/>
              </a:rPr>
              <a:t> = "Volvo";</a:t>
            </a:r>
          </a:p>
          <a:p>
            <a:pPr marL="914400" lvl="4" indent="0">
              <a:lnSpc>
                <a:spcPct val="100000"/>
              </a:lnSpc>
              <a:buSzPct val="70000"/>
              <a:buNone/>
            </a:pPr>
            <a:r>
              <a:rPr lang="en-US" sz="2400" dirty="0" err="1">
                <a:solidFill>
                  <a:srgbClr val="000000"/>
                </a:solidFill>
                <a:latin typeface="Centaur" panose="02030504050205020304" pitchFamily="18" charset="0"/>
              </a:rPr>
              <a:t>document.getElementById</a:t>
            </a:r>
            <a:r>
              <a:rPr lang="en-US" sz="2400" dirty="0">
                <a:solidFill>
                  <a:srgbClr val="000000"/>
                </a:solidFill>
                <a:latin typeface="Centaur" panose="02030504050205020304" pitchFamily="18" charset="0"/>
              </a:rPr>
              <a:t>("demo").innerHTML = </a:t>
            </a:r>
            <a:r>
              <a:rPr lang="en-US" sz="2400" dirty="0" err="1">
                <a:solidFill>
                  <a:srgbClr val="000000"/>
                </a:solidFill>
                <a:latin typeface="Centaur" panose="02030504050205020304" pitchFamily="18" charset="0"/>
              </a:rPr>
              <a:t>carName</a:t>
            </a:r>
            <a:r>
              <a:rPr lang="en-US" sz="2400" dirty="0">
                <a:solidFill>
                  <a:srgbClr val="000000"/>
                </a:solidFill>
                <a:latin typeface="Centaur" panose="02030504050205020304" pitchFamily="18" charset="0"/>
              </a:rPr>
              <a:t>;</a:t>
            </a:r>
          </a:p>
          <a:p>
            <a:pPr marL="457200" lvl="3" indent="0">
              <a:lnSpc>
                <a:spcPct val="100000"/>
              </a:lnSpc>
              <a:buSzPct val="70000"/>
              <a:buNone/>
            </a:pPr>
            <a:r>
              <a:rPr lang="en-US" sz="2400" dirty="0">
                <a:solidFill>
                  <a:srgbClr val="000000"/>
                </a:solidFill>
                <a:latin typeface="Centaur" panose="02030504050205020304" pitchFamily="18" charset="0"/>
              </a:rPr>
              <a:t>&lt;/script&gt;</a:t>
            </a:r>
          </a:p>
          <a:p>
            <a:pPr marL="0" lvl="1" indent="0">
              <a:lnSpc>
                <a:spcPct val="100000"/>
              </a:lnSpc>
              <a:buSzPct val="70000"/>
              <a:buNone/>
            </a:pPr>
            <a:r>
              <a:rPr lang="en-US" sz="2400" dirty="0">
                <a:solidFill>
                  <a:srgbClr val="000000"/>
                </a:solidFill>
                <a:latin typeface="Centaur" panose="02030504050205020304" pitchFamily="18" charset="0"/>
              </a:rPr>
              <a:t>&lt;/body&gt;</a:t>
            </a:r>
          </a:p>
          <a:p>
            <a:pPr marL="0" lvl="1" indent="0">
              <a:lnSpc>
                <a:spcPct val="100000"/>
              </a:lnSpc>
              <a:buSzPct val="70000"/>
              <a:buNone/>
            </a:pPr>
            <a:r>
              <a:rPr lang="en-US" sz="2400" dirty="0">
                <a:solidFill>
                  <a:srgbClr val="000000"/>
                </a:solidFill>
                <a:latin typeface="Centaur" panose="02030504050205020304" pitchFamily="18" charset="0"/>
              </a:rPr>
              <a:t>&lt;/html&gt;</a:t>
            </a:r>
          </a:p>
          <a:p>
            <a:pPr marL="0" lvl="1" indent="0">
              <a:lnSpc>
                <a:spcPct val="100000"/>
              </a:lnSpc>
              <a:buSzPct val="70000"/>
              <a:buNone/>
            </a:pPr>
            <a:endParaRPr lang="en-US" dirty="0">
              <a:solidFill>
                <a:srgbClr val="000000"/>
              </a:solidFill>
              <a:latin typeface="Centaur" panose="02030504050205020304" pitchFamily="18" charset="0"/>
            </a:endParaRPr>
          </a:p>
          <a:p>
            <a:pPr marL="0" lvl="1" indent="0">
              <a:lnSpc>
                <a:spcPct val="100000"/>
              </a:lnSpc>
              <a:buSzPct val="70000"/>
              <a:buNone/>
            </a:pPr>
            <a:endParaRPr lang="en-US" dirty="0">
              <a:solidFill>
                <a:srgbClr val="000000"/>
              </a:solidFill>
              <a:latin typeface="Centaur" panose="02030504050205020304" pitchFamily="18" charset="0"/>
            </a:endParaRPr>
          </a:p>
          <a:p>
            <a:pPr marL="0" lvl="1" indent="0">
              <a:lnSpc>
                <a:spcPct val="100000"/>
              </a:lnSpc>
              <a:buSzPct val="70000"/>
              <a:buNone/>
            </a:pPr>
            <a:endParaRPr lang="en-US" dirty="0">
              <a:solidFill>
                <a:srgbClr val="000000"/>
              </a:solidFill>
              <a:latin typeface="Centaur" panose="02030504050205020304" pitchFamily="18" charset="0"/>
            </a:endParaRPr>
          </a:p>
          <a:p>
            <a:pPr marL="0" lvl="1" indent="0">
              <a:lnSpc>
                <a:spcPct val="100000"/>
              </a:lnSpc>
              <a:buSzPct val="70000"/>
              <a:buNone/>
            </a:pPr>
            <a:endParaRPr lang="en-US" dirty="0">
              <a:solidFill>
                <a:srgbClr val="000000"/>
              </a:solidFill>
              <a:latin typeface="Centaur" panose="02030504050205020304" pitchFamily="18" charset="0"/>
            </a:endParaRPr>
          </a:p>
          <a:p>
            <a:pPr marL="0" indent="0">
              <a:buNone/>
            </a:pPr>
            <a:endParaRPr lang="en-US" dirty="0"/>
          </a:p>
        </p:txBody>
      </p:sp>
    </p:spTree>
    <p:extLst>
      <p:ext uri="{BB962C8B-B14F-4D97-AF65-F5344CB8AC3E}">
        <p14:creationId xmlns:p14="http://schemas.microsoft.com/office/powerpoint/2010/main" val="3717247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05"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grpSp>
        <p:nvGrpSpPr>
          <p:cNvPr id="106" name="Group 3"/>
          <p:cNvGrpSpPr/>
          <p:nvPr/>
        </p:nvGrpSpPr>
        <p:grpSpPr>
          <a:xfrm>
            <a:off x="504000" y="1715657"/>
            <a:ext cx="8562508" cy="5302800"/>
            <a:chOff x="504000" y="1188720"/>
            <a:chExt cx="8562508" cy="5302800"/>
          </a:xfrm>
        </p:grpSpPr>
        <p:pic>
          <p:nvPicPr>
            <p:cNvPr id="107" name="Picture 3"/>
            <p:cNvPicPr/>
            <p:nvPr/>
          </p:nvPicPr>
          <p:blipFill>
            <a:blip r:embed="rId2"/>
            <a:stretch/>
          </p:blipFill>
          <p:spPr>
            <a:xfrm>
              <a:off x="504000" y="1188720"/>
              <a:ext cx="8562508" cy="5233680"/>
            </a:xfrm>
            <a:prstGeom prst="rect">
              <a:avLst/>
            </a:prstGeom>
            <a:ln>
              <a:noFill/>
            </a:ln>
          </p:spPr>
        </p:pic>
        <p:sp>
          <p:nvSpPr>
            <p:cNvPr id="108" name="CustomShape 4"/>
            <p:cNvSpPr/>
            <p:nvPr/>
          </p:nvSpPr>
          <p:spPr>
            <a:xfrm>
              <a:off x="2449926" y="2098080"/>
              <a:ext cx="191880" cy="75600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09" name="CustomShape 5"/>
            <p:cNvSpPr/>
            <p:nvPr/>
          </p:nvSpPr>
          <p:spPr>
            <a:xfrm>
              <a:off x="1803762" y="2552400"/>
              <a:ext cx="288720" cy="60480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10" name="CustomShape 6"/>
            <p:cNvSpPr/>
            <p:nvPr/>
          </p:nvSpPr>
          <p:spPr>
            <a:xfrm>
              <a:off x="5918040" y="3916800"/>
              <a:ext cx="289080" cy="75636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11" name="CustomShape 7"/>
            <p:cNvSpPr/>
            <p:nvPr/>
          </p:nvSpPr>
          <p:spPr>
            <a:xfrm>
              <a:off x="6015240" y="5887080"/>
              <a:ext cx="191880" cy="60444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12" name="CustomShape 8"/>
            <p:cNvSpPr/>
            <p:nvPr/>
          </p:nvSpPr>
          <p:spPr>
            <a:xfrm>
              <a:off x="5548393" y="2625120"/>
              <a:ext cx="3518115" cy="10944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200" b="0" strike="noStrike" spc="-1" dirty="0">
                  <a:solidFill>
                    <a:srgbClr val="008080"/>
                  </a:solidFill>
                  <a:latin typeface="Arial"/>
                  <a:ea typeface="DejaVu Sans"/>
                </a:rPr>
                <a:t>Semi-colons are usually</a:t>
              </a:r>
              <a:endParaRPr lang="en-US" sz="2200" b="0" strike="noStrike" spc="-1" dirty="0">
                <a:latin typeface="Arial"/>
              </a:endParaRPr>
            </a:p>
            <a:p>
              <a:pPr>
                <a:lnSpc>
                  <a:spcPct val="100000"/>
                </a:lnSpc>
              </a:pPr>
              <a:r>
                <a:rPr lang="en-US" sz="2200" b="0" strike="noStrike" spc="-1" dirty="0">
                  <a:solidFill>
                    <a:srgbClr val="008080"/>
                  </a:solidFill>
                  <a:latin typeface="Arial"/>
                  <a:ea typeface="DejaVu Sans"/>
                </a:rPr>
                <a:t>not required, but always</a:t>
              </a:r>
              <a:endParaRPr lang="en-US" sz="2200" b="0" strike="noStrike" spc="-1" dirty="0">
                <a:latin typeface="Arial"/>
              </a:endParaRPr>
            </a:p>
            <a:p>
              <a:pPr>
                <a:lnSpc>
                  <a:spcPct val="100000"/>
                </a:lnSpc>
              </a:pPr>
              <a:r>
                <a:rPr lang="en-US" sz="2200" b="0" strike="noStrike" spc="-1" dirty="0">
                  <a:solidFill>
                    <a:srgbClr val="008080"/>
                  </a:solidFill>
                  <a:latin typeface="Arial"/>
                  <a:ea typeface="DejaVu Sans"/>
                </a:rPr>
                <a:t>allowed at statement end</a:t>
              </a:r>
              <a:endParaRPr lang="en-US" sz="2200" b="0" strike="noStrike" spc="-1" dirty="0">
                <a:latin typeface="Arial"/>
              </a:endParaRPr>
            </a:p>
          </p:txBody>
        </p:sp>
        <p:sp>
          <p:nvSpPr>
            <p:cNvPr id="113" name="Line 9"/>
            <p:cNvSpPr/>
            <p:nvPr/>
          </p:nvSpPr>
          <p:spPr>
            <a:xfrm flipH="1" flipV="1">
              <a:off x="2642526" y="2400840"/>
              <a:ext cx="2905865" cy="68220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14" name="Line 10"/>
            <p:cNvSpPr/>
            <p:nvPr/>
          </p:nvSpPr>
          <p:spPr>
            <a:xfrm flipH="1" flipV="1">
              <a:off x="2284573" y="2854080"/>
              <a:ext cx="3824430" cy="45324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15" name="Line 11"/>
            <p:cNvSpPr/>
            <p:nvPr/>
          </p:nvSpPr>
          <p:spPr>
            <a:xfrm flipH="1">
              <a:off x="6207840" y="3764880"/>
              <a:ext cx="193680" cy="30312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16" name="Line 12"/>
            <p:cNvSpPr/>
            <p:nvPr/>
          </p:nvSpPr>
          <p:spPr>
            <a:xfrm flipH="1">
              <a:off x="6207840" y="4370400"/>
              <a:ext cx="387000" cy="166752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grpSp>
      <p:sp>
        <p:nvSpPr>
          <p:cNvPr id="117" name="TextShape 13"/>
          <p:cNvSpPr txBox="1"/>
          <p:nvPr/>
        </p:nvSpPr>
        <p:spPr>
          <a:xfrm>
            <a:off x="643680" y="672480"/>
            <a:ext cx="6175574"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spc="-1" dirty="0">
                <a:solidFill>
                  <a:srgbClr val="FFFFFF"/>
                </a:solidFill>
                <a:latin typeface="Calibri"/>
              </a:rPr>
              <a:t> </a:t>
            </a:r>
            <a:endParaRPr lang="en-US" sz="3600" spc="-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19"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grpSp>
        <p:nvGrpSpPr>
          <p:cNvPr id="120" name="Group 3"/>
          <p:cNvGrpSpPr/>
          <p:nvPr/>
        </p:nvGrpSpPr>
        <p:grpSpPr>
          <a:xfrm>
            <a:off x="653760" y="1751040"/>
            <a:ext cx="8763840" cy="4825440"/>
            <a:chOff x="653760" y="1751040"/>
            <a:chExt cx="8763840" cy="4825440"/>
          </a:xfrm>
        </p:grpSpPr>
        <p:pic>
          <p:nvPicPr>
            <p:cNvPr id="121" name="Picture 3"/>
            <p:cNvPicPr/>
            <p:nvPr/>
          </p:nvPicPr>
          <p:blipFill>
            <a:blip r:embed="rId2"/>
            <a:stretch/>
          </p:blipFill>
          <p:spPr>
            <a:xfrm>
              <a:off x="653760" y="1751040"/>
              <a:ext cx="8763840" cy="4377240"/>
            </a:xfrm>
            <a:prstGeom prst="rect">
              <a:avLst/>
            </a:prstGeom>
            <a:ln>
              <a:noFill/>
            </a:ln>
          </p:spPr>
        </p:pic>
        <p:sp>
          <p:nvSpPr>
            <p:cNvPr id="122" name="CustomShape 4"/>
            <p:cNvSpPr/>
            <p:nvPr/>
          </p:nvSpPr>
          <p:spPr>
            <a:xfrm>
              <a:off x="837360" y="6121800"/>
              <a:ext cx="553428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8080"/>
                  </a:solidFill>
                  <a:latin typeface="Arial"/>
                  <a:ea typeface="DejaVu Sans"/>
                </a:rPr>
                <a:t>Arithmetic operators same as Java/C++</a:t>
              </a:r>
              <a:endParaRPr lang="en-US" sz="2400" b="0" strike="noStrike" spc="-1">
                <a:latin typeface="Arial"/>
              </a:endParaRPr>
            </a:p>
          </p:txBody>
        </p:sp>
        <p:sp>
          <p:nvSpPr>
            <p:cNvPr id="123" name="Line 5"/>
            <p:cNvSpPr/>
            <p:nvPr/>
          </p:nvSpPr>
          <p:spPr>
            <a:xfrm flipH="1" flipV="1">
              <a:off x="2129040" y="4539600"/>
              <a:ext cx="92160" cy="152100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24" name="Line 6"/>
            <p:cNvSpPr/>
            <p:nvPr/>
          </p:nvSpPr>
          <p:spPr>
            <a:xfrm flipH="1" flipV="1">
              <a:off x="1483560" y="5680440"/>
              <a:ext cx="552960" cy="50688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25" name="CustomShape 7"/>
            <p:cNvSpPr/>
            <p:nvPr/>
          </p:nvSpPr>
          <p:spPr>
            <a:xfrm>
              <a:off x="2037240" y="4032360"/>
              <a:ext cx="183240" cy="50580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26" name="CustomShape 8"/>
            <p:cNvSpPr/>
            <p:nvPr/>
          </p:nvSpPr>
          <p:spPr>
            <a:xfrm>
              <a:off x="1391760" y="5300640"/>
              <a:ext cx="275400" cy="37908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27" name="CustomShape 9"/>
            <p:cNvSpPr/>
            <p:nvPr/>
          </p:nvSpPr>
          <p:spPr>
            <a:xfrm>
              <a:off x="5080320" y="4032360"/>
              <a:ext cx="275400" cy="50580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28" name="Line 10"/>
            <p:cNvSpPr/>
            <p:nvPr/>
          </p:nvSpPr>
          <p:spPr>
            <a:xfrm flipV="1">
              <a:off x="2590200" y="4539600"/>
              <a:ext cx="2582280" cy="164808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grpSp>
      <p:sp>
        <p:nvSpPr>
          <p:cNvPr id="129" name="TextShape 11"/>
          <p:cNvSpPr txBox="1"/>
          <p:nvPr/>
        </p:nvSpPr>
        <p:spPr>
          <a:xfrm>
            <a:off x="643680" y="672480"/>
            <a:ext cx="6082584"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spc="-1" dirty="0">
                <a:solidFill>
                  <a:srgbClr val="FFFFFF"/>
                </a:solidFill>
                <a:latin typeface="Calibri"/>
              </a:rPr>
              <a:t> </a:t>
            </a:r>
            <a:endParaRPr lang="en-US" sz="3600" spc="-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31"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grpSp>
        <p:nvGrpSpPr>
          <p:cNvPr id="132" name="Group 3"/>
          <p:cNvGrpSpPr/>
          <p:nvPr/>
        </p:nvGrpSpPr>
        <p:grpSpPr>
          <a:xfrm>
            <a:off x="529200" y="1511082"/>
            <a:ext cx="8979840" cy="5540644"/>
            <a:chOff x="529200" y="1371600"/>
            <a:chExt cx="8979840" cy="5515200"/>
          </a:xfrm>
        </p:grpSpPr>
        <p:pic>
          <p:nvPicPr>
            <p:cNvPr id="133" name="Picture 3"/>
            <p:cNvPicPr/>
            <p:nvPr/>
          </p:nvPicPr>
          <p:blipFill>
            <a:blip r:embed="rId2"/>
            <a:stretch/>
          </p:blipFill>
          <p:spPr>
            <a:xfrm>
              <a:off x="529200" y="1371600"/>
              <a:ext cx="8979840" cy="4325760"/>
            </a:xfrm>
            <a:prstGeom prst="rect">
              <a:avLst/>
            </a:prstGeom>
            <a:ln>
              <a:noFill/>
            </a:ln>
          </p:spPr>
        </p:pic>
        <p:sp>
          <p:nvSpPr>
            <p:cNvPr id="134" name="CustomShape 4"/>
            <p:cNvSpPr/>
            <p:nvPr/>
          </p:nvSpPr>
          <p:spPr>
            <a:xfrm>
              <a:off x="9222840" y="4753440"/>
              <a:ext cx="282240" cy="50004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35" name="CustomShape 5"/>
            <p:cNvSpPr/>
            <p:nvPr/>
          </p:nvSpPr>
          <p:spPr>
            <a:xfrm>
              <a:off x="4892040" y="6066360"/>
              <a:ext cx="4176360" cy="820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8080"/>
                  </a:solidFill>
                  <a:latin typeface="Arial"/>
                  <a:ea typeface="DejaVu Sans"/>
                </a:rPr>
                <a:t>String concatenation operator</a:t>
              </a:r>
              <a:endParaRPr lang="en-US" sz="2400" b="0" strike="noStrike" spc="-1">
                <a:latin typeface="Arial"/>
              </a:endParaRPr>
            </a:p>
            <a:p>
              <a:pPr>
                <a:lnSpc>
                  <a:spcPct val="100000"/>
                </a:lnSpc>
              </a:pPr>
              <a:r>
                <a:rPr lang="en-US" sz="2400" b="0" strike="noStrike" spc="-1">
                  <a:solidFill>
                    <a:srgbClr val="008080"/>
                  </a:solidFill>
                  <a:latin typeface="Arial"/>
                  <a:ea typeface="DejaVu Sans"/>
                </a:rPr>
                <a:t>as well as addition</a:t>
              </a:r>
              <a:endParaRPr lang="en-US" sz="2400" b="0" strike="noStrike" spc="-1">
                <a:latin typeface="Arial"/>
              </a:endParaRPr>
            </a:p>
          </p:txBody>
        </p:sp>
        <p:sp>
          <p:nvSpPr>
            <p:cNvPr id="136" name="Line 6"/>
            <p:cNvSpPr/>
            <p:nvPr/>
          </p:nvSpPr>
          <p:spPr>
            <a:xfrm flipV="1">
              <a:off x="6954480" y="5254200"/>
              <a:ext cx="2362680" cy="87696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grpSp>
      <p:sp>
        <p:nvSpPr>
          <p:cNvPr id="137" name="TextShape 7"/>
          <p:cNvSpPr txBox="1"/>
          <p:nvPr/>
        </p:nvSpPr>
        <p:spPr>
          <a:xfrm>
            <a:off x="643679" y="672480"/>
            <a:ext cx="6532035"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spc="-1" dirty="0">
                <a:solidFill>
                  <a:srgbClr val="FFFFFF"/>
                </a:solidFill>
                <a:latin typeface="Calibri"/>
              </a:rPr>
              <a:t> </a:t>
            </a:r>
            <a:endParaRPr lang="en-US" sz="3600" spc="-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39"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grpSp>
        <p:nvGrpSpPr>
          <p:cNvPr id="140" name="Group 3"/>
          <p:cNvGrpSpPr/>
          <p:nvPr/>
        </p:nvGrpSpPr>
        <p:grpSpPr>
          <a:xfrm>
            <a:off x="440280" y="1402920"/>
            <a:ext cx="9652320" cy="5373720"/>
            <a:chOff x="440280" y="1402920"/>
            <a:chExt cx="9652320" cy="5373720"/>
          </a:xfrm>
        </p:grpSpPr>
        <p:pic>
          <p:nvPicPr>
            <p:cNvPr id="141" name="Picture 3"/>
            <p:cNvPicPr/>
            <p:nvPr/>
          </p:nvPicPr>
          <p:blipFill>
            <a:blip r:embed="rId2"/>
            <a:stretch/>
          </p:blipFill>
          <p:spPr>
            <a:xfrm>
              <a:off x="440280" y="1402920"/>
              <a:ext cx="9314280" cy="4591080"/>
            </a:xfrm>
            <a:prstGeom prst="rect">
              <a:avLst/>
            </a:prstGeom>
            <a:ln>
              <a:noFill/>
            </a:ln>
          </p:spPr>
        </p:pic>
        <p:sp>
          <p:nvSpPr>
            <p:cNvPr id="142" name="CustomShape 4"/>
            <p:cNvSpPr/>
            <p:nvPr/>
          </p:nvSpPr>
          <p:spPr>
            <a:xfrm>
              <a:off x="3478680" y="3796200"/>
              <a:ext cx="2547360" cy="66348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43" name="CustomShape 5"/>
            <p:cNvSpPr/>
            <p:nvPr/>
          </p:nvSpPr>
          <p:spPr>
            <a:xfrm>
              <a:off x="5933160" y="2998440"/>
              <a:ext cx="4159440" cy="393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8080"/>
                  </a:solidFill>
                  <a:latin typeface="Arial"/>
                  <a:ea typeface="DejaVu Sans"/>
                </a:rPr>
                <a:t>Arguments can be any expressions</a:t>
              </a:r>
              <a:endParaRPr lang="en-US" sz="2000" b="0" strike="noStrike" spc="-1">
                <a:latin typeface="Arial"/>
              </a:endParaRPr>
            </a:p>
          </p:txBody>
        </p:sp>
        <p:sp>
          <p:nvSpPr>
            <p:cNvPr id="144" name="CustomShape 6"/>
            <p:cNvSpPr/>
            <p:nvPr/>
          </p:nvSpPr>
          <p:spPr>
            <a:xfrm>
              <a:off x="5340600" y="5524200"/>
              <a:ext cx="194760" cy="53064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45" name="CustomShape 7"/>
            <p:cNvSpPr/>
            <p:nvPr/>
          </p:nvSpPr>
          <p:spPr>
            <a:xfrm>
              <a:off x="3873240" y="6321960"/>
              <a:ext cx="517752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8080"/>
                  </a:solidFill>
                  <a:latin typeface="Arial"/>
                  <a:ea typeface="DejaVu Sans"/>
                </a:rPr>
                <a:t>Argument lists are comma-separated</a:t>
              </a:r>
              <a:endParaRPr lang="en-US" sz="2400" b="0" strike="noStrike" spc="-1">
                <a:latin typeface="Arial"/>
              </a:endParaRPr>
            </a:p>
          </p:txBody>
        </p:sp>
      </p:grpSp>
      <p:sp>
        <p:nvSpPr>
          <p:cNvPr id="10" name="TextShape 7"/>
          <p:cNvSpPr txBox="1"/>
          <p:nvPr/>
        </p:nvSpPr>
        <p:spPr>
          <a:xfrm>
            <a:off x="643679" y="672480"/>
            <a:ext cx="6532035"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spc="-1" dirty="0">
                <a:solidFill>
                  <a:srgbClr val="FFFFFF"/>
                </a:solidFill>
                <a:latin typeface="Calibri"/>
              </a:rPr>
              <a:t> </a:t>
            </a:r>
            <a:endParaRPr lang="en-US" sz="3600" spc="-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47"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grpSp>
        <p:nvGrpSpPr>
          <p:cNvPr id="148" name="Group 3"/>
          <p:cNvGrpSpPr/>
          <p:nvPr/>
        </p:nvGrpSpPr>
        <p:grpSpPr>
          <a:xfrm>
            <a:off x="457560" y="1335600"/>
            <a:ext cx="9142920" cy="5494680"/>
            <a:chOff x="457560" y="1335600"/>
            <a:chExt cx="9142920" cy="5494680"/>
          </a:xfrm>
        </p:grpSpPr>
        <p:pic>
          <p:nvPicPr>
            <p:cNvPr id="149" name="Picture 3"/>
            <p:cNvPicPr/>
            <p:nvPr/>
          </p:nvPicPr>
          <p:blipFill>
            <a:blip r:embed="rId2"/>
            <a:stretch/>
          </p:blipFill>
          <p:spPr>
            <a:xfrm>
              <a:off x="457560" y="1335600"/>
              <a:ext cx="9142920" cy="4771080"/>
            </a:xfrm>
            <a:prstGeom prst="rect">
              <a:avLst/>
            </a:prstGeom>
            <a:ln>
              <a:noFill/>
            </a:ln>
          </p:spPr>
        </p:pic>
        <p:sp>
          <p:nvSpPr>
            <p:cNvPr id="150" name="CustomShape 4"/>
            <p:cNvSpPr/>
            <p:nvPr/>
          </p:nvSpPr>
          <p:spPr>
            <a:xfrm>
              <a:off x="1118880" y="6375600"/>
              <a:ext cx="7093440" cy="45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b="0" strike="noStrike" spc="-1">
                  <a:solidFill>
                    <a:srgbClr val="008080"/>
                  </a:solidFill>
                  <a:latin typeface="Arial"/>
                  <a:ea typeface="DejaVu Sans"/>
                </a:rPr>
                <a:t>Object dot notation for method calls as in Java/C++</a:t>
              </a:r>
              <a:endParaRPr lang="en-US" sz="2400" b="0" strike="noStrike" spc="-1">
                <a:latin typeface="Arial"/>
              </a:endParaRPr>
            </a:p>
          </p:txBody>
        </p:sp>
        <p:sp>
          <p:nvSpPr>
            <p:cNvPr id="151" name="CustomShape 5"/>
            <p:cNvSpPr/>
            <p:nvPr/>
          </p:nvSpPr>
          <p:spPr>
            <a:xfrm>
              <a:off x="2670480" y="3822840"/>
              <a:ext cx="768240" cy="68940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52" name="CustomShape 6"/>
            <p:cNvSpPr/>
            <p:nvPr/>
          </p:nvSpPr>
          <p:spPr>
            <a:xfrm>
              <a:off x="3921120" y="3822840"/>
              <a:ext cx="1057320" cy="68940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53" name="CustomShape 7"/>
            <p:cNvSpPr/>
            <p:nvPr/>
          </p:nvSpPr>
          <p:spPr>
            <a:xfrm>
              <a:off x="2285640" y="5065920"/>
              <a:ext cx="1057320" cy="68976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54" name="Line 8"/>
            <p:cNvSpPr/>
            <p:nvPr/>
          </p:nvSpPr>
          <p:spPr>
            <a:xfrm flipV="1">
              <a:off x="2670120" y="5756400"/>
              <a:ext cx="360" cy="55296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55" name="Line 9"/>
            <p:cNvSpPr/>
            <p:nvPr/>
          </p:nvSpPr>
          <p:spPr>
            <a:xfrm flipH="1" flipV="1">
              <a:off x="3343320" y="4375080"/>
              <a:ext cx="96480" cy="207216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56" name="Line 10"/>
            <p:cNvSpPr/>
            <p:nvPr/>
          </p:nvSpPr>
          <p:spPr>
            <a:xfrm flipV="1">
              <a:off x="3632400" y="4512960"/>
              <a:ext cx="673560" cy="179604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grpSp>
      <p:sp>
        <p:nvSpPr>
          <p:cNvPr id="13" name="TextShape 7"/>
          <p:cNvSpPr txBox="1"/>
          <p:nvPr/>
        </p:nvSpPr>
        <p:spPr>
          <a:xfrm>
            <a:off x="643679" y="672480"/>
            <a:ext cx="6532035"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spc="-1" dirty="0">
                <a:solidFill>
                  <a:srgbClr val="FFFFFF"/>
                </a:solidFill>
                <a:latin typeface="Calibri"/>
              </a:rPr>
              <a:t> </a:t>
            </a:r>
            <a:endParaRPr lang="en-US" sz="3600" spc="-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00" b="0" strike="noStrike" spc="-1" dirty="0">
                <a:solidFill>
                  <a:srgbClr val="002060"/>
                </a:solidFill>
                <a:latin typeface="Centaur" panose="02030504050205020304" pitchFamily="18" charset="0"/>
                <a:ea typeface="DejaVu Sans"/>
              </a:rPr>
              <a:t>Introduction to JavaScript</a:t>
            </a:r>
            <a:endParaRPr lang="en-US" sz="4000" b="0" strike="noStrike" spc="-1" dirty="0">
              <a:solidFill>
                <a:srgbClr val="002060"/>
              </a:solidFill>
              <a:latin typeface="Centaur" panose="02030504050205020304" pitchFamily="18" charset="0"/>
            </a:endParaRPr>
          </a:p>
        </p:txBody>
      </p:sp>
      <p:sp>
        <p:nvSpPr>
          <p:cNvPr id="82" name="CustomShape 2"/>
          <p:cNvSpPr/>
          <p:nvPr/>
        </p:nvSpPr>
        <p:spPr>
          <a:xfrm>
            <a:off x="504000" y="1487838"/>
            <a:ext cx="9071280" cy="5594888"/>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32500" lnSpcReduction="20000"/>
          </a:bodyPr>
          <a:lstStyle/>
          <a:p>
            <a:pPr marL="465138" indent="-465138">
              <a:lnSpc>
                <a:spcPct val="145000"/>
              </a:lnSpc>
              <a:buClr>
                <a:srgbClr val="99CC66"/>
              </a:buClr>
              <a:buSzPct val="70000"/>
              <a:buFont typeface="Wingdings" panose="05000000000000000000" pitchFamily="2" charset="2"/>
              <a:buChar char="q"/>
            </a:pPr>
            <a:r>
              <a:rPr lang="en-US" sz="9800" b="0" strike="noStrike" spc="-1" dirty="0">
                <a:solidFill>
                  <a:srgbClr val="000000"/>
                </a:solidFill>
                <a:latin typeface="Centaur" panose="02030504050205020304" pitchFamily="18" charset="0"/>
                <a:ea typeface="DejaVu Sans"/>
              </a:rPr>
              <a:t>It is designed to add interactivity to HTML pages</a:t>
            </a:r>
          </a:p>
          <a:p>
            <a:pPr marL="465138" indent="-465138">
              <a:lnSpc>
                <a:spcPct val="145000"/>
              </a:lnSpc>
              <a:buClr>
                <a:srgbClr val="99CC66"/>
              </a:buClr>
              <a:buSzPct val="70000"/>
              <a:buFont typeface="Wingdings" panose="05000000000000000000" pitchFamily="2" charset="2"/>
              <a:buChar char="q"/>
            </a:pPr>
            <a:r>
              <a:rPr lang="en-US" sz="9800" spc="-1" dirty="0">
                <a:solidFill>
                  <a:srgbClr val="000000"/>
                </a:solidFill>
                <a:latin typeface="Centaur" panose="02030504050205020304" pitchFamily="18" charset="0"/>
              </a:rPr>
              <a:t>It is used to program the behavior of web pages.</a:t>
            </a:r>
            <a:endParaRPr lang="en-US" sz="9800" b="0" strike="noStrike" spc="-1" dirty="0">
              <a:latin typeface="Centaur" panose="02030504050205020304" pitchFamily="18" charset="0"/>
            </a:endParaRPr>
          </a:p>
          <a:p>
            <a:pPr marL="465138" indent="-465138">
              <a:lnSpc>
                <a:spcPct val="145000"/>
              </a:lnSpc>
              <a:buClr>
                <a:srgbClr val="99CC66"/>
              </a:buClr>
              <a:buSzPct val="70000"/>
              <a:buFont typeface="Wingdings" panose="05000000000000000000" pitchFamily="2" charset="2"/>
              <a:buChar char="q"/>
            </a:pPr>
            <a:r>
              <a:rPr lang="en-US" sz="9800" b="0" strike="noStrike" spc="-1" dirty="0">
                <a:solidFill>
                  <a:srgbClr val="000000"/>
                </a:solidFill>
                <a:latin typeface="Centaur" panose="02030504050205020304" pitchFamily="18" charset="0"/>
                <a:ea typeface="DejaVu Sans"/>
              </a:rPr>
              <a:t>It is a scripting language (a lightweight programming language)</a:t>
            </a:r>
            <a:endParaRPr lang="en-US" sz="9800" b="0" strike="noStrike" spc="-1" dirty="0">
              <a:latin typeface="Centaur" panose="02030504050205020304" pitchFamily="18" charset="0"/>
            </a:endParaRPr>
          </a:p>
          <a:p>
            <a:pPr marL="465138" indent="-465138">
              <a:lnSpc>
                <a:spcPct val="145000"/>
              </a:lnSpc>
              <a:buClr>
                <a:srgbClr val="99CC66"/>
              </a:buClr>
              <a:buSzPct val="70000"/>
              <a:buFont typeface="Wingdings" panose="05000000000000000000" pitchFamily="2" charset="2"/>
              <a:buChar char="q"/>
            </a:pPr>
            <a:r>
              <a:rPr lang="en-US" sz="9800" b="0" strike="noStrike" spc="-1" dirty="0">
                <a:solidFill>
                  <a:srgbClr val="000000"/>
                </a:solidFill>
                <a:latin typeface="Centaur" panose="02030504050205020304" pitchFamily="18" charset="0"/>
                <a:ea typeface="DejaVu Sans"/>
              </a:rPr>
              <a:t>It is an interpreted language (it executes without preliminary compilation)</a:t>
            </a:r>
            <a:endParaRPr lang="en-US" sz="9800" b="0" strike="noStrike" spc="-1" dirty="0">
              <a:latin typeface="Centaur" panose="02030504050205020304" pitchFamily="18" charset="0"/>
            </a:endParaRPr>
          </a:p>
          <a:p>
            <a:pPr>
              <a:lnSpc>
                <a:spcPct val="100000"/>
              </a:lnSpc>
              <a:spcAft>
                <a:spcPts val="1134"/>
              </a:spcAft>
            </a:pPr>
            <a:endParaRPr lang="en-US" sz="2400" b="0" strike="noStrike" spc="-1" dirty="0">
              <a:latin typeface="Centaur" panose="02030504050205020304" pitchFamily="18" charset="0"/>
            </a:endParaRPr>
          </a:p>
          <a:p>
            <a:pPr>
              <a:lnSpc>
                <a:spcPct val="100000"/>
              </a:lnSpc>
              <a:spcBef>
                <a:spcPts val="561"/>
              </a:spcBef>
            </a:pPr>
            <a:endParaRPr lang="en-US" sz="2400" b="0" strike="noStrike" spc="-1" dirty="0">
              <a:latin typeface="Centaur" panose="020305040502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58"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grpSp>
        <p:nvGrpSpPr>
          <p:cNvPr id="159" name="Group 3"/>
          <p:cNvGrpSpPr/>
          <p:nvPr/>
        </p:nvGrpSpPr>
        <p:grpSpPr>
          <a:xfrm>
            <a:off x="455040" y="1704764"/>
            <a:ext cx="8961120" cy="5236200"/>
            <a:chOff x="455040" y="1255320"/>
            <a:chExt cx="8961120" cy="5236200"/>
          </a:xfrm>
        </p:grpSpPr>
        <p:pic>
          <p:nvPicPr>
            <p:cNvPr id="160" name="Picture 4"/>
            <p:cNvPicPr/>
            <p:nvPr/>
          </p:nvPicPr>
          <p:blipFill>
            <a:blip r:embed="rId2"/>
            <a:stretch/>
          </p:blipFill>
          <p:spPr>
            <a:xfrm>
              <a:off x="455040" y="1315440"/>
              <a:ext cx="8961120" cy="5176080"/>
            </a:xfrm>
            <a:prstGeom prst="rect">
              <a:avLst/>
            </a:prstGeom>
            <a:ln>
              <a:noFill/>
            </a:ln>
          </p:spPr>
        </p:pic>
        <p:sp>
          <p:nvSpPr>
            <p:cNvPr id="161" name="CustomShape 4"/>
            <p:cNvSpPr/>
            <p:nvPr/>
          </p:nvSpPr>
          <p:spPr>
            <a:xfrm>
              <a:off x="5297760" y="1578059"/>
              <a:ext cx="4011132" cy="1090189"/>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200" b="0" strike="noStrike" spc="-1" dirty="0">
                  <a:solidFill>
                    <a:srgbClr val="008080"/>
                  </a:solidFill>
                  <a:latin typeface="Arial"/>
                  <a:ea typeface="DejaVu Sans"/>
                </a:rPr>
                <a:t>Many control constructs and</a:t>
              </a:r>
            </a:p>
            <a:p>
              <a:pPr>
                <a:lnSpc>
                  <a:spcPct val="100000"/>
                </a:lnSpc>
              </a:pPr>
              <a:r>
                <a:rPr lang="en-US" sz="2200" b="0" strike="noStrike" spc="-1" dirty="0">
                  <a:solidFill>
                    <a:srgbClr val="008080"/>
                  </a:solidFill>
                  <a:latin typeface="Arial"/>
                  <a:ea typeface="DejaVu Sans"/>
                </a:rPr>
                <a:t> use of</a:t>
              </a:r>
              <a:r>
                <a:rPr lang="en-US" sz="2200" spc="-1" dirty="0">
                  <a:latin typeface="Arial"/>
                </a:rPr>
                <a:t> </a:t>
              </a:r>
              <a:r>
                <a:rPr lang="en-US" sz="2200" b="0" strike="noStrike" spc="-1" dirty="0">
                  <a:solidFill>
                    <a:srgbClr val="008080"/>
                  </a:solidFill>
                  <a:latin typeface="Arial"/>
                  <a:ea typeface="DejaVu Sans"/>
                </a:rPr>
                <a:t>{ } identical to Java/C++</a:t>
              </a:r>
              <a:endParaRPr lang="en-US" sz="2200" b="0" strike="noStrike" spc="-1" dirty="0">
                <a:latin typeface="Arial"/>
              </a:endParaRPr>
            </a:p>
          </p:txBody>
        </p:sp>
        <p:sp>
          <p:nvSpPr>
            <p:cNvPr id="162" name="CustomShape 5"/>
            <p:cNvSpPr/>
            <p:nvPr/>
          </p:nvSpPr>
          <p:spPr>
            <a:xfrm>
              <a:off x="455040" y="1255320"/>
              <a:ext cx="894960" cy="40068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63" name="CustomShape 6"/>
            <p:cNvSpPr/>
            <p:nvPr/>
          </p:nvSpPr>
          <p:spPr>
            <a:xfrm>
              <a:off x="753840" y="2560680"/>
              <a:ext cx="496440" cy="40032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64" name="CustomShape 7"/>
            <p:cNvSpPr/>
            <p:nvPr/>
          </p:nvSpPr>
          <p:spPr>
            <a:xfrm>
              <a:off x="753840" y="3866040"/>
              <a:ext cx="695880" cy="40032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65" name="Line 8"/>
            <p:cNvSpPr/>
            <p:nvPr/>
          </p:nvSpPr>
          <p:spPr>
            <a:xfrm flipH="1" flipV="1">
              <a:off x="1351080" y="1656720"/>
              <a:ext cx="3783960" cy="10008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66" name="Line 9"/>
            <p:cNvSpPr/>
            <p:nvPr/>
          </p:nvSpPr>
          <p:spPr>
            <a:xfrm flipH="1">
              <a:off x="1151640" y="1957680"/>
              <a:ext cx="3983400" cy="60228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67" name="Line 10"/>
            <p:cNvSpPr/>
            <p:nvPr/>
          </p:nvSpPr>
          <p:spPr>
            <a:xfrm flipH="1">
              <a:off x="1251360" y="2158200"/>
              <a:ext cx="3883680" cy="170712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grpSp>
      <p:sp>
        <p:nvSpPr>
          <p:cNvPr id="13" name="TextShape 7"/>
          <p:cNvSpPr txBox="1"/>
          <p:nvPr/>
        </p:nvSpPr>
        <p:spPr>
          <a:xfrm>
            <a:off x="643679" y="672480"/>
            <a:ext cx="6532035"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spc="-1" dirty="0">
                <a:solidFill>
                  <a:srgbClr val="FFFFFF"/>
                </a:solidFill>
                <a:latin typeface="Calibri"/>
              </a:rPr>
              <a:t> </a:t>
            </a:r>
            <a:endParaRPr lang="en-US" sz="3600" spc="-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69"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grpSp>
        <p:nvGrpSpPr>
          <p:cNvPr id="170" name="Group 3"/>
          <p:cNvGrpSpPr/>
          <p:nvPr/>
        </p:nvGrpSpPr>
        <p:grpSpPr>
          <a:xfrm>
            <a:off x="316116" y="1554541"/>
            <a:ext cx="9373320" cy="5110560"/>
            <a:chOff x="285120" y="1198080"/>
            <a:chExt cx="9373320" cy="5110560"/>
          </a:xfrm>
        </p:grpSpPr>
        <p:pic>
          <p:nvPicPr>
            <p:cNvPr id="171" name="Picture 3"/>
            <p:cNvPicPr/>
            <p:nvPr/>
          </p:nvPicPr>
          <p:blipFill>
            <a:blip r:embed="rId2"/>
            <a:stretch/>
          </p:blipFill>
          <p:spPr>
            <a:xfrm>
              <a:off x="285120" y="1365480"/>
              <a:ext cx="9373320" cy="4943160"/>
            </a:xfrm>
            <a:prstGeom prst="rect">
              <a:avLst/>
            </a:prstGeom>
            <a:ln>
              <a:noFill/>
            </a:ln>
          </p:spPr>
        </p:pic>
        <p:sp>
          <p:nvSpPr>
            <p:cNvPr id="172" name="CustomShape 4"/>
            <p:cNvSpPr/>
            <p:nvPr/>
          </p:nvSpPr>
          <p:spPr>
            <a:xfrm>
              <a:off x="2264400" y="1198080"/>
              <a:ext cx="415440" cy="57384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73" name="CustomShape 5"/>
            <p:cNvSpPr/>
            <p:nvPr/>
          </p:nvSpPr>
          <p:spPr>
            <a:xfrm>
              <a:off x="2055960" y="2540160"/>
              <a:ext cx="311760" cy="38232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74" name="CustomShape 6"/>
            <p:cNvSpPr/>
            <p:nvPr/>
          </p:nvSpPr>
          <p:spPr>
            <a:xfrm>
              <a:off x="5516380" y="1675080"/>
              <a:ext cx="4142060" cy="7970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dirty="0">
                  <a:solidFill>
                    <a:srgbClr val="008080"/>
                  </a:solidFill>
                  <a:latin typeface="Arial"/>
                  <a:ea typeface="DejaVu Sans"/>
                </a:rPr>
                <a:t>Most relational operators </a:t>
              </a:r>
            </a:p>
            <a:p>
              <a:pPr>
                <a:lnSpc>
                  <a:spcPct val="100000"/>
                </a:lnSpc>
              </a:pPr>
              <a:r>
                <a:rPr lang="en-US" sz="2000" b="0" strike="noStrike" spc="-1" dirty="0">
                  <a:solidFill>
                    <a:srgbClr val="008080"/>
                  </a:solidFill>
                  <a:latin typeface="Arial"/>
                  <a:ea typeface="DejaVu Sans"/>
                </a:rPr>
                <a:t>Syntactically</a:t>
              </a:r>
              <a:r>
                <a:rPr lang="en-US" sz="2000" spc="-1" dirty="0">
                  <a:latin typeface="Arial"/>
                </a:rPr>
                <a:t> </a:t>
              </a:r>
              <a:r>
                <a:rPr lang="en-US" sz="2000" b="0" strike="noStrike" spc="-1" dirty="0">
                  <a:solidFill>
                    <a:srgbClr val="008080"/>
                  </a:solidFill>
                  <a:latin typeface="Arial"/>
                  <a:ea typeface="DejaVu Sans"/>
                </a:rPr>
                <a:t>same as Java/C++</a:t>
              </a:r>
              <a:endParaRPr lang="en-US" sz="2000" b="0" strike="noStrike" spc="-1" dirty="0">
                <a:latin typeface="Arial"/>
              </a:endParaRPr>
            </a:p>
          </p:txBody>
        </p:sp>
        <p:sp>
          <p:nvSpPr>
            <p:cNvPr id="175" name="Line 7"/>
            <p:cNvSpPr/>
            <p:nvPr/>
          </p:nvSpPr>
          <p:spPr>
            <a:xfrm flipH="1" flipV="1">
              <a:off x="2680560" y="1676880"/>
              <a:ext cx="2604240" cy="28800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76" name="Line 8"/>
            <p:cNvSpPr/>
            <p:nvPr/>
          </p:nvSpPr>
          <p:spPr>
            <a:xfrm flipH="1">
              <a:off x="2368440" y="2061000"/>
              <a:ext cx="2916360" cy="67104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grpSp>
      <p:sp>
        <p:nvSpPr>
          <p:cNvPr id="12" name="TextShape 7"/>
          <p:cNvSpPr txBox="1"/>
          <p:nvPr/>
        </p:nvSpPr>
        <p:spPr>
          <a:xfrm>
            <a:off x="643679" y="672480"/>
            <a:ext cx="6532035"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spc="-1" dirty="0">
                <a:solidFill>
                  <a:srgbClr val="FFFFFF"/>
                </a:solidFill>
                <a:latin typeface="Calibri"/>
              </a:rPr>
              <a:t> </a:t>
            </a:r>
            <a:endParaRPr lang="en-US" sz="3600" spc="-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79"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grpSp>
        <p:nvGrpSpPr>
          <p:cNvPr id="180" name="Group 3"/>
          <p:cNvGrpSpPr/>
          <p:nvPr/>
        </p:nvGrpSpPr>
        <p:grpSpPr>
          <a:xfrm>
            <a:off x="457200" y="1781897"/>
            <a:ext cx="9051840" cy="5145120"/>
            <a:chOff x="457200" y="1254960"/>
            <a:chExt cx="9051840" cy="5145120"/>
          </a:xfrm>
        </p:grpSpPr>
        <p:pic>
          <p:nvPicPr>
            <p:cNvPr id="181" name="Picture 3"/>
            <p:cNvPicPr/>
            <p:nvPr/>
          </p:nvPicPr>
          <p:blipFill>
            <a:blip r:embed="rId2"/>
            <a:stretch/>
          </p:blipFill>
          <p:spPr>
            <a:xfrm>
              <a:off x="457200" y="1329120"/>
              <a:ext cx="9051840" cy="5070960"/>
            </a:xfrm>
            <a:prstGeom prst="rect">
              <a:avLst/>
            </a:prstGeom>
            <a:ln>
              <a:noFill/>
            </a:ln>
          </p:spPr>
        </p:pic>
        <p:sp>
          <p:nvSpPr>
            <p:cNvPr id="182" name="CustomShape 4"/>
            <p:cNvSpPr/>
            <p:nvPr/>
          </p:nvSpPr>
          <p:spPr>
            <a:xfrm>
              <a:off x="5657400" y="1550520"/>
              <a:ext cx="3236040" cy="1003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000" b="0" strike="noStrike" spc="-1">
                  <a:solidFill>
                    <a:srgbClr val="008080"/>
                  </a:solidFill>
                  <a:latin typeface="Arial"/>
                  <a:ea typeface="DejaVu Sans"/>
                </a:rPr>
                <a:t>Automatic type conversion:</a:t>
              </a:r>
              <a:endParaRPr lang="en-US" sz="2000" b="0" strike="noStrike" spc="-1">
                <a:latin typeface="Arial"/>
              </a:endParaRPr>
            </a:p>
            <a:p>
              <a:pPr>
                <a:lnSpc>
                  <a:spcPct val="100000"/>
                </a:lnSpc>
              </a:pPr>
              <a:r>
                <a:rPr lang="en-US" sz="2000" b="0" strike="noStrike" spc="-1">
                  <a:solidFill>
                    <a:srgbClr val="008080"/>
                  </a:solidFill>
                  <a:latin typeface="Lucida Sans Typewriter"/>
                  <a:ea typeface="DejaVu Sans"/>
                </a:rPr>
                <a:t>guess</a:t>
              </a:r>
              <a:r>
                <a:rPr lang="en-US" sz="2000" b="0" strike="noStrike" spc="-1">
                  <a:solidFill>
                    <a:srgbClr val="008080"/>
                  </a:solidFill>
                  <a:latin typeface="Arial"/>
                  <a:ea typeface="DejaVu Sans"/>
                </a:rPr>
                <a:t> is String, </a:t>
              </a:r>
              <a:br/>
              <a:r>
                <a:rPr lang="en-US" sz="2000" b="0" strike="noStrike" spc="-1">
                  <a:solidFill>
                    <a:srgbClr val="008080"/>
                  </a:solidFill>
                  <a:latin typeface="Lucida Sans Typewriter"/>
                  <a:ea typeface="DejaVu Sans"/>
                </a:rPr>
                <a:t>thinkingOf</a:t>
              </a:r>
              <a:r>
                <a:rPr lang="en-US" sz="2000" b="0" strike="noStrike" spc="-1">
                  <a:solidFill>
                    <a:srgbClr val="008080"/>
                  </a:solidFill>
                  <a:latin typeface="Arial"/>
                  <a:ea typeface="DejaVu Sans"/>
                </a:rPr>
                <a:t> is Number</a:t>
              </a:r>
              <a:endParaRPr lang="en-US" sz="2000" b="0" strike="noStrike" spc="-1">
                <a:latin typeface="Arial"/>
              </a:endParaRPr>
            </a:p>
          </p:txBody>
        </p:sp>
        <p:sp>
          <p:nvSpPr>
            <p:cNvPr id="183" name="CustomShape 5"/>
            <p:cNvSpPr/>
            <p:nvPr/>
          </p:nvSpPr>
          <p:spPr>
            <a:xfrm>
              <a:off x="1463040" y="1254960"/>
              <a:ext cx="803520" cy="49068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84" name="CustomShape 6"/>
            <p:cNvSpPr/>
            <p:nvPr/>
          </p:nvSpPr>
          <p:spPr>
            <a:xfrm>
              <a:off x="2770560" y="1254960"/>
              <a:ext cx="1508040" cy="392040"/>
            </a:xfrm>
            <a:prstGeom prst="ellipse">
              <a:avLst/>
            </a:prstGeom>
            <a:solidFill>
              <a:srgbClr val="008080">
                <a:alpha val="51000"/>
              </a:srgbClr>
            </a:solidFill>
            <a:ln w="9360">
              <a:solidFill>
                <a:srgbClr val="000000"/>
              </a:solidFill>
              <a:round/>
            </a:ln>
          </p:spPr>
          <p:style>
            <a:lnRef idx="0">
              <a:scrgbClr r="0" g="0" b="0"/>
            </a:lnRef>
            <a:fillRef idx="0">
              <a:scrgbClr r="0" g="0" b="0"/>
            </a:fillRef>
            <a:effectRef idx="0">
              <a:scrgbClr r="0" g="0" b="0"/>
            </a:effectRef>
            <a:fontRef idx="minor"/>
          </p:style>
        </p:sp>
        <p:sp>
          <p:nvSpPr>
            <p:cNvPr id="185" name="Line 7"/>
            <p:cNvSpPr/>
            <p:nvPr/>
          </p:nvSpPr>
          <p:spPr>
            <a:xfrm flipH="1" flipV="1">
              <a:off x="2167200" y="1648440"/>
              <a:ext cx="3118320" cy="39384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sp>
          <p:nvSpPr>
            <p:cNvPr id="186" name="Line 8"/>
            <p:cNvSpPr/>
            <p:nvPr/>
          </p:nvSpPr>
          <p:spPr>
            <a:xfrm flipH="1" flipV="1">
              <a:off x="4078440" y="1648440"/>
              <a:ext cx="1207080" cy="196920"/>
            </a:xfrm>
            <a:prstGeom prst="line">
              <a:avLst/>
            </a:prstGeom>
            <a:ln w="9360">
              <a:solidFill>
                <a:srgbClr val="008080"/>
              </a:solidFill>
              <a:round/>
              <a:tailEnd type="triangle" w="med" len="med"/>
            </a:ln>
          </p:spPr>
          <p:style>
            <a:lnRef idx="0">
              <a:scrgbClr r="0" g="0" b="0"/>
            </a:lnRef>
            <a:fillRef idx="0">
              <a:scrgbClr r="0" g="0" b="0"/>
            </a:fillRef>
            <a:effectRef idx="0">
              <a:scrgbClr r="0" g="0" b="0"/>
            </a:effectRef>
            <a:fontRef idx="minor"/>
          </p:style>
        </p:sp>
      </p:grpSp>
      <p:sp>
        <p:nvSpPr>
          <p:cNvPr id="12" name="TextShape 7"/>
          <p:cNvSpPr txBox="1"/>
          <p:nvPr/>
        </p:nvSpPr>
        <p:spPr>
          <a:xfrm>
            <a:off x="643679" y="672480"/>
            <a:ext cx="6532035" cy="622800"/>
          </a:xfrm>
          <a:prstGeom prst="rect">
            <a:avLst/>
          </a:prstGeom>
          <a:noFill/>
          <a:ln>
            <a:noFill/>
          </a:ln>
        </p:spPr>
        <p:txBody>
          <a:bodyPr lIns="90000" tIns="45000" rIns="90000" bIns="45000"/>
          <a:lstStyle/>
          <a:p>
            <a:r>
              <a:rPr lang="en-US" sz="3600" b="1" dirty="0">
                <a:latin typeface="Centaur" panose="02030504050205020304" pitchFamily="18" charset="0"/>
              </a:rPr>
              <a:t>JavaScript Statements cont’d…</a:t>
            </a:r>
            <a:r>
              <a:rPr lang="en-US" sz="3600" spc="-1" dirty="0">
                <a:solidFill>
                  <a:srgbClr val="FFFFFF"/>
                </a:solidFill>
                <a:latin typeface="Calibri"/>
              </a:rPr>
              <a:t> </a:t>
            </a:r>
            <a:endParaRPr lang="en-US" sz="3600" spc="-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dirty="0">
                <a:latin typeface="Centaur" panose="02030504050205020304" pitchFamily="18" charset="0"/>
                <a:ea typeface="DejaVu Sans"/>
              </a:rPr>
              <a:t>Variables and types </a:t>
            </a:r>
            <a:endParaRPr lang="en-US" sz="3600" b="1" strike="noStrike" spc="-1" dirty="0">
              <a:latin typeface="Centaur" panose="02030504050205020304" pitchFamily="18" charset="0"/>
            </a:endParaRPr>
          </a:p>
        </p:txBody>
      </p:sp>
      <p:sp>
        <p:nvSpPr>
          <p:cNvPr id="189" name="CustomShape 2"/>
          <p:cNvSpPr/>
          <p:nvPr/>
        </p:nvSpPr>
        <p:spPr>
          <a:xfrm>
            <a:off x="504000" y="1691511"/>
            <a:ext cx="9071280" cy="5174237"/>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65920" indent="-457200">
              <a:lnSpc>
                <a:spcPct val="100000"/>
              </a:lnSpc>
              <a:spcBef>
                <a:spcPts val="600"/>
              </a:spcBef>
              <a:spcAft>
                <a:spcPts val="600"/>
              </a:spcAft>
              <a:buClr>
                <a:srgbClr val="99CC66"/>
              </a:buClr>
              <a:buSzPct val="70000"/>
              <a:buFont typeface="Wingdings" panose="05000000000000000000" pitchFamily="2" charset="2"/>
              <a:buChar char="q"/>
            </a:pPr>
            <a:r>
              <a:rPr lang="en-US" sz="2800" spc="-1" dirty="0">
                <a:solidFill>
                  <a:srgbClr val="0000FF"/>
                </a:solidFill>
                <a:latin typeface="Centaur" panose="02030504050205020304" pitchFamily="18" charset="0"/>
                <a:ea typeface="DejaVu Sans"/>
              </a:rPr>
              <a:t>JavaScript variables have no types</a:t>
            </a:r>
          </a:p>
          <a:p>
            <a:pPr marL="565920" indent="-457200">
              <a:lnSpc>
                <a:spcPct val="100000"/>
              </a:lnSpc>
              <a:spcBef>
                <a:spcPts val="600"/>
              </a:spcBef>
              <a:spcAft>
                <a:spcPts val="600"/>
              </a:spcAft>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cs typeface="Calibri" panose="020F0502020204030204" pitchFamily="34" charset="0"/>
              </a:rPr>
              <a:t>Type is </a:t>
            </a:r>
            <a:r>
              <a:rPr lang="en-US" sz="2800" b="0" strike="noStrike" spc="-1" dirty="0">
                <a:solidFill>
                  <a:srgbClr val="FF0000"/>
                </a:solidFill>
                <a:latin typeface="Centaur" panose="02030504050205020304" pitchFamily="18" charset="0"/>
                <a:ea typeface="DejaVu Sans"/>
                <a:cs typeface="Calibri" panose="020F0502020204030204" pitchFamily="34" charset="0"/>
              </a:rPr>
              <a:t>determined dynamically</a:t>
            </a:r>
            <a:r>
              <a:rPr lang="en-US" sz="2800" b="0" strike="noStrike" spc="-1" dirty="0">
                <a:solidFill>
                  <a:srgbClr val="000000"/>
                </a:solidFill>
                <a:latin typeface="Centaur" panose="02030504050205020304" pitchFamily="18" charset="0"/>
                <a:ea typeface="DejaVu Sans"/>
                <a:cs typeface="Calibri" panose="020F0502020204030204" pitchFamily="34" charset="0"/>
              </a:rPr>
              <a:t>, based on the value stored</a:t>
            </a:r>
            <a:endParaRPr lang="en-US" sz="2800" spc="-1" dirty="0">
              <a:latin typeface="Centaur" panose="02030504050205020304" pitchFamily="18" charset="0"/>
              <a:cs typeface="Calibri" panose="020F0502020204030204" pitchFamily="34" charset="0"/>
            </a:endParaRPr>
          </a:p>
          <a:p>
            <a:pPr marL="565920" indent="-457200">
              <a:lnSpc>
                <a:spcPct val="100000"/>
              </a:lnSpc>
              <a:spcBef>
                <a:spcPts val="600"/>
              </a:spcBef>
              <a:spcAft>
                <a:spcPts val="600"/>
              </a:spcAft>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cs typeface="Calibri" panose="020F0502020204030204" pitchFamily="34" charset="0"/>
              </a:rPr>
              <a:t>The </a:t>
            </a:r>
            <a:r>
              <a:rPr lang="en-US" sz="2800" b="1" strike="noStrike" spc="-1" dirty="0" err="1">
                <a:solidFill>
                  <a:srgbClr val="000000"/>
                </a:solidFill>
                <a:latin typeface="Centaur" panose="02030504050205020304" pitchFamily="18" charset="0"/>
                <a:ea typeface="DejaVu Sans"/>
                <a:cs typeface="Calibri" panose="020F0502020204030204" pitchFamily="34" charset="0"/>
              </a:rPr>
              <a:t>typeof</a:t>
            </a:r>
            <a:r>
              <a:rPr lang="en-US" sz="2800" b="0" strike="noStrike" spc="-1" dirty="0">
                <a:solidFill>
                  <a:srgbClr val="000000"/>
                </a:solidFill>
                <a:latin typeface="Centaur" panose="02030504050205020304" pitchFamily="18" charset="0"/>
                <a:ea typeface="DejaVu Sans"/>
                <a:cs typeface="Calibri" panose="020F0502020204030204" pitchFamily="34" charset="0"/>
              </a:rPr>
              <a:t> </a:t>
            </a:r>
            <a:r>
              <a:rPr lang="en-US" sz="2800" spc="-1" dirty="0">
                <a:solidFill>
                  <a:srgbClr val="000000"/>
                </a:solidFill>
                <a:latin typeface="Centaur" panose="02030504050205020304" pitchFamily="18" charset="0"/>
                <a:ea typeface="DejaVu Sans"/>
                <a:cs typeface="Calibri" panose="020F0502020204030204" pitchFamily="34" charset="0"/>
              </a:rPr>
              <a:t>operator can be used to check type of a variable</a:t>
            </a:r>
          </a:p>
          <a:p>
            <a:pPr marL="565920" indent="-457200">
              <a:lnSpc>
                <a:spcPct val="100000"/>
              </a:lnSpc>
              <a:spcBef>
                <a:spcPts val="600"/>
              </a:spcBef>
              <a:spcAft>
                <a:spcPts val="600"/>
              </a:spcAft>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rPr>
              <a:t>Declarations are made using the </a:t>
            </a:r>
            <a:r>
              <a:rPr lang="en-US" sz="2800" b="1" strike="noStrike" spc="-1" dirty="0" err="1">
                <a:solidFill>
                  <a:srgbClr val="000000"/>
                </a:solidFill>
                <a:latin typeface="Centaur" panose="02030504050205020304" pitchFamily="18" charset="0"/>
                <a:ea typeface="DejaVu Sans"/>
              </a:rPr>
              <a:t>var</a:t>
            </a:r>
            <a:r>
              <a:rPr lang="en-US" sz="2800" b="0" strike="noStrike" spc="-1" dirty="0">
                <a:solidFill>
                  <a:srgbClr val="000000"/>
                </a:solidFill>
                <a:latin typeface="Centaur" panose="02030504050205020304" pitchFamily="18" charset="0"/>
                <a:ea typeface="DejaVu Sans"/>
              </a:rPr>
              <a:t> keyword</a:t>
            </a:r>
            <a:endParaRPr lang="en-US" sz="2800" b="0" strike="noStrike" spc="-1" dirty="0">
              <a:latin typeface="Centaur" panose="02030504050205020304" pitchFamily="18" charset="0"/>
            </a:endParaRPr>
          </a:p>
          <a:p>
            <a:pPr marL="864000" lvl="1" indent="-323280">
              <a:lnSpc>
                <a:spcPct val="100000"/>
              </a:lnSpc>
              <a:spcBef>
                <a:spcPts val="600"/>
              </a:spcBef>
              <a:spcAft>
                <a:spcPts val="600"/>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Can be implicitly declared, but not advisable</a:t>
            </a:r>
            <a:endParaRPr lang="en-US" sz="2400" b="0" strike="noStrike" spc="-1" dirty="0">
              <a:latin typeface="Centaur" panose="02030504050205020304" pitchFamily="18" charset="0"/>
            </a:endParaRPr>
          </a:p>
          <a:p>
            <a:pPr marL="864000" lvl="1" indent="-323280">
              <a:lnSpc>
                <a:spcPct val="100000"/>
              </a:lnSpc>
              <a:spcBef>
                <a:spcPts val="600"/>
              </a:spcBef>
              <a:spcAft>
                <a:spcPts val="600"/>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Declarations </a:t>
            </a:r>
            <a:r>
              <a:rPr lang="en-US" sz="2400" b="0" strike="noStrike" spc="-1" dirty="0">
                <a:solidFill>
                  <a:srgbClr val="008000"/>
                </a:solidFill>
                <a:latin typeface="Centaur" panose="02030504050205020304" pitchFamily="18" charset="0"/>
                <a:ea typeface="DejaVu Sans"/>
              </a:rPr>
              <a:t>outside</a:t>
            </a:r>
            <a:r>
              <a:rPr lang="en-US" sz="2400" b="0" strike="noStrike" spc="-1" dirty="0">
                <a:solidFill>
                  <a:srgbClr val="000000"/>
                </a:solidFill>
                <a:latin typeface="Centaur" panose="02030504050205020304" pitchFamily="18" charset="0"/>
                <a:ea typeface="DejaVu Sans"/>
              </a:rPr>
              <a:t> of any </a:t>
            </a:r>
            <a:r>
              <a:rPr lang="en-US" sz="2400" b="0" strike="noStrike" spc="-1" dirty="0">
                <a:solidFill>
                  <a:srgbClr val="008000"/>
                </a:solidFill>
                <a:latin typeface="Centaur" panose="02030504050205020304" pitchFamily="18" charset="0"/>
                <a:ea typeface="DejaVu Sans"/>
              </a:rPr>
              <a:t>function</a:t>
            </a:r>
            <a:r>
              <a:rPr lang="en-US" sz="2400" b="0" strike="noStrike" spc="-1" dirty="0">
                <a:solidFill>
                  <a:srgbClr val="000000"/>
                </a:solidFill>
                <a:latin typeface="Centaur" panose="02030504050205020304" pitchFamily="18" charset="0"/>
                <a:ea typeface="DejaVu Sans"/>
              </a:rPr>
              <a:t> are </a:t>
            </a:r>
            <a:r>
              <a:rPr lang="en-US" sz="2400" b="0" strike="noStrike" spc="-1" dirty="0">
                <a:solidFill>
                  <a:srgbClr val="008000"/>
                </a:solidFill>
                <a:latin typeface="Centaur" panose="02030504050205020304" pitchFamily="18" charset="0"/>
                <a:ea typeface="DejaVu Sans"/>
              </a:rPr>
              <a:t>global</a:t>
            </a:r>
            <a:endParaRPr lang="en-US" sz="2400" b="0" strike="noStrike" spc="-1" dirty="0">
              <a:latin typeface="Centaur" panose="02030504050205020304" pitchFamily="18" charset="0"/>
            </a:endParaRPr>
          </a:p>
          <a:p>
            <a:pPr marL="864000" lvl="1" indent="-323280">
              <a:lnSpc>
                <a:spcPct val="100000"/>
              </a:lnSpc>
              <a:spcBef>
                <a:spcPts val="600"/>
              </a:spcBef>
              <a:spcAft>
                <a:spcPts val="600"/>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Declarations </a:t>
            </a:r>
            <a:r>
              <a:rPr lang="en-US" sz="2400" b="0" strike="noStrike" spc="-1" dirty="0">
                <a:solidFill>
                  <a:srgbClr val="FF6600"/>
                </a:solidFill>
                <a:latin typeface="Centaur" panose="02030504050205020304" pitchFamily="18" charset="0"/>
                <a:ea typeface="DejaVu Sans"/>
              </a:rPr>
              <a:t>within</a:t>
            </a:r>
            <a:r>
              <a:rPr lang="en-US" sz="2400" b="0" strike="noStrike" spc="-1" dirty="0">
                <a:solidFill>
                  <a:srgbClr val="000000"/>
                </a:solidFill>
                <a:latin typeface="Centaur" panose="02030504050205020304" pitchFamily="18" charset="0"/>
                <a:ea typeface="DejaVu Sans"/>
              </a:rPr>
              <a:t> a </a:t>
            </a:r>
            <a:r>
              <a:rPr lang="en-US" sz="2400" b="0" strike="noStrike" spc="-1" dirty="0">
                <a:solidFill>
                  <a:srgbClr val="FF6600"/>
                </a:solidFill>
                <a:latin typeface="Centaur" panose="02030504050205020304" pitchFamily="18" charset="0"/>
                <a:ea typeface="DejaVu Sans"/>
              </a:rPr>
              <a:t>function</a:t>
            </a:r>
            <a:r>
              <a:rPr lang="en-US" sz="2400" b="0" strike="noStrike" spc="-1" dirty="0">
                <a:solidFill>
                  <a:srgbClr val="000000"/>
                </a:solidFill>
                <a:latin typeface="Centaur" panose="02030504050205020304" pitchFamily="18" charset="0"/>
                <a:ea typeface="DejaVu Sans"/>
              </a:rPr>
              <a:t> are </a:t>
            </a:r>
            <a:r>
              <a:rPr lang="en-US" sz="2400" b="0" strike="noStrike" spc="-1" dirty="0">
                <a:solidFill>
                  <a:srgbClr val="FF6600"/>
                </a:solidFill>
                <a:latin typeface="Centaur" panose="02030504050205020304" pitchFamily="18" charset="0"/>
                <a:ea typeface="DejaVu Sans"/>
              </a:rPr>
              <a:t>local</a:t>
            </a:r>
            <a:r>
              <a:rPr lang="en-US" sz="2400" b="0" strike="noStrike" spc="-1" dirty="0">
                <a:solidFill>
                  <a:srgbClr val="000000"/>
                </a:solidFill>
                <a:latin typeface="Centaur" panose="02030504050205020304" pitchFamily="18" charset="0"/>
                <a:ea typeface="DejaVu Sans"/>
              </a:rPr>
              <a:t> to that function</a:t>
            </a:r>
            <a:endParaRPr lang="en-US" sz="2400" b="0" strike="noStrike" spc="-1" dirty="0">
              <a:latin typeface="Centaur" panose="02030504050205020304" pitchFamily="18" charset="0"/>
            </a:endParaRPr>
          </a:p>
          <a:p>
            <a:pPr marL="864000" lvl="1" indent="-323280">
              <a:lnSpc>
                <a:spcPct val="100000"/>
              </a:lnSpc>
              <a:spcBef>
                <a:spcPts val="600"/>
              </a:spcBef>
              <a:spcAft>
                <a:spcPts val="600"/>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Variables declared but not initialized have the value </a:t>
            </a:r>
            <a:r>
              <a:rPr lang="en-US" sz="2400" b="1" strike="noStrike" spc="-1" dirty="0">
                <a:solidFill>
                  <a:srgbClr val="000000"/>
                </a:solidFill>
                <a:latin typeface="Centaur" panose="02030504050205020304" pitchFamily="18" charset="0"/>
                <a:ea typeface="DejaVu Sans"/>
              </a:rPr>
              <a:t>undefined</a:t>
            </a:r>
            <a:endParaRPr lang="en-US" sz="2400" b="0" strike="noStrike" spc="-1" dirty="0">
              <a:latin typeface="Centaur" panose="020305040502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91" name="CustomShape 2"/>
          <p:cNvSpPr/>
          <p:nvPr/>
        </p:nvSpPr>
        <p:spPr>
          <a:xfrm>
            <a:off x="504000" y="1800000"/>
            <a:ext cx="9071280" cy="529822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65920" indent="-457200">
              <a:lnSpc>
                <a:spcPct val="90000"/>
              </a:lnSpc>
              <a:spcBef>
                <a:spcPts val="561"/>
              </a:spcBef>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cs typeface="Calibri" panose="020F0502020204030204" pitchFamily="34" charset="0"/>
              </a:rPr>
              <a:t>Type of a variable is </a:t>
            </a:r>
            <a:r>
              <a:rPr lang="en-US" sz="2800" b="0" strike="noStrike" spc="-1" dirty="0">
                <a:solidFill>
                  <a:srgbClr val="0000FF"/>
                </a:solidFill>
                <a:latin typeface="Centaur" panose="02030504050205020304" pitchFamily="18" charset="0"/>
                <a:ea typeface="DejaVu Sans"/>
                <a:cs typeface="Calibri" panose="020F0502020204030204" pitchFamily="34" charset="0"/>
              </a:rPr>
              <a:t>dynamic</a:t>
            </a:r>
            <a:r>
              <a:rPr lang="en-US" sz="2800" b="0" strike="noStrike" spc="-1" dirty="0">
                <a:solidFill>
                  <a:srgbClr val="000000"/>
                </a:solidFill>
                <a:latin typeface="Centaur" panose="02030504050205020304" pitchFamily="18" charset="0"/>
                <a:ea typeface="DejaVu Sans"/>
                <a:cs typeface="Calibri" panose="020F0502020204030204" pitchFamily="34" charset="0"/>
              </a:rPr>
              <a:t>: depends on the type of data it contains</a:t>
            </a:r>
            <a:endParaRPr lang="en-US" sz="2800" spc="-1" dirty="0">
              <a:latin typeface="Centaur" panose="02030504050205020304" pitchFamily="18" charset="0"/>
              <a:cs typeface="Calibri" panose="020F0502020204030204" pitchFamily="34" charset="0"/>
            </a:endParaRPr>
          </a:p>
          <a:p>
            <a:pPr marL="565920" indent="-457200">
              <a:lnSpc>
                <a:spcPct val="90000"/>
              </a:lnSpc>
              <a:spcBef>
                <a:spcPts val="561"/>
              </a:spcBef>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cs typeface="Calibri" panose="020F0502020204030204" pitchFamily="34" charset="0"/>
              </a:rPr>
              <a:t>JavaScript has six data types:</a:t>
            </a:r>
            <a:endParaRPr lang="en-US" sz="2800" b="0" strike="noStrike" spc="-1" dirty="0">
              <a:latin typeface="Centaur" panose="02030504050205020304" pitchFamily="18" charset="0"/>
              <a:cs typeface="Calibri" panose="020F0502020204030204" pitchFamily="34" charset="0"/>
            </a:endParaRPr>
          </a:p>
          <a:p>
            <a:pPr marL="864000" lvl="1" indent="-323280">
              <a:lnSpc>
                <a:spcPct val="90000"/>
              </a:lnSpc>
              <a:spcAft>
                <a:spcPts val="1134"/>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Number</a:t>
            </a:r>
            <a:endParaRPr lang="en-US" sz="2400" b="0" strike="noStrike" spc="-1" dirty="0">
              <a:latin typeface="Centaur" panose="02030504050205020304" pitchFamily="18" charset="0"/>
            </a:endParaRPr>
          </a:p>
          <a:p>
            <a:pPr marL="864000" lvl="1" indent="-323280">
              <a:lnSpc>
                <a:spcPct val="90000"/>
              </a:lnSpc>
              <a:spcAft>
                <a:spcPts val="1134"/>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String</a:t>
            </a:r>
            <a:endParaRPr lang="en-US" sz="2400" b="0" strike="noStrike" spc="-1" dirty="0">
              <a:latin typeface="Centaur" panose="02030504050205020304" pitchFamily="18" charset="0"/>
            </a:endParaRPr>
          </a:p>
          <a:p>
            <a:pPr marL="864000" lvl="1" indent="-323280">
              <a:lnSpc>
                <a:spcPct val="90000"/>
              </a:lnSpc>
              <a:spcAft>
                <a:spcPts val="1134"/>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Boolean (values true and false)</a:t>
            </a:r>
            <a:endParaRPr lang="en-US" sz="2400" b="0" strike="noStrike" spc="-1" dirty="0">
              <a:latin typeface="Centaur" panose="02030504050205020304" pitchFamily="18" charset="0"/>
            </a:endParaRPr>
          </a:p>
          <a:p>
            <a:pPr marL="864000" lvl="1" indent="-323280">
              <a:lnSpc>
                <a:spcPct val="90000"/>
              </a:lnSpc>
              <a:spcAft>
                <a:spcPts val="1134"/>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Object</a:t>
            </a:r>
            <a:endParaRPr lang="en-US" sz="2400" b="0" strike="noStrike" spc="-1" dirty="0">
              <a:latin typeface="Centaur" panose="02030504050205020304" pitchFamily="18" charset="0"/>
            </a:endParaRPr>
          </a:p>
          <a:p>
            <a:pPr marL="864000" lvl="1" indent="-323280">
              <a:lnSpc>
                <a:spcPct val="90000"/>
              </a:lnSpc>
              <a:spcAft>
                <a:spcPts val="1134"/>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Null (only value of this type is null)</a:t>
            </a:r>
            <a:endParaRPr lang="en-US" sz="2400" b="0" strike="noStrike" spc="-1" dirty="0">
              <a:latin typeface="Centaur" panose="02030504050205020304" pitchFamily="18" charset="0"/>
            </a:endParaRPr>
          </a:p>
          <a:p>
            <a:pPr marL="864000" lvl="1" indent="-323280">
              <a:lnSpc>
                <a:spcPct val="90000"/>
              </a:lnSpc>
              <a:spcAft>
                <a:spcPts val="1134"/>
              </a:spcAft>
              <a:buClr>
                <a:srgbClr val="99CC66"/>
              </a:buClr>
              <a:buSzPct val="75000"/>
              <a:buFont typeface="Symbol"/>
              <a:buChar char=""/>
            </a:pPr>
            <a:r>
              <a:rPr lang="en-US" sz="2400" b="0" strike="noStrike" spc="-1" dirty="0">
                <a:solidFill>
                  <a:srgbClr val="000000"/>
                </a:solidFill>
                <a:latin typeface="Centaur" panose="02030504050205020304" pitchFamily="18" charset="0"/>
                <a:ea typeface="DejaVu Sans"/>
              </a:rPr>
              <a:t>Undefined (value of newly created variable)</a:t>
            </a:r>
            <a:endParaRPr lang="en-US" sz="2400" b="0" strike="noStrike" spc="-1" dirty="0">
              <a:latin typeface="Centaur" panose="02030504050205020304" pitchFamily="18" charset="0"/>
            </a:endParaRPr>
          </a:p>
          <a:p>
            <a:pPr marL="565920" indent="-457200">
              <a:spcBef>
                <a:spcPts val="561"/>
              </a:spcBef>
              <a:buClr>
                <a:srgbClr val="99CC66"/>
              </a:buClr>
              <a:buSzPct val="70000"/>
              <a:buFont typeface="Wingdings" panose="05000000000000000000" pitchFamily="2" charset="2"/>
              <a:buChar char="q"/>
            </a:pPr>
            <a:r>
              <a:rPr lang="en-US" sz="2800" b="0" strike="noStrike" spc="-1" dirty="0">
                <a:solidFill>
                  <a:srgbClr val="0000FF"/>
                </a:solidFill>
                <a:latin typeface="Centaur" panose="02030504050205020304" pitchFamily="18" charset="0"/>
                <a:ea typeface="DejaVu Sans"/>
              </a:rPr>
              <a:t>Primitive</a:t>
            </a:r>
            <a:r>
              <a:rPr lang="en-US" sz="2800" b="0" strike="noStrike" spc="-1" dirty="0">
                <a:solidFill>
                  <a:srgbClr val="000000"/>
                </a:solidFill>
                <a:latin typeface="Centaur" panose="02030504050205020304" pitchFamily="18" charset="0"/>
                <a:ea typeface="DejaVu Sans"/>
              </a:rPr>
              <a:t> </a:t>
            </a:r>
            <a:r>
              <a:rPr lang="en-US" sz="2800" spc="-1" dirty="0">
                <a:solidFill>
                  <a:srgbClr val="000000"/>
                </a:solidFill>
                <a:latin typeface="Centaur" panose="02030504050205020304" pitchFamily="18" charset="0"/>
                <a:ea typeface="DejaVu Sans"/>
                <a:cs typeface="Calibri" panose="020F0502020204030204" pitchFamily="34" charset="0"/>
              </a:rPr>
              <a:t>data types: all but Object</a:t>
            </a:r>
          </a:p>
          <a:p>
            <a:pPr marL="432000" indent="-323280">
              <a:lnSpc>
                <a:spcPct val="100000"/>
              </a:lnSpc>
              <a:spcAft>
                <a:spcPts val="1417"/>
              </a:spcAft>
              <a:buClr>
                <a:srgbClr val="99CC66"/>
              </a:buClr>
              <a:buSzPct val="45000"/>
              <a:buFont typeface="Wingdings" charset="2"/>
              <a:buChar char=""/>
            </a:pPr>
            <a:endParaRPr lang="en-US" sz="2800" b="0" strike="noStrike" spc="-1" dirty="0">
              <a:latin typeface="Arial"/>
            </a:endParaRPr>
          </a:p>
        </p:txBody>
      </p:sp>
      <p:sp>
        <p:nvSpPr>
          <p:cNvPr id="5" name="TextShape 7"/>
          <p:cNvSpPr txBox="1"/>
          <p:nvPr/>
        </p:nvSpPr>
        <p:spPr>
          <a:xfrm>
            <a:off x="643679" y="672480"/>
            <a:ext cx="6532035" cy="622800"/>
          </a:xfrm>
          <a:prstGeom prst="rect">
            <a:avLst/>
          </a:prstGeom>
          <a:noFill/>
          <a:ln>
            <a:noFill/>
          </a:ln>
        </p:spPr>
        <p:txBody>
          <a:bodyPr lIns="90000" tIns="45000" rIns="90000" bIns="45000"/>
          <a:lstStyle/>
          <a:p>
            <a:r>
              <a:rPr lang="en-US" sz="3600" b="1" dirty="0">
                <a:latin typeface="Centaur" panose="02030504050205020304" pitchFamily="18" charset="0"/>
              </a:rPr>
              <a:t>Variables and types cont’d…</a:t>
            </a:r>
            <a:r>
              <a:rPr lang="en-US" sz="3600" spc="-1" dirty="0">
                <a:solidFill>
                  <a:srgbClr val="FFFFFF"/>
                </a:solidFill>
                <a:latin typeface="Calibri"/>
              </a:rPr>
              <a:t> </a:t>
            </a:r>
            <a:endParaRPr lang="en-US" sz="3600" spc="-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JavaScript Identifiers</a:t>
            </a:r>
          </a:p>
        </p:txBody>
      </p:sp>
      <p:sp>
        <p:nvSpPr>
          <p:cNvPr id="3" name="Subtitle 2"/>
          <p:cNvSpPr>
            <a:spLocks noGrp="1"/>
          </p:cNvSpPr>
          <p:nvPr>
            <p:ph type="subTitle"/>
          </p:nvPr>
        </p:nvSpPr>
        <p:spPr>
          <a:xfrm>
            <a:off x="504000" y="1768680"/>
            <a:ext cx="9072000" cy="5345042"/>
          </a:xfrm>
        </p:spPr>
        <p:txBody>
          <a:bodyPr anchor="t">
            <a:normAutofit/>
          </a:bodyPr>
          <a:lstStyle/>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Identifiers are names.</a:t>
            </a:r>
          </a:p>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In JavaScript, identifiers are used to name variables (and keywords, and functions, and labels).</a:t>
            </a:r>
          </a:p>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The rules for legal names are much the same in most programming languages.</a:t>
            </a:r>
          </a:p>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In JavaScript, the first character must be a letter, or an underscore (_), or a dollar sign ($).</a:t>
            </a:r>
          </a:p>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Subsequent characters may be letters, digits, underscores, or dollar signs.</a:t>
            </a:r>
          </a:p>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Numbers are not allowed as the first character.</a:t>
            </a:r>
          </a:p>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This way JavaScript can easily distinguish identifiers from numbers.</a:t>
            </a:r>
          </a:p>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All JavaScript identifiers are case sensitive. </a:t>
            </a:r>
          </a:p>
          <a:p>
            <a:pPr marL="465138" indent="-465138">
              <a:lnSpc>
                <a:spcPct val="100000"/>
              </a:lnSpc>
              <a:buSzPct val="70000"/>
              <a:buFont typeface="Wingdings" panose="05000000000000000000" pitchFamily="2" charset="2"/>
              <a:buChar char="q"/>
            </a:pPr>
            <a:r>
              <a:rPr lang="en-US" sz="2600" dirty="0">
                <a:latin typeface="Centaur" panose="02030504050205020304" pitchFamily="18" charset="0"/>
              </a:rPr>
              <a:t>The variables </a:t>
            </a:r>
            <a:r>
              <a:rPr lang="en-US" sz="2600" dirty="0" err="1">
                <a:solidFill>
                  <a:srgbClr val="FF0000"/>
                </a:solidFill>
                <a:latin typeface="Centaur" panose="02030504050205020304" pitchFamily="18" charset="0"/>
              </a:rPr>
              <a:t>lastName</a:t>
            </a:r>
            <a:r>
              <a:rPr lang="en-US" sz="2600" dirty="0">
                <a:latin typeface="Centaur" panose="02030504050205020304" pitchFamily="18" charset="0"/>
              </a:rPr>
              <a:t> and </a:t>
            </a:r>
            <a:r>
              <a:rPr lang="en-US" sz="2600" dirty="0" err="1">
                <a:solidFill>
                  <a:srgbClr val="FF0000"/>
                </a:solidFill>
                <a:latin typeface="Centaur" panose="02030504050205020304" pitchFamily="18" charset="0"/>
              </a:rPr>
              <a:t>lastname</a:t>
            </a:r>
            <a:r>
              <a:rPr lang="en-US" sz="2600" dirty="0">
                <a:latin typeface="Centaur" panose="02030504050205020304" pitchFamily="18" charset="0"/>
              </a:rPr>
              <a:t>, are two different variables:</a:t>
            </a:r>
          </a:p>
          <a:p>
            <a:pPr marL="465138" indent="-465138">
              <a:buSzPct val="70000"/>
              <a:buFont typeface="Wingdings" panose="05000000000000000000" pitchFamily="2" charset="2"/>
              <a:buChar char="q"/>
            </a:pPr>
            <a:endParaRPr lang="en-US" dirty="0">
              <a:latin typeface="Centaur" panose="02030504050205020304" pitchFamily="18" charset="0"/>
            </a:endParaRPr>
          </a:p>
        </p:txBody>
      </p:sp>
    </p:spTree>
    <p:extLst>
      <p:ext uri="{BB962C8B-B14F-4D97-AF65-F5344CB8AC3E}">
        <p14:creationId xmlns:p14="http://schemas.microsoft.com/office/powerpoint/2010/main" val="558253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Centaur" panose="02030504050205020304" pitchFamily="18" charset="0"/>
              </a:rPr>
              <a:t>Naming Variables- </a:t>
            </a:r>
            <a:r>
              <a:rPr lang="en-US" sz="2800" b="1" dirty="0">
                <a:latin typeface="Centaur" panose="02030504050205020304" pitchFamily="18" charset="0"/>
              </a:rPr>
              <a:t>Camel Case</a:t>
            </a:r>
            <a:endParaRPr lang="en-US" sz="3600" b="1" dirty="0">
              <a:latin typeface="Centaur" panose="02030504050205020304" pitchFamily="18" charset="0"/>
            </a:endParaRPr>
          </a:p>
        </p:txBody>
      </p:sp>
      <p:sp>
        <p:nvSpPr>
          <p:cNvPr id="3" name="Subtitle 2"/>
          <p:cNvSpPr>
            <a:spLocks noGrp="1"/>
          </p:cNvSpPr>
          <p:nvPr>
            <p:ph type="subTitle"/>
          </p:nvPr>
        </p:nvSpPr>
        <p:spPr>
          <a:xfrm>
            <a:off x="504000" y="1768679"/>
            <a:ext cx="9072000" cy="5376039"/>
          </a:xfrm>
        </p:spPr>
        <p:txBody>
          <a:bodyPr anchor="t">
            <a:normAutofit/>
          </a:bodyPr>
          <a:lstStyle/>
          <a:p>
            <a:pPr marL="0" indent="0">
              <a:buNone/>
            </a:pPr>
            <a:r>
              <a:rPr lang="en-US" sz="2800" dirty="0">
                <a:latin typeface="Centaur" panose="02030504050205020304" pitchFamily="18" charset="0"/>
              </a:rPr>
              <a:t>Historically, programmers have used different ways of joining multiple words into one variable name:</a:t>
            </a:r>
          </a:p>
          <a:p>
            <a:pPr marL="0" indent="0">
              <a:spcBef>
                <a:spcPts val="1200"/>
              </a:spcBef>
              <a:spcAft>
                <a:spcPts val="1200"/>
              </a:spcAft>
              <a:buNone/>
            </a:pPr>
            <a:r>
              <a:rPr lang="en-US" sz="2800" b="1" dirty="0">
                <a:latin typeface="Centaur" panose="02030504050205020304" pitchFamily="18" charset="0"/>
              </a:rPr>
              <a:t>Underscore:</a:t>
            </a:r>
          </a:p>
          <a:p>
            <a:pPr marL="457200" lvl="1" indent="0">
              <a:buNone/>
            </a:pPr>
            <a:r>
              <a:rPr lang="en-US" dirty="0" err="1">
                <a:latin typeface="Centaur" panose="02030504050205020304" pitchFamily="18" charset="0"/>
              </a:rPr>
              <a:t>first_name</a:t>
            </a:r>
            <a:r>
              <a:rPr lang="en-US" dirty="0">
                <a:latin typeface="Centaur" panose="02030504050205020304" pitchFamily="18" charset="0"/>
              </a:rPr>
              <a:t>, </a:t>
            </a:r>
            <a:r>
              <a:rPr lang="en-US" dirty="0" err="1">
                <a:latin typeface="Centaur" panose="02030504050205020304" pitchFamily="18" charset="0"/>
              </a:rPr>
              <a:t>last_name</a:t>
            </a:r>
            <a:r>
              <a:rPr lang="en-US" dirty="0">
                <a:latin typeface="Centaur" panose="02030504050205020304" pitchFamily="18" charset="0"/>
              </a:rPr>
              <a:t>, </a:t>
            </a:r>
            <a:r>
              <a:rPr lang="en-US" dirty="0" err="1">
                <a:latin typeface="Centaur" panose="02030504050205020304" pitchFamily="18" charset="0"/>
              </a:rPr>
              <a:t>master_card</a:t>
            </a:r>
            <a:r>
              <a:rPr lang="en-US" dirty="0">
                <a:latin typeface="Centaur" panose="02030504050205020304" pitchFamily="18" charset="0"/>
              </a:rPr>
              <a:t>, </a:t>
            </a:r>
            <a:r>
              <a:rPr lang="en-US" dirty="0" err="1">
                <a:latin typeface="Centaur" panose="02030504050205020304" pitchFamily="18" charset="0"/>
              </a:rPr>
              <a:t>inter_city</a:t>
            </a:r>
            <a:r>
              <a:rPr lang="en-US" dirty="0">
                <a:latin typeface="Centaur" panose="02030504050205020304" pitchFamily="18" charset="0"/>
              </a:rPr>
              <a:t>.</a:t>
            </a:r>
          </a:p>
          <a:p>
            <a:pPr marL="0" indent="0">
              <a:buNone/>
            </a:pPr>
            <a:r>
              <a:rPr lang="en-US" sz="2800" dirty="0">
                <a:latin typeface="Centaur" panose="02030504050205020304" pitchFamily="18" charset="0"/>
              </a:rPr>
              <a:t>Upper Camel Case (Pascal Case):</a:t>
            </a:r>
          </a:p>
          <a:p>
            <a:pPr marL="457200" lvl="1" indent="0">
              <a:buNone/>
            </a:pPr>
            <a:r>
              <a:rPr lang="en-US" dirty="0" err="1">
                <a:latin typeface="Centaur" panose="02030504050205020304" pitchFamily="18" charset="0"/>
              </a:rPr>
              <a:t>FirstName</a:t>
            </a:r>
            <a:r>
              <a:rPr lang="en-US" dirty="0">
                <a:latin typeface="Centaur" panose="02030504050205020304" pitchFamily="18" charset="0"/>
              </a:rPr>
              <a:t>, </a:t>
            </a:r>
            <a:r>
              <a:rPr lang="en-US" dirty="0" err="1">
                <a:latin typeface="Centaur" panose="02030504050205020304" pitchFamily="18" charset="0"/>
              </a:rPr>
              <a:t>LastName</a:t>
            </a:r>
            <a:r>
              <a:rPr lang="en-US" dirty="0">
                <a:latin typeface="Centaur" panose="02030504050205020304" pitchFamily="18" charset="0"/>
              </a:rPr>
              <a:t>, MasterCard, InterCity.</a:t>
            </a:r>
          </a:p>
          <a:p>
            <a:pPr marL="0" indent="0">
              <a:spcBef>
                <a:spcPts val="1200"/>
              </a:spcBef>
              <a:spcAft>
                <a:spcPts val="1200"/>
              </a:spcAft>
              <a:buNone/>
            </a:pPr>
            <a:r>
              <a:rPr lang="en-US" sz="2800" b="1" dirty="0">
                <a:latin typeface="Centaur" panose="02030504050205020304" pitchFamily="18" charset="0"/>
              </a:rPr>
              <a:t>Lower Camel Case:</a:t>
            </a:r>
          </a:p>
          <a:p>
            <a:pPr marL="0" indent="0">
              <a:buNone/>
            </a:pPr>
            <a:r>
              <a:rPr lang="en-US" sz="2800" dirty="0">
                <a:latin typeface="Centaur" panose="02030504050205020304" pitchFamily="18" charset="0"/>
              </a:rPr>
              <a:t>JavaScript programmers tend to use camel case that starts with a lowercase letter:</a:t>
            </a:r>
          </a:p>
          <a:p>
            <a:pPr marL="457200" lvl="1" indent="0">
              <a:buNone/>
            </a:pPr>
            <a:r>
              <a:rPr lang="en-US" dirty="0" err="1">
                <a:latin typeface="Centaur" panose="02030504050205020304" pitchFamily="18" charset="0"/>
              </a:rPr>
              <a:t>firstName</a:t>
            </a:r>
            <a:r>
              <a:rPr lang="en-US" dirty="0">
                <a:latin typeface="Centaur" panose="02030504050205020304" pitchFamily="18" charset="0"/>
              </a:rPr>
              <a:t>, </a:t>
            </a:r>
            <a:r>
              <a:rPr lang="en-US" dirty="0" err="1">
                <a:latin typeface="Centaur" panose="02030504050205020304" pitchFamily="18" charset="0"/>
              </a:rPr>
              <a:t>lastName</a:t>
            </a:r>
            <a:r>
              <a:rPr lang="en-US" dirty="0">
                <a:latin typeface="Centaur" panose="02030504050205020304" pitchFamily="18" charset="0"/>
              </a:rPr>
              <a:t>, </a:t>
            </a:r>
            <a:r>
              <a:rPr lang="en-US" dirty="0" err="1">
                <a:latin typeface="Centaur" panose="02030504050205020304" pitchFamily="18" charset="0"/>
              </a:rPr>
              <a:t>masterCard</a:t>
            </a:r>
            <a:r>
              <a:rPr lang="en-US" dirty="0">
                <a:latin typeface="Centaur" panose="02030504050205020304" pitchFamily="18" charset="0"/>
              </a:rPr>
              <a:t>, </a:t>
            </a:r>
            <a:r>
              <a:rPr lang="en-US" dirty="0" err="1">
                <a:latin typeface="Centaur" panose="02030504050205020304" pitchFamily="18" charset="0"/>
              </a:rPr>
              <a:t>interCity</a:t>
            </a:r>
            <a:r>
              <a:rPr lang="en-US" dirty="0">
                <a:latin typeface="Centaur" panose="02030504050205020304" pitchFamily="18" charset="0"/>
              </a:rPr>
              <a:t>.</a:t>
            </a:r>
          </a:p>
        </p:txBody>
      </p:sp>
    </p:spTree>
    <p:extLst>
      <p:ext uri="{BB962C8B-B14F-4D97-AF65-F5344CB8AC3E}">
        <p14:creationId xmlns:p14="http://schemas.microsoft.com/office/powerpoint/2010/main" val="24321895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dirty="0">
                <a:solidFill>
                  <a:srgbClr val="000000"/>
                </a:solidFill>
                <a:latin typeface="Arial"/>
                <a:ea typeface="DejaVu Sans"/>
              </a:rPr>
              <a:t>Type ...</a:t>
            </a:r>
            <a:endParaRPr lang="en-US" sz="3600" b="0" strike="noStrike" spc="-1" dirty="0">
              <a:latin typeface="Arial"/>
            </a:endParaRPr>
          </a:p>
        </p:txBody>
      </p:sp>
      <p:sp>
        <p:nvSpPr>
          <p:cNvPr id="194"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pic>
        <p:nvPicPr>
          <p:cNvPr id="195" name="Picture 4"/>
          <p:cNvPicPr/>
          <p:nvPr/>
        </p:nvPicPr>
        <p:blipFill>
          <a:blip r:embed="rId2"/>
          <a:stretch/>
        </p:blipFill>
        <p:spPr>
          <a:xfrm>
            <a:off x="504000" y="2109914"/>
            <a:ext cx="8934468" cy="4073806"/>
          </a:xfrm>
          <a:prstGeom prst="rect">
            <a:avLst/>
          </a:prstGeom>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sp>
      <p:sp>
        <p:nvSpPr>
          <p:cNvPr id="197"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pic>
        <p:nvPicPr>
          <p:cNvPr id="198" name="Picture 4"/>
          <p:cNvPicPr/>
          <p:nvPr/>
        </p:nvPicPr>
        <p:blipFill>
          <a:blip r:embed="rId2"/>
          <a:stretch/>
        </p:blipFill>
        <p:spPr>
          <a:xfrm>
            <a:off x="777600" y="1645920"/>
            <a:ext cx="7146360" cy="2833920"/>
          </a:xfrm>
          <a:prstGeom prst="rect">
            <a:avLst/>
          </a:prstGeom>
          <a:ln>
            <a:noFill/>
          </a:ln>
        </p:spPr>
      </p:pic>
      <p:pic>
        <p:nvPicPr>
          <p:cNvPr id="199" name="Picture 198"/>
          <p:cNvPicPr/>
          <p:nvPr/>
        </p:nvPicPr>
        <p:blipFill>
          <a:blip r:embed="rId3"/>
          <a:stretch/>
        </p:blipFill>
        <p:spPr>
          <a:xfrm>
            <a:off x="5120640" y="4292640"/>
            <a:ext cx="3839760" cy="2381760"/>
          </a:xfrm>
          <a:prstGeom prst="rect">
            <a:avLst/>
          </a:prstGeom>
          <a:ln>
            <a:noFill/>
          </a:ln>
        </p:spPr>
      </p:pic>
      <p:sp>
        <p:nvSpPr>
          <p:cNvPr id="6" name="CustomShape 1"/>
          <p:cNvSpPr/>
          <p:nvPr/>
        </p:nvSpPr>
        <p:spPr>
          <a:xfrm>
            <a:off x="724680" y="64404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dirty="0">
                <a:solidFill>
                  <a:srgbClr val="000000"/>
                </a:solidFill>
                <a:latin typeface="Arial"/>
                <a:ea typeface="DejaVu Sans"/>
              </a:rPr>
              <a:t>Type ...</a:t>
            </a:r>
            <a:endParaRPr lang="en-US" sz="3600" b="0" strike="noStrike"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542443"/>
            <a:ext cx="9072000" cy="790412"/>
          </a:xfrm>
        </p:spPr>
        <p:txBody>
          <a:bodyPr/>
          <a:lstStyle/>
          <a:p>
            <a:r>
              <a:rPr lang="en-US" sz="3600" dirty="0">
                <a:latin typeface="Centaur" panose="02030504050205020304" pitchFamily="18" charset="0"/>
              </a:rPr>
              <a:t>JavaScript Keywords</a:t>
            </a:r>
          </a:p>
        </p:txBody>
      </p:sp>
      <p:sp>
        <p:nvSpPr>
          <p:cNvPr id="3" name="Subtitle 2"/>
          <p:cNvSpPr>
            <a:spLocks noGrp="1"/>
          </p:cNvSpPr>
          <p:nvPr>
            <p:ph type="subTitle"/>
          </p:nvPr>
        </p:nvSpPr>
        <p:spPr>
          <a:xfrm>
            <a:off x="504000" y="1766807"/>
            <a:ext cx="9072000" cy="4385953"/>
          </a:xfrm>
        </p:spPr>
        <p:txBody>
          <a:bodyPr anchor="t">
            <a:normAutofit/>
          </a:bodyPr>
          <a:lstStyle/>
          <a:p>
            <a:pPr marL="0" indent="0">
              <a:spcAft>
                <a:spcPts val="1200"/>
              </a:spcAft>
              <a:buNone/>
            </a:pPr>
            <a:r>
              <a:rPr lang="en-US" sz="2400" dirty="0">
                <a:latin typeface="Centaur" panose="02030504050205020304" pitchFamily="18" charset="0"/>
              </a:rPr>
              <a:t>JavaScript statements often start with a keyword to identify the JavaScript action to be performed.</a:t>
            </a:r>
          </a:p>
        </p:txBody>
      </p:sp>
      <p:pic>
        <p:nvPicPr>
          <p:cNvPr id="4" name="Picture 3"/>
          <p:cNvPicPr>
            <a:picLocks noChangeAspect="1"/>
          </p:cNvPicPr>
          <p:nvPr/>
        </p:nvPicPr>
        <p:blipFill rotWithShape="1">
          <a:blip r:embed="rId2"/>
          <a:srcRect l="17336" t="22087" r="15006" b="14214"/>
          <a:stretch/>
        </p:blipFill>
        <p:spPr>
          <a:xfrm>
            <a:off x="503999" y="2433233"/>
            <a:ext cx="8485017" cy="4773478"/>
          </a:xfrm>
          <a:prstGeom prst="rect">
            <a:avLst/>
          </a:prstGeom>
        </p:spPr>
      </p:pic>
    </p:spTree>
    <p:extLst>
      <p:ext uri="{BB962C8B-B14F-4D97-AF65-F5344CB8AC3E}">
        <p14:creationId xmlns:p14="http://schemas.microsoft.com/office/powerpoint/2010/main" val="108669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 dirty="0">
                <a:solidFill>
                  <a:srgbClr val="002060"/>
                </a:solidFill>
                <a:latin typeface="Centaur" panose="02030504050205020304" pitchFamily="18" charset="0"/>
              </a:rPr>
              <a:t>Introduction to JavaScript cont’d</a:t>
            </a:r>
            <a:endParaRPr lang="en-US" dirty="0"/>
          </a:p>
        </p:txBody>
      </p:sp>
      <p:sp>
        <p:nvSpPr>
          <p:cNvPr id="3" name="Subtitle 2"/>
          <p:cNvSpPr>
            <a:spLocks noGrp="1"/>
          </p:cNvSpPr>
          <p:nvPr>
            <p:ph type="subTitle"/>
          </p:nvPr>
        </p:nvSpPr>
        <p:spPr>
          <a:xfrm>
            <a:off x="504000" y="2913892"/>
            <a:ext cx="9072000" cy="1261800"/>
          </a:xfrm>
        </p:spPr>
        <p:txBody>
          <a:bodyPr/>
          <a:lstStyle/>
          <a:p>
            <a:pPr marL="465138" lvl="0" indent="-465138">
              <a:lnSpc>
                <a:spcPct val="145000"/>
              </a:lnSpc>
              <a:spcBef>
                <a:spcPts val="0"/>
              </a:spcBef>
              <a:buClr>
                <a:srgbClr val="99CC66"/>
              </a:buClr>
              <a:buSzPct val="70000"/>
              <a:buFont typeface="Wingdings" panose="05000000000000000000" pitchFamily="2" charset="2"/>
              <a:buChar char="q"/>
            </a:pPr>
            <a:r>
              <a:rPr lang="en-US" sz="2700" spc="-1" dirty="0">
                <a:solidFill>
                  <a:srgbClr val="000000"/>
                </a:solidFill>
                <a:latin typeface="Centaur" panose="02030504050205020304" pitchFamily="18" charset="0"/>
              </a:rPr>
              <a:t>JavaScript is the default scripting language in HTML and usually embedded directly into HTML pages.</a:t>
            </a:r>
            <a:endParaRPr lang="en-US" sz="2700" spc="-1" dirty="0">
              <a:solidFill>
                <a:prstClr val="black"/>
              </a:solidFill>
              <a:latin typeface="Centaur" panose="02030504050205020304" pitchFamily="18" charset="0"/>
            </a:endParaRPr>
          </a:p>
          <a:p>
            <a:pPr marL="465138" lvl="0" indent="-465138">
              <a:lnSpc>
                <a:spcPct val="145000"/>
              </a:lnSpc>
              <a:spcBef>
                <a:spcPts val="0"/>
              </a:spcBef>
              <a:buClr>
                <a:srgbClr val="99CC66"/>
              </a:buClr>
              <a:buSzPct val="70000"/>
              <a:buFont typeface="Wingdings" panose="05000000000000000000" pitchFamily="2" charset="2"/>
              <a:buChar char="q"/>
            </a:pPr>
            <a:r>
              <a:rPr lang="en-US" sz="2700" spc="-1" dirty="0">
                <a:solidFill>
                  <a:srgbClr val="000000"/>
                </a:solidFill>
                <a:latin typeface="Centaur" panose="02030504050205020304" pitchFamily="18" charset="0"/>
                <a:cs typeface="Calibri" panose="020F0502020204030204" pitchFamily="34" charset="0"/>
              </a:rPr>
              <a:t>JavaScript is a prototype-based, multi-paradigm, single-threaded, dynamic language, </a:t>
            </a:r>
            <a:endParaRPr lang="en-US" sz="2700" spc="-1" dirty="0">
              <a:solidFill>
                <a:prstClr val="black"/>
              </a:solidFill>
              <a:latin typeface="Centaur" panose="02030504050205020304" pitchFamily="18" charset="0"/>
              <a:cs typeface="Calibri" panose="020F0502020204030204" pitchFamily="34" charset="0"/>
            </a:endParaRPr>
          </a:p>
          <a:p>
            <a:pPr marL="682625" lvl="1" indent="-341313">
              <a:lnSpc>
                <a:spcPct val="145000"/>
              </a:lnSpc>
              <a:spcBef>
                <a:spcPts val="0"/>
              </a:spcBef>
              <a:buClr>
                <a:srgbClr val="99CC66"/>
              </a:buClr>
              <a:buSzPct val="75000"/>
              <a:buFont typeface="Wingdings" panose="05000000000000000000" pitchFamily="2" charset="2"/>
              <a:buChar char="Ø"/>
            </a:pPr>
            <a:r>
              <a:rPr lang="en-US" sz="2700" spc="-1" dirty="0">
                <a:solidFill>
                  <a:srgbClr val="000000"/>
                </a:solidFill>
                <a:latin typeface="Centaur" panose="02030504050205020304" pitchFamily="18" charset="0"/>
                <a:cs typeface="Calibri" panose="020F0502020204030204" pitchFamily="34" charset="0"/>
              </a:rPr>
              <a:t>supporting object-oriented, imperative, and declarative (e.g. functional programming) styles </a:t>
            </a:r>
          </a:p>
          <a:p>
            <a:pPr marL="0" indent="0">
              <a:buNone/>
            </a:pPr>
            <a:endParaRPr lang="en-US" dirty="0"/>
          </a:p>
        </p:txBody>
      </p:sp>
    </p:spTree>
    <p:extLst>
      <p:ext uri="{BB962C8B-B14F-4D97-AF65-F5344CB8AC3E}">
        <p14:creationId xmlns:p14="http://schemas.microsoft.com/office/powerpoint/2010/main" val="2113740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dirty="0">
                <a:latin typeface="Calibri"/>
                <a:ea typeface="DejaVu Sans"/>
              </a:rPr>
              <a:t>JavaScript Statements</a:t>
            </a:r>
            <a:endParaRPr lang="en-US" sz="3600" b="0" strike="noStrike" spc="-1" dirty="0">
              <a:latin typeface="Arial"/>
            </a:endParaRPr>
          </a:p>
        </p:txBody>
      </p:sp>
      <p:sp>
        <p:nvSpPr>
          <p:cNvPr id="201"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pic>
        <p:nvPicPr>
          <p:cNvPr id="202" name="Picture 6"/>
          <p:cNvPicPr/>
          <p:nvPr/>
        </p:nvPicPr>
        <p:blipFill>
          <a:blip r:embed="rId2"/>
          <a:stretch/>
        </p:blipFill>
        <p:spPr>
          <a:xfrm>
            <a:off x="274320" y="1371600"/>
            <a:ext cx="9024663" cy="5044698"/>
          </a:xfrm>
          <a:prstGeom prst="rect">
            <a:avLst/>
          </a:prstGeom>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31381" r="27394" b="5696"/>
          <a:stretch/>
        </p:blipFill>
        <p:spPr>
          <a:xfrm>
            <a:off x="504000" y="635431"/>
            <a:ext cx="8825980" cy="4153545"/>
          </a:xfrm>
          <a:prstGeom prst="rect">
            <a:avLst/>
          </a:prstGeom>
        </p:spPr>
      </p:pic>
      <p:pic>
        <p:nvPicPr>
          <p:cNvPr id="6" name="Picture 5"/>
          <p:cNvPicPr>
            <a:picLocks noChangeAspect="1"/>
          </p:cNvPicPr>
          <p:nvPr/>
        </p:nvPicPr>
        <p:blipFill rotWithShape="1">
          <a:blip r:embed="rId3"/>
          <a:srcRect t="67682" r="27989" b="2591"/>
          <a:stretch/>
        </p:blipFill>
        <p:spPr>
          <a:xfrm>
            <a:off x="504000" y="4788976"/>
            <a:ext cx="8825980" cy="2061274"/>
          </a:xfrm>
          <a:prstGeom prst="rect">
            <a:avLst/>
          </a:prstGeom>
        </p:spPr>
      </p:pic>
    </p:spTree>
    <p:extLst>
      <p:ext uri="{BB962C8B-B14F-4D97-AF65-F5344CB8AC3E}">
        <p14:creationId xmlns:p14="http://schemas.microsoft.com/office/powerpoint/2010/main" val="1064687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dirty="0">
                <a:latin typeface="Centaur" panose="02030504050205020304" pitchFamily="18" charset="0"/>
                <a:ea typeface="DejaVu Sans"/>
              </a:rPr>
              <a:t>Operators ….</a:t>
            </a:r>
            <a:endParaRPr lang="en-US" sz="3600" b="1" strike="noStrike" spc="-1" dirty="0">
              <a:latin typeface="Centaur" panose="02030504050205020304" pitchFamily="18" charset="0"/>
            </a:endParaRPr>
          </a:p>
        </p:txBody>
      </p:sp>
      <p:sp>
        <p:nvSpPr>
          <p:cNvPr id="204"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pic>
        <p:nvPicPr>
          <p:cNvPr id="205" name="Picture 5"/>
          <p:cNvPicPr/>
          <p:nvPr/>
        </p:nvPicPr>
        <p:blipFill>
          <a:blip r:embed="rId2"/>
          <a:stretch/>
        </p:blipFill>
        <p:spPr>
          <a:xfrm>
            <a:off x="743760" y="1463040"/>
            <a:ext cx="8033760" cy="5122080"/>
          </a:xfrm>
          <a:prstGeom prst="rect">
            <a:avLst/>
          </a:prstGeom>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573435"/>
            <a:ext cx="9072000" cy="712922"/>
          </a:xfrm>
        </p:spPr>
        <p:txBody>
          <a:bodyPr/>
          <a:lstStyle/>
          <a:p>
            <a:r>
              <a:rPr lang="en-US" dirty="0">
                <a:latin typeface="Centaur" panose="02030504050205020304" pitchFamily="18" charset="0"/>
              </a:rPr>
              <a:t>JavaScript Function Syntax</a:t>
            </a:r>
            <a:endParaRPr lang="en-US" dirty="0"/>
          </a:p>
        </p:txBody>
      </p:sp>
      <p:sp>
        <p:nvSpPr>
          <p:cNvPr id="3" name="Subtitle 2"/>
          <p:cNvSpPr>
            <a:spLocks noGrp="1"/>
          </p:cNvSpPr>
          <p:nvPr>
            <p:ph type="subTitle"/>
          </p:nvPr>
        </p:nvSpPr>
        <p:spPr>
          <a:xfrm>
            <a:off x="504000" y="1580827"/>
            <a:ext cx="8949966" cy="5563892"/>
          </a:xfrm>
        </p:spPr>
        <p:txBody>
          <a:bodyPr anchor="t">
            <a:normAutofit fontScale="25000" lnSpcReduction="20000"/>
          </a:bodyPr>
          <a:lstStyle/>
          <a:p>
            <a:pPr marL="465138" indent="-465138">
              <a:buSzPct val="70000"/>
              <a:buFont typeface="Wingdings" panose="05000000000000000000" pitchFamily="2" charset="2"/>
              <a:buChar char="q"/>
            </a:pPr>
            <a:endParaRPr lang="en-US" sz="2600" dirty="0">
              <a:latin typeface="Centaur" panose="02030504050205020304" pitchFamily="18" charset="0"/>
            </a:endParaRPr>
          </a:p>
          <a:p>
            <a:pPr marL="465138" indent="-465138">
              <a:lnSpc>
                <a:spcPct val="140000"/>
              </a:lnSpc>
              <a:spcBef>
                <a:spcPts val="0"/>
              </a:spcBef>
              <a:buSzPct val="70000"/>
              <a:buFont typeface="Wingdings" panose="05000000000000000000" pitchFamily="2" charset="2"/>
              <a:buChar char="q"/>
            </a:pPr>
            <a:r>
              <a:rPr lang="en-US" sz="8800" dirty="0">
                <a:latin typeface="Centaur" panose="02030504050205020304" pitchFamily="18" charset="0"/>
              </a:rPr>
              <a:t>A JavaScript function is defined with the function keyword, followed by a name, followed by parentheses ().</a:t>
            </a:r>
          </a:p>
          <a:p>
            <a:pPr marL="465138" indent="-465138">
              <a:lnSpc>
                <a:spcPct val="140000"/>
              </a:lnSpc>
              <a:spcBef>
                <a:spcPts val="0"/>
              </a:spcBef>
              <a:buSzPct val="70000"/>
              <a:buFont typeface="Wingdings" panose="05000000000000000000" pitchFamily="2" charset="2"/>
              <a:buChar char="q"/>
            </a:pPr>
            <a:r>
              <a:rPr lang="en-US" sz="8800" dirty="0">
                <a:latin typeface="Centaur" panose="02030504050205020304" pitchFamily="18" charset="0"/>
              </a:rPr>
              <a:t>Function names can contain letters, digits, underscores, and dollar signs (same rules as variables).</a:t>
            </a:r>
          </a:p>
          <a:p>
            <a:pPr marL="465138" indent="-465138">
              <a:lnSpc>
                <a:spcPct val="140000"/>
              </a:lnSpc>
              <a:spcBef>
                <a:spcPts val="0"/>
              </a:spcBef>
              <a:buSzPct val="70000"/>
              <a:buFont typeface="Wingdings" panose="05000000000000000000" pitchFamily="2" charset="2"/>
              <a:buChar char="q"/>
            </a:pPr>
            <a:r>
              <a:rPr lang="en-US" sz="8800" dirty="0">
                <a:latin typeface="Centaur" panose="02030504050205020304" pitchFamily="18" charset="0"/>
              </a:rPr>
              <a:t>The parentheses may include parameter names separated by commas:</a:t>
            </a:r>
          </a:p>
          <a:p>
            <a:pPr marL="0" indent="0">
              <a:lnSpc>
                <a:spcPct val="140000"/>
              </a:lnSpc>
              <a:spcBef>
                <a:spcPts val="0"/>
              </a:spcBef>
              <a:buNone/>
            </a:pPr>
            <a:r>
              <a:rPr lang="en-US" sz="8800" dirty="0">
                <a:latin typeface="Centaur" panose="02030504050205020304" pitchFamily="18" charset="0"/>
              </a:rPr>
              <a:t>	(parameter1, parameter2, ...)</a:t>
            </a:r>
          </a:p>
          <a:p>
            <a:pPr marL="465138" indent="-465138">
              <a:lnSpc>
                <a:spcPct val="140000"/>
              </a:lnSpc>
              <a:spcBef>
                <a:spcPts val="0"/>
              </a:spcBef>
              <a:buSzPct val="70000"/>
              <a:buFont typeface="Wingdings" panose="05000000000000000000" pitchFamily="2" charset="2"/>
              <a:buChar char="q"/>
            </a:pPr>
            <a:r>
              <a:rPr lang="en-US" sz="8800" dirty="0">
                <a:latin typeface="Centaur" panose="02030504050205020304" pitchFamily="18" charset="0"/>
              </a:rPr>
              <a:t>The code to be executed, by the function, is placed inside curly brackets: {}</a:t>
            </a:r>
          </a:p>
          <a:p>
            <a:pPr marL="457200" lvl="1" indent="0">
              <a:lnSpc>
                <a:spcPct val="140000"/>
              </a:lnSpc>
              <a:buNone/>
            </a:pPr>
            <a:r>
              <a:rPr lang="en-US" sz="8800" dirty="0">
                <a:latin typeface="Centaur" panose="02030504050205020304" pitchFamily="18" charset="0"/>
              </a:rPr>
              <a:t>function name(parameter1, parameter2, parameter3) {</a:t>
            </a:r>
          </a:p>
          <a:p>
            <a:pPr marL="457200" lvl="1" indent="0">
              <a:lnSpc>
                <a:spcPct val="140000"/>
              </a:lnSpc>
              <a:buNone/>
            </a:pPr>
            <a:r>
              <a:rPr lang="en-US" sz="8800" dirty="0">
                <a:latin typeface="Centaur" panose="02030504050205020304" pitchFamily="18" charset="0"/>
              </a:rPr>
              <a:t> // code to be executed</a:t>
            </a:r>
          </a:p>
          <a:p>
            <a:pPr marL="457200" lvl="1" indent="0">
              <a:lnSpc>
                <a:spcPct val="140000"/>
              </a:lnSpc>
              <a:buNone/>
            </a:pPr>
            <a:r>
              <a:rPr lang="en-US" sz="8800" dirty="0"/>
              <a:t>}</a:t>
            </a:r>
          </a:p>
          <a:p>
            <a:pPr marL="465138" lvl="1" indent="-465138">
              <a:lnSpc>
                <a:spcPct val="140000"/>
              </a:lnSpc>
              <a:buSzPct val="70000"/>
              <a:buFont typeface="Wingdings" panose="05000000000000000000" pitchFamily="2" charset="2"/>
              <a:buChar char="q"/>
            </a:pPr>
            <a:r>
              <a:rPr lang="en-US" sz="8800" dirty="0">
                <a:latin typeface="Centaur" panose="02030504050205020304" pitchFamily="18" charset="0"/>
              </a:rPr>
              <a:t> Function parameters are listed inside the parentheses () in the function definition.</a:t>
            </a:r>
          </a:p>
          <a:p>
            <a:pPr marL="465138" lvl="1" indent="-465138">
              <a:lnSpc>
                <a:spcPct val="140000"/>
              </a:lnSpc>
              <a:buSzPct val="70000"/>
              <a:buFont typeface="Wingdings" panose="05000000000000000000" pitchFamily="2" charset="2"/>
              <a:buChar char="q"/>
            </a:pPr>
            <a:r>
              <a:rPr lang="en-US" sz="8800" dirty="0">
                <a:latin typeface="Centaur" panose="02030504050205020304" pitchFamily="18" charset="0"/>
              </a:rPr>
              <a:t>Function arguments are the values received by the function when it is invoked.</a:t>
            </a:r>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35298143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dirty="0">
                <a:latin typeface="Centaur" panose="02030504050205020304" pitchFamily="18" charset="0"/>
                <a:ea typeface="DejaVu Sans"/>
              </a:rPr>
              <a:t>JavaScript Functions-Example 1</a:t>
            </a:r>
            <a:endParaRPr lang="en-US" sz="3600" b="1" strike="noStrike" spc="-1" dirty="0">
              <a:latin typeface="Centaur" panose="02030504050205020304" pitchFamily="18" charset="0"/>
            </a:endParaRPr>
          </a:p>
        </p:txBody>
      </p:sp>
      <p:sp>
        <p:nvSpPr>
          <p:cNvPr id="207"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65138" indent="-357188">
              <a:lnSpc>
                <a:spcPct val="100000"/>
              </a:lnSpc>
              <a:buClr>
                <a:srgbClr val="99CC66"/>
              </a:buClr>
              <a:buSzPct val="70000"/>
              <a:buFont typeface="Wingdings" panose="05000000000000000000" pitchFamily="2" charset="2"/>
              <a:buChar char="q"/>
            </a:pPr>
            <a:r>
              <a:rPr lang="en-US" sz="2800" b="0" strike="noStrike" spc="-1" dirty="0">
                <a:latin typeface="Centaur" panose="02030504050205020304" pitchFamily="18" charset="0"/>
                <a:ea typeface="DejaVu Sans"/>
              </a:rPr>
              <a:t>Declaration always begins with keyword function,</a:t>
            </a:r>
            <a:endParaRPr lang="en-US" sz="2800" b="0" strike="noStrike" spc="-1" dirty="0">
              <a:latin typeface="Centaur" panose="02030504050205020304" pitchFamily="18" charset="0"/>
            </a:endParaRPr>
          </a:p>
          <a:p>
            <a:pPr marL="465138" indent="-357188">
              <a:lnSpc>
                <a:spcPct val="100000"/>
              </a:lnSpc>
              <a:spcAft>
                <a:spcPts val="1417"/>
              </a:spcAft>
              <a:buClr>
                <a:srgbClr val="99CC66"/>
              </a:buClr>
              <a:buSzPct val="70000"/>
              <a:buFont typeface="Wingdings" panose="05000000000000000000" pitchFamily="2" charset="2"/>
              <a:buChar char="q"/>
            </a:pPr>
            <a:r>
              <a:rPr lang="en-US" sz="2800" b="0" strike="noStrike" spc="-1" dirty="0">
                <a:latin typeface="Centaur" panose="02030504050205020304" pitchFamily="18" charset="0"/>
                <a:ea typeface="DejaVu Sans"/>
              </a:rPr>
              <a:t>no return type</a:t>
            </a:r>
          </a:p>
          <a:p>
            <a:pPr marL="565150" lvl="1">
              <a:lnSpc>
                <a:spcPct val="150000"/>
              </a:lnSpc>
              <a:buClr>
                <a:srgbClr val="99CC66"/>
              </a:buClr>
              <a:buSzPct val="70000"/>
            </a:pPr>
            <a:r>
              <a:rPr lang="en-US" sz="2800" spc="-1" dirty="0">
                <a:latin typeface="Centaur" panose="02030504050205020304" pitchFamily="18" charset="0"/>
              </a:rPr>
              <a:t>f</a:t>
            </a:r>
            <a:r>
              <a:rPr lang="en-US" sz="2800" spc="-1">
                <a:latin typeface="Centaur" panose="02030504050205020304" pitchFamily="18" charset="0"/>
              </a:rPr>
              <a:t>unction </a:t>
            </a:r>
            <a:r>
              <a:rPr lang="en-US" sz="2800" spc="-1" dirty="0" err="1">
                <a:latin typeface="Centaur" panose="02030504050205020304" pitchFamily="18" charset="0"/>
              </a:rPr>
              <a:t>oneTo</a:t>
            </a:r>
            <a:r>
              <a:rPr lang="en-US" sz="2800" spc="-1" dirty="0">
                <a:latin typeface="Centaur" panose="02030504050205020304" pitchFamily="18" charset="0"/>
              </a:rPr>
              <a:t>(high)</a:t>
            </a:r>
          </a:p>
          <a:p>
            <a:pPr marL="565150" lvl="1">
              <a:lnSpc>
                <a:spcPct val="150000"/>
              </a:lnSpc>
              <a:buClr>
                <a:srgbClr val="99CC66"/>
              </a:buClr>
              <a:buSzPct val="70000"/>
            </a:pPr>
            <a:r>
              <a:rPr lang="en-US" sz="2800" spc="-1" dirty="0">
                <a:latin typeface="Centaur" panose="02030504050205020304" pitchFamily="18" charset="0"/>
              </a:rPr>
              <a:t>{</a:t>
            </a:r>
          </a:p>
          <a:p>
            <a:pPr marL="565150" lvl="1">
              <a:lnSpc>
                <a:spcPct val="150000"/>
              </a:lnSpc>
              <a:buClr>
                <a:srgbClr val="99CC66"/>
              </a:buClr>
              <a:buSzPct val="70000"/>
            </a:pPr>
            <a:r>
              <a:rPr lang="en-US" sz="2800" spc="-1" dirty="0">
                <a:latin typeface="Centaur" panose="02030504050205020304" pitchFamily="18" charset="0"/>
              </a:rPr>
              <a:t>	return </a:t>
            </a:r>
            <a:r>
              <a:rPr lang="en-US" sz="2800" spc="-1" dirty="0" err="1">
                <a:latin typeface="Centaur" panose="02030504050205020304" pitchFamily="18" charset="0"/>
              </a:rPr>
              <a:t>Math.ceil</a:t>
            </a:r>
            <a:r>
              <a:rPr lang="en-US" sz="2800" spc="-1" dirty="0">
                <a:latin typeface="Centaur" panose="02030504050205020304" pitchFamily="18" charset="0"/>
              </a:rPr>
              <a:t>(</a:t>
            </a:r>
            <a:r>
              <a:rPr lang="en-US" sz="2800" spc="-1" dirty="0" err="1">
                <a:latin typeface="Centaur" panose="02030504050205020304" pitchFamily="18" charset="0"/>
              </a:rPr>
              <a:t>Math.random</a:t>
            </a:r>
            <a:r>
              <a:rPr lang="en-US" sz="2800" spc="-1" dirty="0">
                <a:latin typeface="Centaur" panose="02030504050205020304" pitchFamily="18" charset="0"/>
              </a:rPr>
              <a:t>()*high);</a:t>
            </a:r>
          </a:p>
          <a:p>
            <a:pPr marL="565150" lvl="1">
              <a:lnSpc>
                <a:spcPct val="150000"/>
              </a:lnSpc>
              <a:buClr>
                <a:srgbClr val="99CC66"/>
              </a:buClr>
              <a:buSzPct val="70000"/>
            </a:pPr>
            <a:r>
              <a:rPr lang="en-US" sz="2800" spc="-1" dirty="0">
                <a:latin typeface="Centaur" panose="02030504050205020304" pitchFamily="18" charset="0"/>
              </a:rPr>
              <a:t>}</a:t>
            </a:r>
          </a:p>
          <a:p>
            <a:pPr marL="565150" lvl="1">
              <a:lnSpc>
                <a:spcPct val="150000"/>
              </a:lnSpc>
              <a:buClr>
                <a:srgbClr val="99CC66"/>
              </a:buClr>
              <a:buSzPct val="70000"/>
            </a:pPr>
            <a:r>
              <a:rPr lang="en-US" sz="2800" b="0" strike="noStrike" spc="-1" dirty="0" err="1">
                <a:latin typeface="Centaur" panose="02030504050205020304" pitchFamily="18" charset="0"/>
              </a:rPr>
              <a:t>thinkingOf</a:t>
            </a:r>
            <a:r>
              <a:rPr lang="en-US" sz="2800" b="0" strike="noStrike" spc="-1" dirty="0">
                <a:latin typeface="Centaur" panose="02030504050205020304" pitchFamily="18" charset="0"/>
              </a:rPr>
              <a:t>=</a:t>
            </a:r>
            <a:r>
              <a:rPr lang="en-US" sz="2800" b="0" strike="noStrike" spc="-1" dirty="0" err="1">
                <a:latin typeface="Centaur" panose="02030504050205020304" pitchFamily="18" charset="0"/>
              </a:rPr>
              <a:t>oneTo</a:t>
            </a:r>
            <a:r>
              <a:rPr lang="en-US" sz="2800" b="0" strike="noStrike" spc="-1" dirty="0">
                <a:latin typeface="Centaur" panose="02030504050205020304" pitchFamily="18" charset="0"/>
              </a:rPr>
              <a:t>(10000);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 dirty="0">
                <a:latin typeface="Centaur" panose="02030504050205020304" pitchFamily="18" charset="0"/>
              </a:rPr>
              <a:t>JavaScript Functions-Example 2</a:t>
            </a:r>
            <a:endParaRPr lang="en-US" dirty="0"/>
          </a:p>
        </p:txBody>
      </p:sp>
      <p:sp>
        <p:nvSpPr>
          <p:cNvPr id="3" name="Subtitle 2"/>
          <p:cNvSpPr>
            <a:spLocks noGrp="1"/>
          </p:cNvSpPr>
          <p:nvPr>
            <p:ph type="subTitle"/>
          </p:nvPr>
        </p:nvSpPr>
        <p:spPr>
          <a:xfrm>
            <a:off x="504000" y="1563120"/>
            <a:ext cx="9072000" cy="5659090"/>
          </a:xfrm>
        </p:spPr>
        <p:txBody>
          <a:bodyPr anchor="t">
            <a:noAutofit/>
          </a:bodyPr>
          <a:lstStyle/>
          <a:p>
            <a:pPr marL="0" indent="0">
              <a:buNone/>
            </a:pPr>
            <a:r>
              <a:rPr lang="en-US" sz="2200" dirty="0">
                <a:latin typeface="Centaur" panose="02030504050205020304" pitchFamily="18" charset="0"/>
              </a:rPr>
              <a:t>&lt;!DOCTYPE html&gt;</a:t>
            </a:r>
          </a:p>
          <a:p>
            <a:pPr marL="0" indent="0">
              <a:buNone/>
            </a:pPr>
            <a:r>
              <a:rPr lang="en-US" sz="2200" dirty="0">
                <a:latin typeface="Centaur" panose="02030504050205020304" pitchFamily="18" charset="0"/>
              </a:rPr>
              <a:t>&lt;html&gt;</a:t>
            </a:r>
          </a:p>
          <a:p>
            <a:pPr marL="0" indent="0">
              <a:buNone/>
            </a:pPr>
            <a:r>
              <a:rPr lang="en-US" sz="2200" dirty="0">
                <a:latin typeface="Centaur" panose="02030504050205020304" pitchFamily="18" charset="0"/>
              </a:rPr>
              <a:t>&lt;body&gt;</a:t>
            </a:r>
          </a:p>
          <a:p>
            <a:pPr marL="0" indent="0">
              <a:buNone/>
            </a:pPr>
            <a:r>
              <a:rPr lang="en-US" sz="2200" dirty="0">
                <a:latin typeface="Centaur" panose="02030504050205020304" pitchFamily="18" charset="0"/>
              </a:rPr>
              <a:t>&lt;h2&gt;JavaScript Functions&lt;/h2&gt;</a:t>
            </a:r>
          </a:p>
          <a:p>
            <a:pPr marL="0" indent="0">
              <a:buNone/>
            </a:pPr>
            <a:r>
              <a:rPr lang="en-US" sz="2200" dirty="0">
                <a:latin typeface="Centaur" panose="02030504050205020304" pitchFamily="18" charset="0"/>
              </a:rPr>
              <a:t>&lt;p&gt;This example calls a function which performs a calculation, and returns the result:&lt;/p&gt;</a:t>
            </a:r>
          </a:p>
          <a:p>
            <a:pPr marL="0" indent="0">
              <a:buNone/>
            </a:pPr>
            <a:r>
              <a:rPr lang="en-US" sz="2200" dirty="0">
                <a:latin typeface="Centaur" panose="02030504050205020304" pitchFamily="18" charset="0"/>
              </a:rPr>
              <a:t>&lt;p id="demo"&gt;&lt;/p&gt;</a:t>
            </a:r>
          </a:p>
          <a:p>
            <a:pPr marL="457200" lvl="1" indent="0">
              <a:buNone/>
            </a:pPr>
            <a:r>
              <a:rPr lang="en-US" sz="1800" dirty="0">
                <a:latin typeface="Centaur" panose="02030504050205020304" pitchFamily="18" charset="0"/>
              </a:rPr>
              <a:t>&lt;script&gt;</a:t>
            </a:r>
          </a:p>
          <a:p>
            <a:pPr marL="457200" lvl="1" indent="0">
              <a:buNone/>
            </a:pPr>
            <a:r>
              <a:rPr lang="en-US" sz="1800" dirty="0">
                <a:latin typeface="Centaur" panose="02030504050205020304" pitchFamily="18" charset="0"/>
              </a:rPr>
              <a:t>function </a:t>
            </a:r>
            <a:r>
              <a:rPr lang="en-US" sz="1800" dirty="0" err="1">
                <a:latin typeface="Centaur" panose="02030504050205020304" pitchFamily="18" charset="0"/>
              </a:rPr>
              <a:t>myFunction</a:t>
            </a:r>
            <a:r>
              <a:rPr lang="en-US" sz="1800" dirty="0">
                <a:latin typeface="Centaur" panose="02030504050205020304" pitchFamily="18" charset="0"/>
              </a:rPr>
              <a:t>(p1, p2) {</a:t>
            </a:r>
          </a:p>
          <a:p>
            <a:pPr marL="457200" lvl="1" indent="0">
              <a:buNone/>
            </a:pPr>
            <a:r>
              <a:rPr lang="en-US" sz="1800" dirty="0">
                <a:latin typeface="Centaur" panose="02030504050205020304" pitchFamily="18" charset="0"/>
              </a:rPr>
              <a:t>  return p1 * p2;</a:t>
            </a:r>
          </a:p>
          <a:p>
            <a:pPr marL="457200" lvl="1" indent="0">
              <a:buNone/>
            </a:pPr>
            <a:r>
              <a:rPr lang="en-US" sz="1800" dirty="0">
                <a:latin typeface="Centaur" panose="02030504050205020304" pitchFamily="18" charset="0"/>
              </a:rPr>
              <a:t>}</a:t>
            </a:r>
          </a:p>
          <a:p>
            <a:pPr marL="457200" lvl="1" indent="0">
              <a:buNone/>
            </a:pPr>
            <a:r>
              <a:rPr lang="en-US" sz="1800" dirty="0" err="1">
                <a:latin typeface="Centaur" panose="02030504050205020304" pitchFamily="18" charset="0"/>
              </a:rPr>
              <a:t>document.getElementById</a:t>
            </a:r>
            <a:r>
              <a:rPr lang="en-US" sz="1800" dirty="0">
                <a:latin typeface="Centaur" panose="02030504050205020304" pitchFamily="18" charset="0"/>
              </a:rPr>
              <a:t>("demo").innerHTML = </a:t>
            </a:r>
            <a:r>
              <a:rPr lang="en-US" sz="1800" dirty="0" err="1">
                <a:latin typeface="Centaur" panose="02030504050205020304" pitchFamily="18" charset="0"/>
              </a:rPr>
              <a:t>myFunction</a:t>
            </a:r>
            <a:r>
              <a:rPr lang="en-US" sz="1800" dirty="0">
                <a:latin typeface="Centaur" panose="02030504050205020304" pitchFamily="18" charset="0"/>
              </a:rPr>
              <a:t>(4, 3);</a:t>
            </a:r>
          </a:p>
          <a:p>
            <a:pPr marL="457200" lvl="1" indent="0">
              <a:buNone/>
            </a:pPr>
            <a:r>
              <a:rPr lang="en-US" sz="1800" dirty="0">
                <a:latin typeface="Centaur" panose="02030504050205020304" pitchFamily="18" charset="0"/>
              </a:rPr>
              <a:t>&lt;/script&gt;</a:t>
            </a:r>
          </a:p>
          <a:p>
            <a:pPr marL="0" indent="0">
              <a:buNone/>
            </a:pPr>
            <a:r>
              <a:rPr lang="en-US" sz="2200" dirty="0">
                <a:latin typeface="Centaur" panose="02030504050205020304" pitchFamily="18" charset="0"/>
              </a:rPr>
              <a:t>&lt;/body&gt;</a:t>
            </a:r>
          </a:p>
          <a:p>
            <a:pPr marL="0" indent="0">
              <a:buNone/>
            </a:pPr>
            <a:r>
              <a:rPr lang="en-US" sz="2200" dirty="0">
                <a:latin typeface="Centaur" panose="02030504050205020304" pitchFamily="18" charset="0"/>
              </a:rPr>
              <a:t>&lt;/html&gt;</a:t>
            </a:r>
          </a:p>
        </p:txBody>
      </p:sp>
    </p:spTree>
    <p:extLst>
      <p:ext uri="{BB962C8B-B14F-4D97-AF65-F5344CB8AC3E}">
        <p14:creationId xmlns:p14="http://schemas.microsoft.com/office/powerpoint/2010/main" val="3445691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1" dirty="0">
                <a:latin typeface="Centaur" panose="02030504050205020304" pitchFamily="18" charset="0"/>
              </a:rPr>
              <a:t>JavaScript Functions-Example 3</a:t>
            </a:r>
            <a:endParaRPr lang="en-US" dirty="0"/>
          </a:p>
        </p:txBody>
      </p:sp>
      <p:sp>
        <p:nvSpPr>
          <p:cNvPr id="3" name="Subtitle 2"/>
          <p:cNvSpPr>
            <a:spLocks noGrp="1"/>
          </p:cNvSpPr>
          <p:nvPr>
            <p:ph type="subTitle"/>
          </p:nvPr>
        </p:nvSpPr>
        <p:spPr>
          <a:xfrm>
            <a:off x="504000" y="1563121"/>
            <a:ext cx="9072000" cy="5581598"/>
          </a:xfrm>
        </p:spPr>
        <p:txBody>
          <a:bodyPr anchor="t">
            <a:noAutofit/>
          </a:bodyPr>
          <a:lstStyle/>
          <a:p>
            <a:pPr marL="0" indent="0">
              <a:lnSpc>
                <a:spcPts val="2700"/>
              </a:lnSpc>
              <a:spcBef>
                <a:spcPts val="0"/>
              </a:spcBef>
              <a:buNone/>
            </a:pPr>
            <a:r>
              <a:rPr lang="en-US" sz="2400" dirty="0">
                <a:latin typeface="Centaur" panose="02030504050205020304" pitchFamily="18" charset="0"/>
              </a:rPr>
              <a:t>&lt;!DOCTYPE html&gt;</a:t>
            </a:r>
          </a:p>
          <a:p>
            <a:pPr marL="0" indent="0">
              <a:lnSpc>
                <a:spcPts val="2700"/>
              </a:lnSpc>
              <a:spcBef>
                <a:spcPts val="0"/>
              </a:spcBef>
              <a:buNone/>
            </a:pPr>
            <a:r>
              <a:rPr lang="en-US" sz="2400" dirty="0">
                <a:latin typeface="Centaur" panose="02030504050205020304" pitchFamily="18" charset="0"/>
              </a:rPr>
              <a:t>&lt;html&gt;</a:t>
            </a:r>
          </a:p>
          <a:p>
            <a:pPr marL="0" indent="0">
              <a:lnSpc>
                <a:spcPts val="2700"/>
              </a:lnSpc>
              <a:spcBef>
                <a:spcPts val="0"/>
              </a:spcBef>
              <a:buNone/>
            </a:pPr>
            <a:r>
              <a:rPr lang="en-US" sz="2400" dirty="0">
                <a:latin typeface="Centaur" panose="02030504050205020304" pitchFamily="18" charset="0"/>
              </a:rPr>
              <a:t>&lt;body&gt;</a:t>
            </a:r>
          </a:p>
          <a:p>
            <a:pPr marL="0" indent="0">
              <a:lnSpc>
                <a:spcPts val="2700"/>
              </a:lnSpc>
              <a:spcBef>
                <a:spcPts val="0"/>
              </a:spcBef>
              <a:buNone/>
            </a:pPr>
            <a:r>
              <a:rPr lang="en-US" sz="2400" dirty="0">
                <a:latin typeface="Centaur" panose="02030504050205020304" pitchFamily="18" charset="0"/>
              </a:rPr>
              <a:t>&lt;h2&gt;JavaScript Functions&lt;/h2&gt;</a:t>
            </a:r>
          </a:p>
          <a:p>
            <a:pPr marL="0" indent="0">
              <a:lnSpc>
                <a:spcPts val="2700"/>
              </a:lnSpc>
              <a:spcBef>
                <a:spcPts val="0"/>
              </a:spcBef>
              <a:buNone/>
            </a:pPr>
            <a:r>
              <a:rPr lang="en-US" sz="2400" dirty="0">
                <a:latin typeface="Centaur" panose="02030504050205020304" pitchFamily="18" charset="0"/>
              </a:rPr>
              <a:t>&lt;p&gt;This example calls a function which performs a calculation and returns the result:&lt;/p&gt;</a:t>
            </a:r>
          </a:p>
          <a:p>
            <a:pPr marL="0" indent="0">
              <a:lnSpc>
                <a:spcPts val="2700"/>
              </a:lnSpc>
              <a:spcBef>
                <a:spcPts val="0"/>
              </a:spcBef>
              <a:buNone/>
            </a:pPr>
            <a:r>
              <a:rPr lang="en-US" sz="2400" dirty="0">
                <a:latin typeface="Centaur" panose="02030504050205020304" pitchFamily="18" charset="0"/>
              </a:rPr>
              <a:t>&lt;p id="demo"&gt;&lt;/p&gt;</a:t>
            </a:r>
          </a:p>
          <a:p>
            <a:pPr marL="457200" lvl="1" indent="0">
              <a:lnSpc>
                <a:spcPts val="2700"/>
              </a:lnSpc>
              <a:buNone/>
            </a:pPr>
            <a:r>
              <a:rPr lang="en-US" sz="2400" dirty="0">
                <a:latin typeface="Centaur" panose="02030504050205020304" pitchFamily="18" charset="0"/>
              </a:rPr>
              <a:t>&lt;script&gt;</a:t>
            </a:r>
          </a:p>
          <a:p>
            <a:pPr marL="457200" lvl="1" indent="0">
              <a:lnSpc>
                <a:spcPts val="2700"/>
              </a:lnSpc>
              <a:buNone/>
            </a:pPr>
            <a:r>
              <a:rPr lang="en-US" sz="2400" dirty="0" err="1">
                <a:latin typeface="Centaur" panose="02030504050205020304" pitchFamily="18" charset="0"/>
              </a:rPr>
              <a:t>var</a:t>
            </a:r>
            <a:r>
              <a:rPr lang="en-US" sz="2400" dirty="0">
                <a:latin typeface="Centaur" panose="02030504050205020304" pitchFamily="18" charset="0"/>
              </a:rPr>
              <a:t> x = </a:t>
            </a:r>
            <a:r>
              <a:rPr lang="en-US" sz="2400" dirty="0" err="1">
                <a:latin typeface="Centaur" panose="02030504050205020304" pitchFamily="18" charset="0"/>
              </a:rPr>
              <a:t>myFunction</a:t>
            </a:r>
            <a:r>
              <a:rPr lang="en-US" sz="2400" dirty="0">
                <a:latin typeface="Centaur" panose="02030504050205020304" pitchFamily="18" charset="0"/>
              </a:rPr>
              <a:t>(4, 3);</a:t>
            </a:r>
          </a:p>
          <a:p>
            <a:pPr marL="457200" lvl="1" indent="0">
              <a:lnSpc>
                <a:spcPts val="2700"/>
              </a:lnSpc>
              <a:buNone/>
            </a:pPr>
            <a:r>
              <a:rPr lang="en-US" sz="2400" dirty="0" err="1">
                <a:latin typeface="Centaur" panose="02030504050205020304" pitchFamily="18" charset="0"/>
              </a:rPr>
              <a:t>document.getElementById</a:t>
            </a:r>
            <a:r>
              <a:rPr lang="en-US" sz="2400" dirty="0">
                <a:latin typeface="Centaur" panose="02030504050205020304" pitchFamily="18" charset="0"/>
              </a:rPr>
              <a:t>("demo").innerHTML = x;</a:t>
            </a:r>
          </a:p>
          <a:p>
            <a:pPr marL="457200" lvl="1" indent="0">
              <a:lnSpc>
                <a:spcPts val="2700"/>
              </a:lnSpc>
              <a:buNone/>
            </a:pPr>
            <a:r>
              <a:rPr lang="en-US" sz="2400" dirty="0">
                <a:latin typeface="Centaur" panose="02030504050205020304" pitchFamily="18" charset="0"/>
              </a:rPr>
              <a:t>function </a:t>
            </a:r>
            <a:r>
              <a:rPr lang="en-US" sz="2400" dirty="0" err="1">
                <a:latin typeface="Centaur" panose="02030504050205020304" pitchFamily="18" charset="0"/>
              </a:rPr>
              <a:t>myFunction</a:t>
            </a:r>
            <a:r>
              <a:rPr lang="en-US" sz="2400" dirty="0">
                <a:latin typeface="Centaur" panose="02030504050205020304" pitchFamily="18" charset="0"/>
              </a:rPr>
              <a:t>(a, b) {</a:t>
            </a:r>
          </a:p>
          <a:p>
            <a:pPr marL="457200" lvl="1" indent="0">
              <a:lnSpc>
                <a:spcPts val="2700"/>
              </a:lnSpc>
              <a:buNone/>
            </a:pPr>
            <a:r>
              <a:rPr lang="en-US" sz="2400" dirty="0">
                <a:latin typeface="Centaur" panose="02030504050205020304" pitchFamily="18" charset="0"/>
              </a:rPr>
              <a:t>  return a * b;</a:t>
            </a:r>
          </a:p>
          <a:p>
            <a:pPr marL="457200" lvl="1" indent="0">
              <a:lnSpc>
                <a:spcPts val="2700"/>
              </a:lnSpc>
              <a:buNone/>
            </a:pPr>
            <a:r>
              <a:rPr lang="en-US" sz="2400" dirty="0">
                <a:latin typeface="Centaur" panose="02030504050205020304" pitchFamily="18" charset="0"/>
              </a:rPr>
              <a:t>}</a:t>
            </a:r>
          </a:p>
          <a:p>
            <a:pPr marL="457200" lvl="1" indent="0">
              <a:lnSpc>
                <a:spcPts val="2700"/>
              </a:lnSpc>
              <a:buNone/>
            </a:pPr>
            <a:r>
              <a:rPr lang="en-US" sz="2400" dirty="0">
                <a:latin typeface="Centaur" panose="02030504050205020304" pitchFamily="18" charset="0"/>
              </a:rPr>
              <a:t>&lt;/script&gt;</a:t>
            </a:r>
          </a:p>
          <a:p>
            <a:pPr marL="0" indent="0">
              <a:lnSpc>
                <a:spcPts val="2700"/>
              </a:lnSpc>
              <a:spcBef>
                <a:spcPts val="0"/>
              </a:spcBef>
              <a:buNone/>
            </a:pPr>
            <a:r>
              <a:rPr lang="en-US" sz="2400" dirty="0">
                <a:latin typeface="Centaur" panose="02030504050205020304" pitchFamily="18" charset="0"/>
              </a:rPr>
              <a:t>&lt;/body&gt;</a:t>
            </a:r>
          </a:p>
          <a:p>
            <a:pPr marL="0" indent="0">
              <a:lnSpc>
                <a:spcPts val="2700"/>
              </a:lnSpc>
              <a:spcBef>
                <a:spcPts val="0"/>
              </a:spcBef>
              <a:buNone/>
            </a:pPr>
            <a:r>
              <a:rPr lang="en-US" sz="2400" dirty="0">
                <a:latin typeface="Centaur" panose="02030504050205020304" pitchFamily="18" charset="0"/>
              </a:rPr>
              <a:t>&lt;/html&gt;</a:t>
            </a:r>
          </a:p>
        </p:txBody>
      </p:sp>
    </p:spTree>
    <p:extLst>
      <p:ext uri="{BB962C8B-B14F-4D97-AF65-F5344CB8AC3E}">
        <p14:creationId xmlns:p14="http://schemas.microsoft.com/office/powerpoint/2010/main" val="1144365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spc="-1" dirty="0">
                <a:latin typeface="Centaur" panose="02030504050205020304" pitchFamily="18" charset="0"/>
              </a:rPr>
              <a:t>JavaScript Functions-Example 4</a:t>
            </a:r>
            <a:endParaRPr lang="en-US" sz="3200" dirty="0"/>
          </a:p>
        </p:txBody>
      </p:sp>
      <p:sp>
        <p:nvSpPr>
          <p:cNvPr id="3" name="Subtitle 2"/>
          <p:cNvSpPr>
            <a:spLocks noGrp="1"/>
          </p:cNvSpPr>
          <p:nvPr>
            <p:ph type="subTitle"/>
          </p:nvPr>
        </p:nvSpPr>
        <p:spPr>
          <a:xfrm>
            <a:off x="504000" y="1563120"/>
            <a:ext cx="9072000" cy="5566100"/>
          </a:xfrm>
        </p:spPr>
        <p:txBody>
          <a:bodyPr>
            <a:normAutofit fontScale="25000" lnSpcReduction="20000"/>
          </a:bodyPr>
          <a:lstStyle/>
          <a:p>
            <a:pPr marL="0" indent="0">
              <a:buNone/>
            </a:pPr>
            <a:endParaRPr lang="en-US" dirty="0">
              <a:latin typeface="Centaur" panose="02030504050205020304" pitchFamily="18" charset="0"/>
            </a:endParaRPr>
          </a:p>
          <a:p>
            <a:pPr marL="0" indent="0">
              <a:lnSpc>
                <a:spcPts val="2300"/>
              </a:lnSpc>
              <a:spcBef>
                <a:spcPts val="0"/>
              </a:spcBef>
              <a:buNone/>
            </a:pPr>
            <a:r>
              <a:rPr lang="en-US" sz="8000" dirty="0">
                <a:latin typeface="Centaur" panose="02030504050205020304" pitchFamily="18" charset="0"/>
              </a:rPr>
              <a:t>&lt;!DOCTYPE html&gt;</a:t>
            </a:r>
          </a:p>
          <a:p>
            <a:pPr marL="0" indent="0">
              <a:lnSpc>
                <a:spcPts val="2300"/>
              </a:lnSpc>
              <a:spcBef>
                <a:spcPts val="0"/>
              </a:spcBef>
              <a:buNone/>
            </a:pPr>
            <a:r>
              <a:rPr lang="en-US" sz="8000" dirty="0">
                <a:latin typeface="Centaur" panose="02030504050205020304" pitchFamily="18" charset="0"/>
              </a:rPr>
              <a:t>&lt;html&gt;</a:t>
            </a:r>
          </a:p>
          <a:p>
            <a:pPr marL="0" indent="0">
              <a:lnSpc>
                <a:spcPts val="2300"/>
              </a:lnSpc>
              <a:spcBef>
                <a:spcPts val="0"/>
              </a:spcBef>
              <a:buNone/>
            </a:pPr>
            <a:r>
              <a:rPr lang="en-US" sz="8000" dirty="0">
                <a:latin typeface="Centaur" panose="02030504050205020304" pitchFamily="18" charset="0"/>
              </a:rPr>
              <a:t>&lt;body&gt;</a:t>
            </a:r>
          </a:p>
          <a:p>
            <a:pPr marL="0" indent="0">
              <a:lnSpc>
                <a:spcPts val="2300"/>
              </a:lnSpc>
              <a:spcBef>
                <a:spcPts val="0"/>
              </a:spcBef>
              <a:buNone/>
            </a:pPr>
            <a:r>
              <a:rPr lang="en-US" sz="8000" dirty="0">
                <a:latin typeface="Centaur" panose="02030504050205020304" pitchFamily="18" charset="0"/>
              </a:rPr>
              <a:t>&lt;h2&gt;JavaScript Functions&lt;/h2&gt;</a:t>
            </a:r>
          </a:p>
          <a:p>
            <a:pPr marL="0" indent="0">
              <a:lnSpc>
                <a:spcPts val="2300"/>
              </a:lnSpc>
              <a:spcBef>
                <a:spcPts val="0"/>
              </a:spcBef>
              <a:buNone/>
            </a:pPr>
            <a:r>
              <a:rPr lang="en-US" sz="8000" dirty="0">
                <a:latin typeface="Centaur" panose="02030504050205020304" pitchFamily="18" charset="0"/>
              </a:rPr>
              <a:t>&lt;p&gt;Outside </a:t>
            </a:r>
            <a:r>
              <a:rPr lang="en-US" sz="8000" dirty="0" err="1">
                <a:latin typeface="Centaur" panose="02030504050205020304" pitchFamily="18" charset="0"/>
              </a:rPr>
              <a:t>myFunction</a:t>
            </a:r>
            <a:r>
              <a:rPr lang="en-US" sz="8000" dirty="0">
                <a:latin typeface="Centaur" panose="02030504050205020304" pitchFamily="18" charset="0"/>
              </a:rPr>
              <a:t>() </a:t>
            </a:r>
            <a:r>
              <a:rPr lang="en-US" sz="8000" dirty="0" err="1">
                <a:latin typeface="Centaur" panose="02030504050205020304" pitchFamily="18" charset="0"/>
              </a:rPr>
              <a:t>carName</a:t>
            </a:r>
            <a:r>
              <a:rPr lang="en-US" sz="8000" dirty="0">
                <a:latin typeface="Centaur" panose="02030504050205020304" pitchFamily="18" charset="0"/>
              </a:rPr>
              <a:t> is undefined.&lt;/p&gt;</a:t>
            </a:r>
          </a:p>
          <a:p>
            <a:pPr marL="0" indent="0">
              <a:lnSpc>
                <a:spcPts val="2300"/>
              </a:lnSpc>
              <a:spcBef>
                <a:spcPts val="0"/>
              </a:spcBef>
              <a:buNone/>
            </a:pPr>
            <a:r>
              <a:rPr lang="en-US" sz="8000" dirty="0">
                <a:latin typeface="Centaur" panose="02030504050205020304" pitchFamily="18" charset="0"/>
              </a:rPr>
              <a:t>&lt;p id="demo1"&gt;&lt;/p&gt;</a:t>
            </a:r>
          </a:p>
          <a:p>
            <a:pPr marL="0" indent="0">
              <a:lnSpc>
                <a:spcPts val="2300"/>
              </a:lnSpc>
              <a:spcBef>
                <a:spcPts val="0"/>
              </a:spcBef>
              <a:buNone/>
            </a:pPr>
            <a:r>
              <a:rPr lang="en-US" sz="8000" dirty="0">
                <a:latin typeface="Centaur" panose="02030504050205020304" pitchFamily="18" charset="0"/>
              </a:rPr>
              <a:t>&lt;p id="demo2"&gt;&lt;/p&gt;</a:t>
            </a:r>
          </a:p>
          <a:p>
            <a:pPr marL="457200" lvl="1" indent="0">
              <a:lnSpc>
                <a:spcPts val="2300"/>
              </a:lnSpc>
              <a:buNone/>
            </a:pPr>
            <a:r>
              <a:rPr lang="en-US" sz="8000" dirty="0">
                <a:latin typeface="Centaur" panose="02030504050205020304" pitchFamily="18" charset="0"/>
              </a:rPr>
              <a:t>&lt;script&gt;</a:t>
            </a:r>
          </a:p>
          <a:p>
            <a:pPr marL="457200" lvl="1" indent="0">
              <a:lnSpc>
                <a:spcPts val="2300"/>
              </a:lnSpc>
              <a:buNone/>
            </a:pPr>
            <a:r>
              <a:rPr lang="en-US" sz="8000" dirty="0" err="1">
                <a:latin typeface="Centaur" panose="02030504050205020304" pitchFamily="18" charset="0"/>
              </a:rPr>
              <a:t>myFunction</a:t>
            </a:r>
            <a:r>
              <a:rPr lang="en-US" sz="8000" dirty="0">
                <a:latin typeface="Centaur" panose="02030504050205020304" pitchFamily="18" charset="0"/>
              </a:rPr>
              <a:t>();</a:t>
            </a:r>
          </a:p>
          <a:p>
            <a:pPr marL="457200" lvl="1" indent="0">
              <a:lnSpc>
                <a:spcPts val="2300"/>
              </a:lnSpc>
              <a:buNone/>
            </a:pPr>
            <a:r>
              <a:rPr lang="en-US" sz="8000" dirty="0">
                <a:latin typeface="Centaur" panose="02030504050205020304" pitchFamily="18" charset="0"/>
              </a:rPr>
              <a:t>function </a:t>
            </a:r>
            <a:r>
              <a:rPr lang="en-US" sz="8000" dirty="0" err="1">
                <a:latin typeface="Centaur" panose="02030504050205020304" pitchFamily="18" charset="0"/>
              </a:rPr>
              <a:t>myFunction</a:t>
            </a:r>
            <a:r>
              <a:rPr lang="en-US" sz="8000" dirty="0">
                <a:latin typeface="Centaur" panose="02030504050205020304" pitchFamily="18" charset="0"/>
              </a:rPr>
              <a:t>() {</a:t>
            </a:r>
          </a:p>
          <a:p>
            <a:pPr marL="457200" lvl="1" indent="0">
              <a:lnSpc>
                <a:spcPts val="2300"/>
              </a:lnSpc>
              <a:buNone/>
            </a:pPr>
            <a:r>
              <a:rPr lang="en-US" sz="8000" dirty="0">
                <a:latin typeface="Centaur" panose="02030504050205020304" pitchFamily="18" charset="0"/>
              </a:rPr>
              <a:t>  let </a:t>
            </a:r>
            <a:r>
              <a:rPr lang="en-US" sz="8000" dirty="0" err="1">
                <a:latin typeface="Centaur" panose="02030504050205020304" pitchFamily="18" charset="0"/>
              </a:rPr>
              <a:t>carName</a:t>
            </a:r>
            <a:r>
              <a:rPr lang="en-US" sz="8000" dirty="0">
                <a:latin typeface="Centaur" panose="02030504050205020304" pitchFamily="18" charset="0"/>
              </a:rPr>
              <a:t> = "Volvo";</a:t>
            </a:r>
          </a:p>
          <a:p>
            <a:pPr marL="457200" lvl="1" indent="0">
              <a:lnSpc>
                <a:spcPts val="2300"/>
              </a:lnSpc>
              <a:buNone/>
            </a:pPr>
            <a:r>
              <a:rPr lang="en-US" sz="8000" dirty="0">
                <a:latin typeface="Centaur" panose="02030504050205020304" pitchFamily="18" charset="0"/>
              </a:rPr>
              <a:t>  </a:t>
            </a:r>
            <a:r>
              <a:rPr lang="en-US" sz="8000" dirty="0" err="1">
                <a:latin typeface="Centaur" panose="02030504050205020304" pitchFamily="18" charset="0"/>
              </a:rPr>
              <a:t>document.getElementById</a:t>
            </a:r>
            <a:r>
              <a:rPr lang="en-US" sz="8000" dirty="0">
                <a:latin typeface="Centaur" panose="02030504050205020304" pitchFamily="18" charset="0"/>
              </a:rPr>
              <a:t>("demo1").innerHTML =</a:t>
            </a:r>
          </a:p>
          <a:p>
            <a:pPr marL="457200" lvl="1" indent="0">
              <a:lnSpc>
                <a:spcPts val="2300"/>
              </a:lnSpc>
              <a:buNone/>
            </a:pPr>
            <a:r>
              <a:rPr lang="en-US" sz="8000" dirty="0">
                <a:latin typeface="Centaur" panose="02030504050205020304" pitchFamily="18" charset="0"/>
              </a:rPr>
              <a:t>  </a:t>
            </a:r>
            <a:r>
              <a:rPr lang="en-US" sz="8000" dirty="0" err="1">
                <a:latin typeface="Centaur" panose="02030504050205020304" pitchFamily="18" charset="0"/>
              </a:rPr>
              <a:t>typeof</a:t>
            </a:r>
            <a:r>
              <a:rPr lang="en-US" sz="8000" dirty="0">
                <a:latin typeface="Centaur" panose="02030504050205020304" pitchFamily="18" charset="0"/>
              </a:rPr>
              <a:t> </a:t>
            </a:r>
            <a:r>
              <a:rPr lang="en-US" sz="8000" dirty="0" err="1">
                <a:latin typeface="Centaur" panose="02030504050205020304" pitchFamily="18" charset="0"/>
              </a:rPr>
              <a:t>carName</a:t>
            </a:r>
            <a:r>
              <a:rPr lang="en-US" sz="8000" dirty="0">
                <a:latin typeface="Centaur" panose="02030504050205020304" pitchFamily="18" charset="0"/>
              </a:rPr>
              <a:t> + " " + </a:t>
            </a:r>
            <a:r>
              <a:rPr lang="en-US" sz="8000" dirty="0" err="1">
                <a:latin typeface="Centaur" panose="02030504050205020304" pitchFamily="18" charset="0"/>
              </a:rPr>
              <a:t>carName</a:t>
            </a:r>
            <a:r>
              <a:rPr lang="en-US" sz="8000" dirty="0">
                <a:latin typeface="Centaur" panose="02030504050205020304" pitchFamily="18" charset="0"/>
              </a:rPr>
              <a:t>;</a:t>
            </a:r>
          </a:p>
          <a:p>
            <a:pPr marL="457200" lvl="1" indent="0">
              <a:lnSpc>
                <a:spcPts val="2300"/>
              </a:lnSpc>
              <a:buNone/>
            </a:pPr>
            <a:r>
              <a:rPr lang="en-US" sz="8000" dirty="0">
                <a:latin typeface="Centaur" panose="02030504050205020304" pitchFamily="18" charset="0"/>
              </a:rPr>
              <a:t>}</a:t>
            </a:r>
          </a:p>
          <a:p>
            <a:pPr marL="457200" lvl="1" indent="0">
              <a:lnSpc>
                <a:spcPts val="2300"/>
              </a:lnSpc>
              <a:buNone/>
            </a:pPr>
            <a:r>
              <a:rPr lang="en-US" sz="8000" dirty="0" err="1">
                <a:latin typeface="Centaur" panose="02030504050205020304" pitchFamily="18" charset="0"/>
              </a:rPr>
              <a:t>document.getElementById</a:t>
            </a:r>
            <a:r>
              <a:rPr lang="en-US" sz="8000" dirty="0">
                <a:latin typeface="Centaur" panose="02030504050205020304" pitchFamily="18" charset="0"/>
              </a:rPr>
              <a:t>("demo2").innerHTML =</a:t>
            </a:r>
          </a:p>
          <a:p>
            <a:pPr marL="457200" lvl="1" indent="0">
              <a:lnSpc>
                <a:spcPts val="2300"/>
              </a:lnSpc>
              <a:buNone/>
            </a:pPr>
            <a:r>
              <a:rPr lang="en-US" sz="8000" dirty="0" err="1">
                <a:latin typeface="Centaur" panose="02030504050205020304" pitchFamily="18" charset="0"/>
              </a:rPr>
              <a:t>typeof</a:t>
            </a:r>
            <a:r>
              <a:rPr lang="en-US" sz="8000" dirty="0">
                <a:latin typeface="Centaur" panose="02030504050205020304" pitchFamily="18" charset="0"/>
              </a:rPr>
              <a:t> </a:t>
            </a:r>
            <a:r>
              <a:rPr lang="en-US" sz="8000" dirty="0" err="1">
                <a:latin typeface="Centaur" panose="02030504050205020304" pitchFamily="18" charset="0"/>
              </a:rPr>
              <a:t>carName</a:t>
            </a:r>
            <a:r>
              <a:rPr lang="en-US" sz="8000" dirty="0">
                <a:latin typeface="Centaur" panose="02030504050205020304" pitchFamily="18" charset="0"/>
              </a:rPr>
              <a:t>;</a:t>
            </a:r>
          </a:p>
          <a:p>
            <a:pPr marL="457200" lvl="1" indent="0">
              <a:lnSpc>
                <a:spcPts val="2300"/>
              </a:lnSpc>
              <a:buNone/>
            </a:pPr>
            <a:r>
              <a:rPr lang="en-US" sz="8000" dirty="0">
                <a:latin typeface="Centaur" panose="02030504050205020304" pitchFamily="18" charset="0"/>
              </a:rPr>
              <a:t>&lt;/script&gt;</a:t>
            </a:r>
          </a:p>
          <a:p>
            <a:pPr marL="0" indent="0">
              <a:lnSpc>
                <a:spcPts val="2300"/>
              </a:lnSpc>
              <a:spcBef>
                <a:spcPts val="0"/>
              </a:spcBef>
              <a:buNone/>
            </a:pPr>
            <a:r>
              <a:rPr lang="en-US" sz="8000" dirty="0">
                <a:latin typeface="Centaur" panose="02030504050205020304" pitchFamily="18" charset="0"/>
              </a:rPr>
              <a:t>&lt;/body&gt;</a:t>
            </a:r>
          </a:p>
          <a:p>
            <a:pPr marL="0" indent="0">
              <a:lnSpc>
                <a:spcPts val="2300"/>
              </a:lnSpc>
              <a:spcBef>
                <a:spcPts val="0"/>
              </a:spcBef>
              <a:buNone/>
            </a:pPr>
            <a:r>
              <a:rPr lang="en-US" sz="8000" dirty="0">
                <a:latin typeface="Centaur" panose="02030504050205020304" pitchFamily="18" charset="0"/>
              </a:rPr>
              <a:t>&lt;/html&gt;</a:t>
            </a:r>
          </a:p>
          <a:p>
            <a:pPr marL="0" indent="0">
              <a:buNone/>
            </a:pPr>
            <a:endParaRPr lang="en-US" dirty="0"/>
          </a:p>
        </p:txBody>
      </p:sp>
    </p:spTree>
    <p:extLst>
      <p:ext uri="{BB962C8B-B14F-4D97-AF65-F5344CB8AC3E}">
        <p14:creationId xmlns:p14="http://schemas.microsoft.com/office/powerpoint/2010/main" val="1781113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Centaur" panose="02030504050205020304" pitchFamily="18" charset="0"/>
              </a:rPr>
              <a:t>JavaScript Values</a:t>
            </a:r>
          </a:p>
        </p:txBody>
      </p:sp>
      <p:sp>
        <p:nvSpPr>
          <p:cNvPr id="3" name="Subtitle 2"/>
          <p:cNvSpPr>
            <a:spLocks noGrp="1"/>
          </p:cNvSpPr>
          <p:nvPr>
            <p:ph type="subTitle"/>
          </p:nvPr>
        </p:nvSpPr>
        <p:spPr>
          <a:xfrm>
            <a:off x="504000" y="1563120"/>
            <a:ext cx="9072000" cy="5628094"/>
          </a:xfrm>
        </p:spPr>
        <p:txBody>
          <a:bodyPr anchor="t">
            <a:normAutofit fontScale="55000" lnSpcReduction="20000"/>
          </a:bodyPr>
          <a:lstStyle/>
          <a:p>
            <a:pPr marL="3175" indent="0">
              <a:lnSpc>
                <a:spcPct val="150000"/>
              </a:lnSpc>
              <a:spcBef>
                <a:spcPts val="0"/>
              </a:spcBef>
              <a:buSzPct val="70000"/>
              <a:buNone/>
            </a:pPr>
            <a:r>
              <a:rPr lang="en-US" sz="3600" dirty="0">
                <a:latin typeface="Centaur" panose="02030504050205020304" pitchFamily="18" charset="0"/>
              </a:rPr>
              <a:t>The JavaScript syntax defines two types of values:</a:t>
            </a:r>
          </a:p>
          <a:p>
            <a:pPr marL="922338" lvl="1" indent="-461963">
              <a:lnSpc>
                <a:spcPct val="150000"/>
              </a:lnSpc>
              <a:spcBef>
                <a:spcPts val="0"/>
              </a:spcBef>
              <a:buSzPct val="70000"/>
              <a:buFont typeface="Wingdings" panose="05000000000000000000" pitchFamily="2" charset="2"/>
              <a:buChar char="Ø"/>
            </a:pPr>
            <a:r>
              <a:rPr lang="en-US" sz="3600" dirty="0">
                <a:latin typeface="Centaur" panose="02030504050205020304" pitchFamily="18" charset="0"/>
              </a:rPr>
              <a:t>Fixed values</a:t>
            </a:r>
          </a:p>
          <a:p>
            <a:pPr marL="922338" lvl="1" indent="-461963">
              <a:lnSpc>
                <a:spcPct val="150000"/>
              </a:lnSpc>
              <a:spcBef>
                <a:spcPts val="0"/>
              </a:spcBef>
              <a:buSzPct val="70000"/>
              <a:buFont typeface="Wingdings" panose="05000000000000000000" pitchFamily="2" charset="2"/>
              <a:buChar char="Ø"/>
            </a:pPr>
            <a:r>
              <a:rPr lang="en-US" sz="3600" dirty="0">
                <a:latin typeface="Centaur" panose="02030504050205020304" pitchFamily="18" charset="0"/>
              </a:rPr>
              <a:t>Variable values</a:t>
            </a:r>
          </a:p>
          <a:p>
            <a:pPr marL="3175" indent="0">
              <a:lnSpc>
                <a:spcPct val="150000"/>
              </a:lnSpc>
              <a:spcBef>
                <a:spcPts val="0"/>
              </a:spcBef>
              <a:buSzPct val="70000"/>
              <a:buNone/>
            </a:pPr>
            <a:r>
              <a:rPr lang="en-US" sz="3600" dirty="0">
                <a:latin typeface="Centaur" panose="02030504050205020304" pitchFamily="18" charset="0"/>
              </a:rPr>
              <a:t>Fixed values are called </a:t>
            </a:r>
            <a:r>
              <a:rPr lang="en-US" sz="3600" b="1" dirty="0">
                <a:latin typeface="Centaur" panose="02030504050205020304" pitchFamily="18" charset="0"/>
              </a:rPr>
              <a:t>Literals</a:t>
            </a:r>
            <a:r>
              <a:rPr lang="en-US" sz="3600" dirty="0">
                <a:latin typeface="Centaur" panose="02030504050205020304" pitchFamily="18" charset="0"/>
              </a:rPr>
              <a:t>.</a:t>
            </a:r>
          </a:p>
          <a:p>
            <a:pPr marL="3175" indent="0">
              <a:lnSpc>
                <a:spcPct val="150000"/>
              </a:lnSpc>
              <a:spcBef>
                <a:spcPts val="0"/>
              </a:spcBef>
              <a:buSzPct val="70000"/>
              <a:buNone/>
            </a:pPr>
            <a:r>
              <a:rPr lang="en-US" sz="3600" dirty="0">
                <a:latin typeface="Centaur" panose="02030504050205020304" pitchFamily="18" charset="0"/>
              </a:rPr>
              <a:t>Variable values are called </a:t>
            </a:r>
            <a:r>
              <a:rPr lang="en-US" sz="3600" b="1" dirty="0">
                <a:latin typeface="Centaur" panose="02030504050205020304" pitchFamily="18" charset="0"/>
              </a:rPr>
              <a:t>Variables</a:t>
            </a:r>
            <a:r>
              <a:rPr lang="en-US" sz="3600" dirty="0">
                <a:latin typeface="Centaur" panose="02030504050205020304" pitchFamily="18" charset="0"/>
              </a:rPr>
              <a:t>.</a:t>
            </a:r>
          </a:p>
          <a:p>
            <a:pPr marL="3175" indent="0">
              <a:lnSpc>
                <a:spcPct val="150000"/>
              </a:lnSpc>
              <a:spcBef>
                <a:spcPts val="0"/>
              </a:spcBef>
              <a:buSzPct val="70000"/>
              <a:buNone/>
            </a:pPr>
            <a:r>
              <a:rPr lang="en-US" sz="3600" dirty="0">
                <a:latin typeface="Centaur" panose="02030504050205020304" pitchFamily="18" charset="0"/>
              </a:rPr>
              <a:t>In a programming language, variables are used to store data values.</a:t>
            </a:r>
          </a:p>
          <a:p>
            <a:pPr marL="3175" indent="0">
              <a:lnSpc>
                <a:spcPct val="150000"/>
              </a:lnSpc>
              <a:spcBef>
                <a:spcPts val="0"/>
              </a:spcBef>
              <a:buSzPct val="70000"/>
              <a:buNone/>
            </a:pPr>
            <a:r>
              <a:rPr lang="en-US" sz="3600" dirty="0">
                <a:latin typeface="Centaur" panose="02030504050205020304" pitchFamily="18" charset="0"/>
              </a:rPr>
              <a:t>JavaScript uses the keywords </a:t>
            </a:r>
            <a:r>
              <a:rPr lang="en-US" sz="3600" dirty="0" err="1">
                <a:solidFill>
                  <a:srgbClr val="FF0000"/>
                </a:solidFill>
                <a:latin typeface="Centaur" panose="02030504050205020304" pitchFamily="18" charset="0"/>
              </a:rPr>
              <a:t>var</a:t>
            </a:r>
            <a:r>
              <a:rPr lang="en-US" sz="3600" dirty="0">
                <a:solidFill>
                  <a:srgbClr val="FF0000"/>
                </a:solidFill>
                <a:latin typeface="Centaur" panose="02030504050205020304" pitchFamily="18" charset="0"/>
              </a:rPr>
              <a:t>, let and </a:t>
            </a:r>
            <a:r>
              <a:rPr lang="en-US" sz="3600" dirty="0" err="1">
                <a:solidFill>
                  <a:srgbClr val="FF0000"/>
                </a:solidFill>
                <a:latin typeface="Centaur" panose="02030504050205020304" pitchFamily="18" charset="0"/>
              </a:rPr>
              <a:t>const</a:t>
            </a:r>
            <a:r>
              <a:rPr lang="en-US" sz="3600" dirty="0">
                <a:solidFill>
                  <a:srgbClr val="FF0000"/>
                </a:solidFill>
                <a:latin typeface="Centaur" panose="02030504050205020304" pitchFamily="18" charset="0"/>
              </a:rPr>
              <a:t> </a:t>
            </a:r>
            <a:r>
              <a:rPr lang="en-US" sz="3600" dirty="0">
                <a:latin typeface="Centaur" panose="02030504050205020304" pitchFamily="18" charset="0"/>
              </a:rPr>
              <a:t>to declare variables.</a:t>
            </a:r>
          </a:p>
          <a:p>
            <a:pPr marL="3175" indent="0">
              <a:lnSpc>
                <a:spcPct val="150000"/>
              </a:lnSpc>
              <a:spcBef>
                <a:spcPts val="0"/>
              </a:spcBef>
              <a:buSzPct val="70000"/>
              <a:buNone/>
            </a:pPr>
            <a:r>
              <a:rPr lang="en-US" sz="3600" dirty="0">
                <a:latin typeface="Centaur" panose="02030504050205020304" pitchFamily="18" charset="0"/>
              </a:rPr>
              <a:t>An equal sign is used to assign values to variables.</a:t>
            </a:r>
          </a:p>
          <a:p>
            <a:pPr marL="3175" indent="0">
              <a:lnSpc>
                <a:spcPct val="150000"/>
              </a:lnSpc>
              <a:spcBef>
                <a:spcPts val="0"/>
              </a:spcBef>
              <a:buSzPct val="70000"/>
              <a:buNone/>
            </a:pPr>
            <a:r>
              <a:rPr lang="en-US" sz="3600" dirty="0">
                <a:latin typeface="Centaur" panose="02030504050205020304" pitchFamily="18" charset="0"/>
              </a:rPr>
              <a:t>In this example, x is defined as a variable. Then, x is assigned (given) the value 6:</a:t>
            </a:r>
          </a:p>
          <a:p>
            <a:pPr marL="460375" lvl="1" indent="0">
              <a:lnSpc>
                <a:spcPct val="150000"/>
              </a:lnSpc>
              <a:spcBef>
                <a:spcPts val="0"/>
              </a:spcBef>
              <a:buSzPct val="70000"/>
              <a:buNone/>
            </a:pPr>
            <a:r>
              <a:rPr lang="en-US" sz="3600" dirty="0">
                <a:latin typeface="Centaur" panose="02030504050205020304" pitchFamily="18" charset="0"/>
              </a:rPr>
              <a:t>let x;</a:t>
            </a:r>
            <a:br>
              <a:rPr lang="en-US" sz="3600" dirty="0">
                <a:latin typeface="Centaur" panose="02030504050205020304" pitchFamily="18" charset="0"/>
              </a:rPr>
            </a:br>
            <a:r>
              <a:rPr lang="en-US" sz="3600" dirty="0">
                <a:latin typeface="Centaur" panose="02030504050205020304" pitchFamily="18" charset="0"/>
              </a:rPr>
              <a:t>x = 6;</a:t>
            </a:r>
          </a:p>
          <a:p>
            <a:pPr marL="3175" lvl="1" indent="0">
              <a:lnSpc>
                <a:spcPct val="150000"/>
              </a:lnSpc>
              <a:spcBef>
                <a:spcPts val="0"/>
              </a:spcBef>
              <a:buSzPct val="70000"/>
              <a:buNone/>
            </a:pPr>
            <a:r>
              <a:rPr lang="en-US" sz="3600" dirty="0">
                <a:latin typeface="Centaur" panose="02030504050205020304" pitchFamily="18" charset="0"/>
              </a:rPr>
              <a:t>JavaScript keywords are used to identify actions to be performed. The </a:t>
            </a:r>
            <a:r>
              <a:rPr lang="en-US" sz="3600" dirty="0">
                <a:solidFill>
                  <a:srgbClr val="FF0000"/>
                </a:solidFill>
                <a:latin typeface="Centaur" panose="02030504050205020304" pitchFamily="18" charset="0"/>
              </a:rPr>
              <a:t>let</a:t>
            </a:r>
            <a:r>
              <a:rPr lang="en-US" sz="3600" dirty="0">
                <a:latin typeface="Centaur" panose="02030504050205020304" pitchFamily="18" charset="0"/>
              </a:rPr>
              <a:t> keyword tells the browser to create variables.</a:t>
            </a:r>
          </a:p>
          <a:p>
            <a:pPr marL="0" indent="0">
              <a:buNone/>
            </a:pPr>
            <a:endParaRPr lang="en-US" dirty="0"/>
          </a:p>
        </p:txBody>
      </p:sp>
    </p:spTree>
    <p:extLst>
      <p:ext uri="{BB962C8B-B14F-4D97-AF65-F5344CB8AC3E}">
        <p14:creationId xmlns:p14="http://schemas.microsoft.com/office/powerpoint/2010/main" val="877005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a:solidFill>
                  <a:srgbClr val="000000"/>
                </a:solidFill>
                <a:latin typeface="Arial"/>
                <a:ea typeface="DejaVu Sans"/>
              </a:rPr>
              <a:t>Local vs global </a:t>
            </a:r>
            <a:endParaRPr lang="en-US" sz="3600" b="0" strike="noStrike" spc="-1">
              <a:latin typeface="Arial"/>
            </a:endParaRPr>
          </a:p>
        </p:txBody>
      </p:sp>
      <p:sp>
        <p:nvSpPr>
          <p:cNvPr id="211"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pic>
        <p:nvPicPr>
          <p:cNvPr id="212" name="Picture 4"/>
          <p:cNvPicPr/>
          <p:nvPr/>
        </p:nvPicPr>
        <p:blipFill>
          <a:blip r:embed="rId2"/>
          <a:stretch/>
        </p:blipFill>
        <p:spPr>
          <a:xfrm>
            <a:off x="504000" y="1927989"/>
            <a:ext cx="8428808" cy="3728892"/>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0" strike="noStrike" spc="-1" dirty="0">
                <a:solidFill>
                  <a:srgbClr val="002060"/>
                </a:solidFill>
                <a:latin typeface="Centaur" panose="02030504050205020304" pitchFamily="18" charset="0"/>
                <a:ea typeface="DejaVu Sans"/>
              </a:rPr>
              <a:t>What can a JavaScript Do?</a:t>
            </a:r>
            <a:endParaRPr lang="en-US" sz="3600" b="0" strike="noStrike" spc="-1" dirty="0">
              <a:solidFill>
                <a:srgbClr val="002060"/>
              </a:solidFill>
              <a:latin typeface="Centaur" panose="02030504050205020304" pitchFamily="18" charset="0"/>
            </a:endParaRPr>
          </a:p>
        </p:txBody>
      </p:sp>
      <p:sp>
        <p:nvSpPr>
          <p:cNvPr id="84" name="CustomShape 2"/>
          <p:cNvSpPr/>
          <p:nvPr/>
        </p:nvSpPr>
        <p:spPr>
          <a:xfrm>
            <a:off x="504000" y="1844299"/>
            <a:ext cx="9071280" cy="5253926"/>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lvl="1" indent="-457200">
              <a:lnSpc>
                <a:spcPct val="80000"/>
              </a:lnSpc>
              <a:spcBef>
                <a:spcPts val="479"/>
              </a:spcBef>
              <a:spcAft>
                <a:spcPts val="1134"/>
              </a:spcAft>
              <a:buClr>
                <a:srgbClr val="99CC66"/>
              </a:buClr>
              <a:buSzPct val="75000"/>
              <a:buFont typeface="Wingdings" panose="05000000000000000000" pitchFamily="2" charset="2"/>
              <a:buChar char="q"/>
            </a:pPr>
            <a:r>
              <a:rPr lang="en-US" sz="2600" spc="-1" dirty="0">
                <a:solidFill>
                  <a:srgbClr val="000000"/>
                </a:solidFill>
                <a:latin typeface="Centaur" panose="02030504050205020304" pitchFamily="18" charset="0"/>
                <a:ea typeface="DejaVu Sans"/>
              </a:rPr>
              <a:t>JavaScript can put dynamic text into an HTML page</a:t>
            </a:r>
          </a:p>
          <a:p>
            <a:pPr lvl="1" indent="-457200">
              <a:lnSpc>
                <a:spcPct val="80000"/>
              </a:lnSpc>
              <a:spcBef>
                <a:spcPts val="479"/>
              </a:spcBef>
              <a:spcAft>
                <a:spcPts val="1134"/>
              </a:spcAft>
              <a:buClr>
                <a:srgbClr val="99CC66"/>
              </a:buClr>
              <a:buSzPct val="75000"/>
              <a:buFont typeface="Wingdings" panose="05000000000000000000" pitchFamily="2" charset="2"/>
              <a:buChar char="q"/>
            </a:pPr>
            <a:r>
              <a:rPr lang="en-US" sz="2600" spc="-1" dirty="0">
                <a:solidFill>
                  <a:srgbClr val="000000"/>
                </a:solidFill>
                <a:latin typeface="Centaur" panose="02030504050205020304" pitchFamily="18" charset="0"/>
                <a:ea typeface="DejaVu Sans"/>
              </a:rPr>
              <a:t>JavaScript can react to events</a:t>
            </a:r>
          </a:p>
          <a:p>
            <a:pPr lvl="1" indent="-457200">
              <a:lnSpc>
                <a:spcPct val="80000"/>
              </a:lnSpc>
              <a:spcBef>
                <a:spcPts val="479"/>
              </a:spcBef>
              <a:spcAft>
                <a:spcPts val="1134"/>
              </a:spcAft>
              <a:buClr>
                <a:srgbClr val="99CC66"/>
              </a:buClr>
              <a:buSzPct val="75000"/>
              <a:buFont typeface="Wingdings" panose="05000000000000000000" pitchFamily="2" charset="2"/>
              <a:buChar char="q"/>
            </a:pPr>
            <a:r>
              <a:rPr lang="en-US" sz="2600" spc="-1" dirty="0">
                <a:solidFill>
                  <a:srgbClr val="000000"/>
                </a:solidFill>
                <a:latin typeface="Centaur" panose="02030504050205020304" pitchFamily="18" charset="0"/>
                <a:ea typeface="DejaVu Sans"/>
              </a:rPr>
              <a:t>JavaScript can read and write HTML elements</a:t>
            </a:r>
          </a:p>
          <a:p>
            <a:pPr lvl="1" indent="-457200">
              <a:lnSpc>
                <a:spcPct val="80000"/>
              </a:lnSpc>
              <a:spcBef>
                <a:spcPts val="479"/>
              </a:spcBef>
              <a:spcAft>
                <a:spcPts val="1134"/>
              </a:spcAft>
              <a:buClr>
                <a:srgbClr val="99CC66"/>
              </a:buClr>
              <a:buSzPct val="75000"/>
              <a:buFont typeface="Wingdings" panose="05000000000000000000" pitchFamily="2" charset="2"/>
              <a:buChar char="q"/>
            </a:pPr>
            <a:r>
              <a:rPr lang="en-US" sz="2600" spc="-1" dirty="0">
                <a:solidFill>
                  <a:srgbClr val="000000"/>
                </a:solidFill>
                <a:latin typeface="Centaur" panose="02030504050205020304" pitchFamily="18" charset="0"/>
                <a:ea typeface="DejaVu Sans"/>
              </a:rPr>
              <a:t>JavaScript can be used to validate data</a:t>
            </a:r>
          </a:p>
          <a:p>
            <a:pPr lvl="1" indent="-457200">
              <a:lnSpc>
                <a:spcPct val="80000"/>
              </a:lnSpc>
              <a:spcBef>
                <a:spcPts val="479"/>
              </a:spcBef>
              <a:spcAft>
                <a:spcPts val="1134"/>
              </a:spcAft>
              <a:buClr>
                <a:srgbClr val="99CC66"/>
              </a:buClr>
              <a:buSzPct val="75000"/>
              <a:buFont typeface="Wingdings" panose="05000000000000000000" pitchFamily="2" charset="2"/>
              <a:buChar char="q"/>
            </a:pPr>
            <a:r>
              <a:rPr lang="en-US" sz="2600" spc="-1" dirty="0">
                <a:solidFill>
                  <a:srgbClr val="000000"/>
                </a:solidFill>
                <a:latin typeface="Centaur" panose="02030504050205020304" pitchFamily="18" charset="0"/>
                <a:ea typeface="DejaVu Sans"/>
              </a:rPr>
              <a:t>JavaScript can be used to detect the visitor’s browser</a:t>
            </a:r>
          </a:p>
          <a:p>
            <a:pPr lvl="1" indent="-457200">
              <a:lnSpc>
                <a:spcPct val="80000"/>
              </a:lnSpc>
              <a:spcBef>
                <a:spcPts val="479"/>
              </a:spcBef>
              <a:spcAft>
                <a:spcPts val="1134"/>
              </a:spcAft>
              <a:buClr>
                <a:srgbClr val="99CC66"/>
              </a:buClr>
              <a:buSzPct val="75000"/>
              <a:buFont typeface="Wingdings" panose="05000000000000000000" pitchFamily="2" charset="2"/>
              <a:buChar char="q"/>
            </a:pPr>
            <a:r>
              <a:rPr lang="en-US" sz="2600" spc="-1" dirty="0">
                <a:solidFill>
                  <a:srgbClr val="000000"/>
                </a:solidFill>
                <a:latin typeface="Centaur" panose="02030504050205020304" pitchFamily="18" charset="0"/>
                <a:ea typeface="DejaVu Sans"/>
              </a:rPr>
              <a:t>JavaScript can be used to create cookies</a:t>
            </a:r>
          </a:p>
          <a:p>
            <a:pPr lvl="1" indent="-457200">
              <a:lnSpc>
                <a:spcPct val="80000"/>
              </a:lnSpc>
              <a:spcBef>
                <a:spcPts val="479"/>
              </a:spcBef>
              <a:spcAft>
                <a:spcPts val="1134"/>
              </a:spcAft>
              <a:buClr>
                <a:srgbClr val="99CC66"/>
              </a:buClr>
              <a:buSzPct val="75000"/>
              <a:buFont typeface="Wingdings" panose="05000000000000000000" pitchFamily="2" charset="2"/>
              <a:buChar char="q"/>
            </a:pPr>
            <a:r>
              <a:rPr lang="en-US" sz="2600" spc="-1" dirty="0">
                <a:solidFill>
                  <a:srgbClr val="000000"/>
                </a:solidFill>
                <a:latin typeface="Centaur" panose="02030504050205020304" pitchFamily="18" charset="0"/>
                <a:ea typeface="DejaVu Sans"/>
              </a:rPr>
              <a:t>Store and retrieve information on the visitor’s computer</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dirty="0">
                <a:latin typeface="Centaur" panose="02030504050205020304" pitchFamily="18" charset="0"/>
                <a:ea typeface="DejaVu Sans"/>
              </a:rPr>
              <a:t>Arrays </a:t>
            </a:r>
            <a:endParaRPr lang="en-US" sz="3600" b="1" strike="noStrike" spc="-1" dirty="0">
              <a:latin typeface="Centaur" panose="02030504050205020304" pitchFamily="18" charset="0"/>
            </a:endParaRPr>
          </a:p>
        </p:txBody>
      </p:sp>
      <p:sp>
        <p:nvSpPr>
          <p:cNvPr id="214" name="CustomShape 2"/>
          <p:cNvSpPr/>
          <p:nvPr/>
        </p:nvSpPr>
        <p:spPr>
          <a:xfrm>
            <a:off x="504000" y="1799999"/>
            <a:ext cx="9071280" cy="5236231"/>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65920" indent="-457200">
              <a:lnSpc>
                <a:spcPct val="100000"/>
              </a:lnSpc>
              <a:spcBef>
                <a:spcPts val="561"/>
              </a:spcBef>
              <a:buClr>
                <a:srgbClr val="99CC66"/>
              </a:buClr>
              <a:buSzPct val="70000"/>
              <a:buFont typeface="Wingdings" panose="05000000000000000000" pitchFamily="2" charset="2"/>
              <a:buChar char="q"/>
            </a:pPr>
            <a:r>
              <a:rPr lang="en-US" sz="3200" b="0" strike="noStrike" spc="-1" dirty="0">
                <a:solidFill>
                  <a:srgbClr val="000000"/>
                </a:solidFill>
                <a:latin typeface="Centaur" panose="02030504050205020304" pitchFamily="18" charset="0"/>
                <a:ea typeface="DejaVu Sans"/>
                <a:cs typeface="Calibri" panose="020F0502020204030204" pitchFamily="34" charset="0"/>
              </a:rPr>
              <a:t>JavaScript support numbered indexing </a:t>
            </a:r>
            <a:endParaRPr lang="en-US" sz="3200" b="0" strike="noStrike" spc="-1" dirty="0">
              <a:latin typeface="Centaur" panose="02030504050205020304" pitchFamily="18" charset="0"/>
              <a:cs typeface="Calibri" panose="020F0502020204030204" pitchFamily="34" charset="0"/>
            </a:endParaRPr>
          </a:p>
          <a:p>
            <a:pPr marL="565920" indent="-457200">
              <a:lnSpc>
                <a:spcPct val="100000"/>
              </a:lnSpc>
              <a:spcBef>
                <a:spcPts val="561"/>
              </a:spcBef>
              <a:buClr>
                <a:srgbClr val="99CC66"/>
              </a:buClr>
              <a:buSzPct val="70000"/>
              <a:buFont typeface="Wingdings" panose="05000000000000000000" pitchFamily="2" charset="2"/>
              <a:buChar char="q"/>
            </a:pPr>
            <a:r>
              <a:rPr lang="en-US" sz="3200" b="0" strike="noStrike" spc="-1" dirty="0">
                <a:solidFill>
                  <a:srgbClr val="000000"/>
                </a:solidFill>
                <a:latin typeface="Centaur" panose="02030504050205020304" pitchFamily="18" charset="0"/>
                <a:ea typeface="DejaVu Sans"/>
                <a:cs typeface="Calibri" panose="020F0502020204030204" pitchFamily="34" charset="0"/>
              </a:rPr>
              <a:t>Elements can be objects </a:t>
            </a:r>
            <a:endParaRPr lang="en-US" sz="3200" b="0" strike="noStrike" spc="-1" dirty="0">
              <a:latin typeface="Centaur" panose="02030504050205020304" pitchFamily="18" charset="0"/>
              <a:cs typeface="Calibri" panose="020F0502020204030204" pitchFamily="34" charset="0"/>
            </a:endParaRPr>
          </a:p>
          <a:p>
            <a:pPr marL="864000" lvl="1" indent="-323280">
              <a:lnSpc>
                <a:spcPct val="100000"/>
              </a:lnSpc>
              <a:spcAft>
                <a:spcPts val="1134"/>
              </a:spcAft>
              <a:buClr>
                <a:srgbClr val="99CC66"/>
              </a:buClr>
              <a:buSzPct val="75000"/>
              <a:buFont typeface="Symbol"/>
              <a:buChar char=""/>
            </a:pPr>
            <a:r>
              <a:rPr lang="en-US" sz="3200" b="0" strike="noStrike" spc="-1" dirty="0" err="1">
                <a:solidFill>
                  <a:srgbClr val="000000"/>
                </a:solidFill>
                <a:latin typeface="Centaur" panose="02030504050205020304" pitchFamily="18" charset="0"/>
                <a:ea typeface="DejaVu Sans"/>
                <a:cs typeface="Calibri" panose="020F0502020204030204" pitchFamily="34" charset="0"/>
              </a:rPr>
              <a:t>myArray</a:t>
            </a:r>
            <a:r>
              <a:rPr lang="en-US" sz="3200" b="0" strike="noStrike" spc="-1" dirty="0">
                <a:solidFill>
                  <a:srgbClr val="000000"/>
                </a:solidFill>
                <a:latin typeface="Centaur" panose="02030504050205020304" pitchFamily="18" charset="0"/>
                <a:ea typeface="DejaVu Sans"/>
                <a:cs typeface="Calibri" panose="020F0502020204030204" pitchFamily="34" charset="0"/>
              </a:rPr>
              <a:t>[0]=</a:t>
            </a:r>
            <a:r>
              <a:rPr lang="en-US" sz="3200" b="0" strike="noStrike" spc="-1" dirty="0" err="1">
                <a:solidFill>
                  <a:srgbClr val="000000"/>
                </a:solidFill>
                <a:latin typeface="Centaur" panose="02030504050205020304" pitchFamily="18" charset="0"/>
                <a:ea typeface="DejaVu Sans"/>
                <a:cs typeface="Calibri" panose="020F0502020204030204" pitchFamily="34" charset="0"/>
              </a:rPr>
              <a:t>date.now</a:t>
            </a:r>
            <a:endParaRPr lang="en-US" sz="3200" b="0" strike="noStrike" spc="-1" dirty="0">
              <a:latin typeface="Centaur" panose="02030504050205020304" pitchFamily="18" charset="0"/>
              <a:cs typeface="Calibri" panose="020F0502020204030204" pitchFamily="34" charset="0"/>
            </a:endParaRPr>
          </a:p>
          <a:p>
            <a:pPr marL="565920" indent="-457200">
              <a:lnSpc>
                <a:spcPct val="100000"/>
              </a:lnSpc>
              <a:spcBef>
                <a:spcPts val="561"/>
              </a:spcBef>
              <a:buClr>
                <a:srgbClr val="99CC66"/>
              </a:buClr>
              <a:buSzPct val="70000"/>
              <a:buFont typeface="Wingdings" panose="05000000000000000000" pitchFamily="2" charset="2"/>
              <a:buChar char="q"/>
            </a:pPr>
            <a:r>
              <a:rPr lang="en-US" sz="3200" b="0" strike="noStrike" spc="-1" dirty="0">
                <a:solidFill>
                  <a:srgbClr val="000000"/>
                </a:solidFill>
                <a:latin typeface="Centaur" panose="02030504050205020304" pitchFamily="18" charset="0"/>
                <a:ea typeface="DejaVu Sans"/>
                <a:cs typeface="Calibri" panose="020F0502020204030204" pitchFamily="34" charset="0"/>
              </a:rPr>
              <a:t>Do not support associative array //view objects</a:t>
            </a:r>
            <a:endParaRPr lang="en-US" sz="3200" b="0" strike="noStrike" spc="-1" dirty="0">
              <a:latin typeface="Centaur" panose="02030504050205020304" pitchFamily="18" charset="0"/>
              <a:cs typeface="Calibri" panose="020F0502020204030204" pitchFamily="34" charset="0"/>
            </a:endParaRPr>
          </a:p>
          <a:p>
            <a:pPr>
              <a:lnSpc>
                <a:spcPct val="100000"/>
              </a:lnSpc>
              <a:spcBef>
                <a:spcPts val="561"/>
              </a:spcBef>
            </a:pPr>
            <a:endParaRPr lang="en-US" sz="3200" b="0" strike="noStrike" spc="-1" dirty="0">
              <a:latin typeface="Centaur" panose="02030504050205020304" pitchFamily="18" charset="0"/>
              <a:cs typeface="Calibri" panose="020F0502020204030204" pitchFamily="34" charset="0"/>
            </a:endParaRPr>
          </a:p>
          <a:p>
            <a:pPr marL="1023120" lvl="2">
              <a:spcAft>
                <a:spcPts val="1417"/>
              </a:spcAft>
              <a:buClr>
                <a:srgbClr val="99CC66"/>
              </a:buClr>
              <a:buSzPct val="45000"/>
            </a:pPr>
            <a:r>
              <a:rPr lang="en-US" sz="3200" b="0" strike="noStrike" spc="-1" dirty="0" err="1">
                <a:solidFill>
                  <a:srgbClr val="000000"/>
                </a:solidFill>
                <a:latin typeface="Centaur" panose="02030504050205020304" pitchFamily="18" charset="0"/>
                <a:ea typeface="DejaVu Sans"/>
                <a:cs typeface="Calibri" panose="020F0502020204030204" pitchFamily="34" charset="0"/>
              </a:rPr>
              <a:t>var</a:t>
            </a:r>
            <a:r>
              <a:rPr lang="en-US" sz="3200" b="0" strike="noStrike" spc="-1" dirty="0">
                <a:solidFill>
                  <a:srgbClr val="000000"/>
                </a:solidFill>
                <a:latin typeface="Centaur" panose="02030504050205020304" pitchFamily="18" charset="0"/>
                <a:ea typeface="DejaVu Sans"/>
                <a:cs typeface="Calibri" panose="020F0502020204030204" pitchFamily="34" charset="0"/>
              </a:rPr>
              <a:t> cars = [</a:t>
            </a:r>
            <a:r>
              <a:rPr lang="en-US" sz="3200" b="0" strike="noStrike" spc="-1" dirty="0">
                <a:solidFill>
                  <a:srgbClr val="FF0000"/>
                </a:solidFill>
                <a:latin typeface="Centaur" panose="02030504050205020304" pitchFamily="18" charset="0"/>
                <a:ea typeface="DejaVu Sans"/>
                <a:cs typeface="Calibri" panose="020F0502020204030204" pitchFamily="34" charset="0"/>
              </a:rPr>
              <a:t>"Saab", "Volvo", "BMW"</a:t>
            </a:r>
            <a:r>
              <a:rPr lang="en-US" sz="3200" b="0" strike="noStrike" spc="-1" dirty="0">
                <a:solidFill>
                  <a:srgbClr val="000000"/>
                </a:solidFill>
                <a:latin typeface="Centaur" panose="02030504050205020304" pitchFamily="18" charset="0"/>
                <a:ea typeface="DejaVu Sans"/>
                <a:cs typeface="Calibri" panose="020F0502020204030204" pitchFamily="34" charset="0"/>
              </a:rPr>
              <a:t>];//create</a:t>
            </a:r>
            <a:br>
              <a:rPr sz="3200" dirty="0">
                <a:latin typeface="Centaur" panose="02030504050205020304" pitchFamily="18" charset="0"/>
                <a:cs typeface="Calibri" panose="020F0502020204030204" pitchFamily="34" charset="0"/>
              </a:rPr>
            </a:br>
            <a:r>
              <a:rPr lang="en-US" sz="3200" b="0" strike="noStrike" spc="-1" dirty="0">
                <a:solidFill>
                  <a:srgbClr val="000000"/>
                </a:solidFill>
                <a:latin typeface="Centaur" panose="02030504050205020304" pitchFamily="18" charset="0"/>
                <a:ea typeface="DejaVu Sans"/>
                <a:cs typeface="Calibri" panose="020F0502020204030204" pitchFamily="34" charset="0"/>
              </a:rPr>
              <a:t>cars[</a:t>
            </a:r>
            <a:r>
              <a:rPr lang="en-US" sz="3200" b="0" strike="noStrike" spc="-1" dirty="0">
                <a:solidFill>
                  <a:srgbClr val="FF0000"/>
                </a:solidFill>
                <a:latin typeface="Centaur" panose="02030504050205020304" pitchFamily="18" charset="0"/>
                <a:ea typeface="DejaVu Sans"/>
                <a:cs typeface="Calibri" panose="020F0502020204030204" pitchFamily="34" charset="0"/>
              </a:rPr>
              <a:t>0</a:t>
            </a:r>
            <a:r>
              <a:rPr lang="en-US" sz="3200" b="0" strike="noStrike" spc="-1" dirty="0">
                <a:solidFill>
                  <a:srgbClr val="000000"/>
                </a:solidFill>
                <a:latin typeface="Centaur" panose="02030504050205020304" pitchFamily="18" charset="0"/>
                <a:ea typeface="DejaVu Sans"/>
                <a:cs typeface="Calibri" panose="020F0502020204030204" pitchFamily="34" charset="0"/>
              </a:rPr>
              <a:t>] = </a:t>
            </a:r>
            <a:r>
              <a:rPr lang="en-US" sz="3200" b="0" strike="noStrike" spc="-1" dirty="0">
                <a:solidFill>
                  <a:srgbClr val="FF0000"/>
                </a:solidFill>
                <a:latin typeface="Centaur" panose="02030504050205020304" pitchFamily="18" charset="0"/>
                <a:ea typeface="DejaVu Sans"/>
                <a:cs typeface="Calibri" panose="020F0502020204030204" pitchFamily="34" charset="0"/>
              </a:rPr>
              <a:t>"Opel"</a:t>
            </a:r>
            <a:r>
              <a:rPr lang="en-US" sz="3200" b="0" strike="noStrike" spc="-1" dirty="0">
                <a:solidFill>
                  <a:srgbClr val="000000"/>
                </a:solidFill>
                <a:latin typeface="Centaur" panose="02030504050205020304" pitchFamily="18" charset="0"/>
                <a:ea typeface="DejaVu Sans"/>
                <a:cs typeface="Calibri" panose="020F0502020204030204" pitchFamily="34" charset="0"/>
              </a:rPr>
              <a:t>;//change //</a:t>
            </a:r>
            <a:r>
              <a:rPr lang="en-US" sz="3200" b="0" strike="noStrike" spc="-1" dirty="0" err="1">
                <a:solidFill>
                  <a:srgbClr val="000000"/>
                </a:solidFill>
                <a:latin typeface="Centaur" panose="02030504050205020304" pitchFamily="18" charset="0"/>
                <a:ea typeface="DejaVu Sans"/>
                <a:cs typeface="Calibri" panose="020F0502020204030204" pitchFamily="34" charset="0"/>
              </a:rPr>
              <a:t>cars.push</a:t>
            </a:r>
            <a:r>
              <a:rPr lang="en-US" sz="3200" b="0" strike="noStrike" spc="-1" dirty="0">
                <a:solidFill>
                  <a:srgbClr val="000000"/>
                </a:solidFill>
                <a:latin typeface="Centaur" panose="02030504050205020304" pitchFamily="18" charset="0"/>
                <a:ea typeface="DejaVu Sans"/>
                <a:cs typeface="Calibri" panose="020F0502020204030204" pitchFamily="34" charset="0"/>
              </a:rPr>
              <a:t>(“</a:t>
            </a:r>
            <a:r>
              <a:rPr lang="en-US" sz="3200" b="0" strike="noStrike" spc="-1" dirty="0" err="1">
                <a:solidFill>
                  <a:srgbClr val="000000"/>
                </a:solidFill>
                <a:latin typeface="Centaur" panose="02030504050205020304" pitchFamily="18" charset="0"/>
                <a:ea typeface="DejaVu Sans"/>
                <a:cs typeface="Calibri" panose="020F0502020204030204" pitchFamily="34" charset="0"/>
              </a:rPr>
              <a:t>vitz</a:t>
            </a:r>
            <a:r>
              <a:rPr lang="en-US" sz="3200" b="0" strike="noStrike" spc="-1" dirty="0">
                <a:solidFill>
                  <a:srgbClr val="000000"/>
                </a:solidFill>
                <a:latin typeface="Centaur" panose="02030504050205020304" pitchFamily="18" charset="0"/>
                <a:ea typeface="DejaVu Sans"/>
                <a:cs typeface="Calibri" panose="020F0502020204030204" pitchFamily="34" charset="0"/>
              </a:rPr>
              <a:t>”);</a:t>
            </a:r>
            <a:endParaRPr lang="en-US" sz="2000" dirty="0">
              <a:latin typeface="Centaur" panose="02030504050205020304" pitchFamily="18" charset="0"/>
              <a:cs typeface="Calibri" panose="020F0502020204030204" pitchFamily="34" charset="0"/>
            </a:endParaRPr>
          </a:p>
          <a:p>
            <a:pPr marL="1023120" lvl="2">
              <a:spcAft>
                <a:spcPts val="1417"/>
              </a:spcAft>
              <a:buClr>
                <a:srgbClr val="99CC66"/>
              </a:buClr>
              <a:buSzPct val="45000"/>
            </a:pPr>
            <a:r>
              <a:rPr lang="en-US" sz="3200" spc="-1" dirty="0" err="1">
                <a:solidFill>
                  <a:srgbClr val="000000"/>
                </a:solidFill>
                <a:latin typeface="Centaur" panose="02030504050205020304" pitchFamily="18" charset="0"/>
                <a:ea typeface="DejaVu Sans"/>
                <a:cs typeface="Calibri" panose="020F0502020204030204" pitchFamily="34" charset="0"/>
              </a:rPr>
              <a:t>document.getElementById</a:t>
            </a:r>
            <a:r>
              <a:rPr lang="en-US" sz="3200" spc="-1" dirty="0">
                <a:solidFill>
                  <a:srgbClr val="000000"/>
                </a:solidFill>
                <a:latin typeface="Centaur" panose="02030504050205020304" pitchFamily="18" charset="0"/>
                <a:ea typeface="DejaVu Sans"/>
                <a:cs typeface="Calibri" panose="020F0502020204030204" pitchFamily="34" charset="0"/>
              </a:rPr>
              <a:t>("demo").innerHTML = </a:t>
            </a:r>
            <a:r>
              <a:rPr lang="en-US" sz="2800" spc="-1" dirty="0">
                <a:solidFill>
                  <a:srgbClr val="000000"/>
                </a:solidFill>
                <a:latin typeface="Centaur" panose="02030504050205020304" pitchFamily="18" charset="0"/>
                <a:ea typeface="DejaVu Sans"/>
                <a:cs typeface="Calibri" panose="020F0502020204030204" pitchFamily="34" charset="0"/>
              </a:rPr>
              <a:t>cars</a:t>
            </a:r>
            <a:r>
              <a:rPr lang="en-US" sz="3200" b="0" strike="noStrike" spc="-1" dirty="0">
                <a:solidFill>
                  <a:srgbClr val="000000"/>
                </a:solidFill>
                <a:latin typeface="Centaur" panose="02030504050205020304" pitchFamily="18" charset="0"/>
                <a:ea typeface="DejaVu Sans"/>
                <a:cs typeface="Calibri" panose="020F0502020204030204" pitchFamily="34" charset="0"/>
              </a:rPr>
              <a:t>[</a:t>
            </a:r>
            <a:r>
              <a:rPr lang="en-US" sz="3200" b="0" strike="noStrike" spc="-1" dirty="0">
                <a:solidFill>
                  <a:srgbClr val="FF0000"/>
                </a:solidFill>
                <a:latin typeface="Centaur" panose="02030504050205020304" pitchFamily="18" charset="0"/>
                <a:ea typeface="DejaVu Sans"/>
                <a:cs typeface="Calibri" panose="020F0502020204030204" pitchFamily="34" charset="0"/>
              </a:rPr>
              <a:t>0</a:t>
            </a:r>
            <a:r>
              <a:rPr lang="en-US" sz="3200" b="0" strike="noStrike" spc="-1" dirty="0">
                <a:solidFill>
                  <a:srgbClr val="000000"/>
                </a:solidFill>
                <a:latin typeface="Centaur" panose="02030504050205020304" pitchFamily="18" charset="0"/>
                <a:ea typeface="DejaVu Sans"/>
                <a:cs typeface="Calibri" panose="020F0502020204030204" pitchFamily="34" charset="0"/>
              </a:rPr>
              <a:t>];//</a:t>
            </a:r>
            <a:r>
              <a:rPr lang="en-US" sz="3200" b="0" strike="noStrike" spc="-1" dirty="0" err="1">
                <a:solidFill>
                  <a:srgbClr val="000000"/>
                </a:solidFill>
                <a:latin typeface="Centaur" panose="02030504050205020304" pitchFamily="18" charset="0"/>
                <a:ea typeface="DejaVu Sans"/>
                <a:cs typeface="Calibri" panose="020F0502020204030204" pitchFamily="34" charset="0"/>
              </a:rPr>
              <a:t>acess</a:t>
            </a:r>
            <a:r>
              <a:rPr lang="en-US" sz="3600" b="0" strike="noStrike" spc="-1" dirty="0">
                <a:solidFill>
                  <a:srgbClr val="000000"/>
                </a:solidFill>
                <a:latin typeface="Centaur" panose="02030504050205020304" pitchFamily="18" charset="0"/>
                <a:ea typeface="DejaVu Sans"/>
                <a:cs typeface="Calibri" panose="020F0502020204030204" pitchFamily="34" charset="0"/>
              </a:rPr>
              <a:t> </a:t>
            </a:r>
            <a:endParaRPr lang="en-US" sz="2000" b="0" strike="noStrike" spc="-1" dirty="0">
              <a:latin typeface="Centaur" panose="02030504050205020304" pitchFamily="18" charset="0"/>
              <a:cs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a:lstStyle/>
          <a:p>
            <a:r>
              <a:rPr lang="en-US" sz="3600" b="1" dirty="0">
                <a:latin typeface="Centaur" panose="02030504050205020304" pitchFamily="18" charset="0"/>
              </a:rPr>
              <a:t>Working with Array- For loop </a:t>
            </a:r>
          </a:p>
        </p:txBody>
      </p:sp>
      <p:sp>
        <p:nvSpPr>
          <p:cNvPr id="224" name="CustomShape 2"/>
          <p:cNvSpPr/>
          <p:nvPr/>
        </p:nvSpPr>
        <p:spPr>
          <a:xfrm>
            <a:off x="504000" y="1800000"/>
            <a:ext cx="9071280" cy="4383720"/>
          </a:xfrm>
          <a:prstGeom prst="rect">
            <a:avLst/>
          </a:prstGeom>
          <a:noFill/>
          <a:ln>
            <a:noFill/>
          </a:ln>
        </p:spPr>
        <p:style>
          <a:lnRef idx="0">
            <a:scrgbClr r="0" g="0" b="0"/>
          </a:lnRef>
          <a:fillRef idx="0">
            <a:scrgbClr r="0" g="0" b="0"/>
          </a:fillRef>
          <a:effectRef idx="0">
            <a:scrgbClr r="0" g="0" b="0"/>
          </a:effectRef>
          <a:fontRef idx="minor"/>
        </p:style>
      </p:sp>
      <p:sp>
        <p:nvSpPr>
          <p:cNvPr id="225" name="CustomShape 3"/>
          <p:cNvSpPr/>
          <p:nvPr/>
        </p:nvSpPr>
        <p:spPr>
          <a:xfrm>
            <a:off x="442440" y="2196360"/>
            <a:ext cx="3992748" cy="4203720"/>
          </a:xfrm>
          <a:prstGeom prst="rect">
            <a:avLst/>
          </a:prstGeom>
          <a:solidFill>
            <a:srgbClr val="FFFFFF"/>
          </a:solidFill>
          <a:ln w="25560">
            <a:solidFill>
              <a:srgbClr val="4F81BD"/>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Centaur" panose="02030504050205020304" pitchFamily="18" charset="0"/>
                <a:ea typeface="DejaVu Sans"/>
              </a:rPr>
              <a:t>&lt;!DOCTYPE html&gt;</a:t>
            </a: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&lt;html&gt;</a:t>
            </a: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&lt;body&gt;</a:t>
            </a:r>
            <a:endParaRPr lang="en-US" sz="1600" b="0" strike="noStrike" spc="-1" dirty="0">
              <a:latin typeface="Centaur" panose="02030504050205020304" pitchFamily="18" charset="0"/>
            </a:endParaRPr>
          </a:p>
          <a:p>
            <a:pPr>
              <a:lnSpc>
                <a:spcPct val="100000"/>
              </a:lnSpc>
            </a:pP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&lt;h2&gt;JavaScript Arrays&lt;/h2&gt;</a:t>
            </a:r>
            <a:endParaRPr lang="en-US" sz="1600" b="0" strike="noStrike" spc="-1" dirty="0">
              <a:latin typeface="Centaur" panose="02030504050205020304" pitchFamily="18" charset="0"/>
            </a:endParaRPr>
          </a:p>
          <a:p>
            <a:pPr>
              <a:lnSpc>
                <a:spcPct val="100000"/>
              </a:lnSpc>
            </a:pP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&lt;p&gt;The best way to loop through an array is using a standard for loop:&lt;/p&gt;</a:t>
            </a:r>
            <a:endParaRPr lang="en-US" sz="1600" b="0" strike="noStrike" spc="-1" dirty="0">
              <a:latin typeface="Centaur" panose="02030504050205020304" pitchFamily="18" charset="0"/>
            </a:endParaRPr>
          </a:p>
          <a:p>
            <a:pPr>
              <a:lnSpc>
                <a:spcPct val="100000"/>
              </a:lnSpc>
            </a:pP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&lt;p id="demo"&gt;&lt;/p&gt;</a:t>
            </a:r>
            <a:endParaRPr lang="en-US" sz="1600" b="0" strike="noStrike" spc="-1" dirty="0">
              <a:latin typeface="Centaur" panose="02030504050205020304" pitchFamily="18" charset="0"/>
            </a:endParaRPr>
          </a:p>
          <a:p>
            <a:pPr>
              <a:lnSpc>
                <a:spcPct val="100000"/>
              </a:lnSpc>
            </a:pPr>
            <a:endParaRPr lang="en-US" sz="1600" b="0" strike="noStrike" spc="-1" dirty="0">
              <a:latin typeface="Centaur" panose="02030504050205020304" pitchFamily="18" charset="0"/>
            </a:endParaRPr>
          </a:p>
          <a:p>
            <a:pPr>
              <a:lnSpc>
                <a:spcPct val="100000"/>
              </a:lnSpc>
            </a:pP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&lt;/body&gt;</a:t>
            </a: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&lt;/html&gt;</a:t>
            </a:r>
            <a:endParaRPr lang="en-US" sz="1600" b="0" strike="noStrike" spc="-1" dirty="0">
              <a:latin typeface="Centaur" panose="02030504050205020304" pitchFamily="18" charset="0"/>
            </a:endParaRPr>
          </a:p>
        </p:txBody>
      </p:sp>
      <p:sp>
        <p:nvSpPr>
          <p:cNvPr id="226" name="CustomShape 4"/>
          <p:cNvSpPr/>
          <p:nvPr/>
        </p:nvSpPr>
        <p:spPr>
          <a:xfrm>
            <a:off x="4435187" y="1737359"/>
            <a:ext cx="4987781" cy="4291481"/>
          </a:xfrm>
          <a:prstGeom prst="rect">
            <a:avLst/>
          </a:prstGeom>
          <a:solidFill>
            <a:srgbClr val="FFFFFF"/>
          </a:solidFill>
          <a:ln w="25560">
            <a:solidFill>
              <a:srgbClr val="C0504D"/>
            </a:solidFill>
            <a:round/>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dirty="0">
                <a:solidFill>
                  <a:srgbClr val="000000"/>
                </a:solidFill>
                <a:latin typeface="Centaur" panose="02030504050205020304" pitchFamily="18" charset="0"/>
                <a:ea typeface="DejaVu Sans"/>
              </a:rPr>
              <a:t>&lt;script&gt;</a:t>
            </a:r>
            <a:endParaRPr lang="en-US" sz="1600" b="0" strike="noStrike" spc="-1" dirty="0">
              <a:latin typeface="Centaur" panose="02030504050205020304" pitchFamily="18" charset="0"/>
            </a:endParaRPr>
          </a:p>
          <a:p>
            <a:pPr>
              <a:lnSpc>
                <a:spcPct val="100000"/>
              </a:lnSpc>
            </a:pPr>
            <a:r>
              <a:rPr lang="en-US" sz="1600" b="0" strike="noStrike" spc="-1" dirty="0" err="1">
                <a:solidFill>
                  <a:srgbClr val="000000"/>
                </a:solidFill>
                <a:latin typeface="Centaur" panose="02030504050205020304" pitchFamily="18" charset="0"/>
                <a:ea typeface="DejaVu Sans"/>
              </a:rPr>
              <a:t>var</a:t>
            </a:r>
            <a:r>
              <a:rPr lang="en-US" sz="1600" b="0" strike="noStrike" spc="-1" dirty="0">
                <a:solidFill>
                  <a:srgbClr val="000000"/>
                </a:solidFill>
                <a:latin typeface="Centaur" panose="02030504050205020304" pitchFamily="18" charset="0"/>
                <a:ea typeface="DejaVu Sans"/>
              </a:rPr>
              <a:t> fruits, text, </a:t>
            </a:r>
            <a:r>
              <a:rPr lang="en-US" sz="1600" b="0" strike="noStrike" spc="-1" dirty="0" err="1">
                <a:solidFill>
                  <a:srgbClr val="000000"/>
                </a:solidFill>
                <a:latin typeface="Centaur" panose="02030504050205020304" pitchFamily="18" charset="0"/>
                <a:ea typeface="DejaVu Sans"/>
              </a:rPr>
              <a:t>fLen</a:t>
            </a:r>
            <a:r>
              <a:rPr lang="en-US" sz="1600" b="0" strike="noStrike" spc="-1" dirty="0">
                <a:solidFill>
                  <a:srgbClr val="000000"/>
                </a:solidFill>
                <a:latin typeface="Centaur" panose="02030504050205020304" pitchFamily="18" charset="0"/>
                <a:ea typeface="DejaVu Sans"/>
              </a:rPr>
              <a:t>, </a:t>
            </a:r>
            <a:r>
              <a:rPr lang="en-US" sz="1600" b="0" strike="noStrike" spc="-1" dirty="0" err="1">
                <a:solidFill>
                  <a:srgbClr val="000000"/>
                </a:solidFill>
                <a:latin typeface="Centaur" panose="02030504050205020304" pitchFamily="18" charset="0"/>
                <a:ea typeface="DejaVu Sans"/>
              </a:rPr>
              <a:t>i</a:t>
            </a:r>
            <a:r>
              <a:rPr lang="en-US" sz="1600" b="0" strike="noStrike" spc="-1" dirty="0">
                <a:solidFill>
                  <a:srgbClr val="000000"/>
                </a:solidFill>
                <a:latin typeface="Centaur" panose="02030504050205020304" pitchFamily="18" charset="0"/>
                <a:ea typeface="DejaVu Sans"/>
              </a:rPr>
              <a:t>;</a:t>
            </a: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fruits = ["Banana", "Orange", "Apple", "Mango"];</a:t>
            </a:r>
            <a:endParaRPr lang="en-US" sz="1600" b="0" strike="noStrike" spc="-1" dirty="0">
              <a:latin typeface="Centaur" panose="02030504050205020304" pitchFamily="18" charset="0"/>
            </a:endParaRPr>
          </a:p>
          <a:p>
            <a:pPr>
              <a:lnSpc>
                <a:spcPct val="100000"/>
              </a:lnSpc>
            </a:pPr>
            <a:r>
              <a:rPr lang="en-US" sz="1600" b="0" strike="noStrike" spc="-1" dirty="0" err="1">
                <a:solidFill>
                  <a:srgbClr val="000000"/>
                </a:solidFill>
                <a:latin typeface="Centaur" panose="02030504050205020304" pitchFamily="18" charset="0"/>
                <a:ea typeface="DejaVu Sans"/>
              </a:rPr>
              <a:t>fLen</a:t>
            </a:r>
            <a:r>
              <a:rPr lang="en-US" sz="1600" b="0" strike="noStrike" spc="-1" dirty="0">
                <a:solidFill>
                  <a:srgbClr val="000000"/>
                </a:solidFill>
                <a:latin typeface="Centaur" panose="02030504050205020304" pitchFamily="18" charset="0"/>
                <a:ea typeface="DejaVu Sans"/>
              </a:rPr>
              <a:t> = </a:t>
            </a:r>
            <a:r>
              <a:rPr lang="en-US" sz="1600" b="0" strike="noStrike" spc="-1" dirty="0" err="1">
                <a:solidFill>
                  <a:srgbClr val="000000"/>
                </a:solidFill>
                <a:latin typeface="Centaur" panose="02030504050205020304" pitchFamily="18" charset="0"/>
                <a:ea typeface="DejaVu Sans"/>
              </a:rPr>
              <a:t>fruits.length</a:t>
            </a:r>
            <a:r>
              <a:rPr lang="en-US" sz="1600" b="0" strike="noStrike" spc="-1" dirty="0">
                <a:solidFill>
                  <a:srgbClr val="000000"/>
                </a:solidFill>
                <a:latin typeface="Centaur" panose="02030504050205020304" pitchFamily="18" charset="0"/>
                <a:ea typeface="DejaVu Sans"/>
              </a:rPr>
              <a:t>;</a:t>
            </a:r>
            <a:endParaRPr lang="en-US" sz="1600" b="0" strike="noStrike" spc="-1" dirty="0">
              <a:latin typeface="Centaur" panose="02030504050205020304" pitchFamily="18" charset="0"/>
            </a:endParaRPr>
          </a:p>
          <a:p>
            <a:pPr>
              <a:lnSpc>
                <a:spcPct val="100000"/>
              </a:lnSpc>
            </a:pP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text = "&lt;</a:t>
            </a:r>
            <a:r>
              <a:rPr lang="en-US" sz="1600" b="0" strike="noStrike" spc="-1" dirty="0" err="1">
                <a:solidFill>
                  <a:srgbClr val="000000"/>
                </a:solidFill>
                <a:latin typeface="Centaur" panose="02030504050205020304" pitchFamily="18" charset="0"/>
                <a:ea typeface="DejaVu Sans"/>
              </a:rPr>
              <a:t>ul</a:t>
            </a:r>
            <a:r>
              <a:rPr lang="en-US" sz="1600" b="0" strike="noStrike" spc="-1" dirty="0">
                <a:solidFill>
                  <a:srgbClr val="000000"/>
                </a:solidFill>
                <a:latin typeface="Centaur" panose="02030504050205020304" pitchFamily="18" charset="0"/>
                <a:ea typeface="DejaVu Sans"/>
              </a:rPr>
              <a:t>&gt;";</a:t>
            </a: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for (</a:t>
            </a:r>
            <a:r>
              <a:rPr lang="en-US" sz="1600" b="0" strike="noStrike" spc="-1" dirty="0" err="1">
                <a:solidFill>
                  <a:srgbClr val="000000"/>
                </a:solidFill>
                <a:latin typeface="Centaur" panose="02030504050205020304" pitchFamily="18" charset="0"/>
                <a:ea typeface="DejaVu Sans"/>
              </a:rPr>
              <a:t>i</a:t>
            </a:r>
            <a:r>
              <a:rPr lang="en-US" sz="1600" b="0" strike="noStrike" spc="-1" dirty="0">
                <a:solidFill>
                  <a:srgbClr val="000000"/>
                </a:solidFill>
                <a:latin typeface="Centaur" panose="02030504050205020304" pitchFamily="18" charset="0"/>
                <a:ea typeface="DejaVu Sans"/>
              </a:rPr>
              <a:t> = 0; </a:t>
            </a:r>
            <a:r>
              <a:rPr lang="en-US" sz="1600" b="0" strike="noStrike" spc="-1" dirty="0" err="1">
                <a:solidFill>
                  <a:srgbClr val="000000"/>
                </a:solidFill>
                <a:latin typeface="Centaur" panose="02030504050205020304" pitchFamily="18" charset="0"/>
                <a:ea typeface="DejaVu Sans"/>
              </a:rPr>
              <a:t>i</a:t>
            </a:r>
            <a:r>
              <a:rPr lang="en-US" sz="1600" b="0" strike="noStrike" spc="-1" dirty="0">
                <a:solidFill>
                  <a:srgbClr val="000000"/>
                </a:solidFill>
                <a:latin typeface="Centaur" panose="02030504050205020304" pitchFamily="18" charset="0"/>
                <a:ea typeface="DejaVu Sans"/>
              </a:rPr>
              <a:t> &lt; </a:t>
            </a:r>
            <a:r>
              <a:rPr lang="en-US" sz="1600" b="0" strike="noStrike" spc="-1" dirty="0" err="1">
                <a:solidFill>
                  <a:srgbClr val="000000"/>
                </a:solidFill>
                <a:latin typeface="Centaur" panose="02030504050205020304" pitchFamily="18" charset="0"/>
                <a:ea typeface="DejaVu Sans"/>
              </a:rPr>
              <a:t>fLen</a:t>
            </a:r>
            <a:r>
              <a:rPr lang="en-US" sz="1600" b="0" strike="noStrike" spc="-1" dirty="0">
                <a:solidFill>
                  <a:srgbClr val="000000"/>
                </a:solidFill>
                <a:latin typeface="Centaur" panose="02030504050205020304" pitchFamily="18" charset="0"/>
                <a:ea typeface="DejaVu Sans"/>
              </a:rPr>
              <a:t>; </a:t>
            </a:r>
            <a:r>
              <a:rPr lang="en-US" sz="1600" b="0" strike="noStrike" spc="-1" dirty="0" err="1">
                <a:solidFill>
                  <a:srgbClr val="000000"/>
                </a:solidFill>
                <a:latin typeface="Centaur" panose="02030504050205020304" pitchFamily="18" charset="0"/>
                <a:ea typeface="DejaVu Sans"/>
              </a:rPr>
              <a:t>i</a:t>
            </a:r>
            <a:r>
              <a:rPr lang="en-US" sz="1600" b="0" strike="noStrike" spc="-1" dirty="0">
                <a:solidFill>
                  <a:srgbClr val="000000"/>
                </a:solidFill>
                <a:latin typeface="Centaur" panose="02030504050205020304" pitchFamily="18" charset="0"/>
                <a:ea typeface="DejaVu Sans"/>
              </a:rPr>
              <a:t>++) {</a:t>
            </a: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  text += "&lt;li&gt;" + fruits[</a:t>
            </a:r>
            <a:r>
              <a:rPr lang="en-US" sz="1600" b="0" strike="noStrike" spc="-1" dirty="0" err="1">
                <a:solidFill>
                  <a:srgbClr val="000000"/>
                </a:solidFill>
                <a:latin typeface="Centaur" panose="02030504050205020304" pitchFamily="18" charset="0"/>
                <a:ea typeface="DejaVu Sans"/>
              </a:rPr>
              <a:t>i</a:t>
            </a:r>
            <a:r>
              <a:rPr lang="en-US" sz="1600" b="0" strike="noStrike" spc="-1" dirty="0">
                <a:solidFill>
                  <a:srgbClr val="000000"/>
                </a:solidFill>
                <a:latin typeface="Centaur" panose="02030504050205020304" pitchFamily="18" charset="0"/>
                <a:ea typeface="DejaVu Sans"/>
              </a:rPr>
              <a:t>] + "&lt;/li&gt;";</a:t>
            </a: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a:t>
            </a: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text += "&lt;/</a:t>
            </a:r>
            <a:r>
              <a:rPr lang="en-US" sz="1600" b="0" strike="noStrike" spc="-1" dirty="0" err="1">
                <a:solidFill>
                  <a:srgbClr val="000000"/>
                </a:solidFill>
                <a:latin typeface="Centaur" panose="02030504050205020304" pitchFamily="18" charset="0"/>
                <a:ea typeface="DejaVu Sans"/>
              </a:rPr>
              <a:t>ul</a:t>
            </a:r>
            <a:r>
              <a:rPr lang="en-US" sz="1600" b="0" strike="noStrike" spc="-1" dirty="0">
                <a:solidFill>
                  <a:srgbClr val="000000"/>
                </a:solidFill>
                <a:latin typeface="Centaur" panose="02030504050205020304" pitchFamily="18" charset="0"/>
                <a:ea typeface="DejaVu Sans"/>
              </a:rPr>
              <a:t>&gt;";</a:t>
            </a:r>
            <a:endParaRPr lang="en-US" sz="1600" b="0" strike="noStrike" spc="-1" dirty="0">
              <a:latin typeface="Centaur" panose="02030504050205020304" pitchFamily="18" charset="0"/>
            </a:endParaRPr>
          </a:p>
          <a:p>
            <a:pPr>
              <a:lnSpc>
                <a:spcPct val="100000"/>
              </a:lnSpc>
            </a:pPr>
            <a:endParaRPr lang="en-US" sz="1600" b="0" strike="noStrike" spc="-1" dirty="0">
              <a:latin typeface="Centaur" panose="02030504050205020304" pitchFamily="18" charset="0"/>
            </a:endParaRPr>
          </a:p>
          <a:p>
            <a:pPr>
              <a:lnSpc>
                <a:spcPct val="100000"/>
              </a:lnSpc>
            </a:pPr>
            <a:r>
              <a:rPr lang="en-US" sz="1600" b="0" strike="noStrike" spc="-1" dirty="0" err="1">
                <a:solidFill>
                  <a:srgbClr val="000000"/>
                </a:solidFill>
                <a:latin typeface="Centaur" panose="02030504050205020304" pitchFamily="18" charset="0"/>
                <a:ea typeface="DejaVu Sans"/>
              </a:rPr>
              <a:t>document.getElementById</a:t>
            </a:r>
            <a:r>
              <a:rPr lang="en-US" sz="1600" b="0" strike="noStrike" spc="-1" dirty="0">
                <a:solidFill>
                  <a:srgbClr val="000000"/>
                </a:solidFill>
                <a:latin typeface="Centaur" panose="02030504050205020304" pitchFamily="18" charset="0"/>
                <a:ea typeface="DejaVu Sans"/>
              </a:rPr>
              <a:t>("demo").innerHTML = text;</a:t>
            </a:r>
            <a:endParaRPr lang="en-US" sz="1600" b="0" strike="noStrike" spc="-1" dirty="0">
              <a:latin typeface="Centaur" panose="02030504050205020304" pitchFamily="18" charset="0"/>
            </a:endParaRPr>
          </a:p>
          <a:p>
            <a:pPr>
              <a:lnSpc>
                <a:spcPct val="100000"/>
              </a:lnSpc>
            </a:pPr>
            <a:endParaRPr lang="en-US" sz="1600" b="0" strike="noStrike" spc="-1" dirty="0">
              <a:latin typeface="Centaur" panose="02030504050205020304" pitchFamily="18" charset="0"/>
            </a:endParaRPr>
          </a:p>
          <a:p>
            <a:pPr>
              <a:lnSpc>
                <a:spcPct val="100000"/>
              </a:lnSpc>
            </a:pPr>
            <a:r>
              <a:rPr lang="en-US" sz="1600" b="0" strike="noStrike" spc="-1" dirty="0">
                <a:solidFill>
                  <a:srgbClr val="000000"/>
                </a:solidFill>
                <a:latin typeface="Centaur" panose="02030504050205020304" pitchFamily="18" charset="0"/>
                <a:ea typeface="DejaVu Sans"/>
              </a:rPr>
              <a:t>&lt;/script&gt;</a:t>
            </a:r>
            <a:endParaRPr lang="en-US" sz="1600" b="0" strike="noStrike" spc="-1" dirty="0">
              <a:latin typeface="Centaur" panose="02030504050205020304" pitchFamily="18" charset="0"/>
            </a:endParaRPr>
          </a:p>
        </p:txBody>
      </p:sp>
      <p:sp>
        <p:nvSpPr>
          <p:cNvPr id="227" name="CustomShape 5"/>
          <p:cNvSpPr/>
          <p:nvPr/>
        </p:nvSpPr>
        <p:spPr>
          <a:xfrm flipH="1">
            <a:off x="1937508" y="4596795"/>
            <a:ext cx="2559240" cy="397800"/>
          </a:xfrm>
          <a:custGeom>
            <a:avLst/>
            <a:gdLst/>
            <a:ahLst/>
            <a:cxnLst/>
            <a:rect l="l" t="t" r="r" b="b"/>
            <a:pathLst>
              <a:path w="21600" h="21600">
                <a:moveTo>
                  <a:pt x="0" y="0"/>
                </a:moveTo>
                <a:lnTo>
                  <a:pt x="21600" y="21600"/>
                </a:lnTo>
              </a:path>
            </a:pathLst>
          </a:custGeom>
          <a:noFill/>
          <a:ln w="38160" cap="rnd">
            <a:solidFill>
              <a:srgbClr val="4A7EBB"/>
            </a:solidFill>
            <a:custDash>
              <a:ds d="100000" sp="100000"/>
            </a:custDash>
            <a:round/>
            <a:tailEnd type="triangle" w="med" len="med"/>
          </a:ln>
        </p:spPr>
        <p:style>
          <a:lnRef idx="0">
            <a:scrgbClr r="0" g="0" b="0"/>
          </a:lnRef>
          <a:fillRef idx="0">
            <a:scrgbClr r="0" g="0" b="0"/>
          </a:fillRef>
          <a:effectRef idx="0">
            <a:scrgbClr r="0" g="0" b="0"/>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600" b="1" strike="noStrike" spc="-1" dirty="0">
                <a:latin typeface="Centaur" panose="02030504050205020304" pitchFamily="18" charset="0"/>
                <a:ea typeface="DejaVu Sans"/>
              </a:rPr>
              <a:t>Objects </a:t>
            </a:r>
            <a:endParaRPr lang="en-US" sz="3600" b="1" strike="noStrike" spc="-1" dirty="0">
              <a:latin typeface="Centaur" panose="02030504050205020304" pitchFamily="18" charset="0"/>
            </a:endParaRPr>
          </a:p>
        </p:txBody>
      </p:sp>
      <p:sp>
        <p:nvSpPr>
          <p:cNvPr id="216" name="CustomShape 2"/>
          <p:cNvSpPr/>
          <p:nvPr/>
        </p:nvSpPr>
        <p:spPr>
          <a:xfrm>
            <a:off x="504000" y="1738008"/>
            <a:ext cx="9071280"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65920" indent="-457200">
              <a:lnSpc>
                <a:spcPct val="150000"/>
              </a:lnSpc>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rPr>
              <a:t>All JavaScript values, except primitives, are objects.</a:t>
            </a:r>
            <a:endParaRPr lang="en-US" sz="2800" b="0" strike="noStrike" spc="-1" dirty="0">
              <a:latin typeface="Centaur" panose="02030504050205020304" pitchFamily="18" charset="0"/>
            </a:endParaRPr>
          </a:p>
          <a:p>
            <a:pPr marL="565920" indent="-457200">
              <a:lnSpc>
                <a:spcPct val="150000"/>
              </a:lnSpc>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rPr>
              <a:t>Objects are variables too. </a:t>
            </a:r>
            <a:endParaRPr lang="en-US" sz="2800" b="0" strike="noStrike" spc="-1" dirty="0">
              <a:latin typeface="Centaur" panose="02030504050205020304" pitchFamily="18" charset="0"/>
            </a:endParaRPr>
          </a:p>
          <a:p>
            <a:pPr marL="565920" indent="-457200">
              <a:lnSpc>
                <a:spcPct val="150000"/>
              </a:lnSpc>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rPr>
              <a:t>But objects can contain many values. </a:t>
            </a:r>
            <a:endParaRPr lang="en-US" sz="2800" b="0" strike="noStrike" spc="-1" dirty="0">
              <a:latin typeface="Centaur" panose="02030504050205020304" pitchFamily="18" charset="0"/>
            </a:endParaRPr>
          </a:p>
          <a:p>
            <a:pPr marL="565920" indent="-457200">
              <a:lnSpc>
                <a:spcPct val="150000"/>
              </a:lnSpc>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rPr>
              <a:t>The values are written as </a:t>
            </a:r>
            <a:r>
              <a:rPr lang="en-US" sz="2800" b="1" strike="noStrike" spc="-1" dirty="0">
                <a:solidFill>
                  <a:srgbClr val="000000"/>
                </a:solidFill>
                <a:latin typeface="Centaur" panose="02030504050205020304" pitchFamily="18" charset="0"/>
                <a:ea typeface="DejaVu Sans"/>
              </a:rPr>
              <a:t>name : value</a:t>
            </a:r>
            <a:r>
              <a:rPr lang="en-US" sz="2800" b="0" strike="noStrike" spc="-1" dirty="0">
                <a:solidFill>
                  <a:srgbClr val="000000"/>
                </a:solidFill>
                <a:latin typeface="Centaur" panose="02030504050205020304" pitchFamily="18" charset="0"/>
                <a:ea typeface="DejaVu Sans"/>
              </a:rPr>
              <a:t> pairs (name and value separated by a colon).</a:t>
            </a:r>
            <a:endParaRPr lang="en-US" sz="2800" b="0" strike="noStrike" spc="-1" dirty="0">
              <a:latin typeface="Centaur" panose="02030504050205020304" pitchFamily="18" charset="0"/>
            </a:endParaRPr>
          </a:p>
          <a:p>
            <a:pPr marL="565920" lvl="1">
              <a:spcBef>
                <a:spcPts val="1200"/>
              </a:spcBef>
              <a:spcAft>
                <a:spcPts val="1200"/>
              </a:spcAft>
              <a:buClr>
                <a:srgbClr val="99CC66"/>
              </a:buClr>
              <a:buSzPct val="45000"/>
            </a:pPr>
            <a:r>
              <a:rPr lang="en-US" sz="2200" b="0" strike="noStrike" spc="-1" dirty="0">
                <a:solidFill>
                  <a:srgbClr val="000000"/>
                </a:solidFill>
                <a:latin typeface="Centaur" panose="02030504050205020304" pitchFamily="18" charset="0"/>
                <a:ea typeface="DejaVu Sans"/>
              </a:rPr>
              <a:t>	</a:t>
            </a:r>
            <a:r>
              <a:rPr lang="en-US" sz="2200" b="0" strike="noStrike" spc="-1" dirty="0" err="1">
                <a:solidFill>
                  <a:srgbClr val="000000"/>
                </a:solidFill>
                <a:latin typeface="Centaur" panose="02030504050205020304" pitchFamily="18" charset="0"/>
                <a:ea typeface="DejaVu Sans"/>
              </a:rPr>
              <a:t>var</a:t>
            </a:r>
            <a:r>
              <a:rPr lang="en-US" sz="2200" b="0" strike="noStrike" spc="-1" dirty="0">
                <a:solidFill>
                  <a:srgbClr val="000000"/>
                </a:solidFill>
                <a:latin typeface="Centaur" panose="02030504050205020304" pitchFamily="18" charset="0"/>
                <a:ea typeface="DejaVu Sans"/>
              </a:rPr>
              <a:t> person = {</a:t>
            </a:r>
            <a:r>
              <a:rPr lang="en-US" sz="2200" b="0" strike="noStrike" spc="-1" dirty="0" err="1">
                <a:solidFill>
                  <a:srgbClr val="000000"/>
                </a:solidFill>
                <a:latin typeface="Centaur" panose="02030504050205020304" pitchFamily="18" charset="0"/>
                <a:ea typeface="DejaVu Sans"/>
              </a:rPr>
              <a:t>firstName</a:t>
            </a:r>
            <a:r>
              <a:rPr lang="en-US" sz="2200" b="0" strike="noStrike" spc="-1" dirty="0">
                <a:solidFill>
                  <a:srgbClr val="000000"/>
                </a:solidFill>
                <a:latin typeface="Centaur" panose="02030504050205020304" pitchFamily="18" charset="0"/>
                <a:ea typeface="DejaVu Sans"/>
              </a:rPr>
              <a:t>:"John", </a:t>
            </a:r>
            <a:r>
              <a:rPr lang="en-US" sz="2200" b="0" strike="noStrike" spc="-1" dirty="0" err="1">
                <a:solidFill>
                  <a:srgbClr val="000000"/>
                </a:solidFill>
                <a:latin typeface="Centaur" panose="02030504050205020304" pitchFamily="18" charset="0"/>
                <a:ea typeface="DejaVu Sans"/>
              </a:rPr>
              <a:t>lastName</a:t>
            </a:r>
            <a:r>
              <a:rPr lang="en-US" sz="2200" b="0" strike="noStrike" spc="-1" dirty="0">
                <a:solidFill>
                  <a:srgbClr val="000000"/>
                </a:solidFill>
                <a:latin typeface="Centaur" panose="02030504050205020304" pitchFamily="18" charset="0"/>
                <a:ea typeface="DejaVu Sans"/>
              </a:rPr>
              <a:t>:"Doe", age:50, </a:t>
            </a:r>
            <a:r>
              <a:rPr lang="en-US" sz="2200" b="0" strike="noStrike" spc="-1" dirty="0" err="1">
                <a:solidFill>
                  <a:srgbClr val="000000"/>
                </a:solidFill>
                <a:latin typeface="Centaur" panose="02030504050205020304" pitchFamily="18" charset="0"/>
                <a:ea typeface="DejaVu Sans"/>
              </a:rPr>
              <a:t>eyeColor</a:t>
            </a:r>
            <a:r>
              <a:rPr lang="en-US" sz="2200" b="0" strike="noStrike" spc="-1" dirty="0">
                <a:solidFill>
                  <a:srgbClr val="000000"/>
                </a:solidFill>
                <a:latin typeface="Centaur" panose="02030504050205020304" pitchFamily="18" charset="0"/>
                <a:ea typeface="DejaVu Sans"/>
              </a:rPr>
              <a:t>:"blue"};</a:t>
            </a:r>
            <a:endParaRPr lang="en-US" sz="2200" b="0" strike="noStrike" spc="-1" dirty="0">
              <a:latin typeface="Centaur" panose="020305040502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00" b="1" strike="noStrike" spc="-1" dirty="0">
                <a:latin typeface="Centaur" panose="02030504050205020304" pitchFamily="18" charset="0"/>
                <a:ea typeface="DejaVu Sans"/>
              </a:rPr>
              <a:t>Using JavaScript Objects</a:t>
            </a:r>
            <a:endParaRPr lang="en-US" sz="3200" b="1" strike="noStrike" spc="-1" dirty="0">
              <a:latin typeface="Centaur" panose="02030504050205020304" pitchFamily="18" charset="0"/>
            </a:endParaRPr>
          </a:p>
        </p:txBody>
      </p:sp>
      <p:sp>
        <p:nvSpPr>
          <p:cNvPr id="218" name="CustomShape 2"/>
          <p:cNvSpPr/>
          <p:nvPr/>
        </p:nvSpPr>
        <p:spPr>
          <a:xfrm>
            <a:off x="504000" y="1720309"/>
            <a:ext cx="9071280" cy="5455404"/>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65138" indent="-465138">
              <a:lnSpc>
                <a:spcPct val="150000"/>
              </a:lnSpc>
              <a:buClr>
                <a:srgbClr val="99CC66"/>
              </a:buClr>
              <a:buSzPct val="70000"/>
              <a:buFont typeface="Wingdings" panose="05000000000000000000" pitchFamily="2" charset="2"/>
              <a:buChar char="q"/>
            </a:pPr>
            <a:r>
              <a:rPr lang="en-US" sz="2400" b="0" strike="noStrike" spc="-1" dirty="0">
                <a:solidFill>
                  <a:srgbClr val="000000"/>
                </a:solidFill>
                <a:latin typeface="Centaur" panose="02030504050205020304" pitchFamily="18" charset="0"/>
                <a:ea typeface="DejaVu Sans"/>
              </a:rPr>
              <a:t>The HTML DOM is a standard </a:t>
            </a:r>
            <a:r>
              <a:rPr lang="en-US" sz="2400" b="1" strike="noStrike" spc="-1" dirty="0">
                <a:solidFill>
                  <a:srgbClr val="000000"/>
                </a:solidFill>
                <a:latin typeface="Centaur" panose="02030504050205020304" pitchFamily="18" charset="0"/>
                <a:ea typeface="DejaVu Sans"/>
              </a:rPr>
              <a:t>object</a:t>
            </a:r>
            <a:r>
              <a:rPr lang="en-US" sz="2400" b="0" strike="noStrike" spc="-1" dirty="0">
                <a:solidFill>
                  <a:srgbClr val="000000"/>
                </a:solidFill>
                <a:latin typeface="Centaur" panose="02030504050205020304" pitchFamily="18" charset="0"/>
                <a:ea typeface="DejaVu Sans"/>
              </a:rPr>
              <a:t> model and </a:t>
            </a:r>
            <a:r>
              <a:rPr lang="en-US" sz="2400" b="1" strike="noStrike" spc="-1" dirty="0">
                <a:solidFill>
                  <a:srgbClr val="000000"/>
                </a:solidFill>
                <a:latin typeface="Centaur" panose="02030504050205020304" pitchFamily="18" charset="0"/>
                <a:ea typeface="DejaVu Sans"/>
              </a:rPr>
              <a:t>programming interface</a:t>
            </a:r>
            <a:r>
              <a:rPr lang="en-US" sz="2400" b="0" strike="noStrike" spc="-1" dirty="0">
                <a:solidFill>
                  <a:srgbClr val="000000"/>
                </a:solidFill>
                <a:latin typeface="Centaur" panose="02030504050205020304" pitchFamily="18" charset="0"/>
                <a:ea typeface="DejaVu Sans"/>
              </a:rPr>
              <a:t> for HTML. </a:t>
            </a:r>
            <a:endParaRPr lang="en-US" sz="2400" b="0" strike="noStrike" spc="-1" dirty="0">
              <a:latin typeface="Centaur" panose="02030504050205020304" pitchFamily="18" charset="0"/>
            </a:endParaRPr>
          </a:p>
          <a:p>
            <a:pPr marL="465138" indent="-465138">
              <a:lnSpc>
                <a:spcPct val="150000"/>
              </a:lnSpc>
              <a:buClr>
                <a:srgbClr val="99CC66"/>
              </a:buClr>
              <a:buSzPct val="70000"/>
              <a:buFont typeface="Wingdings" panose="05000000000000000000" pitchFamily="2" charset="2"/>
              <a:buChar char="q"/>
            </a:pPr>
            <a:r>
              <a:rPr lang="en-US" sz="2400" b="0" strike="noStrike" spc="-1" dirty="0">
                <a:solidFill>
                  <a:srgbClr val="000000"/>
                </a:solidFill>
                <a:latin typeface="Centaur" panose="02030504050205020304" pitchFamily="18" charset="0"/>
                <a:ea typeface="DejaVu Sans"/>
              </a:rPr>
              <a:t>It defines:</a:t>
            </a:r>
            <a:endParaRPr lang="en-US" sz="2400" b="0" strike="noStrike" spc="-1" dirty="0">
              <a:latin typeface="Centaur" panose="02030504050205020304" pitchFamily="18" charset="0"/>
            </a:endParaRPr>
          </a:p>
          <a:p>
            <a:pPr marL="883620" lvl="1" indent="-342900">
              <a:lnSpc>
                <a:spcPct val="150000"/>
              </a:lnSpc>
              <a:buClr>
                <a:srgbClr val="99CC66"/>
              </a:buClr>
              <a:buSzPct val="75000"/>
              <a:buFont typeface="Wingdings" panose="05000000000000000000" pitchFamily="2" charset="2"/>
              <a:buChar char="Ø"/>
            </a:pPr>
            <a:r>
              <a:rPr lang="en-US" sz="2400" b="0" strike="noStrike" spc="-1" dirty="0">
                <a:solidFill>
                  <a:srgbClr val="000000"/>
                </a:solidFill>
                <a:latin typeface="Centaur" panose="02030504050205020304" pitchFamily="18" charset="0"/>
                <a:ea typeface="DejaVu Sans"/>
              </a:rPr>
              <a:t>The HTML elements as </a:t>
            </a:r>
            <a:r>
              <a:rPr lang="en-US" sz="2400" b="1" strike="noStrike" spc="-1" dirty="0">
                <a:solidFill>
                  <a:srgbClr val="000000"/>
                </a:solidFill>
                <a:latin typeface="Centaur" panose="02030504050205020304" pitchFamily="18" charset="0"/>
                <a:ea typeface="DejaVu Sans"/>
              </a:rPr>
              <a:t>objects</a:t>
            </a:r>
            <a:r>
              <a:rPr lang="en-US" sz="2400" b="0" strike="noStrike" spc="-1" dirty="0">
                <a:solidFill>
                  <a:srgbClr val="000000"/>
                </a:solidFill>
                <a:latin typeface="Centaur" panose="02030504050205020304" pitchFamily="18" charset="0"/>
                <a:ea typeface="DejaVu Sans"/>
              </a:rPr>
              <a:t> </a:t>
            </a:r>
            <a:endParaRPr lang="en-US" sz="2400" b="0" strike="noStrike" spc="-1" dirty="0">
              <a:latin typeface="Centaur" panose="02030504050205020304" pitchFamily="18" charset="0"/>
            </a:endParaRPr>
          </a:p>
          <a:p>
            <a:pPr marL="883620" lvl="1" indent="-342900">
              <a:lnSpc>
                <a:spcPct val="150000"/>
              </a:lnSpc>
              <a:buClr>
                <a:srgbClr val="99CC66"/>
              </a:buClr>
              <a:buSzPct val="75000"/>
              <a:buFont typeface="Wingdings" panose="05000000000000000000" pitchFamily="2" charset="2"/>
              <a:buChar char="Ø"/>
            </a:pPr>
            <a:r>
              <a:rPr lang="en-US" sz="2400" b="0" strike="noStrike" spc="-1" dirty="0">
                <a:solidFill>
                  <a:srgbClr val="000000"/>
                </a:solidFill>
                <a:latin typeface="Centaur" panose="02030504050205020304" pitchFamily="18" charset="0"/>
                <a:ea typeface="DejaVu Sans"/>
              </a:rPr>
              <a:t>The </a:t>
            </a:r>
            <a:r>
              <a:rPr lang="en-US" sz="2400" b="1" strike="noStrike" spc="-1" dirty="0">
                <a:solidFill>
                  <a:srgbClr val="000000"/>
                </a:solidFill>
                <a:latin typeface="Centaur" panose="02030504050205020304" pitchFamily="18" charset="0"/>
                <a:ea typeface="DejaVu Sans"/>
              </a:rPr>
              <a:t>properties</a:t>
            </a:r>
            <a:r>
              <a:rPr lang="en-US" sz="2400" b="0" strike="noStrike" spc="-1" dirty="0">
                <a:solidFill>
                  <a:srgbClr val="000000"/>
                </a:solidFill>
                <a:latin typeface="Centaur" panose="02030504050205020304" pitchFamily="18" charset="0"/>
                <a:ea typeface="DejaVu Sans"/>
              </a:rPr>
              <a:t> of all HTML elements </a:t>
            </a:r>
            <a:endParaRPr lang="en-US" sz="2400" b="0" strike="noStrike" spc="-1" dirty="0">
              <a:latin typeface="Centaur" panose="02030504050205020304" pitchFamily="18" charset="0"/>
            </a:endParaRPr>
          </a:p>
          <a:p>
            <a:pPr marL="883620" lvl="1" indent="-342900">
              <a:lnSpc>
                <a:spcPct val="150000"/>
              </a:lnSpc>
              <a:buClr>
                <a:srgbClr val="99CC66"/>
              </a:buClr>
              <a:buSzPct val="75000"/>
              <a:buFont typeface="Wingdings" panose="05000000000000000000" pitchFamily="2" charset="2"/>
              <a:buChar char="Ø"/>
            </a:pPr>
            <a:r>
              <a:rPr lang="en-US" sz="2400" b="0" strike="noStrike" spc="-1" dirty="0">
                <a:solidFill>
                  <a:srgbClr val="000000"/>
                </a:solidFill>
                <a:latin typeface="Centaur" panose="02030504050205020304" pitchFamily="18" charset="0"/>
                <a:ea typeface="DejaVu Sans"/>
              </a:rPr>
              <a:t>The </a:t>
            </a:r>
            <a:r>
              <a:rPr lang="en-US" sz="2400" b="1" strike="noStrike" spc="-1" dirty="0">
                <a:solidFill>
                  <a:srgbClr val="000000"/>
                </a:solidFill>
                <a:latin typeface="Centaur" panose="02030504050205020304" pitchFamily="18" charset="0"/>
                <a:ea typeface="DejaVu Sans"/>
              </a:rPr>
              <a:t>methods</a:t>
            </a:r>
            <a:r>
              <a:rPr lang="en-US" sz="2400" b="0" strike="noStrike" spc="-1" dirty="0">
                <a:solidFill>
                  <a:srgbClr val="000000"/>
                </a:solidFill>
                <a:latin typeface="Centaur" panose="02030504050205020304" pitchFamily="18" charset="0"/>
                <a:ea typeface="DejaVu Sans"/>
              </a:rPr>
              <a:t> to access all HTML elements</a:t>
            </a:r>
            <a:endParaRPr lang="en-US" sz="2400" b="0" strike="noStrike" spc="-1" dirty="0">
              <a:latin typeface="Centaur" panose="02030504050205020304" pitchFamily="18" charset="0"/>
            </a:endParaRPr>
          </a:p>
          <a:p>
            <a:pPr marL="883620" lvl="1" indent="-342900">
              <a:lnSpc>
                <a:spcPct val="150000"/>
              </a:lnSpc>
              <a:buClr>
                <a:srgbClr val="99CC66"/>
              </a:buClr>
              <a:buSzPct val="75000"/>
              <a:buFont typeface="Wingdings" panose="05000000000000000000" pitchFamily="2" charset="2"/>
              <a:buChar char="Ø"/>
            </a:pPr>
            <a:r>
              <a:rPr lang="en-US" sz="2400" b="0" strike="noStrike" spc="-1" dirty="0">
                <a:solidFill>
                  <a:srgbClr val="000000"/>
                </a:solidFill>
                <a:latin typeface="Centaur" panose="02030504050205020304" pitchFamily="18" charset="0"/>
                <a:ea typeface="DejaVu Sans"/>
              </a:rPr>
              <a:t>The </a:t>
            </a:r>
            <a:r>
              <a:rPr lang="en-US" sz="2400" b="1" strike="noStrike" spc="-1" dirty="0">
                <a:solidFill>
                  <a:srgbClr val="000000"/>
                </a:solidFill>
                <a:latin typeface="Centaur" panose="02030504050205020304" pitchFamily="18" charset="0"/>
                <a:ea typeface="DejaVu Sans"/>
              </a:rPr>
              <a:t>events</a:t>
            </a:r>
            <a:r>
              <a:rPr lang="en-US" sz="2400" b="0" strike="noStrike" spc="-1" dirty="0">
                <a:solidFill>
                  <a:srgbClr val="000000"/>
                </a:solidFill>
                <a:latin typeface="Centaur" panose="02030504050205020304" pitchFamily="18" charset="0"/>
                <a:ea typeface="DejaVu Sans"/>
              </a:rPr>
              <a:t> for all HTML elements</a:t>
            </a:r>
            <a:endParaRPr lang="en-US" sz="2400" b="0" strike="noStrike" spc="-1" dirty="0">
              <a:latin typeface="Centaur" panose="02030504050205020304" pitchFamily="18" charset="0"/>
            </a:endParaRPr>
          </a:p>
          <a:p>
            <a:pPr>
              <a:lnSpc>
                <a:spcPct val="100000"/>
              </a:lnSpc>
              <a:spcAft>
                <a:spcPts val="1417"/>
              </a:spcAft>
            </a:pPr>
            <a:endParaRPr lang="en-US" sz="2800" b="0" strike="noStrike" spc="-1" dirty="0">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3200" b="0" strike="noStrike" spc="-1" dirty="0">
                <a:solidFill>
                  <a:srgbClr val="000000"/>
                </a:solidFill>
                <a:latin typeface="Centaur" panose="02030504050205020304" pitchFamily="18" charset="0"/>
                <a:ea typeface="DejaVu Sans"/>
              </a:rPr>
              <a:t>HTML DOM Structure</a:t>
            </a:r>
            <a:endParaRPr lang="en-US" sz="3200" b="0" strike="noStrike" spc="-1" dirty="0">
              <a:latin typeface="Centaur" panose="02030504050205020304" pitchFamily="18" charset="0"/>
            </a:endParaRPr>
          </a:p>
        </p:txBody>
      </p:sp>
      <p:sp>
        <p:nvSpPr>
          <p:cNvPr id="220" name="CustomShape 2"/>
          <p:cNvSpPr/>
          <p:nvPr/>
        </p:nvSpPr>
        <p:spPr>
          <a:xfrm>
            <a:off x="504000" y="1923984"/>
            <a:ext cx="3897519" cy="43837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231775" indent="-231775" algn="just">
              <a:lnSpc>
                <a:spcPct val="100000"/>
              </a:lnSpc>
              <a:buClr>
                <a:srgbClr val="99CC66"/>
              </a:buClr>
              <a:buSzPct val="60000"/>
              <a:buFont typeface="Wingdings" panose="05000000000000000000" pitchFamily="2" charset="2"/>
              <a:buChar char="q"/>
            </a:pPr>
            <a:r>
              <a:rPr lang="en-US" sz="2000" b="0" strike="noStrike" spc="-1" dirty="0">
                <a:solidFill>
                  <a:srgbClr val="000000"/>
                </a:solidFill>
                <a:latin typeface="Centaur" panose="02030504050205020304" pitchFamily="18" charset="0"/>
                <a:ea typeface="DejaVu Sans"/>
                <a:cs typeface="Calibri" panose="020F0502020204030204" pitchFamily="34" charset="0"/>
              </a:rPr>
              <a:t>When you load a document in your web browser, it creates a number of JavaScript objects</a:t>
            </a:r>
            <a:endParaRPr lang="en-US" sz="2000" b="0" strike="noStrike" spc="-1" dirty="0">
              <a:latin typeface="Centaur" panose="02030504050205020304" pitchFamily="18" charset="0"/>
              <a:cs typeface="Calibri" panose="020F0502020204030204" pitchFamily="34" charset="0"/>
            </a:endParaRPr>
          </a:p>
          <a:p>
            <a:pPr marL="231775" indent="-231775" algn="just">
              <a:lnSpc>
                <a:spcPct val="100000"/>
              </a:lnSpc>
              <a:spcAft>
                <a:spcPts val="1417"/>
              </a:spcAft>
              <a:buClr>
                <a:srgbClr val="99CC66"/>
              </a:buClr>
              <a:buSzPct val="60000"/>
              <a:buFont typeface="Wingdings" panose="05000000000000000000" pitchFamily="2" charset="2"/>
              <a:buChar char="q"/>
            </a:pPr>
            <a:r>
              <a:rPr lang="en-US" sz="2000" b="0" strike="noStrike" spc="-1" dirty="0">
                <a:solidFill>
                  <a:srgbClr val="000000"/>
                </a:solidFill>
                <a:latin typeface="Centaur" panose="02030504050205020304" pitchFamily="18" charset="0"/>
                <a:ea typeface="DejaVu Sans"/>
                <a:cs typeface="Calibri" panose="020F0502020204030204" pitchFamily="34" charset="0"/>
              </a:rPr>
              <a:t>These objects exist in a hierarchy that reflects the structure of the HTML page</a:t>
            </a:r>
            <a:endParaRPr lang="en-US" sz="2000" b="0" strike="noStrike" spc="-1" dirty="0">
              <a:latin typeface="Centaur" panose="02030504050205020304" pitchFamily="18" charset="0"/>
              <a:cs typeface="Calibri" panose="020F0502020204030204" pitchFamily="34" charset="0"/>
            </a:endParaRPr>
          </a:p>
        </p:txBody>
      </p:sp>
      <p:sp>
        <p:nvSpPr>
          <p:cNvPr id="221" name="CustomShape 3"/>
          <p:cNvSpPr/>
          <p:nvPr/>
        </p:nvSpPr>
        <p:spPr>
          <a:xfrm>
            <a:off x="5152680" y="1800000"/>
            <a:ext cx="4426200" cy="4383720"/>
          </a:xfrm>
          <a:prstGeom prst="rect">
            <a:avLst/>
          </a:prstGeom>
          <a:noFill/>
          <a:ln>
            <a:noFill/>
          </a:ln>
        </p:spPr>
        <p:style>
          <a:lnRef idx="0">
            <a:scrgbClr r="0" g="0" b="0"/>
          </a:lnRef>
          <a:fillRef idx="0">
            <a:scrgbClr r="0" g="0" b="0"/>
          </a:fillRef>
          <a:effectRef idx="0">
            <a:scrgbClr r="0" g="0" b="0"/>
          </a:effectRef>
          <a:fontRef idx="minor"/>
        </p:style>
      </p:sp>
      <p:pic>
        <p:nvPicPr>
          <p:cNvPr id="222" name="Picture 221"/>
          <p:cNvPicPr/>
          <p:nvPr/>
        </p:nvPicPr>
        <p:blipFill>
          <a:blip r:embed="rId2"/>
          <a:stretch/>
        </p:blipFill>
        <p:spPr>
          <a:xfrm>
            <a:off x="4587497" y="1903212"/>
            <a:ext cx="4649493" cy="4404492"/>
          </a:xfrm>
          <a:prstGeom prst="rect">
            <a:avLst/>
          </a:prstGeom>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Centaur" panose="02030504050205020304" pitchFamily="18" charset="0"/>
              </a:rPr>
              <a:t>What is the HTML DOM?</a:t>
            </a:r>
          </a:p>
        </p:txBody>
      </p:sp>
      <p:sp>
        <p:nvSpPr>
          <p:cNvPr id="3" name="Subtitle 2"/>
          <p:cNvSpPr>
            <a:spLocks noGrp="1"/>
          </p:cNvSpPr>
          <p:nvPr>
            <p:ph type="subTitle"/>
          </p:nvPr>
        </p:nvSpPr>
        <p:spPr>
          <a:xfrm>
            <a:off x="504000" y="1768680"/>
            <a:ext cx="9072000" cy="5221056"/>
          </a:xfrm>
        </p:spPr>
        <p:txBody>
          <a:bodyPr anchor="t">
            <a:normAutofit/>
          </a:bodyPr>
          <a:lstStyle/>
          <a:p>
            <a:pPr marL="465138" indent="-357188">
              <a:lnSpc>
                <a:spcPts val="3700"/>
              </a:lnSpc>
              <a:spcBef>
                <a:spcPts val="0"/>
              </a:spcBef>
              <a:buSzPct val="70000"/>
              <a:buFont typeface="Wingdings" panose="05000000000000000000" pitchFamily="2" charset="2"/>
              <a:buChar char="q"/>
            </a:pPr>
            <a:r>
              <a:rPr lang="en-US" sz="2400" dirty="0">
                <a:latin typeface="Centaur" panose="02030504050205020304" pitchFamily="18" charset="0"/>
              </a:rPr>
              <a:t>The HTML DOM is a standard </a:t>
            </a:r>
            <a:r>
              <a:rPr lang="en-US" sz="2400" b="1" dirty="0">
                <a:latin typeface="Centaur" panose="02030504050205020304" pitchFamily="18" charset="0"/>
              </a:rPr>
              <a:t>object</a:t>
            </a:r>
            <a:r>
              <a:rPr lang="en-US" sz="2400" dirty="0">
                <a:latin typeface="Centaur" panose="02030504050205020304" pitchFamily="18" charset="0"/>
              </a:rPr>
              <a:t> model and </a:t>
            </a:r>
            <a:r>
              <a:rPr lang="en-US" sz="2400" b="1" dirty="0">
                <a:latin typeface="Centaur" panose="02030504050205020304" pitchFamily="18" charset="0"/>
              </a:rPr>
              <a:t>programming interface</a:t>
            </a:r>
            <a:r>
              <a:rPr lang="en-US" sz="2400" dirty="0">
                <a:latin typeface="Centaur" panose="02030504050205020304" pitchFamily="18" charset="0"/>
              </a:rPr>
              <a:t> for HTML. It defines:</a:t>
            </a:r>
          </a:p>
          <a:p>
            <a:pPr marL="806450" lvl="3" indent="-341313">
              <a:lnSpc>
                <a:spcPts val="3700"/>
              </a:lnSpc>
              <a:buSzPct val="70000"/>
              <a:buFont typeface="Wingdings" panose="05000000000000000000" pitchFamily="2" charset="2"/>
              <a:buChar char="Ø"/>
            </a:pPr>
            <a:r>
              <a:rPr lang="en-US" sz="2400" dirty="0">
                <a:latin typeface="Centaur" panose="02030504050205020304" pitchFamily="18" charset="0"/>
              </a:rPr>
              <a:t>The HTML elements as </a:t>
            </a:r>
            <a:r>
              <a:rPr lang="en-US" sz="2400" b="1" dirty="0">
                <a:latin typeface="Centaur" panose="02030504050205020304" pitchFamily="18" charset="0"/>
              </a:rPr>
              <a:t>objects</a:t>
            </a:r>
            <a:endParaRPr lang="en-US" sz="2400" dirty="0">
              <a:latin typeface="Centaur" panose="02030504050205020304" pitchFamily="18" charset="0"/>
            </a:endParaRPr>
          </a:p>
          <a:p>
            <a:pPr marL="806450" lvl="3" indent="-341313">
              <a:lnSpc>
                <a:spcPts val="3700"/>
              </a:lnSpc>
              <a:buSzPct val="70000"/>
              <a:buFont typeface="Wingdings" panose="05000000000000000000" pitchFamily="2" charset="2"/>
              <a:buChar char="Ø"/>
            </a:pPr>
            <a:r>
              <a:rPr lang="en-US" sz="2400" dirty="0">
                <a:latin typeface="Centaur" panose="02030504050205020304" pitchFamily="18" charset="0"/>
              </a:rPr>
              <a:t>The </a:t>
            </a:r>
            <a:r>
              <a:rPr lang="en-US" sz="2400" b="1" dirty="0">
                <a:latin typeface="Centaur" panose="02030504050205020304" pitchFamily="18" charset="0"/>
              </a:rPr>
              <a:t>properties</a:t>
            </a:r>
            <a:r>
              <a:rPr lang="en-US" sz="2400" dirty="0">
                <a:latin typeface="Centaur" panose="02030504050205020304" pitchFamily="18" charset="0"/>
              </a:rPr>
              <a:t> of all HTML elements</a:t>
            </a:r>
          </a:p>
          <a:p>
            <a:pPr marL="806450" lvl="3" indent="-341313">
              <a:lnSpc>
                <a:spcPts val="3700"/>
              </a:lnSpc>
              <a:buSzPct val="70000"/>
              <a:buFont typeface="Wingdings" panose="05000000000000000000" pitchFamily="2" charset="2"/>
              <a:buChar char="Ø"/>
            </a:pPr>
            <a:r>
              <a:rPr lang="en-US" sz="2400" dirty="0">
                <a:latin typeface="Centaur" panose="02030504050205020304" pitchFamily="18" charset="0"/>
              </a:rPr>
              <a:t>The </a:t>
            </a:r>
            <a:r>
              <a:rPr lang="en-US" sz="2400" b="1" dirty="0">
                <a:latin typeface="Centaur" panose="02030504050205020304" pitchFamily="18" charset="0"/>
              </a:rPr>
              <a:t>methods</a:t>
            </a:r>
            <a:r>
              <a:rPr lang="en-US" sz="2400" dirty="0">
                <a:latin typeface="Centaur" panose="02030504050205020304" pitchFamily="18" charset="0"/>
              </a:rPr>
              <a:t> to access all HTML elements</a:t>
            </a:r>
          </a:p>
          <a:p>
            <a:pPr marL="806450" lvl="3" indent="-341313">
              <a:lnSpc>
                <a:spcPts val="3700"/>
              </a:lnSpc>
              <a:buSzPct val="70000"/>
              <a:buFont typeface="Wingdings" panose="05000000000000000000" pitchFamily="2" charset="2"/>
              <a:buChar char="Ø"/>
            </a:pPr>
            <a:r>
              <a:rPr lang="en-US" sz="2400" dirty="0">
                <a:latin typeface="Centaur" panose="02030504050205020304" pitchFamily="18" charset="0"/>
              </a:rPr>
              <a:t>The </a:t>
            </a:r>
            <a:r>
              <a:rPr lang="en-US" sz="2400" b="1" dirty="0">
                <a:latin typeface="Centaur" panose="02030504050205020304" pitchFamily="18" charset="0"/>
              </a:rPr>
              <a:t>events</a:t>
            </a:r>
            <a:r>
              <a:rPr lang="en-US" sz="2400" dirty="0">
                <a:latin typeface="Centaur" panose="02030504050205020304" pitchFamily="18" charset="0"/>
              </a:rPr>
              <a:t> for all HTML elements</a:t>
            </a:r>
          </a:p>
          <a:p>
            <a:pPr marL="465138" indent="-357188">
              <a:lnSpc>
                <a:spcPts val="3700"/>
              </a:lnSpc>
              <a:spcBef>
                <a:spcPts val="0"/>
              </a:spcBef>
              <a:buSzPct val="70000"/>
              <a:buFont typeface="Wingdings" panose="05000000000000000000" pitchFamily="2" charset="2"/>
              <a:buChar char="q"/>
            </a:pPr>
            <a:r>
              <a:rPr lang="en-US" sz="2400" b="1" dirty="0">
                <a:latin typeface="Centaur" panose="02030504050205020304" pitchFamily="18" charset="0"/>
              </a:rPr>
              <a:t>The HTML DOM is a standard for how to get, change, add, or delete HTML elements.</a:t>
            </a:r>
          </a:p>
          <a:p>
            <a:pPr marL="0" indent="0">
              <a:lnSpc>
                <a:spcPct val="120000"/>
              </a:lnSpc>
              <a:spcBef>
                <a:spcPts val="0"/>
              </a:spcBef>
              <a:buSzPct val="70000"/>
              <a:buNone/>
            </a:pPr>
            <a:endParaRPr lang="en-US" dirty="0">
              <a:latin typeface="Centaur" panose="02030504050205020304" pitchFamily="18" charset="0"/>
            </a:endParaRPr>
          </a:p>
          <a:p>
            <a:pPr marL="0" indent="0">
              <a:buNone/>
            </a:pPr>
            <a:endParaRPr lang="en-US" dirty="0"/>
          </a:p>
        </p:txBody>
      </p:sp>
    </p:spTree>
    <p:extLst>
      <p:ext uri="{BB962C8B-B14F-4D97-AF65-F5344CB8AC3E}">
        <p14:creationId xmlns:p14="http://schemas.microsoft.com/office/powerpoint/2010/main" val="3553529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Centaur" panose="02030504050205020304" pitchFamily="18" charset="0"/>
              </a:rPr>
              <a:t>With the object model</a:t>
            </a:r>
          </a:p>
        </p:txBody>
      </p:sp>
      <p:sp>
        <p:nvSpPr>
          <p:cNvPr id="3" name="Subtitle 2"/>
          <p:cNvSpPr>
            <a:spLocks noGrp="1"/>
          </p:cNvSpPr>
          <p:nvPr>
            <p:ph type="subTitle"/>
          </p:nvPr>
        </p:nvSpPr>
        <p:spPr>
          <a:xfrm>
            <a:off x="318020" y="1676308"/>
            <a:ext cx="9257979" cy="5545902"/>
          </a:xfrm>
        </p:spPr>
        <p:txBody>
          <a:bodyPr anchor="t"/>
          <a:lstStyle/>
          <a:p>
            <a:pPr marL="107950">
              <a:lnSpc>
                <a:spcPct val="120000"/>
              </a:lnSpc>
              <a:spcBef>
                <a:spcPts val="1200"/>
              </a:spcBef>
              <a:spcAft>
                <a:spcPts val="1200"/>
              </a:spcAft>
              <a:buSzPct val="70000"/>
            </a:pPr>
            <a:r>
              <a:rPr lang="en-US" sz="2800" b="1" dirty="0">
                <a:solidFill>
                  <a:srgbClr val="002060"/>
                </a:solidFill>
                <a:latin typeface="Centaur" panose="02030504050205020304" pitchFamily="18" charset="0"/>
              </a:rPr>
              <a:t> JavaScript gets all the power it needs to create dynamic HTML:</a:t>
            </a:r>
          </a:p>
          <a:p>
            <a:pPr marL="573088" indent="-465138">
              <a:lnSpc>
                <a:spcPct val="120000"/>
              </a:lnSpc>
              <a:buSzPct val="70000"/>
              <a:buFont typeface="Wingdings" panose="05000000000000000000" pitchFamily="2" charset="2"/>
              <a:buChar char="q"/>
            </a:pPr>
            <a:r>
              <a:rPr lang="en-US" sz="2800" dirty="0">
                <a:latin typeface="Centaur" panose="02030504050205020304" pitchFamily="18" charset="0"/>
              </a:rPr>
              <a:t>JavaScript can change all the HTML elements in the page</a:t>
            </a:r>
          </a:p>
          <a:p>
            <a:pPr marL="573088" indent="-465138">
              <a:lnSpc>
                <a:spcPct val="120000"/>
              </a:lnSpc>
              <a:buSzPct val="70000"/>
              <a:buFont typeface="Wingdings" panose="05000000000000000000" pitchFamily="2" charset="2"/>
              <a:buChar char="q"/>
            </a:pPr>
            <a:r>
              <a:rPr lang="en-US" sz="2800" dirty="0">
                <a:latin typeface="Centaur" panose="02030504050205020304" pitchFamily="18" charset="0"/>
              </a:rPr>
              <a:t>JavaScript can change all the HTML attributes in the page</a:t>
            </a:r>
          </a:p>
          <a:p>
            <a:pPr marL="573088" indent="-465138">
              <a:lnSpc>
                <a:spcPct val="120000"/>
              </a:lnSpc>
              <a:buSzPct val="70000"/>
              <a:buFont typeface="Wingdings" panose="05000000000000000000" pitchFamily="2" charset="2"/>
              <a:buChar char="q"/>
            </a:pPr>
            <a:r>
              <a:rPr lang="en-US" sz="2800" dirty="0">
                <a:latin typeface="Centaur" panose="02030504050205020304" pitchFamily="18" charset="0"/>
              </a:rPr>
              <a:t>JavaScript can change all the CSS styles in the page</a:t>
            </a:r>
          </a:p>
          <a:p>
            <a:pPr marL="573088" indent="-465138">
              <a:lnSpc>
                <a:spcPct val="120000"/>
              </a:lnSpc>
              <a:buSzPct val="70000"/>
              <a:buFont typeface="Wingdings" panose="05000000000000000000" pitchFamily="2" charset="2"/>
              <a:buChar char="q"/>
            </a:pPr>
            <a:r>
              <a:rPr lang="en-US" sz="2800" dirty="0">
                <a:latin typeface="Centaur" panose="02030504050205020304" pitchFamily="18" charset="0"/>
              </a:rPr>
              <a:t>JavaScript can remove existing HTML elements and attributes</a:t>
            </a:r>
          </a:p>
          <a:p>
            <a:pPr marL="573088" indent="-465138">
              <a:lnSpc>
                <a:spcPct val="120000"/>
              </a:lnSpc>
              <a:buSzPct val="70000"/>
              <a:buFont typeface="Wingdings" panose="05000000000000000000" pitchFamily="2" charset="2"/>
              <a:buChar char="q"/>
            </a:pPr>
            <a:r>
              <a:rPr lang="en-US" sz="2800" dirty="0">
                <a:latin typeface="Centaur" panose="02030504050205020304" pitchFamily="18" charset="0"/>
              </a:rPr>
              <a:t>JavaScript can add new HTML elements and attributes</a:t>
            </a:r>
          </a:p>
          <a:p>
            <a:pPr marL="573088" indent="-465138">
              <a:lnSpc>
                <a:spcPct val="120000"/>
              </a:lnSpc>
              <a:buSzPct val="70000"/>
              <a:buFont typeface="Wingdings" panose="05000000000000000000" pitchFamily="2" charset="2"/>
              <a:buChar char="q"/>
            </a:pPr>
            <a:r>
              <a:rPr lang="en-US" sz="2800" dirty="0">
                <a:latin typeface="Centaur" panose="02030504050205020304" pitchFamily="18" charset="0"/>
              </a:rPr>
              <a:t>JavaScript can react to all existing HTML events in the page</a:t>
            </a:r>
          </a:p>
          <a:p>
            <a:pPr marL="573088" indent="-465138">
              <a:lnSpc>
                <a:spcPct val="120000"/>
              </a:lnSpc>
              <a:buSzPct val="70000"/>
              <a:buFont typeface="Wingdings" panose="05000000000000000000" pitchFamily="2" charset="2"/>
              <a:buChar char="q"/>
            </a:pPr>
            <a:r>
              <a:rPr lang="en-US" sz="2800" dirty="0">
                <a:latin typeface="Centaur" panose="02030504050205020304" pitchFamily="18" charset="0"/>
              </a:rPr>
              <a:t>JavaScript can create new HTML events in the page</a:t>
            </a:r>
          </a:p>
          <a:p>
            <a:pPr>
              <a:buSzPct val="70000"/>
            </a:pPr>
            <a:endParaRPr lang="en-US" sz="2800" dirty="0">
              <a:latin typeface="Centaur" panose="02030504050205020304" pitchFamily="18" charset="0"/>
            </a:endParaRPr>
          </a:p>
          <a:p>
            <a:pPr marL="465138" indent="-465138">
              <a:buSzPct val="70000"/>
              <a:buFont typeface="Wingdings" panose="05000000000000000000" pitchFamily="2" charset="2"/>
              <a:buChar char="q"/>
            </a:pPr>
            <a:endParaRPr lang="en-US" sz="2800" dirty="0">
              <a:latin typeface="Centaur" panose="02030504050205020304" pitchFamily="18" charset="0"/>
            </a:endParaRPr>
          </a:p>
          <a:p>
            <a:pPr marL="0" indent="0">
              <a:buNone/>
            </a:pPr>
            <a:endParaRPr lang="en-US" dirty="0"/>
          </a:p>
        </p:txBody>
      </p:sp>
    </p:spTree>
    <p:extLst>
      <p:ext uri="{BB962C8B-B14F-4D97-AF65-F5344CB8AC3E}">
        <p14:creationId xmlns:p14="http://schemas.microsoft.com/office/powerpoint/2010/main" val="1494403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aur" panose="02030504050205020304" pitchFamily="18" charset="0"/>
              </a:rPr>
              <a:t>JavaScript HTML DOM Document</a:t>
            </a:r>
            <a:endParaRPr lang="en-US" dirty="0"/>
          </a:p>
        </p:txBody>
      </p:sp>
      <p:sp>
        <p:nvSpPr>
          <p:cNvPr id="3" name="Subtitle 2"/>
          <p:cNvSpPr>
            <a:spLocks noGrp="1"/>
          </p:cNvSpPr>
          <p:nvPr>
            <p:ph type="subTitle"/>
          </p:nvPr>
        </p:nvSpPr>
        <p:spPr/>
        <p:txBody>
          <a:bodyPr anchor="t"/>
          <a:lstStyle/>
          <a:p>
            <a:pPr marL="573088" indent="-465138">
              <a:lnSpc>
                <a:spcPct val="120000"/>
              </a:lnSpc>
              <a:buSzPct val="70000"/>
              <a:buFont typeface="Wingdings" panose="05000000000000000000" pitchFamily="2" charset="2"/>
              <a:buChar char="q"/>
            </a:pPr>
            <a:endParaRPr lang="en-US" sz="3600" dirty="0">
              <a:latin typeface="Centaur" panose="02030504050205020304" pitchFamily="18" charset="0"/>
            </a:endParaRPr>
          </a:p>
          <a:p>
            <a:pPr marL="573088" indent="-465138">
              <a:lnSpc>
                <a:spcPct val="120000"/>
              </a:lnSpc>
              <a:buSzPct val="70000"/>
              <a:buFont typeface="Wingdings" panose="05000000000000000000" pitchFamily="2" charset="2"/>
              <a:buChar char="q"/>
            </a:pPr>
            <a:endParaRPr lang="en-US" sz="3600" dirty="0">
              <a:latin typeface="Centaur" panose="02030504050205020304" pitchFamily="18" charset="0"/>
            </a:endParaRPr>
          </a:p>
          <a:p>
            <a:pPr marL="573088" indent="-465138">
              <a:lnSpc>
                <a:spcPct val="120000"/>
              </a:lnSpc>
              <a:buSzPct val="70000"/>
              <a:buFont typeface="Wingdings" panose="05000000000000000000" pitchFamily="2" charset="2"/>
              <a:buChar char="q"/>
            </a:pPr>
            <a:r>
              <a:rPr lang="en-US" sz="3600" dirty="0">
                <a:latin typeface="Centaur" panose="02030504050205020304" pitchFamily="18" charset="0"/>
              </a:rPr>
              <a:t>The document object represents your web page.</a:t>
            </a:r>
          </a:p>
          <a:p>
            <a:pPr marL="573088" indent="-465138">
              <a:lnSpc>
                <a:spcPct val="120000"/>
              </a:lnSpc>
              <a:buSzPct val="70000"/>
              <a:buFont typeface="Wingdings" panose="05000000000000000000" pitchFamily="2" charset="2"/>
              <a:buChar char="q"/>
            </a:pPr>
            <a:r>
              <a:rPr lang="en-US" sz="3600" dirty="0">
                <a:latin typeface="Centaur" panose="02030504050205020304" pitchFamily="18" charset="0"/>
              </a:rPr>
              <a:t>If you want to access any element in an HTML page, you always start with accessing the document object.</a:t>
            </a:r>
          </a:p>
          <a:p>
            <a:pPr marL="573088" indent="-465138">
              <a:lnSpc>
                <a:spcPct val="120000"/>
              </a:lnSpc>
              <a:buSzPct val="70000"/>
              <a:buFont typeface="Wingdings" panose="05000000000000000000" pitchFamily="2" charset="2"/>
              <a:buChar char="q"/>
            </a:pPr>
            <a:endParaRPr lang="en-US" dirty="0">
              <a:latin typeface="Centaur" panose="02030504050205020304" pitchFamily="18" charset="0"/>
            </a:endParaRPr>
          </a:p>
          <a:p>
            <a:pPr marL="0" indent="0">
              <a:buNone/>
            </a:pPr>
            <a:endParaRPr lang="en-US" dirty="0"/>
          </a:p>
        </p:txBody>
      </p:sp>
    </p:spTree>
    <p:extLst>
      <p:ext uri="{BB962C8B-B14F-4D97-AF65-F5344CB8AC3E}">
        <p14:creationId xmlns:p14="http://schemas.microsoft.com/office/powerpoint/2010/main" val="6337085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entaur" panose="02030504050205020304" pitchFamily="18" charset="0"/>
              </a:rPr>
              <a:t>JavaScript HTML DOM Document</a:t>
            </a:r>
          </a:p>
        </p:txBody>
      </p:sp>
      <p:sp>
        <p:nvSpPr>
          <p:cNvPr id="3" name="Subtitle 2"/>
          <p:cNvSpPr>
            <a:spLocks noGrp="1"/>
          </p:cNvSpPr>
          <p:nvPr>
            <p:ph type="subTitle"/>
          </p:nvPr>
        </p:nvSpPr>
        <p:spPr>
          <a:xfrm>
            <a:off x="504000" y="1768681"/>
            <a:ext cx="9072000" cy="5190058"/>
          </a:xfrm>
        </p:spPr>
        <p:txBody>
          <a:bodyPr anchor="t">
            <a:noAutofit/>
          </a:bodyPr>
          <a:lstStyle/>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The HTML DOM document object is the owner of all other objects in your web page.</a:t>
            </a:r>
          </a:p>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The HTML DOM Document Object represents your web page.</a:t>
            </a:r>
          </a:p>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If you want to access any element in an HTML page, you always start with accessing the document object.</a:t>
            </a:r>
          </a:p>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 HTML DOM methods are actions you can perform (on HTML Elements).</a:t>
            </a:r>
          </a:p>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HTML DOM properties are values (of HTML Elements) that you can set or change.</a:t>
            </a:r>
          </a:p>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In the DOM, all HTML elements are defined as </a:t>
            </a:r>
            <a:r>
              <a:rPr lang="en-US" sz="2400" b="1" dirty="0">
                <a:latin typeface="Centaur" panose="02030504050205020304" pitchFamily="18" charset="0"/>
              </a:rPr>
              <a:t>objects</a:t>
            </a:r>
            <a:r>
              <a:rPr lang="en-US" sz="2400" dirty="0">
                <a:latin typeface="Centaur" panose="02030504050205020304" pitchFamily="18" charset="0"/>
              </a:rPr>
              <a:t>.</a:t>
            </a:r>
          </a:p>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The programming interface is the properties and methods of each object.</a:t>
            </a:r>
          </a:p>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A </a:t>
            </a:r>
            <a:r>
              <a:rPr lang="en-US" sz="2400" b="1" dirty="0">
                <a:latin typeface="Centaur" panose="02030504050205020304" pitchFamily="18" charset="0"/>
              </a:rPr>
              <a:t>property</a:t>
            </a:r>
            <a:r>
              <a:rPr lang="en-US" sz="2400" dirty="0">
                <a:latin typeface="Centaur" panose="02030504050205020304" pitchFamily="18" charset="0"/>
              </a:rPr>
              <a:t> is a value that you can get or set (like changing the content of an HTML element).</a:t>
            </a:r>
          </a:p>
          <a:p>
            <a:pPr marL="465138" indent="-465138">
              <a:lnSpc>
                <a:spcPct val="100000"/>
              </a:lnSpc>
              <a:spcBef>
                <a:spcPts val="0"/>
              </a:spcBef>
              <a:buSzPct val="70000"/>
              <a:buFont typeface="Wingdings" panose="05000000000000000000" pitchFamily="2" charset="2"/>
              <a:buChar char="q"/>
            </a:pPr>
            <a:r>
              <a:rPr lang="en-US" sz="2400" dirty="0">
                <a:latin typeface="Centaur" panose="02030504050205020304" pitchFamily="18" charset="0"/>
              </a:rPr>
              <a:t>A </a:t>
            </a:r>
            <a:r>
              <a:rPr lang="en-US" sz="2400" b="1" dirty="0">
                <a:latin typeface="Centaur" panose="02030504050205020304" pitchFamily="18" charset="0"/>
              </a:rPr>
              <a:t>method</a:t>
            </a:r>
            <a:r>
              <a:rPr lang="en-US" sz="2400" dirty="0">
                <a:latin typeface="Centaur" panose="02030504050205020304" pitchFamily="18" charset="0"/>
              </a:rPr>
              <a:t> is an action you can do (like add or deleting an HTML element).</a:t>
            </a:r>
          </a:p>
          <a:p>
            <a:pPr marL="465138" indent="-465138">
              <a:lnSpc>
                <a:spcPct val="100000"/>
              </a:lnSpc>
              <a:spcBef>
                <a:spcPts val="0"/>
              </a:spcBef>
              <a:buSzPct val="70000"/>
              <a:buFont typeface="Wingdings" panose="05000000000000000000" pitchFamily="2" charset="2"/>
              <a:buChar char="q"/>
            </a:pPr>
            <a:endParaRPr lang="en-US" sz="2100" dirty="0">
              <a:latin typeface="Centaur" panose="02030504050205020304" pitchFamily="18" charset="0"/>
            </a:endParaRPr>
          </a:p>
        </p:txBody>
      </p:sp>
    </p:spTree>
    <p:extLst>
      <p:ext uri="{BB962C8B-B14F-4D97-AF65-F5344CB8AC3E}">
        <p14:creationId xmlns:p14="http://schemas.microsoft.com/office/powerpoint/2010/main" val="29279840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588936"/>
            <a:ext cx="9072000" cy="743918"/>
          </a:xfrm>
        </p:spPr>
        <p:txBody>
          <a:bodyPr/>
          <a:lstStyle/>
          <a:p>
            <a:r>
              <a:rPr lang="en-US" dirty="0">
                <a:latin typeface="Centaur" panose="02030504050205020304" pitchFamily="18" charset="0"/>
              </a:rPr>
              <a:t>JavaScript HTML DOM Document</a:t>
            </a:r>
            <a:endParaRPr lang="en-US" dirty="0"/>
          </a:p>
        </p:txBody>
      </p:sp>
      <p:sp>
        <p:nvSpPr>
          <p:cNvPr id="3" name="Subtitle 2"/>
          <p:cNvSpPr>
            <a:spLocks noGrp="1"/>
          </p:cNvSpPr>
          <p:nvPr>
            <p:ph type="subTitle"/>
          </p:nvPr>
        </p:nvSpPr>
        <p:spPr>
          <a:xfrm>
            <a:off x="504000" y="1923663"/>
            <a:ext cx="9072000" cy="4384080"/>
          </a:xfrm>
        </p:spPr>
        <p:txBody>
          <a:bodyPr anchor="t"/>
          <a:lstStyle/>
          <a:p>
            <a:pPr marL="465138" indent="-403225">
              <a:buSzPct val="70000"/>
              <a:buFont typeface="Wingdings" panose="05000000000000000000" pitchFamily="2" charset="2"/>
              <a:buChar char="q"/>
            </a:pPr>
            <a:r>
              <a:rPr lang="en-US" sz="2800" dirty="0">
                <a:latin typeface="Centaur" panose="02030504050205020304" pitchFamily="18" charset="0"/>
              </a:rPr>
              <a:t>Some examples of how you can use the document object to access and manipulate HTML:</a:t>
            </a:r>
          </a:p>
          <a:p>
            <a:pPr marL="0" indent="0">
              <a:buNone/>
            </a:pPr>
            <a:endParaRPr lang="en-US" dirty="0"/>
          </a:p>
        </p:txBody>
      </p:sp>
      <p:pic>
        <p:nvPicPr>
          <p:cNvPr id="4" name="Picture 3"/>
          <p:cNvPicPr>
            <a:picLocks noChangeAspect="1"/>
          </p:cNvPicPr>
          <p:nvPr/>
        </p:nvPicPr>
        <p:blipFill rotWithShape="1">
          <a:blip r:embed="rId2"/>
          <a:srcRect l="17813" t="47994" r="16673" b="19578"/>
          <a:stretch/>
        </p:blipFill>
        <p:spPr>
          <a:xfrm>
            <a:off x="701451" y="3006672"/>
            <a:ext cx="8677098" cy="2355742"/>
          </a:xfrm>
          <a:prstGeom prst="rect">
            <a:avLst/>
          </a:prstGeom>
        </p:spPr>
      </p:pic>
    </p:spTree>
    <p:extLst>
      <p:ext uri="{BB962C8B-B14F-4D97-AF65-F5344CB8AC3E}">
        <p14:creationId xmlns:p14="http://schemas.microsoft.com/office/powerpoint/2010/main" val="3590233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US" sz="4000" b="1" strike="noStrike" spc="-1" dirty="0">
                <a:solidFill>
                  <a:srgbClr val="002060"/>
                </a:solidFill>
                <a:latin typeface="Centaur" panose="02030504050205020304" pitchFamily="18" charset="0"/>
                <a:ea typeface="DejaVu Sans"/>
              </a:rPr>
              <a:t>JavaScript Where To </a:t>
            </a:r>
            <a:endParaRPr lang="en-US" sz="4000" b="1" strike="noStrike" spc="-1" dirty="0">
              <a:solidFill>
                <a:srgbClr val="002060"/>
              </a:solidFill>
              <a:latin typeface="Centaur" panose="02030504050205020304" pitchFamily="18" charset="0"/>
            </a:endParaRPr>
          </a:p>
        </p:txBody>
      </p:sp>
      <p:sp>
        <p:nvSpPr>
          <p:cNvPr id="86" name="CustomShape 2"/>
          <p:cNvSpPr/>
          <p:nvPr/>
        </p:nvSpPr>
        <p:spPr>
          <a:xfrm>
            <a:off x="504000" y="1799999"/>
            <a:ext cx="9071280" cy="5360217"/>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341313" lvl="1" indent="-341313">
              <a:lnSpc>
                <a:spcPct val="80000"/>
              </a:lnSpc>
              <a:spcBef>
                <a:spcPts val="479"/>
              </a:spcBef>
              <a:spcAft>
                <a:spcPts val="1134"/>
              </a:spcAft>
              <a:buClr>
                <a:srgbClr val="99CC66"/>
              </a:buClr>
              <a:buSzPct val="70000"/>
              <a:buFont typeface="Wingdings" panose="05000000000000000000" pitchFamily="2" charset="2"/>
              <a:buChar char="q"/>
            </a:pPr>
            <a:r>
              <a:rPr lang="en-US" sz="2800" spc="-1" dirty="0">
                <a:solidFill>
                  <a:srgbClr val="000000"/>
                </a:solidFill>
                <a:latin typeface="Centaur" panose="02030504050205020304" pitchFamily="18" charset="0"/>
                <a:ea typeface="DejaVu Sans"/>
              </a:rPr>
              <a:t>The HTML &lt;script&gt; tag is used to insert a JavaScript into an HTML page</a:t>
            </a:r>
          </a:p>
          <a:p>
            <a:pPr marL="458280">
              <a:lnSpc>
                <a:spcPct val="150000"/>
              </a:lnSpc>
              <a:spcBef>
                <a:spcPts val="400"/>
              </a:spcBef>
              <a:buClr>
                <a:srgbClr val="99CC66"/>
              </a:buClr>
              <a:buSzPct val="45000"/>
            </a:pPr>
            <a:r>
              <a:rPr lang="en-US" sz="2500" b="0" strike="noStrike" spc="-1" dirty="0">
                <a:solidFill>
                  <a:srgbClr val="C0504D"/>
                </a:solidFill>
                <a:latin typeface="Centaur" panose="02030504050205020304" pitchFamily="18" charset="0"/>
                <a:ea typeface="DejaVu Sans"/>
              </a:rPr>
              <a:t>&lt;script type=“text/</a:t>
            </a:r>
            <a:r>
              <a:rPr lang="en-US" sz="2500" b="0" strike="noStrike" spc="-1" dirty="0" err="1">
                <a:solidFill>
                  <a:srgbClr val="C0504D"/>
                </a:solidFill>
                <a:latin typeface="Centaur" panose="02030504050205020304" pitchFamily="18" charset="0"/>
                <a:ea typeface="DejaVu Sans"/>
              </a:rPr>
              <a:t>javascript</a:t>
            </a:r>
            <a:r>
              <a:rPr lang="en-US" sz="2500" b="0" strike="noStrike" spc="-1" dirty="0">
                <a:solidFill>
                  <a:srgbClr val="C0504D"/>
                </a:solidFill>
                <a:latin typeface="Centaur" panose="02030504050205020304" pitchFamily="18" charset="0"/>
                <a:ea typeface="DejaVu Sans"/>
              </a:rPr>
              <a:t>”&gt;</a:t>
            </a:r>
            <a:endParaRPr lang="en-US" sz="2500" b="0" strike="noStrike" spc="-1" dirty="0">
              <a:latin typeface="Centaur" panose="02030504050205020304" pitchFamily="18" charset="0"/>
            </a:endParaRPr>
          </a:p>
          <a:p>
            <a:pPr marL="458280">
              <a:lnSpc>
                <a:spcPct val="150000"/>
              </a:lnSpc>
              <a:spcBef>
                <a:spcPts val="400"/>
              </a:spcBef>
              <a:buClr>
                <a:srgbClr val="99CC66"/>
              </a:buClr>
              <a:buSzPct val="45000"/>
            </a:pPr>
            <a:r>
              <a:rPr lang="en-US" sz="2500" b="0" strike="noStrike" spc="-1" dirty="0" err="1">
                <a:solidFill>
                  <a:srgbClr val="C0504D"/>
                </a:solidFill>
                <a:latin typeface="Centaur" panose="02030504050205020304" pitchFamily="18" charset="0"/>
                <a:ea typeface="DejaVu Sans"/>
              </a:rPr>
              <a:t>document.write</a:t>
            </a:r>
            <a:r>
              <a:rPr lang="en-US" sz="2500" b="0" strike="noStrike" spc="-1" dirty="0">
                <a:solidFill>
                  <a:srgbClr val="C0504D"/>
                </a:solidFill>
                <a:latin typeface="Centaur" panose="02030504050205020304" pitchFamily="18" charset="0"/>
                <a:ea typeface="DejaVu Sans"/>
              </a:rPr>
              <a:t>(“Hello World!”)</a:t>
            </a:r>
            <a:endParaRPr lang="en-US" sz="2500" b="0" strike="noStrike" spc="-1" dirty="0">
              <a:latin typeface="Centaur" panose="02030504050205020304" pitchFamily="18" charset="0"/>
            </a:endParaRPr>
          </a:p>
          <a:p>
            <a:pPr marL="458280">
              <a:lnSpc>
                <a:spcPct val="150000"/>
              </a:lnSpc>
              <a:spcBef>
                <a:spcPts val="400"/>
              </a:spcBef>
              <a:buClr>
                <a:srgbClr val="99CC66"/>
              </a:buClr>
              <a:buSzPct val="45000"/>
            </a:pPr>
            <a:r>
              <a:rPr lang="en-US" sz="2500" b="0" strike="noStrike" spc="-1" dirty="0">
                <a:solidFill>
                  <a:srgbClr val="C0504D"/>
                </a:solidFill>
                <a:latin typeface="Centaur" panose="02030504050205020304" pitchFamily="18" charset="0"/>
                <a:ea typeface="DejaVu Sans"/>
              </a:rPr>
              <a:t>&lt;/script&gt;</a:t>
            </a:r>
          </a:p>
          <a:p>
            <a:pPr marL="458280">
              <a:lnSpc>
                <a:spcPct val="90000"/>
              </a:lnSpc>
              <a:spcBef>
                <a:spcPts val="400"/>
              </a:spcBef>
              <a:buClr>
                <a:srgbClr val="99CC66"/>
              </a:buClr>
              <a:buSzPct val="45000"/>
            </a:pPr>
            <a:endParaRPr lang="en-US" sz="2500" b="0" strike="noStrike" spc="-1" dirty="0">
              <a:latin typeface="Centaur" panose="02030504050205020304" pitchFamily="18" charset="0"/>
            </a:endParaRPr>
          </a:p>
          <a:p>
            <a:pPr marL="341313" lvl="1" indent="-341313">
              <a:lnSpc>
                <a:spcPct val="80000"/>
              </a:lnSpc>
              <a:spcBef>
                <a:spcPts val="479"/>
              </a:spcBef>
              <a:spcAft>
                <a:spcPts val="1134"/>
              </a:spcAft>
              <a:buClr>
                <a:srgbClr val="99CC66"/>
              </a:buClr>
              <a:buSzPct val="70000"/>
              <a:buFont typeface="Wingdings" panose="05000000000000000000" pitchFamily="2" charset="2"/>
              <a:buChar char="q"/>
            </a:pPr>
            <a:r>
              <a:rPr lang="en-US" sz="2800" spc="-1" dirty="0">
                <a:solidFill>
                  <a:srgbClr val="000000"/>
                </a:solidFill>
                <a:latin typeface="Centaur" panose="02030504050205020304" pitchFamily="18" charset="0"/>
                <a:ea typeface="DejaVu Sans"/>
              </a:rPr>
              <a:t>Ending statements with a semicolon?</a:t>
            </a:r>
          </a:p>
          <a:p>
            <a:pPr marL="883620" lvl="1" indent="-342900">
              <a:lnSpc>
                <a:spcPct val="90000"/>
              </a:lnSpc>
              <a:spcAft>
                <a:spcPts val="1134"/>
              </a:spcAft>
              <a:buClr>
                <a:srgbClr val="99CC66"/>
              </a:buClr>
              <a:buSzPct val="70000"/>
              <a:buFont typeface="Wingdings" panose="05000000000000000000" pitchFamily="2" charset="2"/>
              <a:buChar char="Ø"/>
            </a:pPr>
            <a:r>
              <a:rPr lang="en-US" sz="2600" b="0" strike="noStrike" spc="-1" dirty="0">
                <a:solidFill>
                  <a:srgbClr val="000000"/>
                </a:solidFill>
                <a:latin typeface="Centaur" panose="02030504050205020304" pitchFamily="18" charset="0"/>
                <a:ea typeface="DejaVu Sans"/>
              </a:rPr>
              <a:t>Optional; required when you want to put multiple statements on a single line </a:t>
            </a:r>
            <a:endParaRPr lang="en-US" sz="2600" b="0" strike="noStrike" spc="-1" dirty="0">
              <a:latin typeface="Centaur" panose="02030504050205020304" pitchFamily="18"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217" t="26334" r="16436" b="27848"/>
          <a:stretch/>
        </p:blipFill>
        <p:spPr>
          <a:xfrm>
            <a:off x="733816" y="418455"/>
            <a:ext cx="8838731" cy="3440624"/>
          </a:xfrm>
          <a:prstGeom prst="rect">
            <a:avLst/>
          </a:prstGeom>
        </p:spPr>
      </p:pic>
      <p:pic>
        <p:nvPicPr>
          <p:cNvPr id="5" name="Picture 4"/>
          <p:cNvPicPr>
            <a:picLocks noChangeAspect="1"/>
          </p:cNvPicPr>
          <p:nvPr/>
        </p:nvPicPr>
        <p:blipFill rotWithShape="1">
          <a:blip r:embed="rId3"/>
          <a:srcRect l="17336" t="24322" r="16435" b="30977"/>
          <a:stretch/>
        </p:blipFill>
        <p:spPr>
          <a:xfrm>
            <a:off x="733816" y="3859079"/>
            <a:ext cx="8838731" cy="3006669"/>
          </a:xfrm>
          <a:prstGeom prst="rect">
            <a:avLst/>
          </a:prstGeom>
        </p:spPr>
      </p:pic>
    </p:spTree>
    <p:extLst>
      <p:ext uri="{BB962C8B-B14F-4D97-AF65-F5344CB8AC3E}">
        <p14:creationId xmlns:p14="http://schemas.microsoft.com/office/powerpoint/2010/main" val="3325187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301320"/>
            <a:ext cx="9072000" cy="1000538"/>
          </a:xfrm>
        </p:spPr>
        <p:txBody>
          <a:bodyPr/>
          <a:lstStyle/>
          <a:p>
            <a:br>
              <a:rPr lang="en-US" sz="3600" dirty="0">
                <a:latin typeface="Centaur" panose="02030504050205020304" pitchFamily="18" charset="0"/>
              </a:rPr>
            </a:br>
            <a:r>
              <a:rPr lang="en-US" sz="3600" dirty="0">
                <a:latin typeface="Centaur" panose="02030504050205020304" pitchFamily="18" charset="0"/>
              </a:rPr>
              <a:t>JavaScript HTML DOM Document cont’d…</a:t>
            </a:r>
            <a:endParaRPr lang="en-US" sz="3600" dirty="0"/>
          </a:p>
        </p:txBody>
      </p:sp>
      <p:pic>
        <p:nvPicPr>
          <p:cNvPr id="4" name="Picture 3"/>
          <p:cNvPicPr>
            <a:picLocks noChangeAspect="1"/>
          </p:cNvPicPr>
          <p:nvPr/>
        </p:nvPicPr>
        <p:blipFill rotWithShape="1">
          <a:blip r:embed="rId2"/>
          <a:srcRect l="16502" t="29239" r="16793" b="44834"/>
          <a:stretch/>
        </p:blipFill>
        <p:spPr>
          <a:xfrm>
            <a:off x="523220" y="1766807"/>
            <a:ext cx="8679051" cy="1704812"/>
          </a:xfrm>
          <a:prstGeom prst="rect">
            <a:avLst/>
          </a:prstGeom>
        </p:spPr>
      </p:pic>
      <p:pic>
        <p:nvPicPr>
          <p:cNvPr id="5" name="Picture 4"/>
          <p:cNvPicPr>
            <a:picLocks noChangeAspect="1"/>
          </p:cNvPicPr>
          <p:nvPr/>
        </p:nvPicPr>
        <p:blipFill rotWithShape="1">
          <a:blip r:embed="rId3"/>
          <a:srcRect l="17932" t="26557" r="16912" b="27123"/>
          <a:stretch/>
        </p:blipFill>
        <p:spPr>
          <a:xfrm>
            <a:off x="504000" y="3471619"/>
            <a:ext cx="8717492" cy="3487119"/>
          </a:xfrm>
          <a:prstGeom prst="rect">
            <a:avLst/>
          </a:prstGeom>
        </p:spPr>
      </p:pic>
    </p:spTree>
    <p:extLst>
      <p:ext uri="{BB962C8B-B14F-4D97-AF65-F5344CB8AC3E}">
        <p14:creationId xmlns:p14="http://schemas.microsoft.com/office/powerpoint/2010/main" val="15370282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JavaScript Can Change HTML Content</a:t>
            </a:r>
            <a:endParaRPr lang="en-US" sz="3600" dirty="0"/>
          </a:p>
        </p:txBody>
      </p:sp>
      <p:sp>
        <p:nvSpPr>
          <p:cNvPr id="3" name="Subtitle 2"/>
          <p:cNvSpPr>
            <a:spLocks noGrp="1"/>
          </p:cNvSpPr>
          <p:nvPr>
            <p:ph type="subTitle"/>
          </p:nvPr>
        </p:nvSpPr>
        <p:spPr>
          <a:xfrm>
            <a:off x="681924" y="1768679"/>
            <a:ext cx="8894075" cy="5422535"/>
          </a:xfrm>
        </p:spPr>
        <p:txBody>
          <a:bodyPr anchor="t">
            <a:normAutofit fontScale="92500" lnSpcReduction="10000"/>
          </a:bodyPr>
          <a:lstStyle/>
          <a:p>
            <a:pPr marL="457200" indent="-457200">
              <a:lnSpc>
                <a:spcPct val="110000"/>
              </a:lnSpc>
              <a:buSzPct val="70000"/>
              <a:buFont typeface="Wingdings" panose="05000000000000000000" pitchFamily="2" charset="2"/>
              <a:buChar char="q"/>
            </a:pPr>
            <a:r>
              <a:rPr lang="en-US" sz="2800" dirty="0">
                <a:latin typeface="Centaur" panose="02030504050205020304" pitchFamily="18" charset="0"/>
              </a:rPr>
              <a:t>One of many JavaScript HTML methods is </a:t>
            </a:r>
            <a:r>
              <a:rPr lang="en-US" sz="2800" dirty="0" err="1">
                <a:latin typeface="Centaur" panose="02030504050205020304" pitchFamily="18" charset="0"/>
              </a:rPr>
              <a:t>getElementById</a:t>
            </a:r>
            <a:r>
              <a:rPr lang="en-US" sz="2800" dirty="0">
                <a:latin typeface="Centaur" panose="02030504050205020304" pitchFamily="18" charset="0"/>
              </a:rPr>
              <a:t>(). </a:t>
            </a:r>
          </a:p>
          <a:p>
            <a:pPr marL="457200" indent="-457200">
              <a:lnSpc>
                <a:spcPct val="110000"/>
              </a:lnSpc>
              <a:buSzPct val="70000"/>
              <a:buFont typeface="Wingdings" panose="05000000000000000000" pitchFamily="2" charset="2"/>
              <a:buChar char="q"/>
            </a:pPr>
            <a:r>
              <a:rPr lang="en-US" sz="2800" dirty="0">
                <a:latin typeface="Centaur" panose="02030504050205020304" pitchFamily="18" charset="0"/>
              </a:rPr>
              <a:t>The example below "finds" an HTML element (with id="demo"), and changes the element content (innerHTML) to "Hello JavaScript":</a:t>
            </a:r>
          </a:p>
          <a:p>
            <a:pPr marL="0" indent="0">
              <a:lnSpc>
                <a:spcPct val="120000"/>
              </a:lnSpc>
              <a:buNone/>
            </a:pPr>
            <a:endParaRPr lang="en-US" sz="2200" dirty="0">
              <a:latin typeface="Centaur" panose="02030504050205020304" pitchFamily="18" charset="0"/>
            </a:endParaRPr>
          </a:p>
          <a:p>
            <a:pPr marL="231775" indent="-231775">
              <a:lnSpc>
                <a:spcPct val="120000"/>
              </a:lnSpc>
              <a:buNone/>
            </a:pPr>
            <a:r>
              <a:rPr lang="en-US" sz="2400" dirty="0">
                <a:latin typeface="Centaur" panose="02030504050205020304" pitchFamily="18" charset="0"/>
              </a:rPr>
              <a:t>&lt;!DOCTYPE html&gt;</a:t>
            </a:r>
          </a:p>
          <a:p>
            <a:pPr marL="231775" indent="-231775">
              <a:lnSpc>
                <a:spcPct val="120000"/>
              </a:lnSpc>
              <a:buNone/>
            </a:pPr>
            <a:r>
              <a:rPr lang="en-US" sz="2400" dirty="0">
                <a:latin typeface="Centaur" panose="02030504050205020304" pitchFamily="18" charset="0"/>
              </a:rPr>
              <a:t>&lt;html&gt;</a:t>
            </a:r>
          </a:p>
          <a:p>
            <a:pPr marL="231775" indent="-231775">
              <a:lnSpc>
                <a:spcPct val="120000"/>
              </a:lnSpc>
              <a:buNone/>
            </a:pPr>
            <a:r>
              <a:rPr lang="en-US" sz="2400" dirty="0">
                <a:latin typeface="Centaur" panose="02030504050205020304" pitchFamily="18" charset="0"/>
              </a:rPr>
              <a:t>&lt;body&gt;</a:t>
            </a:r>
          </a:p>
          <a:p>
            <a:pPr marL="231775" lvl="1" indent="-231775">
              <a:lnSpc>
                <a:spcPct val="120000"/>
              </a:lnSpc>
              <a:buNone/>
            </a:pPr>
            <a:r>
              <a:rPr lang="en-US" sz="2400" dirty="0">
                <a:latin typeface="Centaur" panose="02030504050205020304" pitchFamily="18" charset="0"/>
              </a:rPr>
              <a:t>&lt;h2&gt;What Can JavaScript Do?&lt;/h2&gt;</a:t>
            </a:r>
          </a:p>
          <a:p>
            <a:pPr marL="231775" lvl="1" indent="-231775">
              <a:lnSpc>
                <a:spcPct val="120000"/>
              </a:lnSpc>
              <a:buNone/>
            </a:pPr>
            <a:r>
              <a:rPr lang="en-US" sz="2400" dirty="0">
                <a:latin typeface="Centaur" panose="02030504050205020304" pitchFamily="18" charset="0"/>
              </a:rPr>
              <a:t>&lt;p id="demo"&gt;JavaScript can change HTML content.&lt;/p&gt;</a:t>
            </a:r>
          </a:p>
          <a:p>
            <a:pPr marL="231775" lvl="1" indent="-231775">
              <a:lnSpc>
                <a:spcPct val="120000"/>
              </a:lnSpc>
              <a:buNone/>
            </a:pPr>
            <a:r>
              <a:rPr lang="en-US" sz="2400" dirty="0">
                <a:latin typeface="Centaur" panose="02030504050205020304" pitchFamily="18" charset="0"/>
              </a:rPr>
              <a:t>&lt;button type="button" </a:t>
            </a:r>
            <a:r>
              <a:rPr lang="en-US" sz="2400" dirty="0" err="1">
                <a:latin typeface="Centaur" panose="02030504050205020304" pitchFamily="18" charset="0"/>
              </a:rPr>
              <a:t>onclick</a:t>
            </a:r>
            <a:r>
              <a:rPr lang="en-US" sz="2400" dirty="0">
                <a:latin typeface="Centaur" panose="02030504050205020304" pitchFamily="18" charset="0"/>
              </a:rPr>
              <a:t>='</a:t>
            </a:r>
            <a:r>
              <a:rPr lang="en-US" sz="2400" dirty="0" err="1">
                <a:latin typeface="Centaur" panose="02030504050205020304" pitchFamily="18" charset="0"/>
              </a:rPr>
              <a:t>document.getElementById</a:t>
            </a:r>
            <a:r>
              <a:rPr lang="en-US" sz="2400" dirty="0">
                <a:latin typeface="Centaur" panose="02030504050205020304" pitchFamily="18" charset="0"/>
              </a:rPr>
              <a:t>("demo").innerHTML = "Hello JavaScript!"'&gt;Click Me!&lt;/button&gt;</a:t>
            </a:r>
          </a:p>
          <a:p>
            <a:pPr marL="231775" indent="-231775">
              <a:lnSpc>
                <a:spcPct val="120000"/>
              </a:lnSpc>
              <a:buNone/>
            </a:pPr>
            <a:r>
              <a:rPr lang="en-US" sz="2400" dirty="0">
                <a:latin typeface="Centaur" panose="02030504050205020304" pitchFamily="18" charset="0"/>
              </a:rPr>
              <a:t>&lt;/body&gt;</a:t>
            </a:r>
          </a:p>
          <a:p>
            <a:pPr marL="231775" indent="-231775">
              <a:lnSpc>
                <a:spcPct val="120000"/>
              </a:lnSpc>
              <a:buNone/>
            </a:pPr>
            <a:r>
              <a:rPr lang="en-US" sz="2400" dirty="0">
                <a:latin typeface="Centaur" panose="02030504050205020304" pitchFamily="18" charset="0"/>
              </a:rPr>
              <a:t>&lt;/html&gt;</a:t>
            </a:r>
          </a:p>
          <a:p>
            <a:pPr marL="0" indent="0">
              <a:buNone/>
            </a:pPr>
            <a:endParaRPr lang="en-US" dirty="0">
              <a:latin typeface="Centaur" panose="02030504050205020304" pitchFamily="18" charset="0"/>
            </a:endParaRPr>
          </a:p>
          <a:p>
            <a:pPr marL="0" indent="0">
              <a:buNone/>
            </a:pPr>
            <a:endParaRPr lang="en-US" dirty="0">
              <a:latin typeface="Centaur" panose="02030504050205020304" pitchFamily="18" charset="0"/>
            </a:endParaRPr>
          </a:p>
          <a:p>
            <a:pPr marL="0" indent="0">
              <a:buNone/>
            </a:pPr>
            <a:endParaRPr lang="en-US" dirty="0">
              <a:latin typeface="Centaur" panose="02030504050205020304" pitchFamily="18" charset="0"/>
            </a:endParaRPr>
          </a:p>
        </p:txBody>
      </p:sp>
    </p:spTree>
    <p:extLst>
      <p:ext uri="{BB962C8B-B14F-4D97-AF65-F5344CB8AC3E}">
        <p14:creationId xmlns:p14="http://schemas.microsoft.com/office/powerpoint/2010/main" val="26193465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entaur" panose="02030504050205020304" pitchFamily="18" charset="0"/>
              </a:rPr>
              <a:t>JavaScript Can Change HTML Attribute Values</a:t>
            </a:r>
            <a:endParaRPr lang="en-US" sz="4000" dirty="0"/>
          </a:p>
        </p:txBody>
      </p:sp>
      <p:sp>
        <p:nvSpPr>
          <p:cNvPr id="3" name="Subtitle 2"/>
          <p:cNvSpPr>
            <a:spLocks noGrp="1"/>
          </p:cNvSpPr>
          <p:nvPr>
            <p:ph type="subTitle"/>
          </p:nvPr>
        </p:nvSpPr>
        <p:spPr>
          <a:xfrm>
            <a:off x="504000" y="1394847"/>
            <a:ext cx="9072000" cy="5563892"/>
          </a:xfrm>
        </p:spPr>
        <p:txBody>
          <a:bodyPr>
            <a:normAutofit/>
          </a:bodyPr>
          <a:lstStyle/>
          <a:p>
            <a:pPr marL="3175" indent="0">
              <a:spcAft>
                <a:spcPts val="1800"/>
              </a:spcAft>
              <a:buSzPct val="70000"/>
              <a:buNone/>
            </a:pPr>
            <a:r>
              <a:rPr lang="en-US" sz="3000" dirty="0">
                <a:latin typeface="Centaur" panose="02030504050205020304" pitchFamily="18" charset="0"/>
              </a:rPr>
              <a:t>To change the value of the </a:t>
            </a:r>
            <a:r>
              <a:rPr lang="en-US" sz="3000" dirty="0" err="1">
                <a:latin typeface="Centaur" panose="02030504050205020304" pitchFamily="18" charset="0"/>
              </a:rPr>
              <a:t>src</a:t>
            </a:r>
            <a:r>
              <a:rPr lang="en-US" sz="3000" dirty="0">
                <a:latin typeface="Centaur" panose="02030504050205020304" pitchFamily="18" charset="0"/>
              </a:rPr>
              <a:t> (source) attribute of an &lt;</a:t>
            </a:r>
            <a:r>
              <a:rPr lang="en-US" sz="3000" dirty="0" err="1">
                <a:latin typeface="Centaur" panose="02030504050205020304" pitchFamily="18" charset="0"/>
              </a:rPr>
              <a:t>img</a:t>
            </a:r>
            <a:r>
              <a:rPr lang="en-US" sz="3000" dirty="0">
                <a:latin typeface="Centaur" panose="02030504050205020304" pitchFamily="18" charset="0"/>
              </a:rPr>
              <a:t>&gt; tag:</a:t>
            </a:r>
          </a:p>
          <a:p>
            <a:pPr marL="3175" indent="0">
              <a:buSzPct val="70000"/>
              <a:buNone/>
            </a:pPr>
            <a:r>
              <a:rPr lang="en-US" sz="2600" dirty="0">
                <a:latin typeface="Centaur" panose="02030504050205020304" pitchFamily="18" charset="0"/>
              </a:rPr>
              <a:t>&lt;!DOCTYPE html&gt;</a:t>
            </a:r>
          </a:p>
          <a:p>
            <a:pPr marL="3175" indent="0">
              <a:buSzPct val="70000"/>
              <a:buNone/>
            </a:pPr>
            <a:r>
              <a:rPr lang="en-US" sz="2600" dirty="0">
                <a:latin typeface="Centaur" panose="02030504050205020304" pitchFamily="18" charset="0"/>
              </a:rPr>
              <a:t>&lt;html&gt;</a:t>
            </a:r>
          </a:p>
          <a:p>
            <a:pPr marL="3175" indent="0">
              <a:buSzPct val="70000"/>
              <a:buNone/>
            </a:pPr>
            <a:r>
              <a:rPr lang="en-US" sz="2600" dirty="0">
                <a:latin typeface="Centaur" panose="02030504050205020304" pitchFamily="18" charset="0"/>
              </a:rPr>
              <a:t>&lt;body&gt;</a:t>
            </a:r>
          </a:p>
          <a:p>
            <a:pPr marL="460375" lvl="1" indent="0">
              <a:buSzPct val="70000"/>
              <a:buNone/>
            </a:pPr>
            <a:r>
              <a:rPr lang="en-US" sz="2000" dirty="0">
                <a:latin typeface="Centaur" panose="02030504050205020304" pitchFamily="18" charset="0"/>
              </a:rPr>
              <a:t>&lt;h2&gt;What Can JavaScript Do?&lt;/h2&gt;</a:t>
            </a:r>
          </a:p>
          <a:p>
            <a:pPr marL="460375" lvl="1" indent="0">
              <a:buSzPct val="70000"/>
              <a:buNone/>
            </a:pPr>
            <a:r>
              <a:rPr lang="en-US" sz="2000" dirty="0">
                <a:latin typeface="Centaur" panose="02030504050205020304" pitchFamily="18" charset="0"/>
              </a:rPr>
              <a:t>&lt;p&gt;JavaScript can change HTML attribute values.&lt;/p&gt;</a:t>
            </a:r>
          </a:p>
          <a:p>
            <a:pPr marL="460375" lvl="1" indent="0">
              <a:buSzPct val="70000"/>
              <a:buNone/>
            </a:pPr>
            <a:r>
              <a:rPr lang="en-US" sz="2000" dirty="0">
                <a:latin typeface="Centaur" panose="02030504050205020304" pitchFamily="18" charset="0"/>
              </a:rPr>
              <a:t>&lt;p&gt;In this case JavaScript changes the value of the </a:t>
            </a:r>
            <a:r>
              <a:rPr lang="en-US" sz="2000" dirty="0" err="1">
                <a:latin typeface="Centaur" panose="02030504050205020304" pitchFamily="18" charset="0"/>
              </a:rPr>
              <a:t>src</a:t>
            </a:r>
            <a:r>
              <a:rPr lang="en-US" sz="2000" dirty="0">
                <a:latin typeface="Centaur" panose="02030504050205020304" pitchFamily="18" charset="0"/>
              </a:rPr>
              <a:t> (source) attribute of an image.&lt;/p&gt;</a:t>
            </a:r>
          </a:p>
          <a:p>
            <a:pPr marL="460375" lvl="1" indent="0">
              <a:buSzPct val="70000"/>
              <a:buNone/>
            </a:pPr>
            <a:r>
              <a:rPr lang="en-US" sz="2000" dirty="0">
                <a:latin typeface="Centaur" panose="02030504050205020304" pitchFamily="18" charset="0"/>
              </a:rPr>
              <a:t>&lt;button </a:t>
            </a:r>
            <a:r>
              <a:rPr lang="en-US" sz="2000" dirty="0" err="1">
                <a:latin typeface="Centaur" panose="02030504050205020304" pitchFamily="18" charset="0"/>
              </a:rPr>
              <a:t>onclick</a:t>
            </a:r>
            <a:r>
              <a:rPr lang="en-US" sz="2000" dirty="0">
                <a:latin typeface="Centaur" panose="02030504050205020304" pitchFamily="18" charset="0"/>
              </a:rPr>
              <a:t>="</a:t>
            </a:r>
            <a:r>
              <a:rPr lang="en-US" sz="2000" dirty="0" err="1">
                <a:latin typeface="Centaur" panose="02030504050205020304" pitchFamily="18" charset="0"/>
              </a:rPr>
              <a:t>document.getElementById</a:t>
            </a:r>
            <a:r>
              <a:rPr lang="en-US" sz="2000" dirty="0">
                <a:latin typeface="Centaur" panose="02030504050205020304" pitchFamily="18" charset="0"/>
              </a:rPr>
              <a:t>('</a:t>
            </a:r>
            <a:r>
              <a:rPr lang="en-US" sz="2000" dirty="0" err="1">
                <a:latin typeface="Centaur" panose="02030504050205020304" pitchFamily="18" charset="0"/>
              </a:rPr>
              <a:t>myImage</a:t>
            </a:r>
            <a:r>
              <a:rPr lang="en-US" sz="2000" dirty="0">
                <a:latin typeface="Centaur" panose="02030504050205020304" pitchFamily="18" charset="0"/>
              </a:rPr>
              <a:t>').</a:t>
            </a:r>
            <a:r>
              <a:rPr lang="en-US" sz="2000" dirty="0" err="1">
                <a:latin typeface="Centaur" panose="02030504050205020304" pitchFamily="18" charset="0"/>
              </a:rPr>
              <a:t>src</a:t>
            </a:r>
            <a:r>
              <a:rPr lang="en-US" sz="2000" dirty="0">
                <a:latin typeface="Centaur" panose="02030504050205020304" pitchFamily="18" charset="0"/>
              </a:rPr>
              <a:t>='pic_bulbon.gif'"&gt;Turn on the light&lt;/button&gt;</a:t>
            </a:r>
          </a:p>
          <a:p>
            <a:pPr marL="460375" lvl="1" indent="0">
              <a:buSzPct val="70000"/>
              <a:buNone/>
            </a:pPr>
            <a:r>
              <a:rPr lang="en-US" sz="2000" dirty="0">
                <a:latin typeface="Centaur" panose="02030504050205020304" pitchFamily="18" charset="0"/>
              </a:rPr>
              <a:t>&lt;</a:t>
            </a:r>
            <a:r>
              <a:rPr lang="en-US" sz="2000" dirty="0" err="1">
                <a:latin typeface="Centaur" panose="02030504050205020304" pitchFamily="18" charset="0"/>
              </a:rPr>
              <a:t>img</a:t>
            </a:r>
            <a:r>
              <a:rPr lang="en-US" sz="2000" dirty="0">
                <a:latin typeface="Centaur" panose="02030504050205020304" pitchFamily="18" charset="0"/>
              </a:rPr>
              <a:t> id="</a:t>
            </a:r>
            <a:r>
              <a:rPr lang="en-US" sz="2000" dirty="0" err="1">
                <a:latin typeface="Centaur" panose="02030504050205020304" pitchFamily="18" charset="0"/>
              </a:rPr>
              <a:t>myImage</a:t>
            </a:r>
            <a:r>
              <a:rPr lang="en-US" sz="2000" dirty="0">
                <a:latin typeface="Centaur" panose="02030504050205020304" pitchFamily="18" charset="0"/>
              </a:rPr>
              <a:t>" </a:t>
            </a:r>
            <a:r>
              <a:rPr lang="en-US" sz="2000" dirty="0" err="1">
                <a:latin typeface="Centaur" panose="02030504050205020304" pitchFamily="18" charset="0"/>
              </a:rPr>
              <a:t>src</a:t>
            </a:r>
            <a:r>
              <a:rPr lang="en-US" sz="2000" dirty="0">
                <a:latin typeface="Centaur" panose="02030504050205020304" pitchFamily="18" charset="0"/>
              </a:rPr>
              <a:t>="pic_bulboff.gif" style="width:100px"&gt;</a:t>
            </a:r>
          </a:p>
          <a:p>
            <a:pPr marL="460375" lvl="1" indent="0">
              <a:buSzPct val="70000"/>
              <a:buNone/>
            </a:pPr>
            <a:r>
              <a:rPr lang="en-US" sz="2000" dirty="0">
                <a:latin typeface="Centaur" panose="02030504050205020304" pitchFamily="18" charset="0"/>
              </a:rPr>
              <a:t>&lt;button </a:t>
            </a:r>
            <a:r>
              <a:rPr lang="en-US" sz="2000" dirty="0" err="1">
                <a:latin typeface="Centaur" panose="02030504050205020304" pitchFamily="18" charset="0"/>
              </a:rPr>
              <a:t>onclick</a:t>
            </a:r>
            <a:r>
              <a:rPr lang="en-US" sz="2000" dirty="0">
                <a:latin typeface="Centaur" panose="02030504050205020304" pitchFamily="18" charset="0"/>
              </a:rPr>
              <a:t>="</a:t>
            </a:r>
            <a:r>
              <a:rPr lang="en-US" sz="2000" dirty="0" err="1">
                <a:latin typeface="Centaur" panose="02030504050205020304" pitchFamily="18" charset="0"/>
              </a:rPr>
              <a:t>document.getElementById</a:t>
            </a:r>
            <a:r>
              <a:rPr lang="en-US" sz="2000" dirty="0">
                <a:latin typeface="Centaur" panose="02030504050205020304" pitchFamily="18" charset="0"/>
              </a:rPr>
              <a:t>('</a:t>
            </a:r>
            <a:r>
              <a:rPr lang="en-US" sz="2000" dirty="0" err="1">
                <a:latin typeface="Centaur" panose="02030504050205020304" pitchFamily="18" charset="0"/>
              </a:rPr>
              <a:t>myImage</a:t>
            </a:r>
            <a:r>
              <a:rPr lang="en-US" sz="2000" dirty="0">
                <a:latin typeface="Centaur" panose="02030504050205020304" pitchFamily="18" charset="0"/>
              </a:rPr>
              <a:t>').</a:t>
            </a:r>
            <a:r>
              <a:rPr lang="en-US" sz="2000" dirty="0" err="1">
                <a:latin typeface="Centaur" panose="02030504050205020304" pitchFamily="18" charset="0"/>
              </a:rPr>
              <a:t>src</a:t>
            </a:r>
            <a:r>
              <a:rPr lang="en-US" sz="2000" dirty="0">
                <a:latin typeface="Centaur" panose="02030504050205020304" pitchFamily="18" charset="0"/>
              </a:rPr>
              <a:t>='pic_bulboff.gif'"&gt;Turn off the light&lt;/button&gt;</a:t>
            </a:r>
          </a:p>
          <a:p>
            <a:pPr marL="3175" indent="0">
              <a:buSzPct val="70000"/>
              <a:buNone/>
            </a:pPr>
            <a:r>
              <a:rPr lang="en-US" sz="2600" dirty="0">
                <a:latin typeface="Centaur" panose="02030504050205020304" pitchFamily="18" charset="0"/>
              </a:rPr>
              <a:t>&lt;/body&gt;</a:t>
            </a:r>
          </a:p>
          <a:p>
            <a:pPr marL="3175" indent="0">
              <a:buSzPct val="70000"/>
              <a:buNone/>
            </a:pPr>
            <a:r>
              <a:rPr lang="en-US" sz="2600" dirty="0">
                <a:latin typeface="Centaur" panose="02030504050205020304" pitchFamily="18" charset="0"/>
              </a:rPr>
              <a:t>&lt;/html&gt;</a:t>
            </a:r>
          </a:p>
        </p:txBody>
      </p:sp>
    </p:spTree>
    <p:extLst>
      <p:ext uri="{BB962C8B-B14F-4D97-AF65-F5344CB8AC3E}">
        <p14:creationId xmlns:p14="http://schemas.microsoft.com/office/powerpoint/2010/main" val="32764162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entaur" panose="02030504050205020304" pitchFamily="18" charset="0"/>
              </a:rPr>
              <a:t>JavaScript Can Change HTML Styles (CSS)</a:t>
            </a:r>
            <a:endParaRPr lang="en-US" sz="4000" dirty="0"/>
          </a:p>
        </p:txBody>
      </p:sp>
      <p:sp>
        <p:nvSpPr>
          <p:cNvPr id="3" name="Subtitle 2"/>
          <p:cNvSpPr>
            <a:spLocks noGrp="1"/>
          </p:cNvSpPr>
          <p:nvPr>
            <p:ph type="subTitle"/>
          </p:nvPr>
        </p:nvSpPr>
        <p:spPr>
          <a:xfrm>
            <a:off x="441030" y="1563120"/>
            <a:ext cx="9197939" cy="5236554"/>
          </a:xfrm>
        </p:spPr>
        <p:txBody>
          <a:bodyPr anchor="t">
            <a:normAutofit/>
          </a:bodyPr>
          <a:lstStyle/>
          <a:p>
            <a:pPr marL="231775" indent="-231775">
              <a:lnSpc>
                <a:spcPct val="150000"/>
              </a:lnSpc>
              <a:buNone/>
              <a:tabLst>
                <a:tab pos="169863" algn="l"/>
              </a:tabLst>
            </a:pPr>
            <a:r>
              <a:rPr lang="en-US" sz="2400" dirty="0">
                <a:latin typeface="Centaur" panose="02030504050205020304" pitchFamily="18" charset="0"/>
              </a:rPr>
              <a:t>&lt;!DOCTYPE html&gt;</a:t>
            </a:r>
          </a:p>
          <a:p>
            <a:pPr marL="0" indent="0">
              <a:lnSpc>
                <a:spcPct val="150000"/>
              </a:lnSpc>
              <a:buNone/>
              <a:tabLst>
                <a:tab pos="169863" algn="l"/>
              </a:tabLst>
            </a:pPr>
            <a:r>
              <a:rPr lang="en-US" sz="2400" dirty="0">
                <a:latin typeface="Centaur" panose="02030504050205020304" pitchFamily="18" charset="0"/>
              </a:rPr>
              <a:t>&lt;html&gt;</a:t>
            </a:r>
          </a:p>
          <a:p>
            <a:pPr marL="0" indent="0">
              <a:lnSpc>
                <a:spcPct val="150000"/>
              </a:lnSpc>
              <a:buNone/>
              <a:tabLst>
                <a:tab pos="169863" algn="l"/>
              </a:tabLst>
            </a:pPr>
            <a:r>
              <a:rPr lang="en-US" sz="2400" dirty="0">
                <a:latin typeface="Centaur" panose="02030504050205020304" pitchFamily="18" charset="0"/>
              </a:rPr>
              <a:t>&lt;body&gt;</a:t>
            </a:r>
          </a:p>
          <a:p>
            <a:pPr marL="457200" lvl="1" indent="0">
              <a:lnSpc>
                <a:spcPct val="150000"/>
              </a:lnSpc>
              <a:buNone/>
              <a:tabLst>
                <a:tab pos="169863" algn="l"/>
              </a:tabLst>
            </a:pPr>
            <a:r>
              <a:rPr lang="en-US" sz="2000" dirty="0">
                <a:latin typeface="Centaur" panose="02030504050205020304" pitchFamily="18" charset="0"/>
              </a:rPr>
              <a:t>&lt;h2&gt; What Can JavaScript Do? &lt;/h2&gt;</a:t>
            </a:r>
          </a:p>
          <a:p>
            <a:pPr marL="457200" lvl="1" indent="0">
              <a:lnSpc>
                <a:spcPct val="150000"/>
              </a:lnSpc>
              <a:buNone/>
              <a:tabLst>
                <a:tab pos="169863" algn="l"/>
              </a:tabLst>
            </a:pPr>
            <a:r>
              <a:rPr lang="en-US" sz="2000" dirty="0">
                <a:latin typeface="Centaur" panose="02030504050205020304" pitchFamily="18" charset="0"/>
              </a:rPr>
              <a:t>&lt;p id="demo"&gt; JavaScript can change the style of an HTML element. &lt;/p&gt;</a:t>
            </a:r>
          </a:p>
          <a:p>
            <a:pPr marL="457200" lvl="1" indent="0">
              <a:lnSpc>
                <a:spcPct val="150000"/>
              </a:lnSpc>
              <a:buNone/>
              <a:tabLst>
                <a:tab pos="169863" algn="l"/>
              </a:tabLst>
            </a:pPr>
            <a:r>
              <a:rPr lang="en-US" sz="2000" dirty="0">
                <a:latin typeface="Centaur" panose="02030504050205020304" pitchFamily="18" charset="0"/>
              </a:rPr>
              <a:t>&lt;button type="button” </a:t>
            </a:r>
            <a:r>
              <a:rPr lang="en-US" sz="2000" dirty="0" err="1">
                <a:latin typeface="Centaur" panose="02030504050205020304" pitchFamily="18" charset="0"/>
              </a:rPr>
              <a:t>onclick</a:t>
            </a:r>
            <a:r>
              <a:rPr lang="en-US" sz="2000" dirty="0">
                <a:latin typeface="Centaur" panose="02030504050205020304" pitchFamily="18" charset="0"/>
              </a:rPr>
              <a:t>="</a:t>
            </a:r>
            <a:r>
              <a:rPr lang="en-US" sz="2000" dirty="0" err="1">
                <a:latin typeface="Centaur" panose="02030504050205020304" pitchFamily="18" charset="0"/>
              </a:rPr>
              <a:t>document.getElementById</a:t>
            </a:r>
            <a:r>
              <a:rPr lang="en-US" sz="2000" dirty="0">
                <a:latin typeface="Centaur" panose="02030504050205020304" pitchFamily="18" charset="0"/>
              </a:rPr>
              <a:t>('demo').</a:t>
            </a:r>
            <a:r>
              <a:rPr lang="en-US" sz="2000" dirty="0" err="1">
                <a:latin typeface="Centaur" panose="02030504050205020304" pitchFamily="18" charset="0"/>
              </a:rPr>
              <a:t>style.fontSize</a:t>
            </a:r>
            <a:r>
              <a:rPr lang="en-US" sz="2000" dirty="0">
                <a:latin typeface="Centaur" panose="02030504050205020304" pitchFamily="18" charset="0"/>
              </a:rPr>
              <a:t>='35px'"&gt;Click Me!&lt;/button&gt;</a:t>
            </a:r>
          </a:p>
          <a:p>
            <a:pPr marL="0" indent="0">
              <a:lnSpc>
                <a:spcPct val="150000"/>
              </a:lnSpc>
              <a:buNone/>
              <a:tabLst>
                <a:tab pos="169863" algn="l"/>
              </a:tabLst>
            </a:pPr>
            <a:r>
              <a:rPr lang="en-US" sz="2400" dirty="0">
                <a:latin typeface="Centaur" panose="02030504050205020304" pitchFamily="18" charset="0"/>
              </a:rPr>
              <a:t>&lt;/body&gt;</a:t>
            </a:r>
          </a:p>
          <a:p>
            <a:pPr marL="0" indent="0">
              <a:lnSpc>
                <a:spcPct val="150000"/>
              </a:lnSpc>
              <a:buNone/>
              <a:tabLst>
                <a:tab pos="169863" algn="l"/>
              </a:tabLst>
            </a:pPr>
            <a:r>
              <a:rPr lang="en-US" sz="2400" dirty="0">
                <a:latin typeface="Centaur" panose="02030504050205020304" pitchFamily="18" charset="0"/>
              </a:rPr>
              <a:t>&lt;/html&gt; </a:t>
            </a:r>
          </a:p>
        </p:txBody>
      </p:sp>
    </p:spTree>
    <p:extLst>
      <p:ext uri="{BB962C8B-B14F-4D97-AF65-F5344CB8AC3E}">
        <p14:creationId xmlns:p14="http://schemas.microsoft.com/office/powerpoint/2010/main" val="2089340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entaur" panose="02030504050205020304" pitchFamily="18" charset="0"/>
              </a:rPr>
              <a:t>JavaScript Can Hide HTML Elements</a:t>
            </a:r>
            <a:endParaRPr lang="en-US" sz="4000" dirty="0"/>
          </a:p>
        </p:txBody>
      </p:sp>
      <p:sp>
        <p:nvSpPr>
          <p:cNvPr id="3" name="Subtitle 2"/>
          <p:cNvSpPr>
            <a:spLocks noGrp="1"/>
          </p:cNvSpPr>
          <p:nvPr>
            <p:ph type="subTitle"/>
          </p:nvPr>
        </p:nvSpPr>
        <p:spPr>
          <a:xfrm>
            <a:off x="504000" y="1563121"/>
            <a:ext cx="9072000" cy="5597096"/>
          </a:xfrm>
        </p:spPr>
        <p:txBody>
          <a:bodyPr anchor="t">
            <a:normAutofit/>
          </a:bodyPr>
          <a:lstStyle/>
          <a:p>
            <a:pPr marL="0" indent="0">
              <a:lnSpc>
                <a:spcPct val="150000"/>
              </a:lnSpc>
              <a:spcBef>
                <a:spcPts val="0"/>
              </a:spcBef>
              <a:buNone/>
            </a:pPr>
            <a:r>
              <a:rPr lang="en-US" sz="2400" dirty="0">
                <a:latin typeface="Centaur" panose="02030504050205020304" pitchFamily="18" charset="0"/>
              </a:rPr>
              <a:t>Hiding HTML elements can be done by changing the display style:</a:t>
            </a:r>
          </a:p>
          <a:p>
            <a:pPr marL="0" indent="0">
              <a:lnSpc>
                <a:spcPct val="150000"/>
              </a:lnSpc>
              <a:spcBef>
                <a:spcPts val="0"/>
              </a:spcBef>
              <a:buNone/>
            </a:pPr>
            <a:r>
              <a:rPr lang="en-US" sz="2400" dirty="0">
                <a:latin typeface="Centaur" panose="02030504050205020304" pitchFamily="18" charset="0"/>
              </a:rPr>
              <a:t>&lt;!DOCTYPE html&gt;</a:t>
            </a:r>
          </a:p>
          <a:p>
            <a:pPr marL="0" indent="0">
              <a:lnSpc>
                <a:spcPct val="150000"/>
              </a:lnSpc>
              <a:spcBef>
                <a:spcPts val="0"/>
              </a:spcBef>
              <a:buNone/>
            </a:pPr>
            <a:r>
              <a:rPr lang="en-US" sz="2400" dirty="0">
                <a:latin typeface="Centaur" panose="02030504050205020304" pitchFamily="18" charset="0"/>
              </a:rPr>
              <a:t>&lt;html&gt;</a:t>
            </a:r>
          </a:p>
          <a:p>
            <a:pPr marL="0" indent="0">
              <a:lnSpc>
                <a:spcPct val="150000"/>
              </a:lnSpc>
              <a:spcBef>
                <a:spcPts val="0"/>
              </a:spcBef>
              <a:buNone/>
            </a:pPr>
            <a:r>
              <a:rPr lang="en-US" sz="2400" dirty="0">
                <a:latin typeface="Centaur" panose="02030504050205020304" pitchFamily="18" charset="0"/>
              </a:rPr>
              <a:t>&lt;body&gt;</a:t>
            </a:r>
          </a:p>
          <a:p>
            <a:pPr marL="457200" lvl="1" indent="0">
              <a:lnSpc>
                <a:spcPct val="150000"/>
              </a:lnSpc>
              <a:buNone/>
            </a:pPr>
            <a:r>
              <a:rPr lang="en-US" sz="2000" dirty="0">
                <a:latin typeface="Centaur" panose="02030504050205020304" pitchFamily="18" charset="0"/>
              </a:rPr>
              <a:t>&lt;h2&gt;What Can JavaScript Do?&lt;/h2&gt;</a:t>
            </a:r>
          </a:p>
          <a:p>
            <a:pPr marL="457200" lvl="1" indent="0">
              <a:lnSpc>
                <a:spcPct val="150000"/>
              </a:lnSpc>
              <a:buNone/>
            </a:pPr>
            <a:r>
              <a:rPr lang="en-US" sz="2000" dirty="0">
                <a:latin typeface="Centaur" panose="02030504050205020304" pitchFamily="18" charset="0"/>
              </a:rPr>
              <a:t>&lt;p id="demo"&gt;JavaScript can hide HTML elements.&lt;/p&gt;</a:t>
            </a:r>
          </a:p>
          <a:p>
            <a:pPr marL="457200" lvl="1" indent="0">
              <a:lnSpc>
                <a:spcPct val="150000"/>
              </a:lnSpc>
              <a:buNone/>
            </a:pPr>
            <a:r>
              <a:rPr lang="en-US" sz="2000" dirty="0">
                <a:latin typeface="Centaur" panose="02030504050205020304" pitchFamily="18" charset="0"/>
              </a:rPr>
              <a:t>&lt;button type="button" </a:t>
            </a:r>
            <a:r>
              <a:rPr lang="en-US" sz="2000" dirty="0" err="1">
                <a:latin typeface="Centaur" panose="02030504050205020304" pitchFamily="18" charset="0"/>
              </a:rPr>
              <a:t>onclick</a:t>
            </a:r>
            <a:r>
              <a:rPr lang="en-US" sz="2000" dirty="0">
                <a:latin typeface="Centaur" panose="02030504050205020304" pitchFamily="18" charset="0"/>
              </a:rPr>
              <a:t>="</a:t>
            </a:r>
            <a:r>
              <a:rPr lang="en-US" sz="2000" dirty="0" err="1">
                <a:latin typeface="Centaur" panose="02030504050205020304" pitchFamily="18" charset="0"/>
              </a:rPr>
              <a:t>document.getElementById</a:t>
            </a:r>
            <a:r>
              <a:rPr lang="en-US" sz="2000" dirty="0">
                <a:latin typeface="Centaur" panose="02030504050205020304" pitchFamily="18" charset="0"/>
              </a:rPr>
              <a:t>('demo').</a:t>
            </a:r>
            <a:r>
              <a:rPr lang="en-US" sz="2000" dirty="0" err="1">
                <a:latin typeface="Centaur" panose="02030504050205020304" pitchFamily="18" charset="0"/>
              </a:rPr>
              <a:t>style.display</a:t>
            </a:r>
            <a:r>
              <a:rPr lang="en-US" sz="2000" dirty="0">
                <a:latin typeface="Centaur" panose="02030504050205020304" pitchFamily="18" charset="0"/>
              </a:rPr>
              <a:t>='none'"&gt;Click Me!&lt;/button&gt;</a:t>
            </a:r>
          </a:p>
          <a:p>
            <a:pPr marL="0" indent="0">
              <a:lnSpc>
                <a:spcPct val="150000"/>
              </a:lnSpc>
              <a:spcBef>
                <a:spcPts val="0"/>
              </a:spcBef>
              <a:buNone/>
            </a:pPr>
            <a:r>
              <a:rPr lang="en-US" sz="2400" dirty="0">
                <a:latin typeface="Centaur" panose="02030504050205020304" pitchFamily="18" charset="0"/>
              </a:rPr>
              <a:t>&lt;/body&gt;</a:t>
            </a:r>
          </a:p>
          <a:p>
            <a:pPr marL="0" indent="0">
              <a:lnSpc>
                <a:spcPct val="150000"/>
              </a:lnSpc>
              <a:spcBef>
                <a:spcPts val="0"/>
              </a:spcBef>
              <a:buNone/>
            </a:pPr>
            <a:r>
              <a:rPr lang="en-US" sz="2400" dirty="0">
                <a:latin typeface="Centaur" panose="02030504050205020304" pitchFamily="18" charset="0"/>
              </a:rPr>
              <a:t>&lt;/html&gt; </a:t>
            </a:r>
          </a:p>
        </p:txBody>
      </p:sp>
    </p:spTree>
    <p:extLst>
      <p:ext uri="{BB962C8B-B14F-4D97-AF65-F5344CB8AC3E}">
        <p14:creationId xmlns:p14="http://schemas.microsoft.com/office/powerpoint/2010/main" val="176002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entaur" panose="02030504050205020304" pitchFamily="18" charset="0"/>
              </a:rPr>
              <a:t>JavaScript Can Show HTML Elements</a:t>
            </a:r>
            <a:endParaRPr lang="en-US" sz="4000" dirty="0"/>
          </a:p>
        </p:txBody>
      </p:sp>
      <p:sp>
        <p:nvSpPr>
          <p:cNvPr id="3" name="Subtitle 2"/>
          <p:cNvSpPr>
            <a:spLocks noGrp="1"/>
          </p:cNvSpPr>
          <p:nvPr>
            <p:ph type="subTitle"/>
          </p:nvPr>
        </p:nvSpPr>
        <p:spPr>
          <a:xfrm>
            <a:off x="504000" y="1768680"/>
            <a:ext cx="9072000" cy="5159062"/>
          </a:xfrm>
        </p:spPr>
        <p:txBody>
          <a:bodyPr anchor="t">
            <a:normAutofit fontScale="92500" lnSpcReduction="10000"/>
          </a:bodyPr>
          <a:lstStyle/>
          <a:p>
            <a:pPr marL="0" indent="0">
              <a:lnSpc>
                <a:spcPct val="150000"/>
              </a:lnSpc>
              <a:spcBef>
                <a:spcPts val="0"/>
              </a:spcBef>
              <a:buNone/>
            </a:pPr>
            <a:r>
              <a:rPr lang="en-US" sz="2400" dirty="0">
                <a:latin typeface="Centaur" panose="02030504050205020304" pitchFamily="18" charset="0"/>
              </a:rPr>
              <a:t>Showing hidden HTML elements can also be done by changing the display style:</a:t>
            </a:r>
          </a:p>
          <a:p>
            <a:pPr marL="0" indent="0">
              <a:lnSpc>
                <a:spcPct val="150000"/>
              </a:lnSpc>
              <a:spcBef>
                <a:spcPts val="0"/>
              </a:spcBef>
              <a:buNone/>
            </a:pPr>
            <a:r>
              <a:rPr lang="en-US" sz="2400" dirty="0">
                <a:latin typeface="Centaur" panose="02030504050205020304" pitchFamily="18" charset="0"/>
              </a:rPr>
              <a:t>&lt;!DOCTYPE html&gt;</a:t>
            </a:r>
          </a:p>
          <a:p>
            <a:pPr marL="0" indent="0">
              <a:lnSpc>
                <a:spcPct val="150000"/>
              </a:lnSpc>
              <a:spcBef>
                <a:spcPts val="0"/>
              </a:spcBef>
              <a:buNone/>
            </a:pPr>
            <a:r>
              <a:rPr lang="en-US" sz="2400" dirty="0">
                <a:latin typeface="Centaur" panose="02030504050205020304" pitchFamily="18" charset="0"/>
              </a:rPr>
              <a:t>&lt;html&gt;</a:t>
            </a:r>
          </a:p>
          <a:p>
            <a:pPr marL="0" indent="0">
              <a:lnSpc>
                <a:spcPct val="150000"/>
              </a:lnSpc>
              <a:spcBef>
                <a:spcPts val="0"/>
              </a:spcBef>
              <a:buNone/>
            </a:pPr>
            <a:r>
              <a:rPr lang="en-US" sz="2400" dirty="0">
                <a:latin typeface="Centaur" panose="02030504050205020304" pitchFamily="18" charset="0"/>
              </a:rPr>
              <a:t>&lt;body&gt;</a:t>
            </a:r>
          </a:p>
          <a:p>
            <a:pPr marL="457200" lvl="1" indent="0">
              <a:lnSpc>
                <a:spcPct val="150000"/>
              </a:lnSpc>
              <a:buNone/>
            </a:pPr>
            <a:r>
              <a:rPr lang="en-US" sz="2000" dirty="0">
                <a:latin typeface="Centaur" panose="02030504050205020304" pitchFamily="18" charset="0"/>
              </a:rPr>
              <a:t>&lt;h2&gt;What Can JavaScript Do?&lt;/h2&gt;</a:t>
            </a:r>
          </a:p>
          <a:p>
            <a:pPr marL="457200" lvl="1" indent="0">
              <a:lnSpc>
                <a:spcPct val="150000"/>
              </a:lnSpc>
              <a:buNone/>
            </a:pPr>
            <a:r>
              <a:rPr lang="en-US" sz="2000" dirty="0">
                <a:latin typeface="Centaur" panose="02030504050205020304" pitchFamily="18" charset="0"/>
              </a:rPr>
              <a:t>&lt;p&gt;JavaScript can show hidden HTML elements.&lt;/p&gt;</a:t>
            </a:r>
          </a:p>
          <a:p>
            <a:pPr marL="457200" lvl="1" indent="0">
              <a:lnSpc>
                <a:spcPct val="150000"/>
              </a:lnSpc>
              <a:buNone/>
            </a:pPr>
            <a:r>
              <a:rPr lang="en-US" sz="2000" dirty="0">
                <a:latin typeface="Centaur" panose="02030504050205020304" pitchFamily="18" charset="0"/>
              </a:rPr>
              <a:t>&lt;p id="demo" style="</a:t>
            </a:r>
            <a:r>
              <a:rPr lang="en-US" sz="2000" dirty="0" err="1">
                <a:latin typeface="Centaur" panose="02030504050205020304" pitchFamily="18" charset="0"/>
              </a:rPr>
              <a:t>display:none</a:t>
            </a:r>
            <a:r>
              <a:rPr lang="en-US" sz="2000" dirty="0">
                <a:latin typeface="Centaur" panose="02030504050205020304" pitchFamily="18" charset="0"/>
              </a:rPr>
              <a:t>"&gt;Hello JavaScript!&lt;/p&gt;</a:t>
            </a:r>
          </a:p>
          <a:p>
            <a:pPr marL="457200" lvl="1" indent="0">
              <a:lnSpc>
                <a:spcPct val="150000"/>
              </a:lnSpc>
              <a:buNone/>
            </a:pPr>
            <a:r>
              <a:rPr lang="en-US" sz="2000" dirty="0">
                <a:latin typeface="Centaur" panose="02030504050205020304" pitchFamily="18" charset="0"/>
              </a:rPr>
              <a:t>&lt;button type="button" </a:t>
            </a:r>
            <a:r>
              <a:rPr lang="en-US" sz="2000" dirty="0" err="1">
                <a:latin typeface="Centaur" panose="02030504050205020304" pitchFamily="18" charset="0"/>
              </a:rPr>
              <a:t>onclick</a:t>
            </a:r>
            <a:r>
              <a:rPr lang="en-US" sz="2000" dirty="0">
                <a:latin typeface="Centaur" panose="02030504050205020304" pitchFamily="18" charset="0"/>
              </a:rPr>
              <a:t>="</a:t>
            </a:r>
            <a:r>
              <a:rPr lang="en-US" sz="2000" dirty="0" err="1">
                <a:latin typeface="Centaur" panose="02030504050205020304" pitchFamily="18" charset="0"/>
              </a:rPr>
              <a:t>document.getElementById</a:t>
            </a:r>
            <a:r>
              <a:rPr lang="en-US" sz="2000" dirty="0">
                <a:latin typeface="Centaur" panose="02030504050205020304" pitchFamily="18" charset="0"/>
              </a:rPr>
              <a:t>('demo').</a:t>
            </a:r>
            <a:r>
              <a:rPr lang="en-US" sz="2000" dirty="0" err="1">
                <a:latin typeface="Centaur" panose="02030504050205020304" pitchFamily="18" charset="0"/>
              </a:rPr>
              <a:t>style.display</a:t>
            </a:r>
            <a:r>
              <a:rPr lang="en-US" sz="2000" dirty="0">
                <a:latin typeface="Centaur" panose="02030504050205020304" pitchFamily="18" charset="0"/>
              </a:rPr>
              <a:t>='block'"&gt;Click </a:t>
            </a:r>
            <a:r>
              <a:rPr lang="en-US" sz="1600" dirty="0">
                <a:latin typeface="Centaur" panose="02030504050205020304" pitchFamily="18" charset="0"/>
              </a:rPr>
              <a:t>Me!&lt;/button&gt;</a:t>
            </a:r>
          </a:p>
          <a:p>
            <a:pPr marL="0" indent="0">
              <a:lnSpc>
                <a:spcPct val="150000"/>
              </a:lnSpc>
              <a:spcBef>
                <a:spcPts val="0"/>
              </a:spcBef>
              <a:buNone/>
            </a:pPr>
            <a:r>
              <a:rPr lang="en-US" sz="2400" dirty="0">
                <a:latin typeface="Centaur" panose="02030504050205020304" pitchFamily="18" charset="0"/>
              </a:rPr>
              <a:t>&lt;/body&gt;</a:t>
            </a:r>
          </a:p>
          <a:p>
            <a:pPr marL="0" indent="0">
              <a:lnSpc>
                <a:spcPct val="150000"/>
              </a:lnSpc>
              <a:spcBef>
                <a:spcPts val="0"/>
              </a:spcBef>
              <a:buNone/>
            </a:pPr>
            <a:r>
              <a:rPr lang="en-US" sz="2400" dirty="0">
                <a:latin typeface="Centaur" panose="02030504050205020304" pitchFamily="18" charset="0"/>
              </a:rPr>
              <a:t>&lt;/html&gt; </a:t>
            </a:r>
          </a:p>
        </p:txBody>
      </p:sp>
    </p:spTree>
    <p:extLst>
      <p:ext uri="{BB962C8B-B14F-4D97-AF65-F5344CB8AC3E}">
        <p14:creationId xmlns:p14="http://schemas.microsoft.com/office/powerpoint/2010/main" val="3179740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Finding HTML Elements by Tag Name</a:t>
            </a:r>
          </a:p>
        </p:txBody>
      </p:sp>
      <p:sp>
        <p:nvSpPr>
          <p:cNvPr id="3" name="Subtitle 2"/>
          <p:cNvSpPr>
            <a:spLocks noGrp="1"/>
          </p:cNvSpPr>
          <p:nvPr>
            <p:ph type="subTitle"/>
          </p:nvPr>
        </p:nvSpPr>
        <p:spPr>
          <a:xfrm>
            <a:off x="504000" y="1563120"/>
            <a:ext cx="9072000" cy="5566100"/>
          </a:xfrm>
        </p:spPr>
        <p:txBody>
          <a:bodyPr anchor="t">
            <a:normAutofit fontScale="92500"/>
          </a:bodyPr>
          <a:lstStyle/>
          <a:p>
            <a:pPr marL="0" indent="0">
              <a:lnSpc>
                <a:spcPts val="3000"/>
              </a:lnSpc>
              <a:spcBef>
                <a:spcPts val="0"/>
              </a:spcBef>
              <a:buNone/>
            </a:pPr>
            <a:r>
              <a:rPr lang="en-US" sz="2400" dirty="0">
                <a:latin typeface="Centaur" panose="02030504050205020304" pitchFamily="18" charset="0"/>
              </a:rPr>
              <a:t>&lt;!DOCTYPE html&gt;</a:t>
            </a:r>
          </a:p>
          <a:p>
            <a:pPr marL="0" indent="0">
              <a:lnSpc>
                <a:spcPts val="3000"/>
              </a:lnSpc>
              <a:spcBef>
                <a:spcPts val="0"/>
              </a:spcBef>
              <a:buNone/>
            </a:pPr>
            <a:r>
              <a:rPr lang="en-US" sz="2400" dirty="0">
                <a:latin typeface="Centaur" panose="02030504050205020304" pitchFamily="18" charset="0"/>
              </a:rPr>
              <a:t>&lt;html&gt;</a:t>
            </a:r>
          </a:p>
          <a:p>
            <a:pPr marL="0" indent="0">
              <a:lnSpc>
                <a:spcPts val="3000"/>
              </a:lnSpc>
              <a:spcBef>
                <a:spcPts val="0"/>
              </a:spcBef>
              <a:buNone/>
            </a:pPr>
            <a:r>
              <a:rPr lang="en-US" sz="2400" dirty="0">
                <a:latin typeface="Centaur" panose="02030504050205020304" pitchFamily="18" charset="0"/>
              </a:rPr>
              <a:t>&lt;body&gt;</a:t>
            </a:r>
          </a:p>
          <a:p>
            <a:pPr marL="0" indent="0">
              <a:lnSpc>
                <a:spcPts val="3000"/>
              </a:lnSpc>
              <a:spcBef>
                <a:spcPts val="0"/>
              </a:spcBef>
              <a:buNone/>
            </a:pPr>
            <a:r>
              <a:rPr lang="en-US" sz="2400" dirty="0">
                <a:latin typeface="Centaur" panose="02030504050205020304" pitchFamily="18" charset="0"/>
              </a:rPr>
              <a:t>&lt;h2&gt;JavaScript HTML DOM&lt;/h2&gt;</a:t>
            </a:r>
          </a:p>
          <a:p>
            <a:pPr marL="0" indent="0">
              <a:lnSpc>
                <a:spcPts val="3000"/>
              </a:lnSpc>
              <a:spcBef>
                <a:spcPts val="0"/>
              </a:spcBef>
              <a:buNone/>
            </a:pPr>
            <a:r>
              <a:rPr lang="en-US" sz="2400" dirty="0">
                <a:latin typeface="Centaur" panose="02030504050205020304" pitchFamily="18" charset="0"/>
              </a:rPr>
              <a:t>&lt;p&gt;Finding HTML Elements by Tag Name.&lt;/p&gt;</a:t>
            </a:r>
          </a:p>
          <a:p>
            <a:pPr marL="0" indent="0">
              <a:lnSpc>
                <a:spcPts val="3000"/>
              </a:lnSpc>
              <a:spcBef>
                <a:spcPts val="0"/>
              </a:spcBef>
              <a:buNone/>
            </a:pPr>
            <a:r>
              <a:rPr lang="en-US" sz="2400" dirty="0">
                <a:latin typeface="Centaur" panose="02030504050205020304" pitchFamily="18" charset="0"/>
              </a:rPr>
              <a:t>&lt;p&gt;This example demonstrates the &lt;b&gt;</a:t>
            </a:r>
            <a:r>
              <a:rPr lang="en-US" sz="2400" dirty="0" err="1">
                <a:latin typeface="Centaur" panose="02030504050205020304" pitchFamily="18" charset="0"/>
              </a:rPr>
              <a:t>getElementsByTagName</a:t>
            </a:r>
            <a:r>
              <a:rPr lang="en-US" sz="2400" dirty="0">
                <a:latin typeface="Centaur" panose="02030504050205020304" pitchFamily="18" charset="0"/>
              </a:rPr>
              <a:t>&lt;/b&gt; method.&lt;/p&gt;</a:t>
            </a:r>
          </a:p>
          <a:p>
            <a:pPr marL="0" indent="0">
              <a:lnSpc>
                <a:spcPts val="3000"/>
              </a:lnSpc>
              <a:spcBef>
                <a:spcPts val="0"/>
              </a:spcBef>
              <a:buNone/>
            </a:pPr>
            <a:r>
              <a:rPr lang="en-US" sz="2400" dirty="0">
                <a:latin typeface="Centaur" panose="02030504050205020304" pitchFamily="18" charset="0"/>
              </a:rPr>
              <a:t>&lt;p id="demo"&gt;&lt;/p&gt;</a:t>
            </a:r>
          </a:p>
          <a:p>
            <a:pPr marL="457200" lvl="1" indent="0">
              <a:lnSpc>
                <a:spcPts val="3000"/>
              </a:lnSpc>
              <a:buNone/>
            </a:pPr>
            <a:r>
              <a:rPr lang="en-US" sz="2400" dirty="0">
                <a:latin typeface="Centaur" panose="02030504050205020304" pitchFamily="18" charset="0"/>
              </a:rPr>
              <a:t>&lt;script&gt;</a:t>
            </a:r>
          </a:p>
          <a:p>
            <a:pPr marL="457200" lvl="1" indent="0">
              <a:lnSpc>
                <a:spcPts val="3000"/>
              </a:lnSpc>
              <a:buNone/>
            </a:pPr>
            <a:r>
              <a:rPr lang="en-US" sz="2400" dirty="0" err="1">
                <a:latin typeface="Centaur" panose="02030504050205020304" pitchFamily="18" charset="0"/>
              </a:rPr>
              <a:t>const</a:t>
            </a:r>
            <a:r>
              <a:rPr lang="en-US" sz="2400" dirty="0">
                <a:latin typeface="Centaur" panose="02030504050205020304" pitchFamily="18" charset="0"/>
              </a:rPr>
              <a:t> element = </a:t>
            </a:r>
            <a:r>
              <a:rPr lang="en-US" sz="2400" dirty="0" err="1">
                <a:latin typeface="Centaur" panose="02030504050205020304" pitchFamily="18" charset="0"/>
              </a:rPr>
              <a:t>document.getElementsByTagName</a:t>
            </a:r>
            <a:r>
              <a:rPr lang="en-US" sz="2400" dirty="0">
                <a:latin typeface="Centaur" panose="02030504050205020304" pitchFamily="18" charset="0"/>
              </a:rPr>
              <a:t>("p");</a:t>
            </a:r>
          </a:p>
          <a:p>
            <a:pPr marL="457200" lvl="1" indent="0">
              <a:lnSpc>
                <a:spcPts val="3000"/>
              </a:lnSpc>
              <a:buNone/>
            </a:pPr>
            <a:r>
              <a:rPr lang="en-US" sz="2400" dirty="0" err="1">
                <a:latin typeface="Centaur" panose="02030504050205020304" pitchFamily="18" charset="0"/>
              </a:rPr>
              <a:t>document.getElementById</a:t>
            </a:r>
            <a:r>
              <a:rPr lang="en-US" sz="2400" dirty="0">
                <a:latin typeface="Centaur" panose="02030504050205020304" pitchFamily="18" charset="0"/>
              </a:rPr>
              <a:t>("demo").innerHTML = 'The text in first paragraph (index 0) is: ' + element[0].innerHTML;</a:t>
            </a:r>
          </a:p>
          <a:p>
            <a:pPr marL="457200" lvl="1" indent="0">
              <a:lnSpc>
                <a:spcPts val="3000"/>
              </a:lnSpc>
              <a:buNone/>
            </a:pPr>
            <a:r>
              <a:rPr lang="en-US" sz="2400" dirty="0">
                <a:latin typeface="Centaur" panose="02030504050205020304" pitchFamily="18" charset="0"/>
              </a:rPr>
              <a:t>&lt;/script&gt;</a:t>
            </a:r>
          </a:p>
          <a:p>
            <a:pPr marL="0" indent="0">
              <a:lnSpc>
                <a:spcPts val="3000"/>
              </a:lnSpc>
              <a:spcBef>
                <a:spcPts val="0"/>
              </a:spcBef>
              <a:buNone/>
            </a:pPr>
            <a:r>
              <a:rPr lang="en-US" sz="2400" dirty="0">
                <a:latin typeface="Centaur" panose="02030504050205020304" pitchFamily="18" charset="0"/>
              </a:rPr>
              <a:t>&lt;/body&gt;</a:t>
            </a:r>
          </a:p>
          <a:p>
            <a:pPr marL="0" indent="0">
              <a:lnSpc>
                <a:spcPts val="3000"/>
              </a:lnSpc>
              <a:spcBef>
                <a:spcPts val="0"/>
              </a:spcBef>
              <a:buNone/>
            </a:pPr>
            <a:r>
              <a:rPr lang="en-US" sz="2400" dirty="0">
                <a:latin typeface="Centaur" panose="02030504050205020304" pitchFamily="18" charset="0"/>
              </a:rPr>
              <a:t>&lt;/html&gt;</a:t>
            </a:r>
          </a:p>
          <a:p>
            <a:pPr marL="0" indent="0">
              <a:buNone/>
            </a:pPr>
            <a:endParaRPr lang="en-US" dirty="0"/>
          </a:p>
        </p:txBody>
      </p:sp>
    </p:spTree>
    <p:extLst>
      <p:ext uri="{BB962C8B-B14F-4D97-AF65-F5344CB8AC3E}">
        <p14:creationId xmlns:p14="http://schemas.microsoft.com/office/powerpoint/2010/main" val="27537689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Finding HTML Elements by Tag Name cont’d…</a:t>
            </a:r>
            <a:endParaRPr lang="en-US" sz="3600" dirty="0"/>
          </a:p>
        </p:txBody>
      </p:sp>
      <p:sp>
        <p:nvSpPr>
          <p:cNvPr id="3" name="Subtitle 2"/>
          <p:cNvSpPr>
            <a:spLocks noGrp="1"/>
          </p:cNvSpPr>
          <p:nvPr>
            <p:ph type="subTitle"/>
          </p:nvPr>
        </p:nvSpPr>
        <p:spPr>
          <a:xfrm>
            <a:off x="504000" y="1563121"/>
            <a:ext cx="9072000" cy="5581598"/>
          </a:xfrm>
        </p:spPr>
        <p:txBody>
          <a:bodyPr anchor="t">
            <a:noAutofit/>
          </a:bodyPr>
          <a:lstStyle/>
          <a:p>
            <a:pPr marL="0" indent="0">
              <a:lnSpc>
                <a:spcPts val="2600"/>
              </a:lnSpc>
              <a:spcBef>
                <a:spcPts val="0"/>
              </a:spcBef>
              <a:buNone/>
            </a:pPr>
            <a:r>
              <a:rPr lang="en-US" sz="2000" dirty="0">
                <a:latin typeface="Centaur" panose="02030504050205020304" pitchFamily="18" charset="0"/>
              </a:rPr>
              <a:t>&lt;!DOCTYPE html&gt;</a:t>
            </a:r>
          </a:p>
          <a:p>
            <a:pPr marL="0" indent="0">
              <a:lnSpc>
                <a:spcPts val="2600"/>
              </a:lnSpc>
              <a:spcBef>
                <a:spcPts val="0"/>
              </a:spcBef>
              <a:buNone/>
            </a:pPr>
            <a:r>
              <a:rPr lang="en-US" sz="2000" dirty="0">
                <a:latin typeface="Centaur" panose="02030504050205020304" pitchFamily="18" charset="0"/>
              </a:rPr>
              <a:t>&lt;html&gt;</a:t>
            </a:r>
          </a:p>
          <a:p>
            <a:pPr marL="0" indent="0">
              <a:lnSpc>
                <a:spcPts val="2600"/>
              </a:lnSpc>
              <a:spcBef>
                <a:spcPts val="0"/>
              </a:spcBef>
              <a:buNone/>
            </a:pPr>
            <a:r>
              <a:rPr lang="en-US" sz="2000" dirty="0">
                <a:latin typeface="Centaur" panose="02030504050205020304" pitchFamily="18" charset="0"/>
              </a:rPr>
              <a:t>&lt;body&gt;</a:t>
            </a:r>
          </a:p>
          <a:p>
            <a:pPr marL="0" indent="0">
              <a:lnSpc>
                <a:spcPts val="2600"/>
              </a:lnSpc>
              <a:spcBef>
                <a:spcPts val="0"/>
              </a:spcBef>
              <a:buNone/>
            </a:pPr>
            <a:r>
              <a:rPr lang="en-US" sz="2000" dirty="0">
                <a:latin typeface="Centaur" panose="02030504050205020304" pitchFamily="18" charset="0"/>
              </a:rPr>
              <a:t>&lt;h2&gt;JavaScript HTML DOM&lt;/h2&gt;</a:t>
            </a:r>
          </a:p>
          <a:p>
            <a:pPr marL="0" indent="0">
              <a:lnSpc>
                <a:spcPts val="2600"/>
              </a:lnSpc>
              <a:spcBef>
                <a:spcPts val="0"/>
              </a:spcBef>
              <a:buNone/>
            </a:pPr>
            <a:r>
              <a:rPr lang="en-US" sz="2000" dirty="0">
                <a:latin typeface="Centaur" panose="02030504050205020304" pitchFamily="18" charset="0"/>
              </a:rPr>
              <a:t>&lt;div id="main"&gt;</a:t>
            </a:r>
          </a:p>
          <a:p>
            <a:pPr marL="0" indent="0">
              <a:lnSpc>
                <a:spcPts val="2600"/>
              </a:lnSpc>
              <a:spcBef>
                <a:spcPts val="0"/>
              </a:spcBef>
              <a:buNone/>
            </a:pPr>
            <a:r>
              <a:rPr lang="en-US" sz="2000" dirty="0">
                <a:latin typeface="Centaur" panose="02030504050205020304" pitchFamily="18" charset="0"/>
              </a:rPr>
              <a:t>&lt;p&gt;Finding HTML Elements by Tag Name&lt;/p&gt;</a:t>
            </a:r>
          </a:p>
          <a:p>
            <a:pPr marL="0" indent="0">
              <a:lnSpc>
                <a:spcPts val="2600"/>
              </a:lnSpc>
              <a:spcBef>
                <a:spcPts val="0"/>
              </a:spcBef>
              <a:buNone/>
            </a:pPr>
            <a:r>
              <a:rPr lang="en-US" sz="2000" dirty="0">
                <a:latin typeface="Centaur" panose="02030504050205020304" pitchFamily="18" charset="0"/>
              </a:rPr>
              <a:t>&lt;p&gt;This example demonstrates the &lt;b&gt;</a:t>
            </a:r>
            <a:r>
              <a:rPr lang="en-US" sz="2000" dirty="0" err="1">
                <a:latin typeface="Centaur" panose="02030504050205020304" pitchFamily="18" charset="0"/>
              </a:rPr>
              <a:t>getElementsByTagName</a:t>
            </a:r>
            <a:r>
              <a:rPr lang="en-US" sz="2000" dirty="0">
                <a:latin typeface="Centaur" panose="02030504050205020304" pitchFamily="18" charset="0"/>
              </a:rPr>
              <a:t>&lt;/b&gt; method.&lt;/p&gt;</a:t>
            </a:r>
          </a:p>
          <a:p>
            <a:pPr marL="0" indent="0">
              <a:lnSpc>
                <a:spcPts val="2600"/>
              </a:lnSpc>
              <a:spcBef>
                <a:spcPts val="0"/>
              </a:spcBef>
              <a:buNone/>
            </a:pPr>
            <a:r>
              <a:rPr lang="en-US" sz="2000" dirty="0">
                <a:latin typeface="Centaur" panose="02030504050205020304" pitchFamily="18" charset="0"/>
              </a:rPr>
              <a:t>&lt;/div&gt;</a:t>
            </a:r>
          </a:p>
          <a:p>
            <a:pPr marL="0" indent="0">
              <a:lnSpc>
                <a:spcPts val="2600"/>
              </a:lnSpc>
              <a:spcBef>
                <a:spcPts val="0"/>
              </a:spcBef>
              <a:buNone/>
            </a:pPr>
            <a:r>
              <a:rPr lang="en-US" sz="2000" dirty="0">
                <a:latin typeface="Centaur" panose="02030504050205020304" pitchFamily="18" charset="0"/>
              </a:rPr>
              <a:t>&lt;p id="demo"&gt;&lt;/p&gt;</a:t>
            </a:r>
          </a:p>
          <a:p>
            <a:pPr marL="457200" lvl="1" indent="0">
              <a:lnSpc>
                <a:spcPts val="2600"/>
              </a:lnSpc>
              <a:buNone/>
            </a:pPr>
            <a:r>
              <a:rPr lang="en-US" sz="2000" dirty="0">
                <a:latin typeface="Centaur" panose="02030504050205020304" pitchFamily="18" charset="0"/>
              </a:rPr>
              <a:t>&lt;script&gt;</a:t>
            </a:r>
          </a:p>
          <a:p>
            <a:pPr marL="457200" lvl="1" indent="0">
              <a:lnSpc>
                <a:spcPts val="2600"/>
              </a:lnSpc>
              <a:buNone/>
            </a:pPr>
            <a:r>
              <a:rPr lang="en-US" sz="2000" dirty="0" err="1">
                <a:latin typeface="Centaur" panose="02030504050205020304" pitchFamily="18" charset="0"/>
              </a:rPr>
              <a:t>const</a:t>
            </a:r>
            <a:r>
              <a:rPr lang="en-US" sz="2000" dirty="0">
                <a:latin typeface="Centaur" panose="02030504050205020304" pitchFamily="18" charset="0"/>
              </a:rPr>
              <a:t> x = </a:t>
            </a:r>
            <a:r>
              <a:rPr lang="en-US" sz="2000" dirty="0" err="1">
                <a:latin typeface="Centaur" panose="02030504050205020304" pitchFamily="18" charset="0"/>
              </a:rPr>
              <a:t>document.getElementById</a:t>
            </a:r>
            <a:r>
              <a:rPr lang="en-US" sz="2000" dirty="0">
                <a:latin typeface="Centaur" panose="02030504050205020304" pitchFamily="18" charset="0"/>
              </a:rPr>
              <a:t>("main");</a:t>
            </a:r>
          </a:p>
          <a:p>
            <a:pPr marL="457200" lvl="1" indent="0">
              <a:lnSpc>
                <a:spcPts val="2600"/>
              </a:lnSpc>
              <a:buNone/>
            </a:pPr>
            <a:r>
              <a:rPr lang="en-US" sz="2000" dirty="0" err="1">
                <a:latin typeface="Centaur" panose="02030504050205020304" pitchFamily="18" charset="0"/>
              </a:rPr>
              <a:t>const</a:t>
            </a:r>
            <a:r>
              <a:rPr lang="en-US" sz="2000" dirty="0">
                <a:latin typeface="Centaur" panose="02030504050205020304" pitchFamily="18" charset="0"/>
              </a:rPr>
              <a:t> y = </a:t>
            </a:r>
            <a:r>
              <a:rPr lang="en-US" sz="2000" dirty="0" err="1">
                <a:latin typeface="Centaur" panose="02030504050205020304" pitchFamily="18" charset="0"/>
              </a:rPr>
              <a:t>x.getElementsByTagName</a:t>
            </a:r>
            <a:r>
              <a:rPr lang="en-US" sz="2000" dirty="0">
                <a:latin typeface="Centaur" panose="02030504050205020304" pitchFamily="18" charset="0"/>
              </a:rPr>
              <a:t>("p");</a:t>
            </a:r>
          </a:p>
          <a:p>
            <a:pPr marL="457200" lvl="1" indent="0">
              <a:lnSpc>
                <a:spcPts val="2600"/>
              </a:lnSpc>
              <a:buNone/>
            </a:pPr>
            <a:r>
              <a:rPr lang="en-US" sz="2000" dirty="0" err="1">
                <a:latin typeface="Centaur" panose="02030504050205020304" pitchFamily="18" charset="0"/>
              </a:rPr>
              <a:t>document.getElementById</a:t>
            </a:r>
            <a:r>
              <a:rPr lang="en-US" sz="2000" dirty="0">
                <a:latin typeface="Centaur" panose="02030504050205020304" pitchFamily="18" charset="0"/>
              </a:rPr>
              <a:t>("demo").innerHTML = </a:t>
            </a:r>
          </a:p>
          <a:p>
            <a:pPr marL="457200" lvl="1" indent="0">
              <a:lnSpc>
                <a:spcPts val="2600"/>
              </a:lnSpc>
              <a:buNone/>
            </a:pPr>
            <a:r>
              <a:rPr lang="en-US" sz="2000" dirty="0">
                <a:latin typeface="Centaur" panose="02030504050205020304" pitchFamily="18" charset="0"/>
              </a:rPr>
              <a:t>'The first paragraph (index 0) inside "main" is: ' + y[0].innerHTML;</a:t>
            </a:r>
          </a:p>
          <a:p>
            <a:pPr marL="457200" lvl="1" indent="0">
              <a:lnSpc>
                <a:spcPts val="2600"/>
              </a:lnSpc>
              <a:buNone/>
            </a:pPr>
            <a:r>
              <a:rPr lang="en-US" sz="2000" dirty="0">
                <a:latin typeface="Centaur" panose="02030504050205020304" pitchFamily="18" charset="0"/>
              </a:rPr>
              <a:t>&lt;/script&gt;</a:t>
            </a:r>
          </a:p>
          <a:p>
            <a:pPr marL="0" indent="0">
              <a:lnSpc>
                <a:spcPts val="2600"/>
              </a:lnSpc>
              <a:spcBef>
                <a:spcPts val="0"/>
              </a:spcBef>
              <a:buNone/>
            </a:pPr>
            <a:r>
              <a:rPr lang="en-US" sz="2000" dirty="0">
                <a:latin typeface="Centaur" panose="02030504050205020304" pitchFamily="18" charset="0"/>
              </a:rPr>
              <a:t>&lt;/body&gt;</a:t>
            </a:r>
          </a:p>
          <a:p>
            <a:pPr marL="0" indent="0">
              <a:lnSpc>
                <a:spcPts val="2600"/>
              </a:lnSpc>
              <a:spcBef>
                <a:spcPts val="0"/>
              </a:spcBef>
              <a:buNone/>
            </a:pPr>
            <a:r>
              <a:rPr lang="en-US" sz="2000" dirty="0">
                <a:latin typeface="Centaur" panose="02030504050205020304" pitchFamily="18" charset="0"/>
              </a:rPr>
              <a:t>&lt;/html&gt;</a:t>
            </a:r>
          </a:p>
        </p:txBody>
      </p:sp>
    </p:spTree>
    <p:extLst>
      <p:ext uri="{BB962C8B-B14F-4D97-AF65-F5344CB8AC3E}">
        <p14:creationId xmlns:p14="http://schemas.microsoft.com/office/powerpoint/2010/main" val="34568540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Finding HTML Elements by CSS Selectors</a:t>
            </a:r>
            <a:endParaRPr lang="en-US" dirty="0"/>
          </a:p>
        </p:txBody>
      </p:sp>
      <p:sp>
        <p:nvSpPr>
          <p:cNvPr id="3" name="Subtitle 2"/>
          <p:cNvSpPr>
            <a:spLocks noGrp="1"/>
          </p:cNvSpPr>
          <p:nvPr>
            <p:ph type="subTitle"/>
          </p:nvPr>
        </p:nvSpPr>
        <p:spPr>
          <a:xfrm>
            <a:off x="504000" y="1768679"/>
            <a:ext cx="9072000" cy="5360541"/>
          </a:xfrm>
        </p:spPr>
        <p:txBody>
          <a:bodyPr anchor="t">
            <a:normAutofit lnSpcReduction="10000"/>
          </a:bodyPr>
          <a:lstStyle/>
          <a:p>
            <a:pPr marL="107950">
              <a:buNone/>
            </a:pPr>
            <a:r>
              <a:rPr lang="en-US" sz="2200" dirty="0">
                <a:latin typeface="Centaur" panose="02030504050205020304" pitchFamily="18" charset="0"/>
              </a:rPr>
              <a:t>If you want to find all HTML elements that match a specified CSS selector (id, class names, types, attributes, values of attributes, </a:t>
            </a:r>
            <a:r>
              <a:rPr lang="en-US" sz="2200" dirty="0" err="1">
                <a:latin typeface="Centaur" panose="02030504050205020304" pitchFamily="18" charset="0"/>
              </a:rPr>
              <a:t>etc</a:t>
            </a:r>
            <a:r>
              <a:rPr lang="en-US" sz="2200" dirty="0">
                <a:latin typeface="Centaur" panose="02030504050205020304" pitchFamily="18" charset="0"/>
              </a:rPr>
              <a:t>), use the </a:t>
            </a:r>
            <a:r>
              <a:rPr lang="en-US" sz="2200" dirty="0" err="1">
                <a:latin typeface="Centaur" panose="02030504050205020304" pitchFamily="18" charset="0"/>
              </a:rPr>
              <a:t>querySelectorAll</a:t>
            </a:r>
            <a:r>
              <a:rPr lang="en-US" sz="2200" dirty="0">
                <a:latin typeface="Centaur" panose="02030504050205020304" pitchFamily="18" charset="0"/>
              </a:rPr>
              <a:t>() method.</a:t>
            </a:r>
          </a:p>
          <a:p>
            <a:pPr marL="107950">
              <a:spcBef>
                <a:spcPts val="1800"/>
              </a:spcBef>
              <a:buNone/>
            </a:pPr>
            <a:r>
              <a:rPr lang="en-US" sz="2200" dirty="0">
                <a:latin typeface="Centaur" panose="02030504050205020304" pitchFamily="18" charset="0"/>
              </a:rPr>
              <a:t>&lt;!DOCTYPE html&gt;</a:t>
            </a:r>
          </a:p>
          <a:p>
            <a:pPr marL="107950">
              <a:buNone/>
            </a:pPr>
            <a:r>
              <a:rPr lang="en-US" sz="2200" dirty="0">
                <a:latin typeface="Centaur" panose="02030504050205020304" pitchFamily="18" charset="0"/>
              </a:rPr>
              <a:t>&lt;html&gt;</a:t>
            </a:r>
          </a:p>
          <a:p>
            <a:pPr marL="107950">
              <a:buNone/>
            </a:pPr>
            <a:r>
              <a:rPr lang="en-US" sz="2200" dirty="0">
                <a:latin typeface="Centaur" panose="02030504050205020304" pitchFamily="18" charset="0"/>
              </a:rPr>
              <a:t>&lt;body&gt;</a:t>
            </a:r>
          </a:p>
          <a:p>
            <a:pPr marL="107950">
              <a:buNone/>
            </a:pPr>
            <a:r>
              <a:rPr lang="en-US" sz="2200" dirty="0">
                <a:latin typeface="Centaur" panose="02030504050205020304" pitchFamily="18" charset="0"/>
              </a:rPr>
              <a:t>&lt;h2&gt;JavaScript HTML DOM&lt;/h2&gt;</a:t>
            </a:r>
          </a:p>
          <a:p>
            <a:pPr marL="107950">
              <a:buNone/>
            </a:pPr>
            <a:r>
              <a:rPr lang="en-US" sz="2200" dirty="0">
                <a:latin typeface="Centaur" panose="02030504050205020304" pitchFamily="18" charset="0"/>
              </a:rPr>
              <a:t>&lt;p&gt;Finding HTML Elements by Query Selector&lt;/p&gt;</a:t>
            </a:r>
          </a:p>
          <a:p>
            <a:pPr marL="107950">
              <a:buNone/>
            </a:pPr>
            <a:r>
              <a:rPr lang="en-US" sz="2200" dirty="0">
                <a:latin typeface="Centaur" panose="02030504050205020304" pitchFamily="18" charset="0"/>
              </a:rPr>
              <a:t>&lt;p class="intro"&gt;Hello World!.&lt;/p&gt;</a:t>
            </a:r>
          </a:p>
          <a:p>
            <a:pPr marL="107950">
              <a:buNone/>
            </a:pPr>
            <a:r>
              <a:rPr lang="en-US" sz="2200" dirty="0">
                <a:latin typeface="Centaur" panose="02030504050205020304" pitchFamily="18" charset="0"/>
              </a:rPr>
              <a:t>&lt;p class="intro"&gt;This example demonstrates the &lt;b&gt;</a:t>
            </a:r>
            <a:r>
              <a:rPr lang="en-US" sz="2200" dirty="0" err="1">
                <a:latin typeface="Centaur" panose="02030504050205020304" pitchFamily="18" charset="0"/>
              </a:rPr>
              <a:t>querySelectorAll</a:t>
            </a:r>
            <a:r>
              <a:rPr lang="en-US" sz="2200" dirty="0">
                <a:latin typeface="Centaur" panose="02030504050205020304" pitchFamily="18" charset="0"/>
              </a:rPr>
              <a:t>&lt;/b&gt; method.&lt;/p&gt;</a:t>
            </a:r>
          </a:p>
          <a:p>
            <a:pPr marL="107950">
              <a:buNone/>
            </a:pPr>
            <a:r>
              <a:rPr lang="en-US" sz="2200" dirty="0">
                <a:latin typeface="Centaur" panose="02030504050205020304" pitchFamily="18" charset="0"/>
              </a:rPr>
              <a:t>&lt;p id="demo"&gt;&lt;/p&gt;</a:t>
            </a:r>
          </a:p>
          <a:p>
            <a:pPr marL="107950" lvl="1">
              <a:buNone/>
            </a:pPr>
            <a:r>
              <a:rPr lang="en-US" sz="2200" dirty="0">
                <a:latin typeface="Centaur" panose="02030504050205020304" pitchFamily="18" charset="0"/>
              </a:rPr>
              <a:t>&lt;script&gt;</a:t>
            </a:r>
          </a:p>
          <a:p>
            <a:pPr marL="107950" lvl="1">
              <a:buNone/>
            </a:pPr>
            <a:r>
              <a:rPr lang="en-US" sz="2200" dirty="0" err="1">
                <a:latin typeface="Centaur" panose="02030504050205020304" pitchFamily="18" charset="0"/>
              </a:rPr>
              <a:t>const</a:t>
            </a:r>
            <a:r>
              <a:rPr lang="en-US" sz="2200" dirty="0">
                <a:latin typeface="Centaur" panose="02030504050205020304" pitchFamily="18" charset="0"/>
              </a:rPr>
              <a:t> x = </a:t>
            </a:r>
            <a:r>
              <a:rPr lang="en-US" sz="2200" dirty="0" err="1">
                <a:latin typeface="Centaur" panose="02030504050205020304" pitchFamily="18" charset="0"/>
              </a:rPr>
              <a:t>document.querySelectorAll</a:t>
            </a:r>
            <a:r>
              <a:rPr lang="en-US" sz="2200" dirty="0">
                <a:latin typeface="Centaur" panose="02030504050205020304" pitchFamily="18" charset="0"/>
              </a:rPr>
              <a:t>("</a:t>
            </a:r>
            <a:r>
              <a:rPr lang="en-US" sz="2200" dirty="0" err="1">
                <a:latin typeface="Centaur" panose="02030504050205020304" pitchFamily="18" charset="0"/>
              </a:rPr>
              <a:t>p.intro</a:t>
            </a:r>
            <a:r>
              <a:rPr lang="en-US" sz="2200" dirty="0">
                <a:latin typeface="Centaur" panose="02030504050205020304" pitchFamily="18" charset="0"/>
              </a:rPr>
              <a:t>");</a:t>
            </a:r>
          </a:p>
          <a:p>
            <a:pPr marL="107950" lvl="1">
              <a:buNone/>
            </a:pPr>
            <a:r>
              <a:rPr lang="en-US" sz="2200" dirty="0" err="1">
                <a:latin typeface="Centaur" panose="02030504050205020304" pitchFamily="18" charset="0"/>
              </a:rPr>
              <a:t>document.getElementById</a:t>
            </a:r>
            <a:r>
              <a:rPr lang="en-US" sz="2200" dirty="0">
                <a:latin typeface="Centaur" panose="02030504050205020304" pitchFamily="18" charset="0"/>
              </a:rPr>
              <a:t>("demo").innerHTML = </a:t>
            </a:r>
          </a:p>
          <a:p>
            <a:pPr marL="107950" lvl="1">
              <a:buNone/>
            </a:pPr>
            <a:r>
              <a:rPr lang="en-US" sz="2200" dirty="0">
                <a:latin typeface="Centaur" panose="02030504050205020304" pitchFamily="18" charset="0"/>
              </a:rPr>
              <a:t>'The first paragraph (index 0) with class="intro" is: ' + x[0].innerHTML;</a:t>
            </a:r>
          </a:p>
          <a:p>
            <a:pPr marL="107950" lvl="1">
              <a:buNone/>
            </a:pPr>
            <a:r>
              <a:rPr lang="en-US" sz="2200" dirty="0">
                <a:latin typeface="Centaur" panose="02030504050205020304" pitchFamily="18" charset="0"/>
              </a:rPr>
              <a:t>&lt;/script&gt;</a:t>
            </a:r>
          </a:p>
          <a:p>
            <a:pPr marL="107950">
              <a:buNone/>
            </a:pPr>
            <a:r>
              <a:rPr lang="en-US" sz="2200" dirty="0">
                <a:latin typeface="Centaur" panose="02030504050205020304" pitchFamily="18" charset="0"/>
              </a:rPr>
              <a:t>&lt;/body&gt;</a:t>
            </a:r>
          </a:p>
          <a:p>
            <a:pPr marL="107950">
              <a:buNone/>
            </a:pPr>
            <a:r>
              <a:rPr lang="en-US" sz="2200" dirty="0">
                <a:latin typeface="Centaur" panose="02030504050205020304" pitchFamily="18" charset="0"/>
              </a:rPr>
              <a:t>&lt;/html&gt;</a:t>
            </a:r>
          </a:p>
          <a:p>
            <a:pPr marL="0" indent="0">
              <a:buNone/>
            </a:pPr>
            <a:endParaRPr lang="en-US" sz="2400" dirty="0">
              <a:latin typeface="Centaur" panose="02030504050205020304" pitchFamily="18" charset="0"/>
            </a:endParaRPr>
          </a:p>
        </p:txBody>
      </p:sp>
    </p:spTree>
    <p:extLst>
      <p:ext uri="{BB962C8B-B14F-4D97-AF65-F5344CB8AC3E}">
        <p14:creationId xmlns:p14="http://schemas.microsoft.com/office/powerpoint/2010/main" val="310542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504000" y="576000"/>
            <a:ext cx="7199280" cy="71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US" sz="4000" spc="-1" dirty="0">
                <a:solidFill>
                  <a:srgbClr val="002060"/>
                </a:solidFill>
                <a:latin typeface="Centaur" panose="02030504050205020304" pitchFamily="18" charset="0"/>
                <a:ea typeface="DejaVu Sans"/>
              </a:rPr>
              <a:t>JavaScript Where To  cont’d…</a:t>
            </a:r>
          </a:p>
        </p:txBody>
      </p:sp>
      <p:sp>
        <p:nvSpPr>
          <p:cNvPr id="88" name="CustomShape 2"/>
          <p:cNvSpPr/>
          <p:nvPr/>
        </p:nvSpPr>
        <p:spPr>
          <a:xfrm>
            <a:off x="504000" y="1799999"/>
            <a:ext cx="9071280" cy="515873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565920" indent="-457200" algn="just">
              <a:lnSpc>
                <a:spcPct val="90000"/>
              </a:lnSpc>
              <a:spcBef>
                <a:spcPts val="479"/>
              </a:spcBef>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cs typeface="Calibri" panose="020F0502020204030204" pitchFamily="34" charset="0"/>
              </a:rPr>
              <a:t>JavaScript can be inserted within the head, the body, or use external JavaScript file</a:t>
            </a:r>
            <a:endParaRPr lang="en-US" sz="2800" spc="-1" dirty="0">
              <a:latin typeface="Centaur" panose="02030504050205020304" pitchFamily="18" charset="0"/>
              <a:cs typeface="Calibri" panose="020F0502020204030204" pitchFamily="34" charset="0"/>
            </a:endParaRPr>
          </a:p>
          <a:p>
            <a:pPr marL="565920" indent="-457200" algn="just">
              <a:lnSpc>
                <a:spcPct val="90000"/>
              </a:lnSpc>
              <a:spcBef>
                <a:spcPts val="479"/>
              </a:spcBef>
              <a:buClr>
                <a:srgbClr val="99CC66"/>
              </a:buClr>
              <a:buSzPct val="70000"/>
              <a:buFont typeface="Wingdings" panose="05000000000000000000" pitchFamily="2" charset="2"/>
              <a:buChar char="q"/>
            </a:pPr>
            <a:r>
              <a:rPr lang="en-US" sz="2800" b="0" strike="noStrike" spc="-1" dirty="0">
                <a:solidFill>
                  <a:srgbClr val="000000"/>
                </a:solidFill>
                <a:latin typeface="Centaur" panose="02030504050205020304" pitchFamily="18" charset="0"/>
                <a:ea typeface="DejaVu Sans"/>
                <a:cs typeface="Calibri" panose="020F0502020204030204" pitchFamily="34" charset="0"/>
              </a:rPr>
              <a:t>Functions and code that may execute multiple times is typically placed in the &lt;HEAD&gt;</a:t>
            </a:r>
            <a:endParaRPr lang="en-US" sz="2800" b="0" strike="noStrike" spc="-1" dirty="0">
              <a:latin typeface="Centaur" panose="02030504050205020304" pitchFamily="18" charset="0"/>
              <a:cs typeface="Calibri" panose="020F0502020204030204" pitchFamily="34" charset="0"/>
            </a:endParaRPr>
          </a:p>
          <a:p>
            <a:pPr marL="883620" lvl="1" indent="-342900" algn="just">
              <a:lnSpc>
                <a:spcPct val="100000"/>
              </a:lnSpc>
              <a:spcAft>
                <a:spcPts val="1134"/>
              </a:spcAft>
              <a:buClr>
                <a:srgbClr val="99CC66"/>
              </a:buClr>
              <a:buSzPct val="70000"/>
              <a:buFont typeface="Wingdings" panose="05000000000000000000" pitchFamily="2" charset="2"/>
              <a:buChar char="Ø"/>
            </a:pPr>
            <a:r>
              <a:rPr lang="en-US" sz="2800" b="0" strike="noStrike" spc="-1" dirty="0">
                <a:solidFill>
                  <a:srgbClr val="000000"/>
                </a:solidFill>
                <a:latin typeface="Centaur" panose="02030504050205020304" pitchFamily="18" charset="0"/>
                <a:ea typeface="DejaVu Sans"/>
                <a:cs typeface="Calibri" panose="020F0502020204030204" pitchFamily="34" charset="0"/>
              </a:rPr>
              <a:t>These are only interpreted when the relevant function or event-handler are called</a:t>
            </a:r>
            <a:endParaRPr lang="en-US" sz="2800" b="0" strike="noStrike" spc="-1" dirty="0">
              <a:latin typeface="Centaur" panose="02030504050205020304" pitchFamily="18" charset="0"/>
              <a:cs typeface="Calibri" panose="020F0502020204030204" pitchFamily="34" charset="0"/>
            </a:endParaRPr>
          </a:p>
          <a:p>
            <a:pPr marL="565920" indent="-457200" algn="just">
              <a:lnSpc>
                <a:spcPct val="90000"/>
              </a:lnSpc>
              <a:spcBef>
                <a:spcPts val="479"/>
              </a:spcBef>
              <a:spcAft>
                <a:spcPts val="1417"/>
              </a:spcAft>
              <a:buClr>
                <a:srgbClr val="99CC66"/>
              </a:buClr>
              <a:buSzPct val="70000"/>
              <a:buFont typeface="Wingdings" panose="05000000000000000000" pitchFamily="2" charset="2"/>
              <a:buChar char="q"/>
            </a:pPr>
            <a:r>
              <a:rPr lang="en-US" sz="2800" spc="-1" dirty="0">
                <a:solidFill>
                  <a:srgbClr val="000000"/>
                </a:solidFill>
                <a:latin typeface="Centaur" panose="02030504050205020304" pitchFamily="18" charset="0"/>
                <a:ea typeface="DejaVu Sans"/>
                <a:cs typeface="Calibri" panose="020F0502020204030204" pitchFamily="34" charset="0"/>
              </a:rPr>
              <a:t>If you need a script to run as the page loads so that the script generates content in the page, then the script goes in the &lt;body&gt; portion of the document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entaur" panose="02030504050205020304" pitchFamily="18" charset="0"/>
              </a:rPr>
              <a:t>Finding HTML Elements by HTML Object Collections</a:t>
            </a:r>
            <a:endParaRPr lang="en-US" dirty="0"/>
          </a:p>
        </p:txBody>
      </p:sp>
      <p:sp>
        <p:nvSpPr>
          <p:cNvPr id="3" name="Subtitle 2"/>
          <p:cNvSpPr>
            <a:spLocks noGrp="1"/>
          </p:cNvSpPr>
          <p:nvPr>
            <p:ph type="subTitle"/>
          </p:nvPr>
        </p:nvSpPr>
        <p:spPr>
          <a:xfrm>
            <a:off x="504000" y="1425844"/>
            <a:ext cx="9072000" cy="5734374"/>
          </a:xfrm>
        </p:spPr>
        <p:txBody>
          <a:bodyPr anchor="t">
            <a:normAutofit fontScale="47500" lnSpcReduction="20000"/>
          </a:bodyPr>
          <a:lstStyle/>
          <a:p>
            <a:pPr marL="0" indent="0">
              <a:buNone/>
            </a:pPr>
            <a:r>
              <a:rPr lang="en-US" sz="4300" dirty="0">
                <a:latin typeface="Centaur" panose="02030504050205020304" pitchFamily="18" charset="0"/>
              </a:rPr>
              <a:t>This example finds the form element with id="frm1", in the forms collection, and displays all element values:</a:t>
            </a:r>
          </a:p>
          <a:p>
            <a:pPr marL="0" indent="0">
              <a:buNone/>
            </a:pPr>
            <a:r>
              <a:rPr lang="en-US" sz="4300" dirty="0">
                <a:latin typeface="Centaur" panose="02030504050205020304" pitchFamily="18" charset="0"/>
              </a:rPr>
              <a:t>&lt;!DOCTYPE html&gt;</a:t>
            </a:r>
          </a:p>
          <a:p>
            <a:pPr marL="0" indent="0">
              <a:buNone/>
            </a:pPr>
            <a:r>
              <a:rPr lang="en-US" sz="4300" dirty="0">
                <a:latin typeface="Centaur" panose="02030504050205020304" pitchFamily="18" charset="0"/>
              </a:rPr>
              <a:t>&lt;html&gt;</a:t>
            </a:r>
          </a:p>
          <a:p>
            <a:pPr marL="0" indent="0">
              <a:buNone/>
            </a:pPr>
            <a:r>
              <a:rPr lang="en-US" sz="4300" dirty="0">
                <a:latin typeface="Centaur" panose="02030504050205020304" pitchFamily="18" charset="0"/>
              </a:rPr>
              <a:t>&lt;body&gt;</a:t>
            </a:r>
          </a:p>
          <a:p>
            <a:pPr marL="0" indent="0">
              <a:buNone/>
            </a:pPr>
            <a:r>
              <a:rPr lang="en-US" sz="4300" dirty="0">
                <a:latin typeface="Centaur" panose="02030504050205020304" pitchFamily="18" charset="0"/>
              </a:rPr>
              <a:t>&lt;h2&gt;JavaScript HTML DOM&lt;/h2&gt;</a:t>
            </a:r>
          </a:p>
          <a:p>
            <a:pPr marL="0" indent="0">
              <a:buNone/>
            </a:pPr>
            <a:r>
              <a:rPr lang="en-US" sz="4300" dirty="0">
                <a:latin typeface="Centaur" panose="02030504050205020304" pitchFamily="18" charset="0"/>
              </a:rPr>
              <a:t>&lt;p&gt;Finding HTML Elements Using &lt;b&gt;</a:t>
            </a:r>
            <a:r>
              <a:rPr lang="en-US" sz="4300" dirty="0" err="1">
                <a:latin typeface="Centaur" panose="02030504050205020304" pitchFamily="18" charset="0"/>
              </a:rPr>
              <a:t>document.forms</a:t>
            </a:r>
            <a:r>
              <a:rPr lang="en-US" sz="4300" dirty="0">
                <a:latin typeface="Centaur" panose="02030504050205020304" pitchFamily="18" charset="0"/>
              </a:rPr>
              <a:t>&lt;/b&gt;.&lt;/p&gt;</a:t>
            </a:r>
          </a:p>
          <a:p>
            <a:pPr marL="0" indent="0">
              <a:buNone/>
            </a:pPr>
            <a:r>
              <a:rPr lang="en-US" sz="4300" dirty="0">
                <a:latin typeface="Centaur" panose="02030504050205020304" pitchFamily="18" charset="0"/>
              </a:rPr>
              <a:t>&lt;form id="frm1" action="/</a:t>
            </a:r>
            <a:r>
              <a:rPr lang="en-US" sz="4300" dirty="0" err="1">
                <a:latin typeface="Centaur" panose="02030504050205020304" pitchFamily="18" charset="0"/>
              </a:rPr>
              <a:t>action_page.php</a:t>
            </a:r>
            <a:r>
              <a:rPr lang="en-US" sz="4300" dirty="0">
                <a:latin typeface="Centaur" panose="02030504050205020304" pitchFamily="18" charset="0"/>
              </a:rPr>
              <a:t>"&gt;</a:t>
            </a:r>
          </a:p>
          <a:p>
            <a:pPr marL="0" indent="0">
              <a:buNone/>
            </a:pPr>
            <a:r>
              <a:rPr lang="en-US" sz="4300" dirty="0">
                <a:latin typeface="Centaur" panose="02030504050205020304" pitchFamily="18" charset="0"/>
              </a:rPr>
              <a:t>  First name: &lt;input type="text" name="</a:t>
            </a:r>
            <a:r>
              <a:rPr lang="en-US" sz="4300" dirty="0" err="1">
                <a:latin typeface="Centaur" panose="02030504050205020304" pitchFamily="18" charset="0"/>
              </a:rPr>
              <a:t>fname</a:t>
            </a:r>
            <a:r>
              <a:rPr lang="en-US" sz="4300" dirty="0">
                <a:latin typeface="Centaur" panose="02030504050205020304" pitchFamily="18" charset="0"/>
              </a:rPr>
              <a:t>" value="Donald"&gt;&lt;</a:t>
            </a:r>
            <a:r>
              <a:rPr lang="en-US" sz="4300" dirty="0" err="1">
                <a:latin typeface="Centaur" panose="02030504050205020304" pitchFamily="18" charset="0"/>
              </a:rPr>
              <a:t>br</a:t>
            </a:r>
            <a:r>
              <a:rPr lang="en-US" sz="4300" dirty="0">
                <a:latin typeface="Centaur" panose="02030504050205020304" pitchFamily="18" charset="0"/>
              </a:rPr>
              <a:t>&gt;</a:t>
            </a:r>
          </a:p>
          <a:p>
            <a:pPr marL="0" indent="0">
              <a:buNone/>
            </a:pPr>
            <a:r>
              <a:rPr lang="en-US" sz="4300" dirty="0">
                <a:latin typeface="Centaur" panose="02030504050205020304" pitchFamily="18" charset="0"/>
              </a:rPr>
              <a:t>  Last name: &lt;input type="text" name="</a:t>
            </a:r>
            <a:r>
              <a:rPr lang="en-US" sz="4300" dirty="0" err="1">
                <a:latin typeface="Centaur" panose="02030504050205020304" pitchFamily="18" charset="0"/>
              </a:rPr>
              <a:t>lname</a:t>
            </a:r>
            <a:r>
              <a:rPr lang="en-US" sz="4300" dirty="0">
                <a:latin typeface="Centaur" panose="02030504050205020304" pitchFamily="18" charset="0"/>
              </a:rPr>
              <a:t>" value="Duck"&gt;&lt;</a:t>
            </a:r>
            <a:r>
              <a:rPr lang="en-US" sz="4300" dirty="0" err="1">
                <a:latin typeface="Centaur" panose="02030504050205020304" pitchFamily="18" charset="0"/>
              </a:rPr>
              <a:t>br</a:t>
            </a:r>
            <a:r>
              <a:rPr lang="en-US" sz="4300" dirty="0">
                <a:latin typeface="Centaur" panose="02030504050205020304" pitchFamily="18" charset="0"/>
              </a:rPr>
              <a:t>&gt;&lt;</a:t>
            </a:r>
            <a:r>
              <a:rPr lang="en-US" sz="4300" dirty="0" err="1">
                <a:latin typeface="Centaur" panose="02030504050205020304" pitchFamily="18" charset="0"/>
              </a:rPr>
              <a:t>br</a:t>
            </a:r>
            <a:r>
              <a:rPr lang="en-US" sz="4300" dirty="0">
                <a:latin typeface="Centaur" panose="02030504050205020304" pitchFamily="18" charset="0"/>
              </a:rPr>
              <a:t>&gt;</a:t>
            </a:r>
          </a:p>
          <a:p>
            <a:pPr marL="0" indent="0">
              <a:buNone/>
            </a:pPr>
            <a:r>
              <a:rPr lang="en-US" sz="4300" dirty="0">
                <a:latin typeface="Centaur" panose="02030504050205020304" pitchFamily="18" charset="0"/>
              </a:rPr>
              <a:t>  &lt;input type="submit" value="Submit"&gt;</a:t>
            </a:r>
          </a:p>
          <a:p>
            <a:pPr marL="0" indent="0">
              <a:buNone/>
            </a:pPr>
            <a:r>
              <a:rPr lang="en-US" sz="4300" dirty="0">
                <a:latin typeface="Centaur" panose="02030504050205020304" pitchFamily="18" charset="0"/>
              </a:rPr>
              <a:t>&lt;/form&gt; </a:t>
            </a:r>
          </a:p>
          <a:p>
            <a:pPr marL="0" indent="0">
              <a:buNone/>
            </a:pPr>
            <a:r>
              <a:rPr lang="en-US" sz="4300" dirty="0">
                <a:latin typeface="Centaur" panose="02030504050205020304" pitchFamily="18" charset="0"/>
              </a:rPr>
              <a:t>&lt;p&gt;These are the values of each element in the form:&lt;/p&gt;</a:t>
            </a:r>
          </a:p>
          <a:p>
            <a:pPr marL="0" indent="0">
              <a:buNone/>
            </a:pPr>
            <a:r>
              <a:rPr lang="en-US" sz="4300" dirty="0">
                <a:latin typeface="Centaur" panose="02030504050205020304" pitchFamily="18" charset="0"/>
              </a:rPr>
              <a:t>&lt;p id="demo"&gt;&lt;/p&gt;</a:t>
            </a:r>
          </a:p>
          <a:p>
            <a:pPr marL="457200" lvl="1" indent="0">
              <a:buNone/>
            </a:pPr>
            <a:r>
              <a:rPr lang="en-US" sz="4300" dirty="0">
                <a:latin typeface="Centaur" panose="02030504050205020304" pitchFamily="18" charset="0"/>
              </a:rPr>
              <a:t>&lt;script&gt;</a:t>
            </a:r>
          </a:p>
          <a:p>
            <a:pPr marL="457200" lvl="1" indent="0">
              <a:buNone/>
            </a:pPr>
            <a:r>
              <a:rPr lang="en-US" sz="4300" dirty="0" err="1">
                <a:latin typeface="Centaur" panose="02030504050205020304" pitchFamily="18" charset="0"/>
              </a:rPr>
              <a:t>const</a:t>
            </a:r>
            <a:r>
              <a:rPr lang="en-US" sz="4300" dirty="0">
                <a:latin typeface="Centaur" panose="02030504050205020304" pitchFamily="18" charset="0"/>
              </a:rPr>
              <a:t> x = </a:t>
            </a:r>
            <a:r>
              <a:rPr lang="en-US" sz="4300" dirty="0" err="1">
                <a:latin typeface="Centaur" panose="02030504050205020304" pitchFamily="18" charset="0"/>
              </a:rPr>
              <a:t>document.forms</a:t>
            </a:r>
            <a:r>
              <a:rPr lang="en-US" sz="4300" dirty="0">
                <a:latin typeface="Centaur" panose="02030504050205020304" pitchFamily="18" charset="0"/>
              </a:rPr>
              <a:t>["frm1"];</a:t>
            </a:r>
          </a:p>
          <a:p>
            <a:pPr marL="457200" lvl="1" indent="0">
              <a:buNone/>
            </a:pPr>
            <a:r>
              <a:rPr lang="en-US" sz="4300" dirty="0">
                <a:latin typeface="Centaur" panose="02030504050205020304" pitchFamily="18" charset="0"/>
              </a:rPr>
              <a:t>let text = "";</a:t>
            </a:r>
          </a:p>
          <a:p>
            <a:pPr marL="457200" lvl="1" indent="0">
              <a:buNone/>
            </a:pPr>
            <a:r>
              <a:rPr lang="en-US" sz="4300" dirty="0">
                <a:latin typeface="Centaur" panose="02030504050205020304" pitchFamily="18" charset="0"/>
              </a:rPr>
              <a:t>for (let </a:t>
            </a:r>
            <a:r>
              <a:rPr lang="en-US" sz="4300" dirty="0" err="1">
                <a:latin typeface="Centaur" panose="02030504050205020304" pitchFamily="18" charset="0"/>
              </a:rPr>
              <a:t>i</a:t>
            </a:r>
            <a:r>
              <a:rPr lang="en-US" sz="4300" dirty="0">
                <a:latin typeface="Centaur" panose="02030504050205020304" pitchFamily="18" charset="0"/>
              </a:rPr>
              <a:t> = 0; </a:t>
            </a:r>
            <a:r>
              <a:rPr lang="en-US" sz="4300" dirty="0" err="1">
                <a:latin typeface="Centaur" panose="02030504050205020304" pitchFamily="18" charset="0"/>
              </a:rPr>
              <a:t>i</a:t>
            </a:r>
            <a:r>
              <a:rPr lang="en-US" sz="4300" dirty="0">
                <a:latin typeface="Centaur" panose="02030504050205020304" pitchFamily="18" charset="0"/>
              </a:rPr>
              <a:t> &lt; </a:t>
            </a:r>
            <a:r>
              <a:rPr lang="en-US" sz="4300" dirty="0" err="1">
                <a:latin typeface="Centaur" panose="02030504050205020304" pitchFamily="18" charset="0"/>
              </a:rPr>
              <a:t>x.length</a:t>
            </a:r>
            <a:r>
              <a:rPr lang="en-US" sz="4300" dirty="0">
                <a:latin typeface="Centaur" panose="02030504050205020304" pitchFamily="18" charset="0"/>
              </a:rPr>
              <a:t> ;</a:t>
            </a:r>
            <a:r>
              <a:rPr lang="en-US" sz="4300" dirty="0" err="1">
                <a:latin typeface="Centaur" panose="02030504050205020304" pitchFamily="18" charset="0"/>
              </a:rPr>
              <a:t>i</a:t>
            </a:r>
            <a:r>
              <a:rPr lang="en-US" sz="4300" dirty="0">
                <a:latin typeface="Centaur" panose="02030504050205020304" pitchFamily="18" charset="0"/>
              </a:rPr>
              <a:t>++) {</a:t>
            </a:r>
          </a:p>
          <a:p>
            <a:pPr marL="457200" lvl="1" indent="0">
              <a:buNone/>
            </a:pPr>
            <a:r>
              <a:rPr lang="en-US" sz="4300" dirty="0">
                <a:latin typeface="Centaur" panose="02030504050205020304" pitchFamily="18" charset="0"/>
              </a:rPr>
              <a:t>  text += </a:t>
            </a:r>
            <a:r>
              <a:rPr lang="en-US" sz="4300" dirty="0" err="1">
                <a:latin typeface="Centaur" panose="02030504050205020304" pitchFamily="18" charset="0"/>
              </a:rPr>
              <a:t>x.elements</a:t>
            </a:r>
            <a:r>
              <a:rPr lang="en-US" sz="4300" dirty="0">
                <a:latin typeface="Centaur" panose="02030504050205020304" pitchFamily="18" charset="0"/>
              </a:rPr>
              <a:t>[</a:t>
            </a:r>
            <a:r>
              <a:rPr lang="en-US" sz="4300" dirty="0" err="1">
                <a:latin typeface="Centaur" panose="02030504050205020304" pitchFamily="18" charset="0"/>
              </a:rPr>
              <a:t>i</a:t>
            </a:r>
            <a:r>
              <a:rPr lang="en-US" sz="4300" dirty="0">
                <a:latin typeface="Centaur" panose="02030504050205020304" pitchFamily="18" charset="0"/>
              </a:rPr>
              <a:t>].value + "&lt;</a:t>
            </a:r>
            <a:r>
              <a:rPr lang="en-US" sz="4300" dirty="0" err="1">
                <a:latin typeface="Centaur" panose="02030504050205020304" pitchFamily="18" charset="0"/>
              </a:rPr>
              <a:t>br</a:t>
            </a:r>
            <a:r>
              <a:rPr lang="en-US" sz="4300" dirty="0">
                <a:latin typeface="Centaur" panose="02030504050205020304" pitchFamily="18" charset="0"/>
              </a:rPr>
              <a:t>&gt;";</a:t>
            </a:r>
          </a:p>
          <a:p>
            <a:pPr marL="457200" lvl="1" indent="0">
              <a:buNone/>
            </a:pPr>
            <a:r>
              <a:rPr lang="en-US" sz="4300" dirty="0">
                <a:latin typeface="Centaur" panose="02030504050205020304" pitchFamily="18" charset="0"/>
              </a:rPr>
              <a:t>}</a:t>
            </a:r>
          </a:p>
          <a:p>
            <a:pPr marL="457200" lvl="1" indent="0">
              <a:buNone/>
            </a:pPr>
            <a:r>
              <a:rPr lang="en-US" sz="4300" dirty="0" err="1">
                <a:latin typeface="Centaur" panose="02030504050205020304" pitchFamily="18" charset="0"/>
              </a:rPr>
              <a:t>document.getElementById</a:t>
            </a:r>
            <a:r>
              <a:rPr lang="en-US" sz="4300" dirty="0">
                <a:latin typeface="Centaur" panose="02030504050205020304" pitchFamily="18" charset="0"/>
              </a:rPr>
              <a:t>("demo").innerHTML = text;</a:t>
            </a:r>
          </a:p>
          <a:p>
            <a:pPr marL="457200" lvl="1" indent="0">
              <a:buNone/>
            </a:pPr>
            <a:r>
              <a:rPr lang="en-US" sz="4300" dirty="0">
                <a:latin typeface="Centaur" panose="02030504050205020304" pitchFamily="18" charset="0"/>
              </a:rPr>
              <a:t>&lt;/script&gt;</a:t>
            </a:r>
          </a:p>
          <a:p>
            <a:pPr marL="0" indent="0">
              <a:buNone/>
            </a:pPr>
            <a:r>
              <a:rPr lang="en-US" sz="4300" dirty="0">
                <a:latin typeface="Centaur" panose="02030504050205020304" pitchFamily="18" charset="0"/>
              </a:rPr>
              <a:t>&lt;/body&gt;</a:t>
            </a:r>
          </a:p>
          <a:p>
            <a:pPr marL="0" indent="0">
              <a:buNone/>
            </a:pPr>
            <a:r>
              <a:rPr lang="en-US" sz="4300" dirty="0">
                <a:latin typeface="Centaur" panose="02030504050205020304" pitchFamily="18" charset="0"/>
              </a:rPr>
              <a:t>&lt;/html&gt;</a:t>
            </a:r>
          </a:p>
          <a:p>
            <a:pPr marL="0" indent="0">
              <a:buNone/>
            </a:pPr>
            <a:endParaRPr lang="en-US" sz="2400" dirty="0">
              <a:latin typeface="Centaur" panose="02030504050205020304" pitchFamily="18" charset="0"/>
            </a:endParaRPr>
          </a:p>
        </p:txBody>
      </p:sp>
    </p:spTree>
    <p:extLst>
      <p:ext uri="{BB962C8B-B14F-4D97-AF65-F5344CB8AC3E}">
        <p14:creationId xmlns:p14="http://schemas.microsoft.com/office/powerpoint/2010/main" val="3587423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JavaScript Events</a:t>
            </a:r>
          </a:p>
        </p:txBody>
      </p:sp>
      <p:sp>
        <p:nvSpPr>
          <p:cNvPr id="3" name="Subtitle 2"/>
          <p:cNvSpPr>
            <a:spLocks noGrp="1"/>
          </p:cNvSpPr>
          <p:nvPr>
            <p:ph type="subTitle"/>
          </p:nvPr>
        </p:nvSpPr>
        <p:spPr>
          <a:xfrm>
            <a:off x="504000" y="1563121"/>
            <a:ext cx="9072000" cy="5519604"/>
          </a:xfrm>
        </p:spPr>
        <p:txBody>
          <a:bodyPr anchor="t">
            <a:normAutofit fontScale="85000" lnSpcReduction="20000"/>
          </a:bodyPr>
          <a:lstStyle/>
          <a:p>
            <a:pPr marL="465138" indent="-465138">
              <a:lnSpc>
                <a:spcPct val="160000"/>
              </a:lnSpc>
              <a:spcBef>
                <a:spcPts val="0"/>
              </a:spcBef>
              <a:buSzPct val="70000"/>
              <a:buFont typeface="Wingdings" panose="05000000000000000000" pitchFamily="2" charset="2"/>
              <a:buChar char="q"/>
            </a:pPr>
            <a:r>
              <a:rPr lang="en-US" sz="2600" dirty="0">
                <a:latin typeface="Centaur" panose="02030504050205020304" pitchFamily="18" charset="0"/>
              </a:rPr>
              <a:t>HTML events are "things" that happen to HTML elements.</a:t>
            </a:r>
          </a:p>
          <a:p>
            <a:pPr marL="465138" indent="-465138">
              <a:lnSpc>
                <a:spcPct val="160000"/>
              </a:lnSpc>
              <a:spcBef>
                <a:spcPts val="0"/>
              </a:spcBef>
              <a:buSzPct val="70000"/>
              <a:buFont typeface="Wingdings" panose="05000000000000000000" pitchFamily="2" charset="2"/>
              <a:buChar char="q"/>
            </a:pPr>
            <a:r>
              <a:rPr lang="en-US" sz="2600" dirty="0">
                <a:latin typeface="Centaur" panose="02030504050205020304" pitchFamily="18" charset="0"/>
              </a:rPr>
              <a:t>When JavaScript is used in HTML pages, JavaScript can "react" on these events.</a:t>
            </a:r>
          </a:p>
          <a:p>
            <a:pPr marL="465138" indent="-465138">
              <a:lnSpc>
                <a:spcPct val="160000"/>
              </a:lnSpc>
              <a:spcBef>
                <a:spcPts val="0"/>
              </a:spcBef>
              <a:buSzPct val="70000"/>
              <a:buFont typeface="Wingdings" panose="05000000000000000000" pitchFamily="2" charset="2"/>
              <a:buChar char="q"/>
            </a:pPr>
            <a:r>
              <a:rPr lang="en-US" sz="2600" dirty="0">
                <a:latin typeface="Centaur" panose="02030504050205020304" pitchFamily="18" charset="0"/>
              </a:rPr>
              <a:t>An HTML event can be something the browser does, or something a user does.</a:t>
            </a:r>
          </a:p>
          <a:p>
            <a:pPr marL="465138" indent="-465138">
              <a:lnSpc>
                <a:spcPct val="160000"/>
              </a:lnSpc>
              <a:spcBef>
                <a:spcPts val="0"/>
              </a:spcBef>
              <a:buSzPct val="70000"/>
              <a:buFont typeface="Wingdings" panose="05000000000000000000" pitchFamily="2" charset="2"/>
              <a:buChar char="q"/>
            </a:pPr>
            <a:r>
              <a:rPr lang="en-US" sz="2600" dirty="0">
                <a:latin typeface="Centaur" panose="02030504050205020304" pitchFamily="18" charset="0"/>
              </a:rPr>
              <a:t>Here are some examples of HTML events:</a:t>
            </a:r>
          </a:p>
          <a:p>
            <a:pPr marL="914400" lvl="2" indent="-449263">
              <a:lnSpc>
                <a:spcPct val="160000"/>
              </a:lnSpc>
              <a:buSzPct val="70000"/>
              <a:buFont typeface="Wingdings" panose="05000000000000000000" pitchFamily="2" charset="2"/>
              <a:buChar char="Ø"/>
            </a:pPr>
            <a:r>
              <a:rPr lang="en-US" sz="2600" dirty="0">
                <a:latin typeface="Centaur" panose="02030504050205020304" pitchFamily="18" charset="0"/>
              </a:rPr>
              <a:t>An HTML web page has finished loading</a:t>
            </a:r>
          </a:p>
          <a:p>
            <a:pPr marL="914400" lvl="2" indent="-449263">
              <a:lnSpc>
                <a:spcPct val="160000"/>
              </a:lnSpc>
              <a:buSzPct val="70000"/>
              <a:buFont typeface="Wingdings" panose="05000000000000000000" pitchFamily="2" charset="2"/>
              <a:buChar char="Ø"/>
            </a:pPr>
            <a:r>
              <a:rPr lang="en-US" sz="2600" dirty="0">
                <a:latin typeface="Centaur" panose="02030504050205020304" pitchFamily="18" charset="0"/>
              </a:rPr>
              <a:t>An HTML input field was changed</a:t>
            </a:r>
          </a:p>
          <a:p>
            <a:pPr marL="914400" lvl="2" indent="-449263">
              <a:lnSpc>
                <a:spcPct val="160000"/>
              </a:lnSpc>
              <a:buSzPct val="70000"/>
              <a:buFont typeface="Wingdings" panose="05000000000000000000" pitchFamily="2" charset="2"/>
              <a:buChar char="Ø"/>
            </a:pPr>
            <a:r>
              <a:rPr lang="en-US" sz="2600" dirty="0">
                <a:latin typeface="Centaur" panose="02030504050205020304" pitchFamily="18" charset="0"/>
              </a:rPr>
              <a:t>An HTML button was clicked</a:t>
            </a:r>
          </a:p>
          <a:p>
            <a:pPr marL="465138" indent="-465138">
              <a:lnSpc>
                <a:spcPct val="160000"/>
              </a:lnSpc>
              <a:spcBef>
                <a:spcPts val="0"/>
              </a:spcBef>
              <a:buSzPct val="70000"/>
              <a:buFont typeface="Wingdings" panose="05000000000000000000" pitchFamily="2" charset="2"/>
              <a:buChar char="q"/>
            </a:pPr>
            <a:r>
              <a:rPr lang="en-US" sz="2600" dirty="0">
                <a:latin typeface="Centaur" panose="02030504050205020304" pitchFamily="18" charset="0"/>
              </a:rPr>
              <a:t>JavaScript lets you execute code when events are detected.</a:t>
            </a:r>
          </a:p>
          <a:p>
            <a:pPr marL="465138" indent="-465138">
              <a:lnSpc>
                <a:spcPct val="160000"/>
              </a:lnSpc>
              <a:spcBef>
                <a:spcPts val="0"/>
              </a:spcBef>
              <a:buSzPct val="70000"/>
              <a:buFont typeface="Wingdings" panose="05000000000000000000" pitchFamily="2" charset="2"/>
              <a:buChar char="q"/>
            </a:pPr>
            <a:r>
              <a:rPr lang="en-US" sz="2600" dirty="0">
                <a:latin typeface="Centaur" panose="02030504050205020304" pitchFamily="18" charset="0"/>
              </a:rPr>
              <a:t>HTML allows event handler attributes, with JavaScript code, to be added to HTML elements.  With single quotes: </a:t>
            </a:r>
          </a:p>
          <a:p>
            <a:pPr>
              <a:buSzPct val="70000"/>
            </a:pPr>
            <a:endParaRPr lang="en-US" sz="2600" dirty="0">
              <a:latin typeface="Centaur" panose="02030504050205020304" pitchFamily="18" charset="0"/>
            </a:endParaRPr>
          </a:p>
          <a:p>
            <a:pPr>
              <a:buSzPct val="70000"/>
            </a:pPr>
            <a:r>
              <a:rPr lang="en-US" sz="2600" dirty="0">
                <a:latin typeface="Centaur" panose="02030504050205020304" pitchFamily="18" charset="0"/>
              </a:rPr>
              <a:t>	 </a:t>
            </a:r>
            <a:r>
              <a:rPr lang="en-US" sz="2400" dirty="0">
                <a:solidFill>
                  <a:srgbClr val="0000CD"/>
                </a:solidFill>
                <a:latin typeface="Centaur" panose="02030504050205020304" pitchFamily="18" charset="0"/>
              </a:rPr>
              <a:t>&lt;</a:t>
            </a:r>
            <a:r>
              <a:rPr lang="en-US" sz="2400" i="1" dirty="0">
                <a:solidFill>
                  <a:srgbClr val="A52A2A"/>
                </a:solidFill>
                <a:latin typeface="Centaur" panose="02030504050205020304" pitchFamily="18" charset="0"/>
              </a:rPr>
              <a:t>element</a:t>
            </a:r>
            <a:r>
              <a:rPr lang="en-US" sz="2400" dirty="0">
                <a:solidFill>
                  <a:srgbClr val="FF0000"/>
                </a:solidFill>
                <a:latin typeface="Centaur" panose="02030504050205020304" pitchFamily="18" charset="0"/>
              </a:rPr>
              <a:t> </a:t>
            </a:r>
            <a:r>
              <a:rPr lang="en-US" sz="2400" i="1" dirty="0">
                <a:solidFill>
                  <a:srgbClr val="FF0000"/>
                </a:solidFill>
                <a:latin typeface="Centaur" panose="02030504050205020304" pitchFamily="18" charset="0"/>
              </a:rPr>
              <a:t>event</a:t>
            </a:r>
            <a:r>
              <a:rPr lang="en-US" sz="2400" dirty="0">
                <a:solidFill>
                  <a:srgbClr val="0000CD"/>
                </a:solidFill>
                <a:latin typeface="Centaur" panose="02030504050205020304" pitchFamily="18" charset="0"/>
              </a:rPr>
              <a:t>=</a:t>
            </a:r>
            <a:r>
              <a:rPr lang="en-US" sz="2400" b="1" dirty="0">
                <a:solidFill>
                  <a:srgbClr val="0000CD"/>
                </a:solidFill>
                <a:latin typeface="Centaur" panose="02030504050205020304" pitchFamily="18" charset="0"/>
              </a:rPr>
              <a:t>'</a:t>
            </a:r>
            <a:r>
              <a:rPr lang="en-US" sz="2400" b="1" i="1" dirty="0">
                <a:solidFill>
                  <a:srgbClr val="0000CD"/>
                </a:solidFill>
                <a:latin typeface="Centaur" panose="02030504050205020304" pitchFamily="18" charset="0"/>
              </a:rPr>
              <a:t>some JavaScript</a:t>
            </a:r>
            <a:r>
              <a:rPr lang="en-US" sz="2400" b="1" dirty="0">
                <a:solidFill>
                  <a:srgbClr val="0000CD"/>
                </a:solidFill>
                <a:latin typeface="Centaur" panose="02030504050205020304" pitchFamily="18" charset="0"/>
              </a:rPr>
              <a:t>'</a:t>
            </a:r>
            <a:r>
              <a:rPr lang="en-US" sz="2400" dirty="0">
                <a:solidFill>
                  <a:srgbClr val="0000CD"/>
                </a:solidFill>
                <a:latin typeface="Centaur" panose="02030504050205020304" pitchFamily="18" charset="0"/>
              </a:rPr>
              <a:t>&gt;</a:t>
            </a:r>
            <a:endParaRPr lang="en-US" sz="2600" dirty="0">
              <a:latin typeface="Centaur" panose="02030504050205020304" pitchFamily="18" charset="0"/>
            </a:endParaRPr>
          </a:p>
          <a:p>
            <a:pPr lvl="1">
              <a:buSzPct val="70000"/>
              <a:buFont typeface="Wingdings" panose="05000000000000000000" pitchFamily="2" charset="2"/>
              <a:buChar char="Ø"/>
            </a:pPr>
            <a:endParaRPr lang="en-US" sz="2200" dirty="0">
              <a:latin typeface="Centaur" panose="02030504050205020304" pitchFamily="18" charset="0"/>
            </a:endParaRPr>
          </a:p>
        </p:txBody>
      </p:sp>
    </p:spTree>
    <p:extLst>
      <p:ext uri="{BB962C8B-B14F-4D97-AF65-F5344CB8AC3E}">
        <p14:creationId xmlns:p14="http://schemas.microsoft.com/office/powerpoint/2010/main" val="9201563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58" y="301320"/>
            <a:ext cx="9422968" cy="1261800"/>
          </a:xfrm>
        </p:spPr>
        <p:txBody>
          <a:bodyPr/>
          <a:lstStyle/>
          <a:p>
            <a:r>
              <a:rPr lang="en-US" sz="2800" dirty="0">
                <a:latin typeface="Centaur" panose="02030504050205020304" pitchFamily="18" charset="0"/>
              </a:rPr>
              <a:t>HTML event- Adding </a:t>
            </a:r>
            <a:r>
              <a:rPr lang="en-US" sz="2800" dirty="0" err="1">
                <a:latin typeface="Centaur" panose="02030504050205020304" pitchFamily="18" charset="0"/>
              </a:rPr>
              <a:t>onclick</a:t>
            </a:r>
            <a:r>
              <a:rPr lang="en-US" sz="2800" dirty="0">
                <a:latin typeface="Centaur" panose="02030504050205020304" pitchFamily="18" charset="0"/>
              </a:rPr>
              <a:t> attribute to a &lt;button&gt; element:</a:t>
            </a:r>
            <a:endParaRPr lang="en-US" sz="3600" dirty="0">
              <a:latin typeface="Centaur" panose="02030504050205020304" pitchFamily="18" charset="0"/>
            </a:endParaRPr>
          </a:p>
        </p:txBody>
      </p:sp>
      <p:sp>
        <p:nvSpPr>
          <p:cNvPr id="3" name="Subtitle 2"/>
          <p:cNvSpPr>
            <a:spLocks noGrp="1"/>
          </p:cNvSpPr>
          <p:nvPr>
            <p:ph type="subTitle"/>
          </p:nvPr>
        </p:nvSpPr>
        <p:spPr>
          <a:xfrm>
            <a:off x="562942" y="1563120"/>
            <a:ext cx="9072000" cy="5473112"/>
          </a:xfrm>
        </p:spPr>
        <p:txBody>
          <a:bodyPr anchor="t">
            <a:normAutofit fontScale="92500"/>
          </a:bodyPr>
          <a:lstStyle/>
          <a:p>
            <a:pPr marL="0" indent="0">
              <a:lnSpc>
                <a:spcPct val="130000"/>
              </a:lnSpc>
              <a:spcBef>
                <a:spcPts val="0"/>
              </a:spcBef>
              <a:buNone/>
            </a:pPr>
            <a:r>
              <a:rPr lang="en-US" sz="2600" dirty="0">
                <a:latin typeface="Centaur" panose="02030504050205020304" pitchFamily="18" charset="0"/>
              </a:rPr>
              <a:t>&lt;!DOCTYPE html&gt;</a:t>
            </a:r>
          </a:p>
          <a:p>
            <a:pPr marL="0" indent="0">
              <a:lnSpc>
                <a:spcPct val="130000"/>
              </a:lnSpc>
              <a:spcBef>
                <a:spcPts val="0"/>
              </a:spcBef>
              <a:buNone/>
            </a:pPr>
            <a:r>
              <a:rPr lang="en-US" sz="2600" dirty="0">
                <a:latin typeface="Centaur" panose="02030504050205020304" pitchFamily="18" charset="0"/>
              </a:rPr>
              <a:t>&lt;html&gt;</a:t>
            </a:r>
          </a:p>
          <a:p>
            <a:pPr marL="0" indent="0">
              <a:lnSpc>
                <a:spcPct val="130000"/>
              </a:lnSpc>
              <a:spcBef>
                <a:spcPts val="0"/>
              </a:spcBef>
              <a:buNone/>
            </a:pPr>
            <a:r>
              <a:rPr lang="en-US" sz="2600" dirty="0">
                <a:latin typeface="Centaur" panose="02030504050205020304" pitchFamily="18" charset="0"/>
              </a:rPr>
              <a:t>&lt;body&gt;</a:t>
            </a:r>
          </a:p>
          <a:p>
            <a:pPr marL="457200" lvl="1" indent="0">
              <a:lnSpc>
                <a:spcPct val="150000"/>
              </a:lnSpc>
              <a:buNone/>
            </a:pPr>
            <a:r>
              <a:rPr lang="en-US" sz="2400" dirty="0">
                <a:latin typeface="Centaur" panose="02030504050205020304" pitchFamily="18" charset="0"/>
              </a:rPr>
              <a:t>&lt;button  </a:t>
            </a:r>
            <a:r>
              <a:rPr lang="en-US" sz="2400" dirty="0" err="1">
                <a:latin typeface="Centaur" panose="02030504050205020304" pitchFamily="18" charset="0"/>
              </a:rPr>
              <a:t>onclick</a:t>
            </a:r>
            <a:r>
              <a:rPr lang="en-US" sz="2400" dirty="0">
                <a:latin typeface="Centaur" panose="02030504050205020304" pitchFamily="18" charset="0"/>
              </a:rPr>
              <a:t>="</a:t>
            </a:r>
            <a:r>
              <a:rPr lang="en-US" sz="2400" dirty="0" err="1">
                <a:latin typeface="Centaur" panose="02030504050205020304" pitchFamily="18" charset="0"/>
              </a:rPr>
              <a:t>document.getElementById</a:t>
            </a:r>
            <a:r>
              <a:rPr lang="en-US" sz="2400" dirty="0">
                <a:latin typeface="Centaur" panose="02030504050205020304" pitchFamily="18" charset="0"/>
              </a:rPr>
              <a:t>('demo').</a:t>
            </a:r>
            <a:r>
              <a:rPr lang="en-US" sz="2400" dirty="0" err="1">
                <a:latin typeface="Centaur" panose="02030504050205020304" pitchFamily="18" charset="0"/>
              </a:rPr>
              <a:t>innerHTML</a:t>
            </a:r>
            <a:r>
              <a:rPr lang="en-US" sz="2400" dirty="0">
                <a:latin typeface="Centaur" panose="02030504050205020304" pitchFamily="18" charset="0"/>
              </a:rPr>
              <a:t>=Date()"&gt; The time is?</a:t>
            </a:r>
          </a:p>
          <a:p>
            <a:pPr marL="457200" lvl="1" indent="0">
              <a:lnSpc>
                <a:spcPct val="150000"/>
              </a:lnSpc>
              <a:buNone/>
            </a:pPr>
            <a:r>
              <a:rPr lang="en-US" sz="2400" dirty="0">
                <a:latin typeface="Centaur" panose="02030504050205020304" pitchFamily="18" charset="0"/>
              </a:rPr>
              <a:t> &lt;/button&gt;</a:t>
            </a:r>
          </a:p>
          <a:p>
            <a:pPr marL="0" indent="0">
              <a:lnSpc>
                <a:spcPct val="120000"/>
              </a:lnSpc>
              <a:spcBef>
                <a:spcPts val="0"/>
              </a:spcBef>
              <a:buNone/>
            </a:pPr>
            <a:r>
              <a:rPr lang="en-US" sz="2600" dirty="0">
                <a:latin typeface="Centaur" panose="02030504050205020304" pitchFamily="18" charset="0"/>
              </a:rPr>
              <a:t>&lt;p id="demo"&gt;&lt;/p&gt;</a:t>
            </a:r>
          </a:p>
          <a:p>
            <a:pPr marL="0" indent="0">
              <a:lnSpc>
                <a:spcPct val="120000"/>
              </a:lnSpc>
              <a:spcBef>
                <a:spcPts val="0"/>
              </a:spcBef>
              <a:buNone/>
            </a:pPr>
            <a:r>
              <a:rPr lang="en-US" sz="2600" dirty="0">
                <a:latin typeface="Centaur" panose="02030504050205020304" pitchFamily="18" charset="0"/>
              </a:rPr>
              <a:t>&lt;/body&gt;</a:t>
            </a:r>
          </a:p>
          <a:p>
            <a:pPr marL="0" indent="0">
              <a:lnSpc>
                <a:spcPct val="120000"/>
              </a:lnSpc>
              <a:spcBef>
                <a:spcPts val="0"/>
              </a:spcBef>
              <a:buNone/>
            </a:pPr>
            <a:r>
              <a:rPr lang="en-US" sz="2600" dirty="0">
                <a:latin typeface="Centaur" panose="02030504050205020304" pitchFamily="18" charset="0"/>
              </a:rPr>
              <a:t>&lt;/html&gt;</a:t>
            </a:r>
          </a:p>
          <a:p>
            <a:pPr marL="0" indent="0">
              <a:lnSpc>
                <a:spcPct val="120000"/>
              </a:lnSpc>
              <a:spcBef>
                <a:spcPts val="0"/>
              </a:spcBef>
              <a:buNone/>
            </a:pPr>
            <a:r>
              <a:rPr lang="en-US" sz="2600" dirty="0">
                <a:latin typeface="Centaur" panose="02030504050205020304" pitchFamily="18" charset="0"/>
              </a:rPr>
              <a:t>The above JavaScript code changes the content of the element with id="demo".</a:t>
            </a:r>
          </a:p>
          <a:p>
            <a:pPr marL="0" indent="0">
              <a:buNone/>
            </a:pPr>
            <a:endParaRPr lang="en-US" sz="2600" dirty="0">
              <a:latin typeface="Centaur" panose="02030504050205020304" pitchFamily="18" charset="0"/>
            </a:endParaRPr>
          </a:p>
        </p:txBody>
      </p:sp>
    </p:spTree>
    <p:extLst>
      <p:ext uri="{BB962C8B-B14F-4D97-AF65-F5344CB8AC3E}">
        <p14:creationId xmlns:p14="http://schemas.microsoft.com/office/powerpoint/2010/main" val="31482907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588936"/>
            <a:ext cx="9072000" cy="974184"/>
          </a:xfrm>
        </p:spPr>
        <p:txBody>
          <a:bodyPr/>
          <a:lstStyle/>
          <a:p>
            <a:r>
              <a:rPr lang="en-US" sz="3600" dirty="0">
                <a:latin typeface="Centaur" panose="02030504050205020304" pitchFamily="18" charset="0"/>
              </a:rPr>
              <a:t>HTML Events-cont’d…</a:t>
            </a:r>
          </a:p>
        </p:txBody>
      </p:sp>
      <p:sp>
        <p:nvSpPr>
          <p:cNvPr id="3" name="Subtitle 2"/>
          <p:cNvSpPr>
            <a:spLocks noGrp="1"/>
          </p:cNvSpPr>
          <p:nvPr>
            <p:ph type="subTitle"/>
          </p:nvPr>
        </p:nvSpPr>
        <p:spPr>
          <a:xfrm>
            <a:off x="504000" y="1441341"/>
            <a:ext cx="9072000" cy="5718875"/>
          </a:xfrm>
        </p:spPr>
        <p:txBody>
          <a:bodyPr anchor="t">
            <a:normAutofit fontScale="32500" lnSpcReduction="20000"/>
          </a:bodyPr>
          <a:lstStyle/>
          <a:p>
            <a:pPr indent="0">
              <a:lnSpc>
                <a:spcPct val="120000"/>
              </a:lnSpc>
              <a:spcBef>
                <a:spcPts val="0"/>
              </a:spcBef>
              <a:buNone/>
            </a:pPr>
            <a:r>
              <a:rPr lang="en-US" sz="7400" dirty="0">
                <a:latin typeface="Centaur" panose="02030504050205020304" pitchFamily="18" charset="0"/>
              </a:rPr>
              <a:t>&lt;!DOCTYPE html&gt;</a:t>
            </a:r>
          </a:p>
          <a:p>
            <a:pPr indent="0">
              <a:lnSpc>
                <a:spcPct val="120000"/>
              </a:lnSpc>
              <a:spcBef>
                <a:spcPts val="0"/>
              </a:spcBef>
              <a:buNone/>
            </a:pPr>
            <a:r>
              <a:rPr lang="en-US" sz="7400" dirty="0">
                <a:latin typeface="Centaur" panose="02030504050205020304" pitchFamily="18" charset="0"/>
              </a:rPr>
              <a:t>&lt;html&gt;</a:t>
            </a:r>
          </a:p>
          <a:p>
            <a:pPr indent="0">
              <a:lnSpc>
                <a:spcPct val="120000"/>
              </a:lnSpc>
              <a:spcBef>
                <a:spcPts val="0"/>
              </a:spcBef>
              <a:buNone/>
            </a:pPr>
            <a:r>
              <a:rPr lang="en-US" sz="7400" dirty="0">
                <a:latin typeface="Centaur" panose="02030504050205020304" pitchFamily="18" charset="0"/>
              </a:rPr>
              <a:t>&lt;body&gt;</a:t>
            </a:r>
          </a:p>
          <a:p>
            <a:pPr indent="0">
              <a:lnSpc>
                <a:spcPct val="120000"/>
              </a:lnSpc>
              <a:spcBef>
                <a:spcPts val="0"/>
              </a:spcBef>
              <a:buNone/>
            </a:pPr>
            <a:r>
              <a:rPr lang="en-US" sz="7400" dirty="0">
                <a:latin typeface="Centaur" panose="02030504050205020304" pitchFamily="18" charset="0"/>
              </a:rPr>
              <a:t>&lt;h2&gt;JavaScript HTML Events&lt;/h2&gt;</a:t>
            </a:r>
          </a:p>
          <a:p>
            <a:pPr indent="0">
              <a:lnSpc>
                <a:spcPct val="120000"/>
              </a:lnSpc>
              <a:spcBef>
                <a:spcPts val="0"/>
              </a:spcBef>
              <a:buNone/>
            </a:pPr>
            <a:r>
              <a:rPr lang="en-US" sz="7400" dirty="0">
                <a:latin typeface="Centaur" panose="02030504050205020304" pitchFamily="18" charset="0"/>
              </a:rPr>
              <a:t>&lt;p&gt;Click the button to display the date.&lt;/p&gt;</a:t>
            </a:r>
          </a:p>
          <a:p>
            <a:pPr indent="0">
              <a:lnSpc>
                <a:spcPct val="120000"/>
              </a:lnSpc>
              <a:spcBef>
                <a:spcPts val="0"/>
              </a:spcBef>
              <a:buNone/>
            </a:pPr>
            <a:r>
              <a:rPr lang="en-US" sz="7400" dirty="0">
                <a:latin typeface="Centaur" panose="02030504050205020304" pitchFamily="18" charset="0"/>
              </a:rPr>
              <a:t>&lt;button </a:t>
            </a:r>
            <a:r>
              <a:rPr lang="en-US" sz="7400" dirty="0" err="1">
                <a:latin typeface="Centaur" panose="02030504050205020304" pitchFamily="18" charset="0"/>
              </a:rPr>
              <a:t>onclick</a:t>
            </a:r>
            <a:r>
              <a:rPr lang="en-US" sz="7400" dirty="0">
                <a:latin typeface="Centaur" panose="02030504050205020304" pitchFamily="18" charset="0"/>
              </a:rPr>
              <a:t>="</a:t>
            </a:r>
            <a:r>
              <a:rPr lang="en-US" sz="7400" dirty="0" err="1">
                <a:latin typeface="Centaur" panose="02030504050205020304" pitchFamily="18" charset="0"/>
              </a:rPr>
              <a:t>displayDate</a:t>
            </a:r>
            <a:r>
              <a:rPr lang="en-US" sz="7400" dirty="0">
                <a:latin typeface="Centaur" panose="02030504050205020304" pitchFamily="18" charset="0"/>
              </a:rPr>
              <a:t>()"&gt;The time is?&lt;/button&gt;</a:t>
            </a:r>
          </a:p>
          <a:p>
            <a:pPr lvl="1" indent="0">
              <a:lnSpc>
                <a:spcPct val="120000"/>
              </a:lnSpc>
              <a:buNone/>
            </a:pPr>
            <a:r>
              <a:rPr lang="en-US" sz="7400" dirty="0">
                <a:latin typeface="Centaur" panose="02030504050205020304" pitchFamily="18" charset="0"/>
              </a:rPr>
              <a:t>&lt;script&gt;</a:t>
            </a:r>
          </a:p>
          <a:p>
            <a:pPr lvl="1" indent="0">
              <a:lnSpc>
                <a:spcPct val="120000"/>
              </a:lnSpc>
              <a:buNone/>
            </a:pPr>
            <a:r>
              <a:rPr lang="en-US" sz="7400" dirty="0">
                <a:latin typeface="Centaur" panose="02030504050205020304" pitchFamily="18" charset="0"/>
              </a:rPr>
              <a:t>	function </a:t>
            </a:r>
            <a:r>
              <a:rPr lang="en-US" sz="7400" dirty="0" err="1">
                <a:latin typeface="Centaur" panose="02030504050205020304" pitchFamily="18" charset="0"/>
              </a:rPr>
              <a:t>displayDate</a:t>
            </a:r>
            <a:r>
              <a:rPr lang="en-US" sz="7400" dirty="0">
                <a:latin typeface="Centaur" panose="02030504050205020304" pitchFamily="18" charset="0"/>
              </a:rPr>
              <a:t>() </a:t>
            </a:r>
          </a:p>
          <a:p>
            <a:pPr lvl="1" indent="0">
              <a:lnSpc>
                <a:spcPct val="120000"/>
              </a:lnSpc>
              <a:buNone/>
            </a:pPr>
            <a:r>
              <a:rPr lang="en-US" sz="7400" dirty="0">
                <a:latin typeface="Centaur" panose="02030504050205020304" pitchFamily="18" charset="0"/>
              </a:rPr>
              <a:t>	{</a:t>
            </a:r>
          </a:p>
          <a:p>
            <a:pPr lvl="1" indent="0">
              <a:lnSpc>
                <a:spcPct val="120000"/>
              </a:lnSpc>
              <a:buNone/>
            </a:pPr>
            <a:r>
              <a:rPr lang="en-US" sz="7400" dirty="0">
                <a:latin typeface="Centaur" panose="02030504050205020304" pitchFamily="18" charset="0"/>
              </a:rPr>
              <a:t>		</a:t>
            </a:r>
            <a:r>
              <a:rPr lang="en-US" sz="7400" dirty="0" err="1">
                <a:latin typeface="Centaur" panose="02030504050205020304" pitchFamily="18" charset="0"/>
              </a:rPr>
              <a:t>document.getElementById</a:t>
            </a:r>
            <a:r>
              <a:rPr lang="en-US" sz="7400" dirty="0">
                <a:latin typeface="Centaur" panose="02030504050205020304" pitchFamily="18" charset="0"/>
              </a:rPr>
              <a:t>("demo").innerHTML = Date();</a:t>
            </a:r>
          </a:p>
          <a:p>
            <a:pPr lvl="1" indent="0">
              <a:lnSpc>
                <a:spcPct val="120000"/>
              </a:lnSpc>
              <a:buNone/>
            </a:pPr>
            <a:r>
              <a:rPr lang="en-US" sz="7400" dirty="0">
                <a:latin typeface="Centaur" panose="02030504050205020304" pitchFamily="18" charset="0"/>
              </a:rPr>
              <a:t>}</a:t>
            </a:r>
          </a:p>
          <a:p>
            <a:pPr indent="0">
              <a:lnSpc>
                <a:spcPct val="120000"/>
              </a:lnSpc>
              <a:spcBef>
                <a:spcPts val="0"/>
              </a:spcBef>
              <a:buNone/>
            </a:pPr>
            <a:r>
              <a:rPr lang="en-US" sz="7400" dirty="0">
                <a:latin typeface="Centaur" panose="02030504050205020304" pitchFamily="18" charset="0"/>
              </a:rPr>
              <a:t>&lt;/script&gt;</a:t>
            </a:r>
          </a:p>
          <a:p>
            <a:pPr indent="0">
              <a:lnSpc>
                <a:spcPct val="120000"/>
              </a:lnSpc>
              <a:spcBef>
                <a:spcPts val="0"/>
              </a:spcBef>
              <a:buNone/>
            </a:pPr>
            <a:r>
              <a:rPr lang="en-US" sz="7400" dirty="0">
                <a:latin typeface="Centaur" panose="02030504050205020304" pitchFamily="18" charset="0"/>
              </a:rPr>
              <a:t>&lt;p id="demo"&gt;&lt;/p&gt;</a:t>
            </a:r>
          </a:p>
          <a:p>
            <a:pPr indent="0">
              <a:lnSpc>
                <a:spcPct val="120000"/>
              </a:lnSpc>
              <a:spcBef>
                <a:spcPts val="0"/>
              </a:spcBef>
              <a:buNone/>
            </a:pPr>
            <a:r>
              <a:rPr lang="en-US" sz="7400" dirty="0">
                <a:latin typeface="Centaur" panose="02030504050205020304" pitchFamily="18" charset="0"/>
              </a:rPr>
              <a:t>&lt;/body&gt;</a:t>
            </a:r>
          </a:p>
          <a:p>
            <a:pPr indent="0">
              <a:lnSpc>
                <a:spcPct val="120000"/>
              </a:lnSpc>
              <a:spcBef>
                <a:spcPts val="0"/>
              </a:spcBef>
              <a:buNone/>
            </a:pPr>
            <a:r>
              <a:rPr lang="en-US" sz="7400" dirty="0">
                <a:latin typeface="Centaur" panose="02030504050205020304" pitchFamily="18" charset="0"/>
              </a:rPr>
              <a:t>&lt;/html&gt; </a:t>
            </a:r>
          </a:p>
          <a:p>
            <a:pPr>
              <a:lnSpc>
                <a:spcPct val="120000"/>
              </a:lnSpc>
              <a:spcBef>
                <a:spcPts val="0"/>
              </a:spcBef>
            </a:pPr>
            <a:endParaRPr lang="en-US" dirty="0"/>
          </a:p>
        </p:txBody>
      </p:sp>
    </p:spTree>
    <p:extLst>
      <p:ext uri="{BB962C8B-B14F-4D97-AF65-F5344CB8AC3E}">
        <p14:creationId xmlns:p14="http://schemas.microsoft.com/office/powerpoint/2010/main" val="1747696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Common HTML Events</a:t>
            </a:r>
          </a:p>
        </p:txBody>
      </p:sp>
      <p:pic>
        <p:nvPicPr>
          <p:cNvPr id="4" name="Picture 3"/>
          <p:cNvPicPr>
            <a:picLocks noChangeAspect="1"/>
          </p:cNvPicPr>
          <p:nvPr/>
        </p:nvPicPr>
        <p:blipFill rotWithShape="1">
          <a:blip r:embed="rId2"/>
          <a:srcRect l="17629" t="34429" r="16143" b="17525"/>
          <a:stretch/>
        </p:blipFill>
        <p:spPr>
          <a:xfrm>
            <a:off x="504000" y="1751307"/>
            <a:ext cx="8732990" cy="4355025"/>
          </a:xfrm>
          <a:prstGeom prst="rect">
            <a:avLst/>
          </a:prstGeom>
        </p:spPr>
      </p:pic>
    </p:spTree>
    <p:extLst>
      <p:ext uri="{BB962C8B-B14F-4D97-AF65-F5344CB8AC3E}">
        <p14:creationId xmlns:p14="http://schemas.microsoft.com/office/powerpoint/2010/main" val="15427472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464948"/>
            <a:ext cx="9072000" cy="1098171"/>
          </a:xfrm>
        </p:spPr>
        <p:txBody>
          <a:bodyPr/>
          <a:lstStyle/>
          <a:p>
            <a:r>
              <a:rPr lang="en-US" sz="3200" dirty="0">
                <a:latin typeface="Centaur" panose="02030504050205020304" pitchFamily="18" charset="0"/>
              </a:rPr>
              <a:t>HTML Events-cont’d…</a:t>
            </a:r>
            <a:endParaRPr lang="en-US" sz="3200" dirty="0"/>
          </a:p>
        </p:txBody>
      </p:sp>
      <p:sp>
        <p:nvSpPr>
          <p:cNvPr id="3" name="Subtitle 2"/>
          <p:cNvSpPr>
            <a:spLocks noGrp="1"/>
          </p:cNvSpPr>
          <p:nvPr>
            <p:ph type="subTitle"/>
          </p:nvPr>
        </p:nvSpPr>
        <p:spPr>
          <a:xfrm>
            <a:off x="504000" y="1730829"/>
            <a:ext cx="9072000" cy="5551714"/>
          </a:xfrm>
        </p:spPr>
        <p:txBody>
          <a:bodyPr anchor="t">
            <a:normAutofit/>
          </a:bodyPr>
          <a:lstStyle/>
          <a:p>
            <a:pPr marL="0" indent="0">
              <a:lnSpc>
                <a:spcPct val="150000"/>
              </a:lnSpc>
              <a:spcBef>
                <a:spcPts val="0"/>
              </a:spcBef>
              <a:buSzPct val="70000"/>
              <a:buNone/>
            </a:pPr>
            <a:r>
              <a:rPr lang="en-US" sz="2400" dirty="0">
                <a:latin typeface="Centaur" panose="02030504050205020304" pitchFamily="18" charset="0"/>
              </a:rPr>
              <a:t>Many different methods can be used to let JavaScript work with events:</a:t>
            </a:r>
          </a:p>
          <a:p>
            <a:pPr marL="922338" lvl="1" indent="-465138">
              <a:lnSpc>
                <a:spcPct val="150000"/>
              </a:lnSpc>
              <a:buSzPct val="70000"/>
              <a:buFont typeface="Wingdings" panose="05000000000000000000" pitchFamily="2" charset="2"/>
              <a:buChar char="q"/>
            </a:pPr>
            <a:r>
              <a:rPr lang="en-US" sz="2400" dirty="0">
                <a:latin typeface="Centaur" panose="02030504050205020304" pitchFamily="18" charset="0"/>
              </a:rPr>
              <a:t>HTML event attributes can execute JavaScript code directly</a:t>
            </a:r>
          </a:p>
          <a:p>
            <a:pPr marL="922338" lvl="1" indent="-465138">
              <a:lnSpc>
                <a:spcPct val="150000"/>
              </a:lnSpc>
              <a:buSzPct val="70000"/>
              <a:buFont typeface="Wingdings" panose="05000000000000000000" pitchFamily="2" charset="2"/>
              <a:buChar char="q"/>
            </a:pPr>
            <a:r>
              <a:rPr lang="en-US" sz="2400" dirty="0">
                <a:latin typeface="Centaur" panose="02030504050205020304" pitchFamily="18" charset="0"/>
              </a:rPr>
              <a:t>HTML event attributes can call JavaScript functions</a:t>
            </a:r>
          </a:p>
          <a:p>
            <a:pPr marL="922338" lvl="1" indent="-465138">
              <a:lnSpc>
                <a:spcPct val="150000"/>
              </a:lnSpc>
              <a:buSzPct val="70000"/>
              <a:buFont typeface="Wingdings" panose="05000000000000000000" pitchFamily="2" charset="2"/>
              <a:buChar char="q"/>
            </a:pPr>
            <a:r>
              <a:rPr lang="en-US" sz="2400" dirty="0">
                <a:latin typeface="Centaur" panose="02030504050205020304" pitchFamily="18" charset="0"/>
              </a:rPr>
              <a:t>You can assign your own event handler functions to HTML elements</a:t>
            </a:r>
          </a:p>
          <a:p>
            <a:pPr marL="922338" lvl="1" indent="-465138">
              <a:lnSpc>
                <a:spcPct val="150000"/>
              </a:lnSpc>
              <a:buSzPct val="70000"/>
              <a:buFont typeface="Wingdings" panose="05000000000000000000" pitchFamily="2" charset="2"/>
              <a:buChar char="q"/>
            </a:pPr>
            <a:r>
              <a:rPr lang="en-US" sz="2400" dirty="0">
                <a:latin typeface="Centaur" panose="02030504050205020304" pitchFamily="18" charset="0"/>
              </a:rPr>
              <a:t>You can prevent events from being sent or being handled</a:t>
            </a:r>
          </a:p>
          <a:p>
            <a:pPr marL="922338" lvl="1" indent="-465138">
              <a:lnSpc>
                <a:spcPct val="150000"/>
              </a:lnSpc>
              <a:buSzPct val="70000"/>
              <a:buFont typeface="Wingdings" panose="05000000000000000000" pitchFamily="2" charset="2"/>
              <a:buChar char="q"/>
            </a:pPr>
            <a:r>
              <a:rPr lang="en-US" sz="2400" dirty="0">
                <a:latin typeface="Centaur" panose="02030504050205020304" pitchFamily="18" charset="0"/>
              </a:rPr>
              <a:t>And more ...</a:t>
            </a:r>
          </a:p>
        </p:txBody>
      </p:sp>
    </p:spTree>
    <p:extLst>
      <p:ext uri="{BB962C8B-B14F-4D97-AF65-F5344CB8AC3E}">
        <p14:creationId xmlns:p14="http://schemas.microsoft.com/office/powerpoint/2010/main" val="23073484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HTML Events-Example</a:t>
            </a:r>
            <a:endParaRPr lang="en-US" sz="3600" dirty="0"/>
          </a:p>
        </p:txBody>
      </p:sp>
      <p:sp>
        <p:nvSpPr>
          <p:cNvPr id="3" name="Subtitle 2"/>
          <p:cNvSpPr>
            <a:spLocks noGrp="1"/>
          </p:cNvSpPr>
          <p:nvPr>
            <p:ph type="subTitle"/>
          </p:nvPr>
        </p:nvSpPr>
        <p:spPr>
          <a:xfrm>
            <a:off x="504000" y="1563120"/>
            <a:ext cx="9072000" cy="5535104"/>
          </a:xfrm>
        </p:spPr>
        <p:txBody>
          <a:bodyPr>
            <a:normAutofit/>
          </a:bodyPr>
          <a:lstStyle/>
          <a:p>
            <a:pPr marL="0" indent="0">
              <a:buNone/>
            </a:pPr>
            <a:r>
              <a:rPr lang="en-US" sz="2700" dirty="0">
                <a:latin typeface="Centaur" panose="02030504050205020304" pitchFamily="18" charset="0"/>
              </a:rPr>
              <a:t>&lt;!DOCTYPE html&gt;</a:t>
            </a:r>
          </a:p>
          <a:p>
            <a:pPr marL="0" indent="0">
              <a:buNone/>
            </a:pPr>
            <a:r>
              <a:rPr lang="en-US" sz="2700" dirty="0">
                <a:latin typeface="Centaur" panose="02030504050205020304" pitchFamily="18" charset="0"/>
              </a:rPr>
              <a:t>&lt;html&gt;</a:t>
            </a:r>
          </a:p>
          <a:p>
            <a:pPr marL="0" indent="0">
              <a:buNone/>
            </a:pPr>
            <a:r>
              <a:rPr lang="en-US" sz="2700" dirty="0">
                <a:latin typeface="Centaur" panose="02030504050205020304" pitchFamily="18" charset="0"/>
              </a:rPr>
              <a:t>&lt;body&gt;</a:t>
            </a:r>
          </a:p>
          <a:p>
            <a:pPr marL="0" indent="0">
              <a:buNone/>
            </a:pPr>
            <a:r>
              <a:rPr lang="en-US" sz="2700" dirty="0">
                <a:latin typeface="Centaur" panose="02030504050205020304" pitchFamily="18" charset="0"/>
              </a:rPr>
              <a:t>&lt;h2&gt;JavaScript HTML Events&lt;/h2&gt;</a:t>
            </a:r>
          </a:p>
          <a:p>
            <a:pPr marL="0" indent="0">
              <a:buNone/>
            </a:pPr>
            <a:r>
              <a:rPr lang="en-US" sz="2700" dirty="0">
                <a:latin typeface="Centaur" panose="02030504050205020304" pitchFamily="18" charset="0"/>
              </a:rPr>
              <a:t>&lt;h2 </a:t>
            </a:r>
            <a:r>
              <a:rPr lang="en-US" sz="2700" dirty="0" err="1">
                <a:latin typeface="Centaur" panose="02030504050205020304" pitchFamily="18" charset="0"/>
              </a:rPr>
              <a:t>onclick</a:t>
            </a:r>
            <a:r>
              <a:rPr lang="en-US" sz="2700" dirty="0">
                <a:latin typeface="Centaur" panose="02030504050205020304" pitchFamily="18" charset="0"/>
              </a:rPr>
              <a:t>="</a:t>
            </a:r>
            <a:r>
              <a:rPr lang="en-US" sz="2700" dirty="0" err="1">
                <a:latin typeface="Centaur" panose="02030504050205020304" pitchFamily="18" charset="0"/>
              </a:rPr>
              <a:t>changeText</a:t>
            </a:r>
            <a:r>
              <a:rPr lang="en-US" sz="2700" dirty="0">
                <a:latin typeface="Centaur" panose="02030504050205020304" pitchFamily="18" charset="0"/>
              </a:rPr>
              <a:t>(this)"&gt;Click on this text!&lt;/h2&gt;</a:t>
            </a:r>
          </a:p>
          <a:p>
            <a:pPr marL="457200" lvl="1" indent="0">
              <a:buNone/>
            </a:pPr>
            <a:r>
              <a:rPr lang="en-US" dirty="0">
                <a:latin typeface="Centaur" panose="02030504050205020304" pitchFamily="18" charset="0"/>
              </a:rPr>
              <a:t>&lt;script&gt;</a:t>
            </a:r>
          </a:p>
          <a:p>
            <a:pPr marL="457200" lvl="1" indent="0">
              <a:buNone/>
            </a:pPr>
            <a:r>
              <a:rPr lang="en-US" dirty="0">
                <a:latin typeface="Centaur" panose="02030504050205020304" pitchFamily="18" charset="0"/>
              </a:rPr>
              <a:t>function </a:t>
            </a:r>
            <a:r>
              <a:rPr lang="en-US" dirty="0" err="1">
                <a:latin typeface="Centaur" panose="02030504050205020304" pitchFamily="18" charset="0"/>
              </a:rPr>
              <a:t>changeText</a:t>
            </a:r>
            <a:r>
              <a:rPr lang="en-US" dirty="0">
                <a:latin typeface="Centaur" panose="02030504050205020304" pitchFamily="18" charset="0"/>
              </a:rPr>
              <a:t>(id) {</a:t>
            </a:r>
          </a:p>
          <a:p>
            <a:pPr marL="457200" lvl="1" indent="0">
              <a:buNone/>
            </a:pPr>
            <a:r>
              <a:rPr lang="en-US" dirty="0">
                <a:latin typeface="Centaur" panose="02030504050205020304" pitchFamily="18" charset="0"/>
              </a:rPr>
              <a:t>  </a:t>
            </a:r>
            <a:r>
              <a:rPr lang="en-US" dirty="0" err="1">
                <a:latin typeface="Centaur" panose="02030504050205020304" pitchFamily="18" charset="0"/>
              </a:rPr>
              <a:t>id.innerHTML</a:t>
            </a:r>
            <a:r>
              <a:rPr lang="en-US" dirty="0">
                <a:latin typeface="Centaur" panose="02030504050205020304" pitchFamily="18" charset="0"/>
              </a:rPr>
              <a:t> = “Hello students!";</a:t>
            </a:r>
          </a:p>
          <a:p>
            <a:pPr marL="457200" lvl="1" indent="0">
              <a:buNone/>
            </a:pPr>
            <a:r>
              <a:rPr lang="en-US" dirty="0">
                <a:latin typeface="Centaur" panose="02030504050205020304" pitchFamily="18" charset="0"/>
              </a:rPr>
              <a:t>}</a:t>
            </a:r>
          </a:p>
          <a:p>
            <a:pPr marL="457200" lvl="1" indent="0">
              <a:buNone/>
            </a:pPr>
            <a:r>
              <a:rPr lang="en-US" dirty="0">
                <a:latin typeface="Centaur" panose="02030504050205020304" pitchFamily="18" charset="0"/>
              </a:rPr>
              <a:t>&lt;/script&gt;</a:t>
            </a:r>
          </a:p>
          <a:p>
            <a:pPr marL="0" indent="0">
              <a:buNone/>
            </a:pPr>
            <a:r>
              <a:rPr lang="en-US" sz="2700" dirty="0">
                <a:latin typeface="Centaur" panose="02030504050205020304" pitchFamily="18" charset="0"/>
              </a:rPr>
              <a:t>&lt;/body&gt;</a:t>
            </a:r>
          </a:p>
          <a:p>
            <a:pPr marL="0" indent="0">
              <a:buNone/>
            </a:pPr>
            <a:r>
              <a:rPr lang="en-US" sz="2700" dirty="0">
                <a:latin typeface="Centaur" panose="02030504050205020304" pitchFamily="18" charset="0"/>
              </a:rPr>
              <a:t>&lt;/html&gt;</a:t>
            </a:r>
          </a:p>
          <a:p>
            <a:pPr marL="0" indent="0">
              <a:buNone/>
            </a:pPr>
            <a:endParaRPr lang="en-US" dirty="0"/>
          </a:p>
        </p:txBody>
      </p:sp>
    </p:spTree>
    <p:extLst>
      <p:ext uri="{BB962C8B-B14F-4D97-AF65-F5344CB8AC3E}">
        <p14:creationId xmlns:p14="http://schemas.microsoft.com/office/powerpoint/2010/main" val="21047084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HTML Events-Example</a:t>
            </a:r>
            <a:endParaRPr lang="en-US" sz="3600" dirty="0"/>
          </a:p>
        </p:txBody>
      </p:sp>
      <p:sp>
        <p:nvSpPr>
          <p:cNvPr id="4" name="Subtitle 3"/>
          <p:cNvSpPr>
            <a:spLocks noGrp="1"/>
          </p:cNvSpPr>
          <p:nvPr>
            <p:ph type="subTitle"/>
          </p:nvPr>
        </p:nvSpPr>
        <p:spPr>
          <a:xfrm>
            <a:off x="504000" y="1768680"/>
            <a:ext cx="9072000" cy="5655008"/>
          </a:xfrm>
        </p:spPr>
        <p:txBody>
          <a:bodyPr anchor="t">
            <a:normAutofit lnSpcReduction="10000"/>
          </a:bodyPr>
          <a:lstStyle/>
          <a:p>
            <a:pPr marL="457200" indent="-457200">
              <a:buNone/>
            </a:pPr>
            <a:r>
              <a:rPr lang="en-US" sz="2600" dirty="0">
                <a:latin typeface="Centaur" panose="02030504050205020304" pitchFamily="18" charset="0"/>
              </a:rPr>
              <a:t>&lt;!DOCTYPE html&gt;</a:t>
            </a:r>
          </a:p>
          <a:p>
            <a:pPr marL="0" indent="0">
              <a:buNone/>
            </a:pPr>
            <a:r>
              <a:rPr lang="en-US" sz="2600" dirty="0">
                <a:latin typeface="Centaur" panose="02030504050205020304" pitchFamily="18" charset="0"/>
              </a:rPr>
              <a:t>&lt;html&gt;</a:t>
            </a:r>
          </a:p>
          <a:p>
            <a:pPr marL="0" indent="0">
              <a:buNone/>
            </a:pPr>
            <a:r>
              <a:rPr lang="en-US" sz="2600" dirty="0">
                <a:latin typeface="Centaur" panose="02030504050205020304" pitchFamily="18" charset="0"/>
              </a:rPr>
              <a:t>&lt;body&gt;</a:t>
            </a:r>
          </a:p>
          <a:p>
            <a:pPr marL="0" indent="0">
              <a:buNone/>
            </a:pPr>
            <a:r>
              <a:rPr lang="en-US" sz="2600" dirty="0">
                <a:latin typeface="Centaur" panose="02030504050205020304" pitchFamily="18" charset="0"/>
              </a:rPr>
              <a:t>&lt;h2&gt;JavaScript HTML Events&lt;/h2&gt;</a:t>
            </a:r>
          </a:p>
          <a:p>
            <a:pPr marL="0" indent="0">
              <a:buNone/>
            </a:pPr>
            <a:r>
              <a:rPr lang="en-US" sz="2600" dirty="0">
                <a:latin typeface="Centaur" panose="02030504050205020304" pitchFamily="18" charset="0"/>
              </a:rPr>
              <a:t>&lt;p&gt;Click "Try it" to execute the </a:t>
            </a:r>
            <a:r>
              <a:rPr lang="en-US" sz="2600" dirty="0" err="1">
                <a:latin typeface="Centaur" panose="02030504050205020304" pitchFamily="18" charset="0"/>
              </a:rPr>
              <a:t>displayDate</a:t>
            </a:r>
            <a:r>
              <a:rPr lang="en-US" sz="2600" dirty="0">
                <a:latin typeface="Centaur" panose="02030504050205020304" pitchFamily="18" charset="0"/>
              </a:rPr>
              <a:t>() function.&lt;/p&gt;</a:t>
            </a:r>
          </a:p>
          <a:p>
            <a:pPr marL="0" indent="0">
              <a:buNone/>
            </a:pPr>
            <a:r>
              <a:rPr lang="en-US" sz="2600" dirty="0">
                <a:latin typeface="Centaur" panose="02030504050205020304" pitchFamily="18" charset="0"/>
              </a:rPr>
              <a:t>&lt;button id="</a:t>
            </a:r>
            <a:r>
              <a:rPr lang="en-US" sz="2600" dirty="0" err="1">
                <a:latin typeface="Centaur" panose="02030504050205020304" pitchFamily="18" charset="0"/>
              </a:rPr>
              <a:t>myBtn</a:t>
            </a:r>
            <a:r>
              <a:rPr lang="en-US" sz="2600" dirty="0">
                <a:latin typeface="Centaur" panose="02030504050205020304" pitchFamily="18" charset="0"/>
              </a:rPr>
              <a:t>"&gt;Try it&lt;/button&gt;</a:t>
            </a:r>
          </a:p>
          <a:p>
            <a:pPr marL="0" indent="0">
              <a:buNone/>
            </a:pPr>
            <a:r>
              <a:rPr lang="en-US" sz="2600" dirty="0">
                <a:latin typeface="Centaur" panose="02030504050205020304" pitchFamily="18" charset="0"/>
              </a:rPr>
              <a:t>&lt;p id="demo"&gt;&lt;/p&gt;</a:t>
            </a:r>
          </a:p>
          <a:p>
            <a:pPr marL="0" indent="0">
              <a:buNone/>
            </a:pPr>
            <a:r>
              <a:rPr lang="en-US" sz="2600" dirty="0">
                <a:latin typeface="Centaur" panose="02030504050205020304" pitchFamily="18" charset="0"/>
              </a:rPr>
              <a:t>&lt;script&gt;</a:t>
            </a:r>
          </a:p>
          <a:p>
            <a:pPr marL="0" indent="0">
              <a:buNone/>
            </a:pPr>
            <a:r>
              <a:rPr lang="en-US" sz="2600" dirty="0">
                <a:latin typeface="Centaur" panose="02030504050205020304" pitchFamily="18" charset="0"/>
              </a:rPr>
              <a:t>	</a:t>
            </a:r>
            <a:r>
              <a:rPr lang="en-US" sz="2600" dirty="0" err="1">
                <a:latin typeface="Centaur" panose="02030504050205020304" pitchFamily="18" charset="0"/>
              </a:rPr>
              <a:t>document.getElementById</a:t>
            </a:r>
            <a:r>
              <a:rPr lang="en-US" sz="2600" dirty="0">
                <a:latin typeface="Centaur" panose="02030504050205020304" pitchFamily="18" charset="0"/>
              </a:rPr>
              <a:t>("</a:t>
            </a:r>
            <a:r>
              <a:rPr lang="en-US" sz="2600" dirty="0" err="1">
                <a:latin typeface="Centaur" panose="02030504050205020304" pitchFamily="18" charset="0"/>
              </a:rPr>
              <a:t>myBtn</a:t>
            </a:r>
            <a:r>
              <a:rPr lang="en-US" sz="2600" dirty="0">
                <a:latin typeface="Centaur" panose="02030504050205020304" pitchFamily="18" charset="0"/>
              </a:rPr>
              <a:t>").</a:t>
            </a:r>
            <a:r>
              <a:rPr lang="en-US" sz="2600" dirty="0" err="1">
                <a:latin typeface="Centaur" panose="02030504050205020304" pitchFamily="18" charset="0"/>
              </a:rPr>
              <a:t>onclick</a:t>
            </a:r>
            <a:r>
              <a:rPr lang="en-US" sz="2600" dirty="0">
                <a:latin typeface="Centaur" panose="02030504050205020304" pitchFamily="18" charset="0"/>
              </a:rPr>
              <a:t> = </a:t>
            </a:r>
            <a:r>
              <a:rPr lang="en-US" sz="2600" dirty="0" err="1">
                <a:latin typeface="Centaur" panose="02030504050205020304" pitchFamily="18" charset="0"/>
              </a:rPr>
              <a:t>displayDate</a:t>
            </a:r>
            <a:r>
              <a:rPr lang="en-US" sz="2600" dirty="0">
                <a:latin typeface="Centaur" panose="02030504050205020304" pitchFamily="18" charset="0"/>
              </a:rPr>
              <a:t>;</a:t>
            </a:r>
          </a:p>
          <a:p>
            <a:pPr marL="0" indent="0">
              <a:buNone/>
            </a:pPr>
            <a:r>
              <a:rPr lang="en-US" sz="2600" dirty="0">
                <a:latin typeface="Centaur" panose="02030504050205020304" pitchFamily="18" charset="0"/>
              </a:rPr>
              <a:t>	function </a:t>
            </a:r>
            <a:r>
              <a:rPr lang="en-US" sz="2600" dirty="0" err="1">
                <a:latin typeface="Centaur" panose="02030504050205020304" pitchFamily="18" charset="0"/>
              </a:rPr>
              <a:t>displayDate</a:t>
            </a:r>
            <a:r>
              <a:rPr lang="en-US" sz="2600" dirty="0">
                <a:latin typeface="Centaur" panose="02030504050205020304" pitchFamily="18" charset="0"/>
              </a:rPr>
              <a:t>() </a:t>
            </a:r>
          </a:p>
          <a:p>
            <a:pPr marL="0" indent="0">
              <a:buNone/>
            </a:pPr>
            <a:r>
              <a:rPr lang="en-US" sz="2600" dirty="0">
                <a:latin typeface="Centaur" panose="02030504050205020304" pitchFamily="18" charset="0"/>
              </a:rPr>
              <a:t>	{</a:t>
            </a:r>
          </a:p>
          <a:p>
            <a:pPr marL="0" indent="0">
              <a:buNone/>
            </a:pPr>
            <a:r>
              <a:rPr lang="en-US" sz="2600" dirty="0">
                <a:latin typeface="Centaur" panose="02030504050205020304" pitchFamily="18" charset="0"/>
              </a:rPr>
              <a:t>  		</a:t>
            </a:r>
            <a:r>
              <a:rPr lang="en-US" sz="2600" dirty="0" err="1">
                <a:latin typeface="Centaur" panose="02030504050205020304" pitchFamily="18" charset="0"/>
              </a:rPr>
              <a:t>document.getElementById</a:t>
            </a:r>
            <a:r>
              <a:rPr lang="en-US" sz="2600" dirty="0">
                <a:latin typeface="Centaur" panose="02030504050205020304" pitchFamily="18" charset="0"/>
              </a:rPr>
              <a:t>("demo").innerHTML= Date();</a:t>
            </a:r>
          </a:p>
          <a:p>
            <a:pPr marL="0" indent="0">
              <a:buNone/>
            </a:pPr>
            <a:r>
              <a:rPr lang="en-US" sz="2600" dirty="0">
                <a:latin typeface="Centaur" panose="02030504050205020304" pitchFamily="18" charset="0"/>
              </a:rPr>
              <a:t>	}</a:t>
            </a:r>
          </a:p>
          <a:p>
            <a:pPr marL="0" indent="0">
              <a:buNone/>
            </a:pPr>
            <a:r>
              <a:rPr lang="en-US" sz="2600" dirty="0">
                <a:latin typeface="Centaur" panose="02030504050205020304" pitchFamily="18" charset="0"/>
              </a:rPr>
              <a:t>&lt;/script&gt;</a:t>
            </a:r>
          </a:p>
          <a:p>
            <a:pPr marL="0" indent="0">
              <a:buNone/>
            </a:pPr>
            <a:r>
              <a:rPr lang="en-US" sz="2600" dirty="0">
                <a:latin typeface="Centaur" panose="02030504050205020304" pitchFamily="18" charset="0"/>
              </a:rPr>
              <a:t>&lt;/body&gt;</a:t>
            </a:r>
          </a:p>
          <a:p>
            <a:pPr marL="0" indent="0">
              <a:buNone/>
            </a:pPr>
            <a:r>
              <a:rPr lang="en-US" sz="2600" dirty="0">
                <a:latin typeface="Centaur" panose="02030504050205020304" pitchFamily="18" charset="0"/>
              </a:rPr>
              <a:t>&lt;/html&gt; </a:t>
            </a:r>
          </a:p>
        </p:txBody>
      </p:sp>
    </p:spTree>
    <p:extLst>
      <p:ext uri="{BB962C8B-B14F-4D97-AF65-F5344CB8AC3E}">
        <p14:creationId xmlns:p14="http://schemas.microsoft.com/office/powerpoint/2010/main" val="2849065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Centaur" panose="02030504050205020304" pitchFamily="18" charset="0"/>
              </a:rPr>
              <a:t>The </a:t>
            </a:r>
            <a:r>
              <a:rPr lang="en-US" sz="3600" b="1" dirty="0" err="1">
                <a:latin typeface="Centaur" panose="02030504050205020304" pitchFamily="18" charset="0"/>
              </a:rPr>
              <a:t>onchange</a:t>
            </a:r>
            <a:r>
              <a:rPr lang="en-US" sz="3600" b="1" dirty="0">
                <a:latin typeface="Centaur" panose="02030504050205020304" pitchFamily="18" charset="0"/>
              </a:rPr>
              <a:t> Event</a:t>
            </a:r>
          </a:p>
        </p:txBody>
      </p:sp>
      <p:sp>
        <p:nvSpPr>
          <p:cNvPr id="3" name="Subtitle 2"/>
          <p:cNvSpPr>
            <a:spLocks noGrp="1"/>
          </p:cNvSpPr>
          <p:nvPr>
            <p:ph type="subTitle"/>
          </p:nvPr>
        </p:nvSpPr>
        <p:spPr>
          <a:xfrm>
            <a:off x="504000" y="1735811"/>
            <a:ext cx="9072000" cy="5424406"/>
          </a:xfrm>
        </p:spPr>
        <p:txBody>
          <a:bodyPr>
            <a:normAutofit/>
          </a:bodyPr>
          <a:lstStyle/>
          <a:p>
            <a:pPr marL="0" indent="0">
              <a:lnSpc>
                <a:spcPts val="2600"/>
              </a:lnSpc>
              <a:spcBef>
                <a:spcPts val="0"/>
              </a:spcBef>
              <a:buNone/>
            </a:pPr>
            <a:r>
              <a:rPr lang="en-US" sz="2400" dirty="0">
                <a:latin typeface="Centaur" panose="02030504050205020304" pitchFamily="18" charset="0"/>
              </a:rPr>
              <a:t>&lt;!DOCTYPE html&gt;</a:t>
            </a:r>
          </a:p>
          <a:p>
            <a:pPr marL="0" indent="0">
              <a:lnSpc>
                <a:spcPts val="2600"/>
              </a:lnSpc>
              <a:spcBef>
                <a:spcPts val="0"/>
              </a:spcBef>
              <a:buNone/>
            </a:pPr>
            <a:r>
              <a:rPr lang="en-US" sz="2400" dirty="0">
                <a:latin typeface="Centaur" panose="02030504050205020304" pitchFamily="18" charset="0"/>
              </a:rPr>
              <a:t>&lt;html&gt;</a:t>
            </a:r>
          </a:p>
          <a:p>
            <a:pPr marL="0" indent="0">
              <a:lnSpc>
                <a:spcPts val="2600"/>
              </a:lnSpc>
              <a:spcBef>
                <a:spcPts val="0"/>
              </a:spcBef>
              <a:buNone/>
            </a:pPr>
            <a:r>
              <a:rPr lang="en-US" sz="2400" dirty="0">
                <a:latin typeface="Centaur" panose="02030504050205020304" pitchFamily="18" charset="0"/>
              </a:rPr>
              <a:t>&lt;body&gt;</a:t>
            </a:r>
          </a:p>
          <a:p>
            <a:pPr marL="0" indent="0">
              <a:lnSpc>
                <a:spcPts val="2600"/>
              </a:lnSpc>
              <a:spcBef>
                <a:spcPts val="0"/>
              </a:spcBef>
              <a:buNone/>
            </a:pPr>
            <a:r>
              <a:rPr lang="en-US" sz="2400" dirty="0">
                <a:latin typeface="Centaur" panose="02030504050205020304" pitchFamily="18" charset="0"/>
              </a:rPr>
              <a:t>&lt;h2&gt;JavaScript HTML Events&lt;/h2&gt;</a:t>
            </a:r>
          </a:p>
          <a:p>
            <a:pPr marL="0" indent="0">
              <a:lnSpc>
                <a:spcPts val="2600"/>
              </a:lnSpc>
              <a:spcBef>
                <a:spcPts val="0"/>
              </a:spcBef>
              <a:buNone/>
            </a:pPr>
            <a:r>
              <a:rPr lang="en-US" sz="2400" dirty="0">
                <a:latin typeface="Centaur" panose="02030504050205020304" pitchFamily="18" charset="0"/>
              </a:rPr>
              <a:t>Enter your name: &lt;input type="text" id="</a:t>
            </a:r>
            <a:r>
              <a:rPr lang="en-US" sz="2400" dirty="0" err="1">
                <a:latin typeface="Centaur" panose="02030504050205020304" pitchFamily="18" charset="0"/>
              </a:rPr>
              <a:t>fname</a:t>
            </a:r>
            <a:r>
              <a:rPr lang="en-US" sz="2400" dirty="0">
                <a:latin typeface="Centaur" panose="02030504050205020304" pitchFamily="18" charset="0"/>
              </a:rPr>
              <a:t>" </a:t>
            </a:r>
            <a:r>
              <a:rPr lang="en-US" sz="2400" dirty="0" err="1">
                <a:latin typeface="Centaur" panose="02030504050205020304" pitchFamily="18" charset="0"/>
              </a:rPr>
              <a:t>onchange</a:t>
            </a:r>
            <a:r>
              <a:rPr lang="en-US" sz="2400" dirty="0">
                <a:latin typeface="Centaur" panose="02030504050205020304" pitchFamily="18" charset="0"/>
              </a:rPr>
              <a:t>="</a:t>
            </a:r>
            <a:r>
              <a:rPr lang="en-US" sz="2400" dirty="0" err="1">
                <a:latin typeface="Centaur" panose="02030504050205020304" pitchFamily="18" charset="0"/>
              </a:rPr>
              <a:t>upperCase</a:t>
            </a:r>
            <a:r>
              <a:rPr lang="en-US" sz="2400" dirty="0">
                <a:latin typeface="Centaur" panose="02030504050205020304" pitchFamily="18" charset="0"/>
              </a:rPr>
              <a:t>()"&gt;</a:t>
            </a:r>
          </a:p>
          <a:p>
            <a:pPr marL="0" indent="0">
              <a:lnSpc>
                <a:spcPts val="2600"/>
              </a:lnSpc>
              <a:spcBef>
                <a:spcPts val="0"/>
              </a:spcBef>
              <a:buNone/>
            </a:pPr>
            <a:r>
              <a:rPr lang="en-US" sz="2400" dirty="0">
                <a:latin typeface="Centaur" panose="02030504050205020304" pitchFamily="18" charset="0"/>
              </a:rPr>
              <a:t>&lt;p&gt;When you leave the input field, a function is triggered which transforms the input text to upper case.&lt;/p&gt;</a:t>
            </a:r>
          </a:p>
          <a:p>
            <a:pPr marL="457200" lvl="1" indent="0">
              <a:lnSpc>
                <a:spcPts val="2600"/>
              </a:lnSpc>
              <a:buNone/>
            </a:pPr>
            <a:r>
              <a:rPr lang="en-US" sz="2400" dirty="0">
                <a:latin typeface="Centaur" panose="02030504050205020304" pitchFamily="18" charset="0"/>
              </a:rPr>
              <a:t>&lt;script&gt;</a:t>
            </a:r>
          </a:p>
          <a:p>
            <a:pPr marL="457200" lvl="1" indent="0">
              <a:lnSpc>
                <a:spcPts val="2600"/>
              </a:lnSpc>
              <a:buNone/>
            </a:pPr>
            <a:r>
              <a:rPr lang="en-US" sz="2400" dirty="0">
                <a:latin typeface="Centaur" panose="02030504050205020304" pitchFamily="18" charset="0"/>
              </a:rPr>
              <a:t>function </a:t>
            </a:r>
            <a:r>
              <a:rPr lang="en-US" sz="2400" dirty="0" err="1">
                <a:latin typeface="Centaur" panose="02030504050205020304" pitchFamily="18" charset="0"/>
              </a:rPr>
              <a:t>upperCase</a:t>
            </a:r>
            <a:r>
              <a:rPr lang="en-US" sz="2400" dirty="0">
                <a:latin typeface="Centaur" panose="02030504050205020304" pitchFamily="18" charset="0"/>
              </a:rPr>
              <a:t>() {</a:t>
            </a:r>
          </a:p>
          <a:p>
            <a:pPr marL="457200" lvl="1" indent="0">
              <a:lnSpc>
                <a:spcPts val="2600"/>
              </a:lnSpc>
              <a:buNone/>
            </a:pPr>
            <a:r>
              <a:rPr lang="en-US" sz="2400" dirty="0">
                <a:latin typeface="Centaur" panose="02030504050205020304" pitchFamily="18" charset="0"/>
              </a:rPr>
              <a:t>  </a:t>
            </a:r>
            <a:r>
              <a:rPr lang="en-US" sz="2400" dirty="0" err="1">
                <a:latin typeface="Centaur" panose="02030504050205020304" pitchFamily="18" charset="0"/>
              </a:rPr>
              <a:t>const</a:t>
            </a:r>
            <a:r>
              <a:rPr lang="en-US" sz="2400" dirty="0">
                <a:latin typeface="Centaur" panose="02030504050205020304" pitchFamily="18" charset="0"/>
              </a:rPr>
              <a:t> x = </a:t>
            </a:r>
            <a:r>
              <a:rPr lang="en-US" sz="2400" dirty="0" err="1">
                <a:latin typeface="Centaur" panose="02030504050205020304" pitchFamily="18" charset="0"/>
              </a:rPr>
              <a:t>document.getElementById</a:t>
            </a:r>
            <a:r>
              <a:rPr lang="en-US" sz="2400" dirty="0">
                <a:latin typeface="Centaur" panose="02030504050205020304" pitchFamily="18" charset="0"/>
              </a:rPr>
              <a:t>("</a:t>
            </a:r>
            <a:r>
              <a:rPr lang="en-US" sz="2400" dirty="0" err="1">
                <a:latin typeface="Centaur" panose="02030504050205020304" pitchFamily="18" charset="0"/>
              </a:rPr>
              <a:t>fname</a:t>
            </a:r>
            <a:r>
              <a:rPr lang="en-US" sz="2400" dirty="0">
                <a:latin typeface="Centaur" panose="02030504050205020304" pitchFamily="18" charset="0"/>
              </a:rPr>
              <a:t>");</a:t>
            </a:r>
          </a:p>
          <a:p>
            <a:pPr marL="457200" lvl="1" indent="0">
              <a:lnSpc>
                <a:spcPts val="2600"/>
              </a:lnSpc>
              <a:buNone/>
            </a:pPr>
            <a:r>
              <a:rPr lang="en-US" sz="2400" dirty="0">
                <a:latin typeface="Centaur" panose="02030504050205020304" pitchFamily="18" charset="0"/>
              </a:rPr>
              <a:t>  </a:t>
            </a:r>
            <a:r>
              <a:rPr lang="en-US" sz="2400" dirty="0" err="1">
                <a:latin typeface="Centaur" panose="02030504050205020304" pitchFamily="18" charset="0"/>
              </a:rPr>
              <a:t>x.value</a:t>
            </a:r>
            <a:r>
              <a:rPr lang="en-US" sz="2400" dirty="0">
                <a:latin typeface="Centaur" panose="02030504050205020304" pitchFamily="18" charset="0"/>
              </a:rPr>
              <a:t> = </a:t>
            </a:r>
            <a:r>
              <a:rPr lang="en-US" sz="2400" dirty="0" err="1">
                <a:latin typeface="Centaur" panose="02030504050205020304" pitchFamily="18" charset="0"/>
              </a:rPr>
              <a:t>x.value.toUpperCase</a:t>
            </a:r>
            <a:r>
              <a:rPr lang="en-US" sz="2400" dirty="0">
                <a:latin typeface="Centaur" panose="02030504050205020304" pitchFamily="18" charset="0"/>
              </a:rPr>
              <a:t>();</a:t>
            </a:r>
          </a:p>
          <a:p>
            <a:pPr marL="457200" lvl="1" indent="0">
              <a:lnSpc>
                <a:spcPts val="2600"/>
              </a:lnSpc>
              <a:buNone/>
            </a:pPr>
            <a:r>
              <a:rPr lang="en-US" sz="2400" dirty="0">
                <a:latin typeface="Centaur" panose="02030504050205020304" pitchFamily="18" charset="0"/>
              </a:rPr>
              <a:t>}</a:t>
            </a:r>
          </a:p>
          <a:p>
            <a:pPr marL="457200" lvl="1" indent="0">
              <a:lnSpc>
                <a:spcPts val="2600"/>
              </a:lnSpc>
              <a:buNone/>
            </a:pPr>
            <a:r>
              <a:rPr lang="en-US" sz="2400" dirty="0">
                <a:latin typeface="Centaur" panose="02030504050205020304" pitchFamily="18" charset="0"/>
              </a:rPr>
              <a:t>&lt;/script&gt;</a:t>
            </a:r>
          </a:p>
          <a:p>
            <a:pPr marL="0" indent="0">
              <a:lnSpc>
                <a:spcPts val="2600"/>
              </a:lnSpc>
              <a:spcBef>
                <a:spcPts val="0"/>
              </a:spcBef>
              <a:buNone/>
            </a:pPr>
            <a:r>
              <a:rPr lang="en-US" sz="2400" dirty="0">
                <a:latin typeface="Centaur" panose="02030504050205020304" pitchFamily="18" charset="0"/>
              </a:rPr>
              <a:t>&lt;/body&gt;</a:t>
            </a:r>
          </a:p>
          <a:p>
            <a:pPr marL="0" indent="0">
              <a:lnSpc>
                <a:spcPts val="2400"/>
              </a:lnSpc>
              <a:spcBef>
                <a:spcPts val="0"/>
              </a:spcBef>
              <a:buNone/>
            </a:pPr>
            <a:r>
              <a:rPr lang="en-US" sz="2400" dirty="0">
                <a:latin typeface="Centaur" panose="02030504050205020304" pitchFamily="18" charset="0"/>
              </a:rPr>
              <a:t>&lt;/html&gt;</a:t>
            </a:r>
          </a:p>
          <a:p>
            <a:pPr marL="0" indent="0">
              <a:buNone/>
            </a:pPr>
            <a:endParaRPr lang="en-US" dirty="0"/>
          </a:p>
        </p:txBody>
      </p:sp>
    </p:spTree>
    <p:extLst>
      <p:ext uri="{BB962C8B-B14F-4D97-AF65-F5344CB8AC3E}">
        <p14:creationId xmlns:p14="http://schemas.microsoft.com/office/powerpoint/2010/main" val="602709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The </a:t>
            </a:r>
            <a:r>
              <a:rPr lang="en-US" sz="3600" dirty="0" err="1">
                <a:latin typeface="Centaur" panose="02030504050205020304" pitchFamily="18" charset="0"/>
              </a:rPr>
              <a:t>onmouseover</a:t>
            </a:r>
            <a:r>
              <a:rPr lang="en-US" sz="3600" dirty="0">
                <a:latin typeface="Centaur" panose="02030504050205020304" pitchFamily="18" charset="0"/>
              </a:rPr>
              <a:t> and </a:t>
            </a:r>
            <a:r>
              <a:rPr lang="en-US" sz="3600" dirty="0" err="1">
                <a:latin typeface="Centaur" panose="02030504050205020304" pitchFamily="18" charset="0"/>
              </a:rPr>
              <a:t>onmouseout</a:t>
            </a:r>
            <a:r>
              <a:rPr lang="en-US" sz="3600" dirty="0">
                <a:latin typeface="Centaur" panose="02030504050205020304" pitchFamily="18" charset="0"/>
              </a:rPr>
              <a:t> Events</a:t>
            </a:r>
            <a:endParaRPr lang="en-US" dirty="0"/>
          </a:p>
        </p:txBody>
      </p:sp>
      <p:sp>
        <p:nvSpPr>
          <p:cNvPr id="3" name="Subtitle 2"/>
          <p:cNvSpPr>
            <a:spLocks noGrp="1"/>
          </p:cNvSpPr>
          <p:nvPr>
            <p:ph type="subTitle"/>
          </p:nvPr>
        </p:nvSpPr>
        <p:spPr>
          <a:xfrm>
            <a:off x="504000" y="1768679"/>
            <a:ext cx="9072000" cy="5376039"/>
          </a:xfrm>
        </p:spPr>
        <p:txBody>
          <a:bodyPr>
            <a:noAutofit/>
          </a:bodyPr>
          <a:lstStyle/>
          <a:p>
            <a:pPr marL="0" indent="0">
              <a:lnSpc>
                <a:spcPts val="2400"/>
              </a:lnSpc>
              <a:spcBef>
                <a:spcPts val="0"/>
              </a:spcBef>
              <a:buNone/>
            </a:pPr>
            <a:r>
              <a:rPr lang="en-US" sz="2000" dirty="0">
                <a:latin typeface="Centaur" panose="02030504050205020304" pitchFamily="18" charset="0"/>
              </a:rPr>
              <a:t>&lt;!DOCTYPE html&gt;</a:t>
            </a:r>
          </a:p>
          <a:p>
            <a:pPr marL="0" indent="0">
              <a:lnSpc>
                <a:spcPts val="2400"/>
              </a:lnSpc>
              <a:spcBef>
                <a:spcPts val="0"/>
              </a:spcBef>
              <a:buNone/>
            </a:pPr>
            <a:r>
              <a:rPr lang="en-US" sz="2000" dirty="0">
                <a:latin typeface="Centaur" panose="02030504050205020304" pitchFamily="18" charset="0"/>
              </a:rPr>
              <a:t>&lt;html&gt;</a:t>
            </a:r>
          </a:p>
          <a:p>
            <a:pPr marL="0" indent="0">
              <a:lnSpc>
                <a:spcPts val="2400"/>
              </a:lnSpc>
              <a:spcBef>
                <a:spcPts val="0"/>
              </a:spcBef>
              <a:buNone/>
            </a:pPr>
            <a:r>
              <a:rPr lang="en-US" sz="2000" dirty="0">
                <a:latin typeface="Centaur" panose="02030504050205020304" pitchFamily="18" charset="0"/>
              </a:rPr>
              <a:t>&lt;body&gt;</a:t>
            </a:r>
          </a:p>
          <a:p>
            <a:pPr marL="0" indent="0">
              <a:lnSpc>
                <a:spcPts val="2400"/>
              </a:lnSpc>
              <a:spcBef>
                <a:spcPts val="0"/>
              </a:spcBef>
              <a:buNone/>
            </a:pPr>
            <a:r>
              <a:rPr lang="en-US" sz="2000" dirty="0">
                <a:latin typeface="Centaur" panose="02030504050205020304" pitchFamily="18" charset="0"/>
              </a:rPr>
              <a:t>&lt;div </a:t>
            </a:r>
            <a:r>
              <a:rPr lang="en-US" sz="2000" dirty="0" err="1">
                <a:latin typeface="Centaur" panose="02030504050205020304" pitchFamily="18" charset="0"/>
              </a:rPr>
              <a:t>onmouseover</a:t>
            </a:r>
            <a:r>
              <a:rPr lang="en-US" sz="2000" dirty="0">
                <a:latin typeface="Centaur" panose="02030504050205020304" pitchFamily="18" charset="0"/>
              </a:rPr>
              <a:t>="</a:t>
            </a:r>
            <a:r>
              <a:rPr lang="en-US" sz="2000" dirty="0" err="1">
                <a:latin typeface="Centaur" panose="02030504050205020304" pitchFamily="18" charset="0"/>
              </a:rPr>
              <a:t>mOver</a:t>
            </a:r>
            <a:r>
              <a:rPr lang="en-US" sz="2000" dirty="0">
                <a:latin typeface="Centaur" panose="02030504050205020304" pitchFamily="18" charset="0"/>
              </a:rPr>
              <a:t>(this)" </a:t>
            </a:r>
            <a:r>
              <a:rPr lang="en-US" sz="2000" dirty="0" err="1">
                <a:latin typeface="Centaur" panose="02030504050205020304" pitchFamily="18" charset="0"/>
              </a:rPr>
              <a:t>onmouseout</a:t>
            </a:r>
            <a:r>
              <a:rPr lang="en-US" sz="2000" dirty="0">
                <a:latin typeface="Centaur" panose="02030504050205020304" pitchFamily="18" charset="0"/>
              </a:rPr>
              <a:t>="</a:t>
            </a:r>
            <a:r>
              <a:rPr lang="en-US" sz="2000" dirty="0" err="1">
                <a:latin typeface="Centaur" panose="02030504050205020304" pitchFamily="18" charset="0"/>
              </a:rPr>
              <a:t>mOut</a:t>
            </a:r>
            <a:r>
              <a:rPr lang="en-US" sz="2000" dirty="0">
                <a:latin typeface="Centaur" panose="02030504050205020304" pitchFamily="18" charset="0"/>
              </a:rPr>
              <a:t>(this)" </a:t>
            </a:r>
          </a:p>
          <a:p>
            <a:pPr marL="0" indent="0">
              <a:lnSpc>
                <a:spcPts val="2400"/>
              </a:lnSpc>
              <a:spcBef>
                <a:spcPts val="0"/>
              </a:spcBef>
              <a:buNone/>
            </a:pPr>
            <a:r>
              <a:rPr lang="en-US" sz="2000" dirty="0">
                <a:latin typeface="Centaur" panose="02030504050205020304" pitchFamily="18" charset="0"/>
              </a:rPr>
              <a:t>style="background-color:#D94A38;width:120px;height:20px;padding:40px;"&gt;</a:t>
            </a:r>
          </a:p>
          <a:p>
            <a:pPr marL="0" indent="0">
              <a:lnSpc>
                <a:spcPts val="2400"/>
              </a:lnSpc>
              <a:spcBef>
                <a:spcPts val="0"/>
              </a:spcBef>
              <a:buNone/>
            </a:pPr>
            <a:r>
              <a:rPr lang="en-US" sz="2000" dirty="0">
                <a:latin typeface="Centaur" panose="02030504050205020304" pitchFamily="18" charset="0"/>
              </a:rPr>
              <a:t>Mouse Over Me&lt;/div&gt;</a:t>
            </a:r>
          </a:p>
          <a:p>
            <a:pPr marL="457200" lvl="1" indent="0">
              <a:lnSpc>
                <a:spcPts val="2400"/>
              </a:lnSpc>
              <a:buNone/>
            </a:pPr>
            <a:r>
              <a:rPr lang="en-US" sz="2000" dirty="0">
                <a:latin typeface="Centaur" panose="02030504050205020304" pitchFamily="18" charset="0"/>
              </a:rPr>
              <a:t>&lt;script&gt;</a:t>
            </a:r>
          </a:p>
          <a:p>
            <a:pPr marL="457200" lvl="1" indent="0">
              <a:lnSpc>
                <a:spcPts val="2400"/>
              </a:lnSpc>
              <a:buNone/>
            </a:pPr>
            <a:r>
              <a:rPr lang="en-US" sz="2000" dirty="0">
                <a:latin typeface="Centaur" panose="02030504050205020304" pitchFamily="18" charset="0"/>
              </a:rPr>
              <a:t>function </a:t>
            </a:r>
            <a:r>
              <a:rPr lang="en-US" sz="2000" dirty="0" err="1">
                <a:latin typeface="Centaur" panose="02030504050205020304" pitchFamily="18" charset="0"/>
              </a:rPr>
              <a:t>mOver</a:t>
            </a:r>
            <a:r>
              <a:rPr lang="en-US" sz="2000" dirty="0">
                <a:latin typeface="Centaur" panose="02030504050205020304" pitchFamily="18" charset="0"/>
              </a:rPr>
              <a:t>(</a:t>
            </a:r>
            <a:r>
              <a:rPr lang="en-US" sz="2000" dirty="0" err="1">
                <a:latin typeface="Centaur" panose="02030504050205020304" pitchFamily="18" charset="0"/>
              </a:rPr>
              <a:t>obj</a:t>
            </a:r>
            <a:r>
              <a:rPr lang="en-US" sz="2000" dirty="0">
                <a:latin typeface="Centaur" panose="02030504050205020304" pitchFamily="18" charset="0"/>
              </a:rPr>
              <a:t>) {</a:t>
            </a:r>
          </a:p>
          <a:p>
            <a:pPr marL="457200" lvl="1" indent="0">
              <a:lnSpc>
                <a:spcPts val="2400"/>
              </a:lnSpc>
              <a:buNone/>
            </a:pPr>
            <a:r>
              <a:rPr lang="en-US" sz="2000" dirty="0">
                <a:latin typeface="Centaur" panose="02030504050205020304" pitchFamily="18" charset="0"/>
              </a:rPr>
              <a:t>  </a:t>
            </a:r>
            <a:r>
              <a:rPr lang="en-US" sz="2000" dirty="0" err="1">
                <a:latin typeface="Centaur" panose="02030504050205020304" pitchFamily="18" charset="0"/>
              </a:rPr>
              <a:t>obj.innerHTML</a:t>
            </a:r>
            <a:r>
              <a:rPr lang="en-US" sz="2000" dirty="0">
                <a:latin typeface="Centaur" panose="02030504050205020304" pitchFamily="18" charset="0"/>
              </a:rPr>
              <a:t> = "Thank You"</a:t>
            </a:r>
          </a:p>
          <a:p>
            <a:pPr marL="457200" lvl="1" indent="0">
              <a:lnSpc>
                <a:spcPts val="2400"/>
              </a:lnSpc>
              <a:buNone/>
            </a:pPr>
            <a:r>
              <a:rPr lang="en-US" sz="2000" dirty="0">
                <a:latin typeface="Centaur" panose="02030504050205020304" pitchFamily="18" charset="0"/>
              </a:rPr>
              <a:t>}</a:t>
            </a:r>
          </a:p>
          <a:p>
            <a:pPr marL="457200" lvl="1" indent="0">
              <a:lnSpc>
                <a:spcPts val="2400"/>
              </a:lnSpc>
              <a:buNone/>
            </a:pPr>
            <a:r>
              <a:rPr lang="en-US" sz="2000" dirty="0">
                <a:latin typeface="Centaur" panose="02030504050205020304" pitchFamily="18" charset="0"/>
              </a:rPr>
              <a:t>function </a:t>
            </a:r>
            <a:r>
              <a:rPr lang="en-US" sz="2000" dirty="0" err="1">
                <a:latin typeface="Centaur" panose="02030504050205020304" pitchFamily="18" charset="0"/>
              </a:rPr>
              <a:t>mOut</a:t>
            </a:r>
            <a:r>
              <a:rPr lang="en-US" sz="2000" dirty="0">
                <a:latin typeface="Centaur" panose="02030504050205020304" pitchFamily="18" charset="0"/>
              </a:rPr>
              <a:t>(</a:t>
            </a:r>
            <a:r>
              <a:rPr lang="en-US" sz="2000" dirty="0" err="1">
                <a:latin typeface="Centaur" panose="02030504050205020304" pitchFamily="18" charset="0"/>
              </a:rPr>
              <a:t>obj</a:t>
            </a:r>
            <a:r>
              <a:rPr lang="en-US" sz="2000" dirty="0">
                <a:latin typeface="Centaur" panose="02030504050205020304" pitchFamily="18" charset="0"/>
              </a:rPr>
              <a:t>) {</a:t>
            </a:r>
          </a:p>
          <a:p>
            <a:pPr marL="457200" lvl="1" indent="0">
              <a:lnSpc>
                <a:spcPts val="2400"/>
              </a:lnSpc>
              <a:buNone/>
            </a:pPr>
            <a:r>
              <a:rPr lang="en-US" sz="2000" dirty="0">
                <a:latin typeface="Centaur" panose="02030504050205020304" pitchFamily="18" charset="0"/>
              </a:rPr>
              <a:t>  </a:t>
            </a:r>
            <a:r>
              <a:rPr lang="en-US" sz="2000" dirty="0" err="1">
                <a:latin typeface="Centaur" panose="02030504050205020304" pitchFamily="18" charset="0"/>
              </a:rPr>
              <a:t>obj.innerHTML</a:t>
            </a:r>
            <a:r>
              <a:rPr lang="en-US" sz="2000" dirty="0">
                <a:latin typeface="Centaur" panose="02030504050205020304" pitchFamily="18" charset="0"/>
              </a:rPr>
              <a:t> = "Mouse Over Me"</a:t>
            </a:r>
          </a:p>
          <a:p>
            <a:pPr marL="457200" lvl="1" indent="0">
              <a:lnSpc>
                <a:spcPts val="2400"/>
              </a:lnSpc>
              <a:buNone/>
            </a:pPr>
            <a:r>
              <a:rPr lang="en-US" sz="2000" dirty="0">
                <a:latin typeface="Centaur" panose="02030504050205020304" pitchFamily="18" charset="0"/>
              </a:rPr>
              <a:t>}</a:t>
            </a:r>
          </a:p>
          <a:p>
            <a:pPr marL="457200" lvl="1" indent="0">
              <a:lnSpc>
                <a:spcPts val="2400"/>
              </a:lnSpc>
              <a:buNone/>
            </a:pPr>
            <a:r>
              <a:rPr lang="en-US" sz="2000" dirty="0">
                <a:latin typeface="Centaur" panose="02030504050205020304" pitchFamily="18" charset="0"/>
              </a:rPr>
              <a:t>&lt;/script&gt;</a:t>
            </a:r>
          </a:p>
          <a:p>
            <a:pPr marL="0" indent="0">
              <a:lnSpc>
                <a:spcPts val="2400"/>
              </a:lnSpc>
              <a:spcBef>
                <a:spcPts val="0"/>
              </a:spcBef>
              <a:buNone/>
            </a:pPr>
            <a:r>
              <a:rPr lang="en-US" sz="2000" dirty="0">
                <a:latin typeface="Centaur" panose="02030504050205020304" pitchFamily="18" charset="0"/>
              </a:rPr>
              <a:t>&lt;/body&gt;</a:t>
            </a:r>
          </a:p>
          <a:p>
            <a:pPr marL="0" indent="0">
              <a:lnSpc>
                <a:spcPts val="2400"/>
              </a:lnSpc>
              <a:spcBef>
                <a:spcPts val="0"/>
              </a:spcBef>
              <a:buNone/>
            </a:pPr>
            <a:r>
              <a:rPr lang="en-US" sz="2000" dirty="0">
                <a:latin typeface="Centaur" panose="02030504050205020304" pitchFamily="18" charset="0"/>
              </a:rPr>
              <a:t>&lt;/html&gt; </a:t>
            </a:r>
          </a:p>
        </p:txBody>
      </p:sp>
    </p:spTree>
    <p:extLst>
      <p:ext uri="{BB962C8B-B14F-4D97-AF65-F5344CB8AC3E}">
        <p14:creationId xmlns:p14="http://schemas.microsoft.com/office/powerpoint/2010/main" val="1651373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 dirty="0">
                <a:solidFill>
                  <a:srgbClr val="002060"/>
                </a:solidFill>
                <a:latin typeface="Centaur" panose="02030504050205020304" pitchFamily="18" charset="0"/>
                <a:ea typeface="DejaVu Sans"/>
                <a:cs typeface="+mn-cs"/>
              </a:rPr>
              <a:t>JavaScript in </a:t>
            </a:r>
            <a:r>
              <a:rPr lang="en-US" sz="4000" spc="-1">
                <a:solidFill>
                  <a:srgbClr val="002060"/>
                </a:solidFill>
                <a:latin typeface="Centaur" panose="02030504050205020304" pitchFamily="18" charset="0"/>
                <a:ea typeface="DejaVu Sans"/>
                <a:cs typeface="+mn-cs"/>
              </a:rPr>
              <a:t>&lt;head&gt;</a:t>
            </a:r>
            <a:endParaRPr lang="en-US" sz="4000" spc="-1" dirty="0">
              <a:solidFill>
                <a:srgbClr val="002060"/>
              </a:solidFill>
              <a:latin typeface="Centaur" panose="02030504050205020304" pitchFamily="18" charset="0"/>
              <a:ea typeface="DejaVu Sans"/>
              <a:cs typeface="+mn-cs"/>
            </a:endParaRPr>
          </a:p>
        </p:txBody>
      </p:sp>
      <p:sp>
        <p:nvSpPr>
          <p:cNvPr id="3" name="Subtitle 2"/>
          <p:cNvSpPr>
            <a:spLocks noGrp="1"/>
          </p:cNvSpPr>
          <p:nvPr>
            <p:ph type="subTitle"/>
          </p:nvPr>
        </p:nvSpPr>
        <p:spPr>
          <a:xfrm>
            <a:off x="504000" y="1560911"/>
            <a:ext cx="9072000" cy="5643592"/>
          </a:xfrm>
        </p:spPr>
        <p:txBody>
          <a:bodyPr anchor="t">
            <a:noAutofit/>
          </a:bodyPr>
          <a:lstStyle/>
          <a:p>
            <a:r>
              <a:rPr lang="en-US" sz="2400" dirty="0" err="1">
                <a:latin typeface="Centaur" panose="02030504050205020304" pitchFamily="18" charset="0"/>
              </a:rPr>
              <a:t>myFunction</a:t>
            </a:r>
            <a:r>
              <a:rPr lang="en-US" sz="2400" dirty="0">
                <a:latin typeface="Centaur" panose="02030504050205020304" pitchFamily="18" charset="0"/>
              </a:rPr>
              <a:t> is invoked (called) when Try it button is clicked:</a:t>
            </a:r>
          </a:p>
          <a:p>
            <a:pPr marL="0" indent="0">
              <a:buNone/>
            </a:pPr>
            <a:endParaRPr lang="en-US" sz="2000" dirty="0">
              <a:latin typeface="Centaur" panose="02030504050205020304" pitchFamily="18" charset="0"/>
            </a:endParaRPr>
          </a:p>
          <a:p>
            <a:pPr marL="0" indent="0">
              <a:buNone/>
            </a:pPr>
            <a:r>
              <a:rPr lang="en-US" sz="2000" dirty="0">
                <a:latin typeface="Centaur" panose="02030504050205020304" pitchFamily="18" charset="0"/>
              </a:rPr>
              <a:t>&lt;!DOCTYPE html&gt;</a:t>
            </a:r>
          </a:p>
          <a:p>
            <a:pPr marL="0" indent="0">
              <a:buNone/>
            </a:pPr>
            <a:r>
              <a:rPr lang="en-US" sz="2000" dirty="0">
                <a:latin typeface="Centaur" panose="02030504050205020304" pitchFamily="18" charset="0"/>
              </a:rPr>
              <a:t>&lt;html&gt;</a:t>
            </a:r>
          </a:p>
          <a:p>
            <a:pPr marL="0" indent="0">
              <a:buNone/>
            </a:pPr>
            <a:r>
              <a:rPr lang="en-US" sz="2000" dirty="0">
                <a:latin typeface="Centaur" panose="02030504050205020304" pitchFamily="18" charset="0"/>
              </a:rPr>
              <a:t>&lt;head&gt;</a:t>
            </a:r>
          </a:p>
          <a:p>
            <a:pPr marL="457200" lvl="1" indent="0">
              <a:buNone/>
            </a:pPr>
            <a:r>
              <a:rPr lang="en-US" sz="2000" dirty="0">
                <a:latin typeface="Centaur" panose="02030504050205020304" pitchFamily="18" charset="0"/>
              </a:rPr>
              <a:t>&lt;script&gt;</a:t>
            </a:r>
          </a:p>
          <a:p>
            <a:pPr marL="457200" lvl="1" indent="0">
              <a:buNone/>
            </a:pPr>
            <a:r>
              <a:rPr lang="en-US" sz="2000" dirty="0">
                <a:latin typeface="Centaur" panose="02030504050205020304" pitchFamily="18" charset="0"/>
              </a:rPr>
              <a:t>function </a:t>
            </a:r>
            <a:r>
              <a:rPr lang="en-US" sz="2000" dirty="0" err="1">
                <a:latin typeface="Centaur" panose="02030504050205020304" pitchFamily="18" charset="0"/>
              </a:rPr>
              <a:t>myFunction</a:t>
            </a:r>
            <a:r>
              <a:rPr lang="en-US" sz="2000" dirty="0">
                <a:latin typeface="Centaur" panose="02030504050205020304" pitchFamily="18" charset="0"/>
              </a:rPr>
              <a:t>() {</a:t>
            </a:r>
          </a:p>
          <a:p>
            <a:pPr marL="457200" lvl="1" indent="0">
              <a:buNone/>
            </a:pPr>
            <a:r>
              <a:rPr lang="en-US" sz="2000" dirty="0">
                <a:latin typeface="Centaur" panose="02030504050205020304" pitchFamily="18" charset="0"/>
              </a:rPr>
              <a:t>  </a:t>
            </a:r>
            <a:r>
              <a:rPr lang="en-US" sz="2000" dirty="0" err="1">
                <a:latin typeface="Centaur" panose="02030504050205020304" pitchFamily="18" charset="0"/>
              </a:rPr>
              <a:t>document.getElementById</a:t>
            </a:r>
            <a:r>
              <a:rPr lang="en-US" sz="2000" dirty="0">
                <a:latin typeface="Centaur" panose="02030504050205020304" pitchFamily="18" charset="0"/>
              </a:rPr>
              <a:t>("demo").innerHTML = “Welcome to IP course.";</a:t>
            </a:r>
          </a:p>
          <a:p>
            <a:pPr marL="457200" lvl="1" indent="0">
              <a:buNone/>
            </a:pPr>
            <a:r>
              <a:rPr lang="en-US" sz="2000" dirty="0">
                <a:latin typeface="Centaur" panose="02030504050205020304" pitchFamily="18" charset="0"/>
              </a:rPr>
              <a:t>}</a:t>
            </a:r>
          </a:p>
          <a:p>
            <a:pPr marL="457200" lvl="1" indent="0">
              <a:buNone/>
            </a:pPr>
            <a:r>
              <a:rPr lang="en-US" sz="2000" dirty="0">
                <a:latin typeface="Centaur" panose="02030504050205020304" pitchFamily="18" charset="0"/>
              </a:rPr>
              <a:t>&lt;/script&gt;</a:t>
            </a:r>
          </a:p>
          <a:p>
            <a:pPr marL="0" indent="0">
              <a:buNone/>
            </a:pPr>
            <a:r>
              <a:rPr lang="en-US" sz="2000" dirty="0">
                <a:latin typeface="Centaur" panose="02030504050205020304" pitchFamily="18" charset="0"/>
              </a:rPr>
              <a:t>&lt;/head&gt;</a:t>
            </a:r>
          </a:p>
          <a:p>
            <a:pPr marL="0" indent="0">
              <a:buNone/>
            </a:pPr>
            <a:r>
              <a:rPr lang="en-US" sz="2000" dirty="0">
                <a:latin typeface="Centaur" panose="02030504050205020304" pitchFamily="18" charset="0"/>
              </a:rPr>
              <a:t>&lt;body&gt;</a:t>
            </a:r>
          </a:p>
          <a:p>
            <a:pPr marL="0" indent="0">
              <a:buNone/>
            </a:pPr>
            <a:r>
              <a:rPr lang="en-US" sz="2000" dirty="0">
                <a:latin typeface="Centaur" panose="02030504050205020304" pitchFamily="18" charset="0"/>
              </a:rPr>
              <a:t>&lt;h2&gt;Demo JavaScript in Head&lt;/h2&gt;</a:t>
            </a:r>
          </a:p>
          <a:p>
            <a:pPr marL="0" indent="0">
              <a:buNone/>
            </a:pPr>
            <a:r>
              <a:rPr lang="en-US" sz="2000" dirty="0">
                <a:latin typeface="Centaur" panose="02030504050205020304" pitchFamily="18" charset="0"/>
              </a:rPr>
              <a:t>&lt;p id="demo"&gt;Hello World&lt;/p&gt;</a:t>
            </a:r>
          </a:p>
          <a:p>
            <a:pPr marL="0" indent="0">
              <a:buNone/>
            </a:pPr>
            <a:r>
              <a:rPr lang="en-US" sz="2000" dirty="0">
                <a:latin typeface="Centaur" panose="02030504050205020304" pitchFamily="18" charset="0"/>
              </a:rPr>
              <a:t>&lt;button type="button" </a:t>
            </a:r>
            <a:r>
              <a:rPr lang="en-US" sz="2000" dirty="0" err="1">
                <a:latin typeface="Centaur" panose="02030504050205020304" pitchFamily="18" charset="0"/>
              </a:rPr>
              <a:t>onclick</a:t>
            </a:r>
            <a:r>
              <a:rPr lang="en-US" sz="2000" dirty="0">
                <a:latin typeface="Centaur" panose="02030504050205020304" pitchFamily="18" charset="0"/>
              </a:rPr>
              <a:t>="</a:t>
            </a:r>
            <a:r>
              <a:rPr lang="en-US" sz="2000" dirty="0" err="1">
                <a:latin typeface="Centaur" panose="02030504050205020304" pitchFamily="18" charset="0"/>
              </a:rPr>
              <a:t>myFunction</a:t>
            </a:r>
            <a:r>
              <a:rPr lang="en-US" sz="2000" dirty="0">
                <a:latin typeface="Centaur" panose="02030504050205020304" pitchFamily="18" charset="0"/>
              </a:rPr>
              <a:t>()"&gt;Try it&lt;/button&gt;</a:t>
            </a:r>
          </a:p>
          <a:p>
            <a:pPr marL="0" indent="0">
              <a:buNone/>
            </a:pPr>
            <a:r>
              <a:rPr lang="en-US" sz="2000" dirty="0">
                <a:latin typeface="Centaur" panose="02030504050205020304" pitchFamily="18" charset="0"/>
              </a:rPr>
              <a:t>&lt;/body&gt;</a:t>
            </a:r>
          </a:p>
          <a:p>
            <a:pPr marL="0" indent="0">
              <a:buNone/>
            </a:pPr>
            <a:r>
              <a:rPr lang="en-US" sz="2000" dirty="0">
                <a:latin typeface="Centaur" panose="02030504050205020304" pitchFamily="18" charset="0"/>
              </a:rPr>
              <a:t>&lt;/html&gt;</a:t>
            </a:r>
          </a:p>
        </p:txBody>
      </p:sp>
    </p:spTree>
    <p:extLst>
      <p:ext uri="{BB962C8B-B14F-4D97-AF65-F5344CB8AC3E}">
        <p14:creationId xmlns:p14="http://schemas.microsoft.com/office/powerpoint/2010/main" val="38945498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aur" panose="02030504050205020304" pitchFamily="18" charset="0"/>
              </a:rPr>
              <a:t>JavaScript HTML DOM </a:t>
            </a:r>
            <a:r>
              <a:rPr lang="en-US" dirty="0" err="1">
                <a:latin typeface="Centaur" panose="02030504050205020304" pitchFamily="18" charset="0"/>
              </a:rPr>
              <a:t>EventListener</a:t>
            </a:r>
            <a:endParaRPr lang="en-US" dirty="0"/>
          </a:p>
        </p:txBody>
      </p:sp>
      <p:sp>
        <p:nvSpPr>
          <p:cNvPr id="3" name="Subtitle 2"/>
          <p:cNvSpPr>
            <a:spLocks noGrp="1"/>
          </p:cNvSpPr>
          <p:nvPr>
            <p:ph type="subTitle"/>
          </p:nvPr>
        </p:nvSpPr>
        <p:spPr>
          <a:xfrm>
            <a:off x="504000" y="1563120"/>
            <a:ext cx="9072000" cy="5659090"/>
          </a:xfrm>
        </p:spPr>
        <p:txBody>
          <a:bodyPr>
            <a:noAutofit/>
          </a:bodyPr>
          <a:lstStyle/>
          <a:p>
            <a:pPr marL="0" indent="0">
              <a:lnSpc>
                <a:spcPts val="2600"/>
              </a:lnSpc>
              <a:spcBef>
                <a:spcPts val="0"/>
              </a:spcBef>
              <a:buNone/>
            </a:pPr>
            <a:r>
              <a:rPr lang="en-US" sz="2400" dirty="0">
                <a:latin typeface="Centaur" panose="02030504050205020304" pitchFamily="18" charset="0"/>
              </a:rPr>
              <a:t>&lt;!DOCTYPE html&gt;</a:t>
            </a:r>
          </a:p>
          <a:p>
            <a:pPr marL="0" indent="0">
              <a:lnSpc>
                <a:spcPts val="2600"/>
              </a:lnSpc>
              <a:spcBef>
                <a:spcPts val="0"/>
              </a:spcBef>
              <a:buNone/>
            </a:pPr>
            <a:r>
              <a:rPr lang="en-US" sz="2400" dirty="0">
                <a:latin typeface="Centaur" panose="02030504050205020304" pitchFamily="18" charset="0"/>
              </a:rPr>
              <a:t>&lt;html&gt;</a:t>
            </a:r>
          </a:p>
          <a:p>
            <a:pPr marL="0" indent="0">
              <a:lnSpc>
                <a:spcPts val="2600"/>
              </a:lnSpc>
              <a:spcBef>
                <a:spcPts val="0"/>
              </a:spcBef>
              <a:buNone/>
            </a:pPr>
            <a:r>
              <a:rPr lang="en-US" sz="2400" dirty="0">
                <a:latin typeface="Centaur" panose="02030504050205020304" pitchFamily="18" charset="0"/>
              </a:rPr>
              <a:t>&lt;body&gt;</a:t>
            </a:r>
          </a:p>
          <a:p>
            <a:pPr marL="0" indent="0">
              <a:lnSpc>
                <a:spcPts val="2600"/>
              </a:lnSpc>
              <a:spcBef>
                <a:spcPts val="0"/>
              </a:spcBef>
              <a:buNone/>
            </a:pPr>
            <a:r>
              <a:rPr lang="en-US" sz="2400" dirty="0">
                <a:latin typeface="Centaur" panose="02030504050205020304" pitchFamily="18" charset="0"/>
              </a:rPr>
              <a:t>&lt;h2&gt;JavaScript </a:t>
            </a:r>
            <a:r>
              <a:rPr lang="en-US" sz="2400" dirty="0" err="1">
                <a:latin typeface="Centaur" panose="02030504050205020304" pitchFamily="18" charset="0"/>
              </a:rPr>
              <a:t>addEventListener</a:t>
            </a:r>
            <a:r>
              <a:rPr lang="en-US" sz="2400" dirty="0">
                <a:latin typeface="Centaur" panose="02030504050205020304" pitchFamily="18" charset="0"/>
              </a:rPr>
              <a:t>()&lt;/h2&gt;</a:t>
            </a:r>
          </a:p>
          <a:p>
            <a:pPr marL="0" indent="0">
              <a:lnSpc>
                <a:spcPts val="2600"/>
              </a:lnSpc>
              <a:spcBef>
                <a:spcPts val="0"/>
              </a:spcBef>
              <a:buNone/>
            </a:pPr>
            <a:r>
              <a:rPr lang="en-US" sz="2400" dirty="0">
                <a:latin typeface="Centaur" panose="02030504050205020304" pitchFamily="18" charset="0"/>
              </a:rPr>
              <a:t>&lt;p&gt;This example uses the </a:t>
            </a:r>
            <a:r>
              <a:rPr lang="en-US" sz="2400" dirty="0" err="1">
                <a:latin typeface="Centaur" panose="02030504050205020304" pitchFamily="18" charset="0"/>
              </a:rPr>
              <a:t>addEventListener</a:t>
            </a:r>
            <a:r>
              <a:rPr lang="en-US" sz="2400" dirty="0">
                <a:latin typeface="Centaur" panose="02030504050205020304" pitchFamily="18" charset="0"/>
              </a:rPr>
              <a:t>() method to attach a click event to a button.&lt;/p&gt;</a:t>
            </a:r>
          </a:p>
          <a:p>
            <a:pPr marL="0" indent="0">
              <a:lnSpc>
                <a:spcPts val="2600"/>
              </a:lnSpc>
              <a:spcBef>
                <a:spcPts val="0"/>
              </a:spcBef>
              <a:buNone/>
            </a:pPr>
            <a:r>
              <a:rPr lang="en-US" sz="2400" dirty="0">
                <a:latin typeface="Centaur" panose="02030504050205020304" pitchFamily="18" charset="0"/>
              </a:rPr>
              <a:t>&lt;button id="</a:t>
            </a:r>
            <a:r>
              <a:rPr lang="en-US" sz="2400" dirty="0" err="1">
                <a:latin typeface="Centaur" panose="02030504050205020304" pitchFamily="18" charset="0"/>
              </a:rPr>
              <a:t>myBtn</a:t>
            </a:r>
            <a:r>
              <a:rPr lang="en-US" sz="2400" dirty="0">
                <a:latin typeface="Centaur" panose="02030504050205020304" pitchFamily="18" charset="0"/>
              </a:rPr>
              <a:t>"&gt;Try it&lt;/button&gt;</a:t>
            </a:r>
          </a:p>
          <a:p>
            <a:pPr marL="0" indent="0">
              <a:lnSpc>
                <a:spcPts val="2600"/>
              </a:lnSpc>
              <a:spcBef>
                <a:spcPts val="0"/>
              </a:spcBef>
              <a:buNone/>
            </a:pPr>
            <a:r>
              <a:rPr lang="en-US" sz="2400" dirty="0">
                <a:latin typeface="Centaur" panose="02030504050205020304" pitchFamily="18" charset="0"/>
              </a:rPr>
              <a:t>&lt;p id="demo"&gt;&lt;/p&gt;</a:t>
            </a:r>
          </a:p>
          <a:p>
            <a:pPr marL="457200" lvl="1" indent="0">
              <a:lnSpc>
                <a:spcPts val="2600"/>
              </a:lnSpc>
              <a:buNone/>
            </a:pPr>
            <a:r>
              <a:rPr lang="en-US" sz="2400" dirty="0">
                <a:latin typeface="Centaur" panose="02030504050205020304" pitchFamily="18" charset="0"/>
              </a:rPr>
              <a:t>&lt;script&gt;</a:t>
            </a:r>
          </a:p>
          <a:p>
            <a:pPr marL="457200" lvl="1" indent="0">
              <a:lnSpc>
                <a:spcPts val="2600"/>
              </a:lnSpc>
              <a:buNone/>
            </a:pPr>
            <a:r>
              <a:rPr lang="en-US" sz="2400" dirty="0" err="1">
                <a:latin typeface="Centaur" panose="02030504050205020304" pitchFamily="18" charset="0"/>
              </a:rPr>
              <a:t>document.getElementById</a:t>
            </a:r>
            <a:r>
              <a:rPr lang="en-US" sz="2400" dirty="0">
                <a:latin typeface="Centaur" panose="02030504050205020304" pitchFamily="18" charset="0"/>
              </a:rPr>
              <a:t>("</a:t>
            </a:r>
            <a:r>
              <a:rPr lang="en-US" sz="2400" dirty="0" err="1">
                <a:latin typeface="Centaur" panose="02030504050205020304" pitchFamily="18" charset="0"/>
              </a:rPr>
              <a:t>myBtn</a:t>
            </a:r>
            <a:r>
              <a:rPr lang="en-US" sz="2400" dirty="0">
                <a:latin typeface="Centaur" panose="02030504050205020304" pitchFamily="18" charset="0"/>
              </a:rPr>
              <a:t>").</a:t>
            </a:r>
            <a:r>
              <a:rPr lang="en-US" sz="2400" dirty="0" err="1">
                <a:latin typeface="Centaur" panose="02030504050205020304" pitchFamily="18" charset="0"/>
              </a:rPr>
              <a:t>addEventListener</a:t>
            </a:r>
            <a:r>
              <a:rPr lang="en-US" sz="2400" dirty="0">
                <a:latin typeface="Centaur" panose="02030504050205020304" pitchFamily="18" charset="0"/>
              </a:rPr>
              <a:t>("click", </a:t>
            </a:r>
            <a:r>
              <a:rPr lang="en-US" sz="2400" dirty="0" err="1">
                <a:latin typeface="Centaur" panose="02030504050205020304" pitchFamily="18" charset="0"/>
              </a:rPr>
              <a:t>displayDate</a:t>
            </a:r>
            <a:r>
              <a:rPr lang="en-US" sz="2400" dirty="0">
                <a:latin typeface="Centaur" panose="02030504050205020304" pitchFamily="18" charset="0"/>
              </a:rPr>
              <a:t>);</a:t>
            </a:r>
          </a:p>
          <a:p>
            <a:pPr marL="457200" lvl="1" indent="0">
              <a:lnSpc>
                <a:spcPts val="2600"/>
              </a:lnSpc>
              <a:buNone/>
            </a:pPr>
            <a:r>
              <a:rPr lang="en-US" sz="2400" dirty="0">
                <a:latin typeface="Centaur" panose="02030504050205020304" pitchFamily="18" charset="0"/>
              </a:rPr>
              <a:t>function </a:t>
            </a:r>
            <a:r>
              <a:rPr lang="en-US" sz="2400" dirty="0" err="1">
                <a:latin typeface="Centaur" panose="02030504050205020304" pitchFamily="18" charset="0"/>
              </a:rPr>
              <a:t>displayDate</a:t>
            </a:r>
            <a:r>
              <a:rPr lang="en-US" sz="2400" dirty="0">
                <a:latin typeface="Centaur" panose="02030504050205020304" pitchFamily="18" charset="0"/>
              </a:rPr>
              <a:t>() {</a:t>
            </a:r>
          </a:p>
          <a:p>
            <a:pPr marL="457200" lvl="1" indent="0">
              <a:lnSpc>
                <a:spcPts val="2600"/>
              </a:lnSpc>
              <a:buNone/>
            </a:pPr>
            <a:r>
              <a:rPr lang="en-US" sz="2400" dirty="0">
                <a:latin typeface="Centaur" panose="02030504050205020304" pitchFamily="18" charset="0"/>
              </a:rPr>
              <a:t>  </a:t>
            </a:r>
            <a:r>
              <a:rPr lang="en-US" sz="2400" dirty="0" err="1">
                <a:latin typeface="Centaur" panose="02030504050205020304" pitchFamily="18" charset="0"/>
              </a:rPr>
              <a:t>document.getElementById</a:t>
            </a:r>
            <a:r>
              <a:rPr lang="en-US" sz="2400" dirty="0">
                <a:latin typeface="Centaur" panose="02030504050205020304" pitchFamily="18" charset="0"/>
              </a:rPr>
              <a:t>("demo").innerHTML = Date();</a:t>
            </a:r>
          </a:p>
          <a:p>
            <a:pPr marL="457200" lvl="1" indent="0">
              <a:lnSpc>
                <a:spcPts val="2600"/>
              </a:lnSpc>
              <a:buNone/>
            </a:pPr>
            <a:r>
              <a:rPr lang="en-US" sz="2400" dirty="0">
                <a:latin typeface="Centaur" panose="02030504050205020304" pitchFamily="18" charset="0"/>
              </a:rPr>
              <a:t>}</a:t>
            </a:r>
          </a:p>
          <a:p>
            <a:pPr marL="457200" lvl="1" indent="0">
              <a:lnSpc>
                <a:spcPts val="2600"/>
              </a:lnSpc>
              <a:buNone/>
            </a:pPr>
            <a:r>
              <a:rPr lang="en-US" sz="2400" dirty="0">
                <a:latin typeface="Centaur" panose="02030504050205020304" pitchFamily="18" charset="0"/>
              </a:rPr>
              <a:t>&lt;/script&gt;</a:t>
            </a:r>
          </a:p>
          <a:p>
            <a:pPr marL="0" indent="0">
              <a:lnSpc>
                <a:spcPts val="2600"/>
              </a:lnSpc>
              <a:spcBef>
                <a:spcPts val="0"/>
              </a:spcBef>
              <a:buNone/>
            </a:pPr>
            <a:r>
              <a:rPr lang="en-US" sz="2400" dirty="0">
                <a:latin typeface="Centaur" panose="02030504050205020304" pitchFamily="18" charset="0"/>
              </a:rPr>
              <a:t>&lt;/body&gt;</a:t>
            </a:r>
          </a:p>
          <a:p>
            <a:pPr marL="0" indent="0">
              <a:lnSpc>
                <a:spcPts val="2600"/>
              </a:lnSpc>
              <a:spcBef>
                <a:spcPts val="0"/>
              </a:spcBef>
              <a:buNone/>
            </a:pPr>
            <a:r>
              <a:rPr lang="en-US" sz="2400" dirty="0">
                <a:latin typeface="Centaur" panose="02030504050205020304" pitchFamily="18" charset="0"/>
              </a:rPr>
              <a:t>&lt;/html&gt; </a:t>
            </a:r>
          </a:p>
        </p:txBody>
      </p:sp>
    </p:spTree>
    <p:extLst>
      <p:ext uri="{BB962C8B-B14F-4D97-AF65-F5344CB8AC3E}">
        <p14:creationId xmlns:p14="http://schemas.microsoft.com/office/powerpoint/2010/main" val="8978983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a:xfrm>
            <a:off x="504000" y="1766806"/>
            <a:ext cx="9072000" cy="5420325"/>
          </a:xfrm>
        </p:spPr>
        <p:txBody>
          <a:bodyPr>
            <a:normAutofit/>
          </a:bodyPr>
          <a:lstStyle/>
          <a:p>
            <a:pPr marL="0" indent="0">
              <a:lnSpc>
                <a:spcPts val="2600"/>
              </a:lnSpc>
              <a:spcBef>
                <a:spcPts val="0"/>
              </a:spcBef>
              <a:buNone/>
            </a:pPr>
            <a:r>
              <a:rPr lang="en-US" sz="2400" dirty="0">
                <a:latin typeface="Centaur" panose="02030504050205020304" pitchFamily="18" charset="0"/>
              </a:rPr>
              <a:t>&lt;!DOCTYPE html&gt;</a:t>
            </a:r>
          </a:p>
          <a:p>
            <a:pPr marL="0" indent="0">
              <a:lnSpc>
                <a:spcPts val="2600"/>
              </a:lnSpc>
              <a:spcBef>
                <a:spcPts val="0"/>
              </a:spcBef>
              <a:buNone/>
            </a:pPr>
            <a:r>
              <a:rPr lang="en-US" sz="2400" dirty="0">
                <a:latin typeface="Centaur" panose="02030504050205020304" pitchFamily="18" charset="0"/>
              </a:rPr>
              <a:t>&lt;html&gt;</a:t>
            </a:r>
          </a:p>
          <a:p>
            <a:pPr marL="0" indent="0">
              <a:lnSpc>
                <a:spcPts val="2600"/>
              </a:lnSpc>
              <a:spcBef>
                <a:spcPts val="0"/>
              </a:spcBef>
              <a:buNone/>
            </a:pPr>
            <a:r>
              <a:rPr lang="en-US" sz="2400" dirty="0">
                <a:latin typeface="Centaur" panose="02030504050205020304" pitchFamily="18" charset="0"/>
              </a:rPr>
              <a:t>&lt;body&gt;</a:t>
            </a:r>
          </a:p>
          <a:p>
            <a:pPr marL="0" indent="0">
              <a:lnSpc>
                <a:spcPts val="2600"/>
              </a:lnSpc>
              <a:spcBef>
                <a:spcPts val="0"/>
              </a:spcBef>
              <a:buNone/>
            </a:pPr>
            <a:r>
              <a:rPr lang="en-US" sz="2400" dirty="0">
                <a:latin typeface="Centaur" panose="02030504050205020304" pitchFamily="18" charset="0"/>
              </a:rPr>
              <a:t>&lt;h2&gt;JavaScript </a:t>
            </a:r>
            <a:r>
              <a:rPr lang="en-US" sz="2400" dirty="0" err="1">
                <a:latin typeface="Centaur" panose="02030504050205020304" pitchFamily="18" charset="0"/>
              </a:rPr>
              <a:t>addEventListener</a:t>
            </a:r>
            <a:r>
              <a:rPr lang="en-US" sz="2400" dirty="0">
                <a:latin typeface="Centaur" panose="02030504050205020304" pitchFamily="18" charset="0"/>
              </a:rPr>
              <a:t>()&lt;/h2&gt;</a:t>
            </a:r>
          </a:p>
          <a:p>
            <a:pPr marL="0" indent="0">
              <a:lnSpc>
                <a:spcPts val="2600"/>
              </a:lnSpc>
              <a:spcBef>
                <a:spcPts val="0"/>
              </a:spcBef>
              <a:buNone/>
            </a:pPr>
            <a:r>
              <a:rPr lang="en-US" sz="2400" dirty="0">
                <a:latin typeface="Centaur" panose="02030504050205020304" pitchFamily="18" charset="0"/>
              </a:rPr>
              <a:t>&lt;p&gt;This example uses the </a:t>
            </a:r>
            <a:r>
              <a:rPr lang="en-US" sz="2400" dirty="0" err="1">
                <a:latin typeface="Centaur" panose="02030504050205020304" pitchFamily="18" charset="0"/>
              </a:rPr>
              <a:t>addEventListener</a:t>
            </a:r>
            <a:r>
              <a:rPr lang="en-US" sz="2400" dirty="0">
                <a:latin typeface="Centaur" panose="02030504050205020304" pitchFamily="18" charset="0"/>
              </a:rPr>
              <a:t>() method to attach a click event to a button.&lt;/p&gt;</a:t>
            </a:r>
          </a:p>
          <a:p>
            <a:pPr marL="0" indent="0">
              <a:lnSpc>
                <a:spcPts val="2600"/>
              </a:lnSpc>
              <a:spcBef>
                <a:spcPts val="0"/>
              </a:spcBef>
              <a:buNone/>
            </a:pPr>
            <a:r>
              <a:rPr lang="en-US" sz="2400" dirty="0">
                <a:latin typeface="Centaur" panose="02030504050205020304" pitchFamily="18" charset="0"/>
              </a:rPr>
              <a:t>&lt;button id="</a:t>
            </a:r>
            <a:r>
              <a:rPr lang="en-US" sz="2400" dirty="0" err="1">
                <a:latin typeface="Centaur" panose="02030504050205020304" pitchFamily="18" charset="0"/>
              </a:rPr>
              <a:t>myBtn</a:t>
            </a:r>
            <a:r>
              <a:rPr lang="en-US" sz="2400" dirty="0">
                <a:latin typeface="Centaur" panose="02030504050205020304" pitchFamily="18" charset="0"/>
              </a:rPr>
              <a:t>"&gt;Try it&lt;/button&gt;</a:t>
            </a:r>
          </a:p>
          <a:p>
            <a:pPr marL="457200" lvl="1" indent="0">
              <a:lnSpc>
                <a:spcPts val="2600"/>
              </a:lnSpc>
              <a:buNone/>
            </a:pPr>
            <a:r>
              <a:rPr lang="en-US" sz="2400" dirty="0">
                <a:latin typeface="Centaur" panose="02030504050205020304" pitchFamily="18" charset="0"/>
              </a:rPr>
              <a:t>&lt;script&gt;</a:t>
            </a:r>
          </a:p>
          <a:p>
            <a:pPr marL="457200" lvl="1" indent="0">
              <a:lnSpc>
                <a:spcPts val="2600"/>
              </a:lnSpc>
              <a:buNone/>
            </a:pPr>
            <a:r>
              <a:rPr lang="en-US" sz="2400" dirty="0" err="1">
                <a:latin typeface="Centaur" panose="02030504050205020304" pitchFamily="18" charset="0"/>
              </a:rPr>
              <a:t>document.getElementById</a:t>
            </a:r>
            <a:r>
              <a:rPr lang="en-US" sz="2400" dirty="0">
                <a:latin typeface="Centaur" panose="02030504050205020304" pitchFamily="18" charset="0"/>
              </a:rPr>
              <a:t>("</a:t>
            </a:r>
            <a:r>
              <a:rPr lang="en-US" sz="2400" dirty="0" err="1">
                <a:latin typeface="Centaur" panose="02030504050205020304" pitchFamily="18" charset="0"/>
              </a:rPr>
              <a:t>myBtn</a:t>
            </a:r>
            <a:r>
              <a:rPr lang="en-US" sz="2400" dirty="0">
                <a:latin typeface="Centaur" panose="02030504050205020304" pitchFamily="18" charset="0"/>
              </a:rPr>
              <a:t>").</a:t>
            </a:r>
            <a:r>
              <a:rPr lang="en-US" sz="2400" dirty="0" err="1">
                <a:latin typeface="Centaur" panose="02030504050205020304" pitchFamily="18" charset="0"/>
              </a:rPr>
              <a:t>addEventListener</a:t>
            </a:r>
            <a:r>
              <a:rPr lang="en-US" sz="2400" dirty="0">
                <a:latin typeface="Centaur" panose="02030504050205020304" pitchFamily="18" charset="0"/>
              </a:rPr>
              <a:t>("click", function() {</a:t>
            </a:r>
          </a:p>
          <a:p>
            <a:pPr marL="457200" lvl="1" indent="0">
              <a:lnSpc>
                <a:spcPts val="2600"/>
              </a:lnSpc>
              <a:buNone/>
            </a:pPr>
            <a:r>
              <a:rPr lang="en-US" sz="2400" dirty="0">
                <a:latin typeface="Centaur" panose="02030504050205020304" pitchFamily="18" charset="0"/>
              </a:rPr>
              <a:t>  alert("Hello World!");</a:t>
            </a:r>
          </a:p>
          <a:p>
            <a:pPr marL="457200" lvl="1" indent="0">
              <a:lnSpc>
                <a:spcPts val="2600"/>
              </a:lnSpc>
              <a:buNone/>
            </a:pPr>
            <a:r>
              <a:rPr lang="en-US" sz="2400" dirty="0">
                <a:latin typeface="Centaur" panose="02030504050205020304" pitchFamily="18" charset="0"/>
              </a:rPr>
              <a:t>});</a:t>
            </a:r>
          </a:p>
          <a:p>
            <a:pPr marL="457200" lvl="1" indent="0">
              <a:lnSpc>
                <a:spcPts val="2600"/>
              </a:lnSpc>
              <a:buNone/>
            </a:pPr>
            <a:r>
              <a:rPr lang="en-US" sz="2400" dirty="0">
                <a:latin typeface="Centaur" panose="02030504050205020304" pitchFamily="18" charset="0"/>
              </a:rPr>
              <a:t>&lt;/script&gt;</a:t>
            </a:r>
          </a:p>
          <a:p>
            <a:pPr marL="0" indent="0">
              <a:lnSpc>
                <a:spcPts val="2600"/>
              </a:lnSpc>
              <a:spcBef>
                <a:spcPts val="0"/>
              </a:spcBef>
              <a:buNone/>
            </a:pPr>
            <a:r>
              <a:rPr lang="en-US" sz="2400" dirty="0">
                <a:latin typeface="Centaur" panose="02030504050205020304" pitchFamily="18" charset="0"/>
              </a:rPr>
              <a:t>&lt;/body&gt;</a:t>
            </a:r>
          </a:p>
          <a:p>
            <a:pPr marL="0" indent="0">
              <a:lnSpc>
                <a:spcPts val="2600"/>
              </a:lnSpc>
              <a:spcBef>
                <a:spcPts val="0"/>
              </a:spcBef>
              <a:buNone/>
            </a:pPr>
            <a:r>
              <a:rPr lang="en-US" sz="2400" dirty="0">
                <a:latin typeface="Centaur" panose="02030504050205020304" pitchFamily="18" charset="0"/>
              </a:rPr>
              <a:t>&lt;/html&gt;</a:t>
            </a:r>
          </a:p>
          <a:p>
            <a:pPr marL="0" indent="0">
              <a:buNone/>
            </a:pPr>
            <a:endParaRPr lang="en-US" dirty="0"/>
          </a:p>
        </p:txBody>
      </p:sp>
    </p:spTree>
    <p:extLst>
      <p:ext uri="{BB962C8B-B14F-4D97-AF65-F5344CB8AC3E}">
        <p14:creationId xmlns:p14="http://schemas.microsoft.com/office/powerpoint/2010/main" val="3007613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504000" y="1797802"/>
            <a:ext cx="9072000" cy="4742483"/>
          </a:xfrm>
        </p:spPr>
        <p:txBody>
          <a:bodyPr numCol="2">
            <a:normAutofit/>
          </a:bodyPr>
          <a:lstStyle/>
          <a:p>
            <a:pPr marL="0" indent="0">
              <a:buNone/>
            </a:pPr>
            <a:r>
              <a:rPr lang="en-US" sz="1800" dirty="0">
                <a:latin typeface="Centaur" panose="02030504050205020304" pitchFamily="18" charset="0"/>
              </a:rPr>
              <a:t>&lt;!DOCTYPE html&gt;</a:t>
            </a:r>
          </a:p>
          <a:p>
            <a:pPr marL="0" indent="0">
              <a:buNone/>
            </a:pPr>
            <a:r>
              <a:rPr lang="en-US" sz="1800" dirty="0">
                <a:latin typeface="Centaur" panose="02030504050205020304" pitchFamily="18" charset="0"/>
              </a:rPr>
              <a:t>&lt;html&gt;</a:t>
            </a:r>
          </a:p>
          <a:p>
            <a:pPr marL="0" indent="0">
              <a:buNone/>
            </a:pPr>
            <a:r>
              <a:rPr lang="en-US" sz="1800" dirty="0">
                <a:latin typeface="Centaur" panose="02030504050205020304" pitchFamily="18" charset="0"/>
              </a:rPr>
              <a:t>&lt;body&gt;</a:t>
            </a:r>
          </a:p>
          <a:p>
            <a:pPr marL="0" indent="0">
              <a:buNone/>
            </a:pPr>
            <a:r>
              <a:rPr lang="en-US" sz="1800" dirty="0">
                <a:latin typeface="Centaur" panose="02030504050205020304" pitchFamily="18" charset="0"/>
              </a:rPr>
              <a:t>&lt;h2&gt;JavaScript </a:t>
            </a:r>
            <a:r>
              <a:rPr lang="en-US" sz="1800" dirty="0" err="1">
                <a:latin typeface="Centaur" panose="02030504050205020304" pitchFamily="18" charset="0"/>
              </a:rPr>
              <a:t>addEventListener</a:t>
            </a:r>
            <a:r>
              <a:rPr lang="en-US" sz="1800" dirty="0">
                <a:latin typeface="Centaur" panose="02030504050205020304" pitchFamily="18" charset="0"/>
              </a:rPr>
              <a:t>()&lt;/h2&gt;</a:t>
            </a:r>
          </a:p>
          <a:p>
            <a:pPr marL="0" indent="0">
              <a:buNone/>
            </a:pPr>
            <a:r>
              <a:rPr lang="en-US" sz="1800" dirty="0">
                <a:latin typeface="Centaur" panose="02030504050205020304" pitchFamily="18" charset="0"/>
              </a:rPr>
              <a:t>&lt;p&gt;This example uses the </a:t>
            </a:r>
            <a:r>
              <a:rPr lang="en-US" sz="1800" dirty="0" err="1">
                <a:latin typeface="Centaur" panose="02030504050205020304" pitchFamily="18" charset="0"/>
              </a:rPr>
              <a:t>addEventListener</a:t>
            </a:r>
            <a:r>
              <a:rPr lang="en-US" sz="1800" dirty="0">
                <a:latin typeface="Centaur" panose="02030504050205020304" pitchFamily="18" charset="0"/>
              </a:rPr>
              <a:t>() method to add many events on the same button.&lt;/p&gt;</a:t>
            </a:r>
          </a:p>
          <a:p>
            <a:pPr marL="0" indent="0">
              <a:buNone/>
            </a:pPr>
            <a:r>
              <a:rPr lang="en-US" sz="1800" dirty="0">
                <a:latin typeface="Centaur" panose="02030504050205020304" pitchFamily="18" charset="0"/>
              </a:rPr>
              <a:t>&lt;button id="</a:t>
            </a:r>
            <a:r>
              <a:rPr lang="en-US" sz="1800" dirty="0" err="1">
                <a:latin typeface="Centaur" panose="02030504050205020304" pitchFamily="18" charset="0"/>
              </a:rPr>
              <a:t>myBtn</a:t>
            </a:r>
            <a:r>
              <a:rPr lang="en-US" sz="1800" dirty="0">
                <a:latin typeface="Centaur" panose="02030504050205020304" pitchFamily="18" charset="0"/>
              </a:rPr>
              <a:t>"&gt;Try it&lt;/button&gt;</a:t>
            </a:r>
          </a:p>
          <a:p>
            <a:pPr marL="0" indent="0">
              <a:buNone/>
            </a:pPr>
            <a:r>
              <a:rPr lang="en-US" sz="1800" dirty="0">
                <a:latin typeface="Centaur" panose="02030504050205020304" pitchFamily="18" charset="0"/>
              </a:rPr>
              <a:t>&lt;p id="demo"&gt;&lt;/p&gt;</a:t>
            </a:r>
          </a:p>
          <a:p>
            <a:pPr marL="457200" lvl="1" indent="0">
              <a:buNone/>
            </a:pPr>
            <a:r>
              <a:rPr lang="en-US" dirty="0">
                <a:latin typeface="Centaur" panose="02030504050205020304" pitchFamily="18" charset="0"/>
              </a:rPr>
              <a:t>&lt;script&gt;</a:t>
            </a:r>
          </a:p>
          <a:p>
            <a:pPr marL="457200" lvl="1" indent="0">
              <a:buNone/>
            </a:pPr>
            <a:r>
              <a:rPr lang="en-US" dirty="0" err="1">
                <a:latin typeface="Centaur" panose="02030504050205020304" pitchFamily="18" charset="0"/>
              </a:rPr>
              <a:t>var</a:t>
            </a:r>
            <a:r>
              <a:rPr lang="en-US" dirty="0">
                <a:latin typeface="Centaur" panose="02030504050205020304" pitchFamily="18" charset="0"/>
              </a:rPr>
              <a:t> x = </a:t>
            </a:r>
            <a:r>
              <a:rPr lang="en-US" dirty="0" err="1">
                <a:latin typeface="Centaur" panose="02030504050205020304" pitchFamily="18" charset="0"/>
              </a:rPr>
              <a:t>document.getElementById</a:t>
            </a:r>
            <a:r>
              <a:rPr lang="en-US" dirty="0">
                <a:latin typeface="Centaur" panose="02030504050205020304" pitchFamily="18" charset="0"/>
              </a:rPr>
              <a:t>("</a:t>
            </a:r>
            <a:r>
              <a:rPr lang="en-US" dirty="0" err="1">
                <a:latin typeface="Centaur" panose="02030504050205020304" pitchFamily="18" charset="0"/>
              </a:rPr>
              <a:t>myBtn</a:t>
            </a:r>
            <a:r>
              <a:rPr lang="en-US" dirty="0">
                <a:latin typeface="Centaur" panose="02030504050205020304" pitchFamily="18" charset="0"/>
              </a:rPr>
              <a:t>");</a:t>
            </a:r>
          </a:p>
          <a:p>
            <a:pPr marL="457200" lvl="1" indent="0">
              <a:buNone/>
            </a:pPr>
            <a:r>
              <a:rPr lang="en-US" dirty="0" err="1">
                <a:latin typeface="Centaur" panose="02030504050205020304" pitchFamily="18" charset="0"/>
              </a:rPr>
              <a:t>x.addEventListener</a:t>
            </a:r>
            <a:r>
              <a:rPr lang="en-US" dirty="0">
                <a:latin typeface="Centaur" panose="02030504050205020304" pitchFamily="18" charset="0"/>
              </a:rPr>
              <a:t>("</a:t>
            </a:r>
            <a:r>
              <a:rPr lang="en-US" dirty="0" err="1">
                <a:latin typeface="Centaur" panose="02030504050205020304" pitchFamily="18" charset="0"/>
              </a:rPr>
              <a:t>mouseover</a:t>
            </a:r>
            <a:r>
              <a:rPr lang="en-US" dirty="0">
                <a:latin typeface="Centaur" panose="02030504050205020304" pitchFamily="18" charset="0"/>
              </a:rPr>
              <a:t>", </a:t>
            </a:r>
            <a:r>
              <a:rPr lang="en-US" dirty="0" err="1">
                <a:latin typeface="Centaur" panose="02030504050205020304" pitchFamily="18" charset="0"/>
              </a:rPr>
              <a:t>myFunction</a:t>
            </a:r>
            <a:r>
              <a:rPr lang="en-US" dirty="0">
                <a:latin typeface="Centaur" panose="02030504050205020304" pitchFamily="18" charset="0"/>
              </a:rPr>
              <a:t>);</a:t>
            </a:r>
          </a:p>
          <a:p>
            <a:pPr marL="457200" lvl="1" indent="0">
              <a:buNone/>
            </a:pPr>
            <a:r>
              <a:rPr lang="en-US" dirty="0" err="1">
                <a:latin typeface="Centaur" panose="02030504050205020304" pitchFamily="18" charset="0"/>
              </a:rPr>
              <a:t>x.addEventListener</a:t>
            </a:r>
            <a:r>
              <a:rPr lang="en-US" dirty="0">
                <a:latin typeface="Centaur" panose="02030504050205020304" pitchFamily="18" charset="0"/>
              </a:rPr>
              <a:t>("click", </a:t>
            </a:r>
            <a:r>
              <a:rPr lang="en-US" dirty="0" err="1">
                <a:latin typeface="Centaur" panose="02030504050205020304" pitchFamily="18" charset="0"/>
              </a:rPr>
              <a:t>mySecondFunction</a:t>
            </a:r>
            <a:r>
              <a:rPr lang="en-US" dirty="0">
                <a:latin typeface="Centaur" panose="02030504050205020304" pitchFamily="18" charset="0"/>
              </a:rPr>
              <a:t>);</a:t>
            </a:r>
          </a:p>
          <a:p>
            <a:pPr marL="457200" lvl="1" indent="0">
              <a:buNone/>
            </a:pPr>
            <a:r>
              <a:rPr lang="en-US" dirty="0" err="1">
                <a:latin typeface="Centaur" panose="02030504050205020304" pitchFamily="18" charset="0"/>
              </a:rPr>
              <a:t>x.addEventListener</a:t>
            </a:r>
            <a:r>
              <a:rPr lang="en-US" dirty="0">
                <a:latin typeface="Centaur" panose="02030504050205020304" pitchFamily="18" charset="0"/>
              </a:rPr>
              <a:t>("</a:t>
            </a:r>
            <a:r>
              <a:rPr lang="en-US" dirty="0" err="1">
                <a:latin typeface="Centaur" panose="02030504050205020304" pitchFamily="18" charset="0"/>
              </a:rPr>
              <a:t>mouseout</a:t>
            </a:r>
            <a:r>
              <a:rPr lang="en-US" dirty="0">
                <a:latin typeface="Centaur" panose="02030504050205020304" pitchFamily="18" charset="0"/>
              </a:rPr>
              <a:t>", </a:t>
            </a:r>
            <a:r>
              <a:rPr lang="en-US" dirty="0" err="1">
                <a:latin typeface="Centaur" panose="02030504050205020304" pitchFamily="18" charset="0"/>
              </a:rPr>
              <a:t>myThirdFunction</a:t>
            </a:r>
            <a:r>
              <a:rPr lang="en-US" dirty="0">
                <a:latin typeface="Centaur" panose="02030504050205020304" pitchFamily="18" charset="0"/>
              </a:rPr>
              <a:t>);</a:t>
            </a:r>
          </a:p>
          <a:p>
            <a:pPr marL="457200" lvl="1" indent="0">
              <a:buNone/>
            </a:pPr>
            <a:r>
              <a:rPr lang="en-US" dirty="0">
                <a:latin typeface="Centaur" panose="02030504050205020304" pitchFamily="18" charset="0"/>
              </a:rPr>
              <a:t>function </a:t>
            </a:r>
            <a:r>
              <a:rPr lang="en-US" dirty="0" err="1">
                <a:latin typeface="Centaur" panose="02030504050205020304" pitchFamily="18" charset="0"/>
              </a:rPr>
              <a:t>myFunction</a:t>
            </a:r>
            <a:r>
              <a:rPr lang="en-US" dirty="0">
                <a:latin typeface="Centaur" panose="02030504050205020304" pitchFamily="18" charset="0"/>
              </a:rPr>
              <a:t>() {</a:t>
            </a:r>
          </a:p>
          <a:p>
            <a:pPr marL="457200" lvl="1" indent="0">
              <a:buNone/>
            </a:pPr>
            <a:r>
              <a:rPr lang="en-US" dirty="0" err="1">
                <a:latin typeface="Centaur" panose="02030504050205020304" pitchFamily="18" charset="0"/>
              </a:rPr>
              <a:t>document.getElementById</a:t>
            </a:r>
            <a:r>
              <a:rPr lang="en-US" dirty="0">
                <a:latin typeface="Centaur" panose="02030504050205020304" pitchFamily="18" charset="0"/>
              </a:rPr>
              <a:t>("demo").innerHTML += "</a:t>
            </a:r>
            <a:r>
              <a:rPr lang="en-US" dirty="0" err="1">
                <a:latin typeface="Centaur" panose="02030504050205020304" pitchFamily="18" charset="0"/>
              </a:rPr>
              <a:t>Moused</a:t>
            </a:r>
            <a:r>
              <a:rPr lang="en-US" dirty="0">
                <a:latin typeface="Centaur" panose="02030504050205020304" pitchFamily="18" charset="0"/>
              </a:rPr>
              <a:t> over!&lt;</a:t>
            </a:r>
            <a:r>
              <a:rPr lang="en-US" dirty="0" err="1">
                <a:latin typeface="Centaur" panose="02030504050205020304" pitchFamily="18" charset="0"/>
              </a:rPr>
              <a:t>br</a:t>
            </a:r>
            <a:r>
              <a:rPr lang="en-US" dirty="0">
                <a:latin typeface="Centaur" panose="02030504050205020304" pitchFamily="18" charset="0"/>
              </a:rPr>
              <a:t>&gt;";</a:t>
            </a:r>
          </a:p>
          <a:p>
            <a:pPr marL="457200" lvl="1" indent="0">
              <a:buNone/>
            </a:pPr>
            <a:r>
              <a:rPr lang="en-US" dirty="0">
                <a:latin typeface="Centaur" panose="02030504050205020304" pitchFamily="18" charset="0"/>
              </a:rPr>
              <a:t>}</a:t>
            </a:r>
          </a:p>
          <a:p>
            <a:pPr marL="457200" lvl="1" indent="0">
              <a:buNone/>
            </a:pPr>
            <a:r>
              <a:rPr lang="en-US" dirty="0">
                <a:latin typeface="Centaur" panose="02030504050205020304" pitchFamily="18" charset="0"/>
              </a:rPr>
              <a:t>function </a:t>
            </a:r>
            <a:r>
              <a:rPr lang="en-US" dirty="0" err="1">
                <a:latin typeface="Centaur" panose="02030504050205020304" pitchFamily="18" charset="0"/>
              </a:rPr>
              <a:t>mySecondFunction</a:t>
            </a:r>
            <a:r>
              <a:rPr lang="en-US" dirty="0">
                <a:latin typeface="Centaur" panose="02030504050205020304" pitchFamily="18" charset="0"/>
              </a:rPr>
              <a:t>() {</a:t>
            </a:r>
          </a:p>
          <a:p>
            <a:pPr marL="635000" lvl="1" indent="-61913">
              <a:buNone/>
            </a:pPr>
            <a:r>
              <a:rPr lang="en-US" dirty="0" err="1">
                <a:latin typeface="Centaur" panose="02030504050205020304" pitchFamily="18" charset="0"/>
              </a:rPr>
              <a:t>document.getElementById</a:t>
            </a:r>
            <a:r>
              <a:rPr lang="en-US" dirty="0">
                <a:latin typeface="Centaur" panose="02030504050205020304" pitchFamily="18" charset="0"/>
              </a:rPr>
              <a:t>("demo").innerHTML += "Clicked!&lt;</a:t>
            </a:r>
            <a:r>
              <a:rPr lang="en-US" dirty="0" err="1">
                <a:latin typeface="Centaur" panose="02030504050205020304" pitchFamily="18" charset="0"/>
              </a:rPr>
              <a:t>br</a:t>
            </a:r>
            <a:r>
              <a:rPr lang="en-US" dirty="0">
                <a:latin typeface="Centaur" panose="02030504050205020304" pitchFamily="18" charset="0"/>
              </a:rPr>
              <a:t>&gt;";</a:t>
            </a:r>
          </a:p>
          <a:p>
            <a:pPr marL="635000" lvl="1" indent="-61913">
              <a:buNone/>
            </a:pPr>
            <a:r>
              <a:rPr lang="en-US" dirty="0">
                <a:latin typeface="Centaur" panose="02030504050205020304" pitchFamily="18" charset="0"/>
              </a:rPr>
              <a:t>}</a:t>
            </a:r>
          </a:p>
          <a:p>
            <a:pPr marL="635000" lvl="1" indent="-61913">
              <a:buNone/>
            </a:pPr>
            <a:r>
              <a:rPr lang="en-US" dirty="0">
                <a:latin typeface="Centaur" panose="02030504050205020304" pitchFamily="18" charset="0"/>
              </a:rPr>
              <a:t>function </a:t>
            </a:r>
            <a:r>
              <a:rPr lang="en-US" dirty="0" err="1">
                <a:latin typeface="Centaur" panose="02030504050205020304" pitchFamily="18" charset="0"/>
              </a:rPr>
              <a:t>myThirdFunction</a:t>
            </a:r>
            <a:r>
              <a:rPr lang="en-US" dirty="0">
                <a:latin typeface="Centaur" panose="02030504050205020304" pitchFamily="18" charset="0"/>
              </a:rPr>
              <a:t>() {</a:t>
            </a:r>
          </a:p>
          <a:p>
            <a:pPr marL="635000" lvl="1" indent="-61913">
              <a:buNone/>
            </a:pPr>
            <a:r>
              <a:rPr lang="en-US" dirty="0">
                <a:latin typeface="Centaur" panose="02030504050205020304" pitchFamily="18" charset="0"/>
              </a:rPr>
              <a:t>  </a:t>
            </a:r>
            <a:r>
              <a:rPr lang="en-US" dirty="0" err="1">
                <a:latin typeface="Centaur" panose="02030504050205020304" pitchFamily="18" charset="0"/>
              </a:rPr>
              <a:t>document.getElementById</a:t>
            </a:r>
            <a:r>
              <a:rPr lang="en-US" dirty="0">
                <a:latin typeface="Centaur" panose="02030504050205020304" pitchFamily="18" charset="0"/>
              </a:rPr>
              <a:t>("demo").innerHTML += "</a:t>
            </a:r>
            <a:r>
              <a:rPr lang="en-US" dirty="0" err="1">
                <a:latin typeface="Centaur" panose="02030504050205020304" pitchFamily="18" charset="0"/>
              </a:rPr>
              <a:t>Moused</a:t>
            </a:r>
            <a:r>
              <a:rPr lang="en-US" dirty="0">
                <a:latin typeface="Centaur" panose="02030504050205020304" pitchFamily="18" charset="0"/>
              </a:rPr>
              <a:t> out!&lt;</a:t>
            </a:r>
            <a:r>
              <a:rPr lang="en-US" dirty="0" err="1">
                <a:latin typeface="Centaur" panose="02030504050205020304" pitchFamily="18" charset="0"/>
              </a:rPr>
              <a:t>br</a:t>
            </a:r>
            <a:r>
              <a:rPr lang="en-US" dirty="0">
                <a:latin typeface="Centaur" panose="02030504050205020304" pitchFamily="18" charset="0"/>
              </a:rPr>
              <a:t>&gt;";</a:t>
            </a:r>
          </a:p>
          <a:p>
            <a:pPr marL="635000" lvl="1" indent="-61913">
              <a:buNone/>
            </a:pPr>
            <a:r>
              <a:rPr lang="en-US" dirty="0">
                <a:latin typeface="Centaur" panose="02030504050205020304" pitchFamily="18" charset="0"/>
              </a:rPr>
              <a:t>}</a:t>
            </a:r>
          </a:p>
          <a:p>
            <a:pPr marL="635000" lvl="1" indent="-61913">
              <a:buNone/>
            </a:pPr>
            <a:r>
              <a:rPr lang="en-US" dirty="0">
                <a:latin typeface="Centaur" panose="02030504050205020304" pitchFamily="18" charset="0"/>
              </a:rPr>
              <a:t>&lt;/script&gt;</a:t>
            </a:r>
          </a:p>
          <a:p>
            <a:pPr marL="635000" indent="-61913">
              <a:buNone/>
            </a:pPr>
            <a:r>
              <a:rPr lang="en-US" sz="1800" dirty="0">
                <a:latin typeface="Centaur" panose="02030504050205020304" pitchFamily="18" charset="0"/>
              </a:rPr>
              <a:t>&lt;/body&gt;</a:t>
            </a:r>
          </a:p>
          <a:p>
            <a:pPr marL="635000" indent="-61913">
              <a:buNone/>
            </a:pPr>
            <a:r>
              <a:rPr lang="en-US" sz="1800" dirty="0">
                <a:latin typeface="Centaur" panose="02030504050205020304" pitchFamily="18" charset="0"/>
              </a:rPr>
              <a:t>&lt;/html&gt;</a:t>
            </a:r>
          </a:p>
        </p:txBody>
      </p:sp>
    </p:spTree>
    <p:extLst>
      <p:ext uri="{BB962C8B-B14F-4D97-AF65-F5344CB8AC3E}">
        <p14:creationId xmlns:p14="http://schemas.microsoft.com/office/powerpoint/2010/main" val="16669067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Form Validation</a:t>
            </a:r>
          </a:p>
        </p:txBody>
      </p:sp>
      <p:sp>
        <p:nvSpPr>
          <p:cNvPr id="3" name="Subtitle 2"/>
          <p:cNvSpPr>
            <a:spLocks noGrp="1"/>
          </p:cNvSpPr>
          <p:nvPr>
            <p:ph type="subTitle"/>
          </p:nvPr>
        </p:nvSpPr>
        <p:spPr>
          <a:xfrm>
            <a:off x="504000" y="1768680"/>
            <a:ext cx="9072000" cy="5329544"/>
          </a:xfrm>
        </p:spPr>
        <p:txBody>
          <a:bodyPr anchor="t">
            <a:noAutofit/>
          </a:bodyPr>
          <a:lstStyle/>
          <a:p>
            <a:pPr marL="0" indent="0">
              <a:buNone/>
            </a:pPr>
            <a:r>
              <a:rPr lang="en-US" sz="2400" dirty="0">
                <a:latin typeface="Centaur" panose="02030504050205020304" pitchFamily="18" charset="0"/>
              </a:rPr>
              <a:t>&lt;!DOCTYPE html&gt;</a:t>
            </a:r>
          </a:p>
          <a:p>
            <a:pPr marL="0" indent="0">
              <a:buNone/>
            </a:pPr>
            <a:r>
              <a:rPr lang="en-US" sz="2400" dirty="0">
                <a:latin typeface="Centaur" panose="02030504050205020304" pitchFamily="18" charset="0"/>
              </a:rPr>
              <a:t>&lt;html&gt;</a:t>
            </a:r>
          </a:p>
          <a:p>
            <a:pPr marL="0" indent="0">
              <a:buNone/>
            </a:pPr>
            <a:r>
              <a:rPr lang="en-US" sz="2400" dirty="0">
                <a:latin typeface="Centaur" panose="02030504050205020304" pitchFamily="18" charset="0"/>
              </a:rPr>
              <a:t>&lt;head&gt;</a:t>
            </a:r>
          </a:p>
          <a:p>
            <a:pPr marL="457200" lvl="1" indent="0">
              <a:buNone/>
            </a:pPr>
            <a:r>
              <a:rPr lang="en-US" dirty="0">
                <a:latin typeface="Centaur" panose="02030504050205020304" pitchFamily="18" charset="0"/>
              </a:rPr>
              <a:t>&lt;script&gt;</a:t>
            </a:r>
          </a:p>
          <a:p>
            <a:pPr marL="457200" lvl="1" indent="0">
              <a:buNone/>
            </a:pPr>
            <a:r>
              <a:rPr lang="en-US" dirty="0">
                <a:latin typeface="Centaur" panose="02030504050205020304" pitchFamily="18" charset="0"/>
              </a:rPr>
              <a:t>function </a:t>
            </a:r>
            <a:r>
              <a:rPr lang="en-US" dirty="0" err="1">
                <a:latin typeface="Centaur" panose="02030504050205020304" pitchFamily="18" charset="0"/>
              </a:rPr>
              <a:t>validateForm</a:t>
            </a:r>
            <a:r>
              <a:rPr lang="en-US" dirty="0">
                <a:latin typeface="Centaur" panose="02030504050205020304" pitchFamily="18" charset="0"/>
              </a:rPr>
              <a:t>() {</a:t>
            </a:r>
          </a:p>
          <a:p>
            <a:pPr marL="457200" lvl="1" indent="0">
              <a:buNone/>
            </a:pPr>
            <a:r>
              <a:rPr lang="en-US" dirty="0">
                <a:latin typeface="Centaur" panose="02030504050205020304" pitchFamily="18" charset="0"/>
              </a:rPr>
              <a:t>  let x = </a:t>
            </a:r>
            <a:r>
              <a:rPr lang="en-US" dirty="0" err="1">
                <a:latin typeface="Centaur" panose="02030504050205020304" pitchFamily="18" charset="0"/>
              </a:rPr>
              <a:t>document.forms</a:t>
            </a:r>
            <a:r>
              <a:rPr lang="en-US" dirty="0">
                <a:latin typeface="Centaur" panose="02030504050205020304" pitchFamily="18" charset="0"/>
              </a:rPr>
              <a:t>["</a:t>
            </a:r>
            <a:r>
              <a:rPr lang="en-US" dirty="0" err="1">
                <a:latin typeface="Centaur" panose="02030504050205020304" pitchFamily="18" charset="0"/>
              </a:rPr>
              <a:t>myForm</a:t>
            </a:r>
            <a:r>
              <a:rPr lang="en-US" dirty="0">
                <a:latin typeface="Centaur" panose="02030504050205020304" pitchFamily="18" charset="0"/>
              </a:rPr>
              <a:t>"]["</a:t>
            </a:r>
            <a:r>
              <a:rPr lang="en-US" dirty="0" err="1">
                <a:latin typeface="Centaur" panose="02030504050205020304" pitchFamily="18" charset="0"/>
              </a:rPr>
              <a:t>fname</a:t>
            </a:r>
            <a:r>
              <a:rPr lang="en-US" dirty="0">
                <a:latin typeface="Centaur" panose="02030504050205020304" pitchFamily="18" charset="0"/>
              </a:rPr>
              <a:t>"].value;</a:t>
            </a:r>
          </a:p>
          <a:p>
            <a:pPr marL="457200" lvl="1" indent="0">
              <a:buNone/>
            </a:pPr>
            <a:r>
              <a:rPr lang="en-US" dirty="0">
                <a:latin typeface="Centaur" panose="02030504050205020304" pitchFamily="18" charset="0"/>
              </a:rPr>
              <a:t>  if (x == "") {</a:t>
            </a:r>
          </a:p>
          <a:p>
            <a:pPr marL="457200" lvl="1" indent="0">
              <a:buNone/>
            </a:pPr>
            <a:r>
              <a:rPr lang="en-US" dirty="0">
                <a:latin typeface="Centaur" panose="02030504050205020304" pitchFamily="18" charset="0"/>
              </a:rPr>
              <a:t>    alert("Name must be filled out");</a:t>
            </a:r>
          </a:p>
          <a:p>
            <a:pPr marL="457200" lvl="1" indent="0">
              <a:buNone/>
            </a:pPr>
            <a:r>
              <a:rPr lang="en-US" dirty="0">
                <a:latin typeface="Centaur" panose="02030504050205020304" pitchFamily="18" charset="0"/>
              </a:rPr>
              <a:t>    return false;</a:t>
            </a:r>
          </a:p>
          <a:p>
            <a:pPr marL="457200" lvl="1" indent="0">
              <a:buNone/>
            </a:pPr>
            <a:r>
              <a:rPr lang="en-US" dirty="0">
                <a:latin typeface="Centaur" panose="02030504050205020304" pitchFamily="18" charset="0"/>
              </a:rPr>
              <a:t>  }</a:t>
            </a:r>
          </a:p>
          <a:p>
            <a:pPr marL="457200" lvl="1" indent="0">
              <a:buNone/>
            </a:pPr>
            <a:r>
              <a:rPr lang="en-US" dirty="0">
                <a:latin typeface="Centaur" panose="02030504050205020304" pitchFamily="18" charset="0"/>
              </a:rPr>
              <a:t>}</a:t>
            </a:r>
          </a:p>
          <a:p>
            <a:pPr marL="457200" lvl="1" indent="0">
              <a:buNone/>
            </a:pPr>
            <a:r>
              <a:rPr lang="en-US" dirty="0">
                <a:latin typeface="Centaur" panose="02030504050205020304" pitchFamily="18" charset="0"/>
              </a:rPr>
              <a:t>&lt;/script&gt;</a:t>
            </a:r>
          </a:p>
          <a:p>
            <a:pPr marL="0" indent="0">
              <a:buNone/>
            </a:pPr>
            <a:r>
              <a:rPr lang="en-US" sz="2400" dirty="0">
                <a:latin typeface="Centaur" panose="02030504050205020304" pitchFamily="18" charset="0"/>
              </a:rPr>
              <a:t>&lt;/head&gt;</a:t>
            </a:r>
          </a:p>
        </p:txBody>
      </p:sp>
    </p:spTree>
    <p:extLst>
      <p:ext uri="{BB962C8B-B14F-4D97-AF65-F5344CB8AC3E}">
        <p14:creationId xmlns:p14="http://schemas.microsoft.com/office/powerpoint/2010/main" val="20199132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Add an Event Handler to the window Object</a:t>
            </a:r>
            <a:endParaRPr lang="en-US" dirty="0"/>
          </a:p>
        </p:txBody>
      </p:sp>
      <p:sp>
        <p:nvSpPr>
          <p:cNvPr id="3" name="Subtitle 2"/>
          <p:cNvSpPr>
            <a:spLocks noGrp="1"/>
          </p:cNvSpPr>
          <p:nvPr>
            <p:ph type="subTitle"/>
          </p:nvPr>
        </p:nvSpPr>
        <p:spPr>
          <a:xfrm>
            <a:off x="504000" y="1563121"/>
            <a:ext cx="9072000" cy="5612594"/>
          </a:xfrm>
        </p:spPr>
        <p:txBody>
          <a:bodyPr>
            <a:normAutofit/>
          </a:bodyPr>
          <a:lstStyle/>
          <a:p>
            <a:pPr marL="0" indent="0">
              <a:buNone/>
            </a:pPr>
            <a:r>
              <a:rPr lang="en-US" sz="2400" dirty="0">
                <a:latin typeface="Centaur" panose="02030504050205020304" pitchFamily="18" charset="0"/>
              </a:rPr>
              <a:t>&lt;!DOCTYPE html&gt;</a:t>
            </a:r>
          </a:p>
          <a:p>
            <a:pPr marL="0" indent="0">
              <a:buNone/>
            </a:pPr>
            <a:r>
              <a:rPr lang="en-US" sz="2400" dirty="0">
                <a:latin typeface="Centaur" panose="02030504050205020304" pitchFamily="18" charset="0"/>
              </a:rPr>
              <a:t>&lt;html&gt;</a:t>
            </a:r>
          </a:p>
          <a:p>
            <a:pPr marL="0" indent="0">
              <a:buNone/>
            </a:pPr>
            <a:r>
              <a:rPr lang="en-US" sz="2400" dirty="0">
                <a:latin typeface="Centaur" panose="02030504050205020304" pitchFamily="18" charset="0"/>
              </a:rPr>
              <a:t>&lt;body&gt;</a:t>
            </a:r>
          </a:p>
          <a:p>
            <a:pPr marL="0" indent="0">
              <a:buNone/>
            </a:pPr>
            <a:r>
              <a:rPr lang="en-US" sz="2400" dirty="0">
                <a:latin typeface="Centaur" panose="02030504050205020304" pitchFamily="18" charset="0"/>
              </a:rPr>
              <a:t>&lt;h2&gt;JavaScript </a:t>
            </a:r>
            <a:r>
              <a:rPr lang="en-US" sz="2400" dirty="0" err="1">
                <a:latin typeface="Centaur" panose="02030504050205020304" pitchFamily="18" charset="0"/>
              </a:rPr>
              <a:t>addEventListener</a:t>
            </a:r>
            <a:r>
              <a:rPr lang="en-US" sz="2400" dirty="0">
                <a:latin typeface="Centaur" panose="02030504050205020304" pitchFamily="18" charset="0"/>
              </a:rPr>
              <a:t>()&lt;/h2&gt;</a:t>
            </a:r>
          </a:p>
          <a:p>
            <a:pPr marL="0" indent="0">
              <a:buNone/>
            </a:pPr>
            <a:r>
              <a:rPr lang="en-US" sz="2400" dirty="0">
                <a:latin typeface="Centaur" panose="02030504050205020304" pitchFamily="18" charset="0"/>
              </a:rPr>
              <a:t>&lt;p&gt;This example uses the </a:t>
            </a:r>
            <a:r>
              <a:rPr lang="en-US" sz="2400" dirty="0" err="1">
                <a:latin typeface="Centaur" panose="02030504050205020304" pitchFamily="18" charset="0"/>
              </a:rPr>
              <a:t>addEventListener</a:t>
            </a:r>
            <a:r>
              <a:rPr lang="en-US" sz="2400" dirty="0">
                <a:latin typeface="Centaur" panose="02030504050205020304" pitchFamily="18" charset="0"/>
              </a:rPr>
              <a:t>() method on the window object.&lt;/p&gt;</a:t>
            </a:r>
          </a:p>
          <a:p>
            <a:pPr marL="0" indent="0">
              <a:buNone/>
            </a:pPr>
            <a:r>
              <a:rPr lang="en-US" sz="2400" dirty="0">
                <a:latin typeface="Centaur" panose="02030504050205020304" pitchFamily="18" charset="0"/>
              </a:rPr>
              <a:t>&lt;p&gt;Try resizing this browser window to trigger the "resize" event handler.&lt;/p&gt;</a:t>
            </a:r>
          </a:p>
          <a:p>
            <a:pPr marL="0" indent="0">
              <a:buNone/>
            </a:pPr>
            <a:r>
              <a:rPr lang="en-US" sz="2400" dirty="0">
                <a:latin typeface="Centaur" panose="02030504050205020304" pitchFamily="18" charset="0"/>
              </a:rPr>
              <a:t>&lt;p id="demo"&gt;&lt;/p&gt;</a:t>
            </a:r>
          </a:p>
          <a:p>
            <a:pPr marL="0" indent="0">
              <a:buNone/>
            </a:pPr>
            <a:r>
              <a:rPr lang="en-US" sz="2400" dirty="0">
                <a:latin typeface="Centaur" panose="02030504050205020304" pitchFamily="18" charset="0"/>
              </a:rPr>
              <a:t>&lt;script&gt;</a:t>
            </a:r>
          </a:p>
          <a:p>
            <a:pPr marL="0" indent="0">
              <a:buNone/>
            </a:pPr>
            <a:r>
              <a:rPr lang="en-US" sz="2400" dirty="0" err="1">
                <a:latin typeface="Centaur" panose="02030504050205020304" pitchFamily="18" charset="0"/>
              </a:rPr>
              <a:t>window.addEventListener</a:t>
            </a:r>
            <a:r>
              <a:rPr lang="en-US" sz="2400" dirty="0">
                <a:latin typeface="Centaur" panose="02030504050205020304" pitchFamily="18" charset="0"/>
              </a:rPr>
              <a:t>("resize", function(){</a:t>
            </a:r>
          </a:p>
          <a:p>
            <a:pPr marL="0" indent="0">
              <a:buNone/>
            </a:pPr>
            <a:r>
              <a:rPr lang="en-US" sz="2400" dirty="0">
                <a:latin typeface="Centaur" panose="02030504050205020304" pitchFamily="18" charset="0"/>
              </a:rPr>
              <a:t>  </a:t>
            </a:r>
            <a:r>
              <a:rPr lang="en-US" sz="2400" dirty="0" err="1">
                <a:latin typeface="Centaur" panose="02030504050205020304" pitchFamily="18" charset="0"/>
              </a:rPr>
              <a:t>document.getElementById</a:t>
            </a:r>
            <a:r>
              <a:rPr lang="en-US" sz="2400" dirty="0">
                <a:latin typeface="Centaur" panose="02030504050205020304" pitchFamily="18" charset="0"/>
              </a:rPr>
              <a:t>("demo").innerHTML = </a:t>
            </a:r>
            <a:r>
              <a:rPr lang="en-US" sz="2400" dirty="0" err="1">
                <a:latin typeface="Centaur" panose="02030504050205020304" pitchFamily="18" charset="0"/>
              </a:rPr>
              <a:t>Math.random</a:t>
            </a:r>
            <a:r>
              <a:rPr lang="en-US" sz="2400" dirty="0">
                <a:latin typeface="Centaur" panose="02030504050205020304" pitchFamily="18" charset="0"/>
              </a:rPr>
              <a:t>();</a:t>
            </a:r>
          </a:p>
          <a:p>
            <a:pPr marL="0" indent="0">
              <a:buNone/>
            </a:pPr>
            <a:r>
              <a:rPr lang="en-US" sz="2400" dirty="0">
                <a:latin typeface="Centaur" panose="02030504050205020304" pitchFamily="18" charset="0"/>
              </a:rPr>
              <a:t>});</a:t>
            </a:r>
          </a:p>
          <a:p>
            <a:pPr marL="0" indent="0">
              <a:buNone/>
            </a:pPr>
            <a:r>
              <a:rPr lang="en-US" sz="2400" dirty="0">
                <a:latin typeface="Centaur" panose="02030504050205020304" pitchFamily="18" charset="0"/>
              </a:rPr>
              <a:t>&lt;/script&gt;</a:t>
            </a:r>
          </a:p>
          <a:p>
            <a:pPr marL="0" indent="0">
              <a:buNone/>
            </a:pPr>
            <a:r>
              <a:rPr lang="en-US" sz="2400" dirty="0">
                <a:latin typeface="Centaur" panose="02030504050205020304" pitchFamily="18" charset="0"/>
              </a:rPr>
              <a:t>&lt;/body&gt;</a:t>
            </a:r>
          </a:p>
          <a:p>
            <a:pPr marL="0" indent="0">
              <a:buNone/>
            </a:pPr>
            <a:r>
              <a:rPr lang="en-US" sz="2400" dirty="0">
                <a:latin typeface="Centaur" panose="02030504050205020304" pitchFamily="18" charset="0"/>
              </a:rPr>
              <a:t>&lt;/html&gt;</a:t>
            </a:r>
          </a:p>
          <a:p>
            <a:pPr marL="0" indent="0">
              <a:buNone/>
            </a:pPr>
            <a:endParaRPr lang="en-US" sz="2400" dirty="0">
              <a:latin typeface="Centaur" panose="02030504050205020304" pitchFamily="18" charset="0"/>
            </a:endParaRPr>
          </a:p>
        </p:txBody>
      </p:sp>
    </p:spTree>
    <p:extLst>
      <p:ext uri="{BB962C8B-B14F-4D97-AF65-F5344CB8AC3E}">
        <p14:creationId xmlns:p14="http://schemas.microsoft.com/office/powerpoint/2010/main" val="20699083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a:xfrm>
            <a:off x="504000" y="1768679"/>
            <a:ext cx="9072000" cy="5407035"/>
          </a:xfrm>
        </p:spPr>
        <p:txBody>
          <a:bodyPr>
            <a:normAutofit/>
          </a:bodyPr>
          <a:lstStyle/>
          <a:p>
            <a:pPr marL="0" indent="0">
              <a:lnSpc>
                <a:spcPts val="3000"/>
              </a:lnSpc>
              <a:spcBef>
                <a:spcPts val="0"/>
              </a:spcBef>
              <a:buNone/>
            </a:pPr>
            <a:r>
              <a:rPr lang="en-US" sz="2600" dirty="0">
                <a:latin typeface="Centaur" panose="02030504050205020304" pitchFamily="18" charset="0"/>
              </a:rPr>
              <a:t>&lt;!DOCTYPE html&gt;</a:t>
            </a:r>
          </a:p>
          <a:p>
            <a:pPr marL="0" indent="0">
              <a:lnSpc>
                <a:spcPts val="3000"/>
              </a:lnSpc>
              <a:spcBef>
                <a:spcPts val="0"/>
              </a:spcBef>
              <a:buNone/>
            </a:pPr>
            <a:r>
              <a:rPr lang="en-US" sz="2600" dirty="0">
                <a:latin typeface="Centaur" panose="02030504050205020304" pitchFamily="18" charset="0"/>
              </a:rPr>
              <a:t>&lt;html&gt;</a:t>
            </a:r>
          </a:p>
          <a:p>
            <a:pPr marL="0" indent="0">
              <a:lnSpc>
                <a:spcPts val="3000"/>
              </a:lnSpc>
              <a:spcBef>
                <a:spcPts val="0"/>
              </a:spcBef>
              <a:buNone/>
            </a:pPr>
            <a:r>
              <a:rPr lang="en-US" sz="2600" dirty="0">
                <a:latin typeface="Centaur" panose="02030504050205020304" pitchFamily="18" charset="0"/>
              </a:rPr>
              <a:t>&lt;body&gt;</a:t>
            </a:r>
          </a:p>
          <a:p>
            <a:pPr marL="0" indent="0">
              <a:lnSpc>
                <a:spcPts val="3000"/>
              </a:lnSpc>
              <a:spcBef>
                <a:spcPts val="0"/>
              </a:spcBef>
              <a:buNone/>
            </a:pPr>
            <a:endParaRPr lang="en-US" sz="2600" dirty="0">
              <a:latin typeface="Centaur" panose="02030504050205020304" pitchFamily="18" charset="0"/>
            </a:endParaRPr>
          </a:p>
          <a:p>
            <a:pPr marL="0" indent="0">
              <a:lnSpc>
                <a:spcPts val="3000"/>
              </a:lnSpc>
              <a:spcBef>
                <a:spcPts val="0"/>
              </a:spcBef>
              <a:buNone/>
            </a:pPr>
            <a:r>
              <a:rPr lang="en-US" sz="2600" dirty="0">
                <a:latin typeface="Centaur" panose="02030504050205020304" pitchFamily="18" charset="0"/>
              </a:rPr>
              <a:t>&lt;h2&gt;JavaScript HTMLDOM&lt;/h2&gt;</a:t>
            </a:r>
          </a:p>
          <a:p>
            <a:pPr marL="0" indent="0">
              <a:lnSpc>
                <a:spcPts val="3000"/>
              </a:lnSpc>
              <a:spcBef>
                <a:spcPts val="0"/>
              </a:spcBef>
              <a:buNone/>
            </a:pPr>
            <a:r>
              <a:rPr lang="en-US" sz="2600" dirty="0">
                <a:latin typeface="Centaur" panose="02030504050205020304" pitchFamily="18" charset="0"/>
              </a:rPr>
              <a:t>&lt;p&gt;Displaying </a:t>
            </a:r>
            <a:r>
              <a:rPr lang="en-US" sz="2600" dirty="0" err="1">
                <a:latin typeface="Centaur" panose="02030504050205020304" pitchFamily="18" charset="0"/>
              </a:rPr>
              <a:t>document.body</a:t>
            </a:r>
            <a:r>
              <a:rPr lang="en-US" sz="2600" dirty="0">
                <a:latin typeface="Centaur" panose="02030504050205020304" pitchFamily="18" charset="0"/>
              </a:rPr>
              <a:t>&lt;/p&gt;</a:t>
            </a:r>
          </a:p>
          <a:p>
            <a:pPr marL="0" indent="0">
              <a:lnSpc>
                <a:spcPts val="3000"/>
              </a:lnSpc>
              <a:spcBef>
                <a:spcPts val="0"/>
              </a:spcBef>
              <a:buNone/>
            </a:pPr>
            <a:r>
              <a:rPr lang="en-US" sz="2600" dirty="0">
                <a:latin typeface="Centaur" panose="02030504050205020304" pitchFamily="18" charset="0"/>
              </a:rPr>
              <a:t>&lt;p id="demo"&gt;&lt;/p&gt;</a:t>
            </a:r>
          </a:p>
          <a:p>
            <a:pPr marL="457200" lvl="1" indent="0">
              <a:lnSpc>
                <a:spcPts val="3000"/>
              </a:lnSpc>
              <a:buNone/>
            </a:pPr>
            <a:r>
              <a:rPr lang="en-US" sz="2600" dirty="0">
                <a:latin typeface="Centaur" panose="02030504050205020304" pitchFamily="18" charset="0"/>
              </a:rPr>
              <a:t>&lt;script&gt;</a:t>
            </a:r>
          </a:p>
          <a:p>
            <a:pPr marL="457200" lvl="1" indent="0">
              <a:lnSpc>
                <a:spcPts val="3000"/>
              </a:lnSpc>
              <a:buNone/>
            </a:pPr>
            <a:r>
              <a:rPr lang="en-US" sz="2600" dirty="0" err="1">
                <a:latin typeface="Centaur" panose="02030504050205020304" pitchFamily="18" charset="0"/>
              </a:rPr>
              <a:t>document.getElementById</a:t>
            </a:r>
            <a:r>
              <a:rPr lang="en-US" sz="2600" dirty="0">
                <a:latin typeface="Centaur" panose="02030504050205020304" pitchFamily="18" charset="0"/>
              </a:rPr>
              <a:t>("demo").innerHTML = </a:t>
            </a:r>
            <a:r>
              <a:rPr lang="en-US" sz="2600" dirty="0" err="1">
                <a:latin typeface="Centaur" panose="02030504050205020304" pitchFamily="18" charset="0"/>
              </a:rPr>
              <a:t>document.body.innerHTML</a:t>
            </a:r>
            <a:r>
              <a:rPr lang="en-US" sz="2600" dirty="0">
                <a:latin typeface="Centaur" panose="02030504050205020304" pitchFamily="18" charset="0"/>
              </a:rPr>
              <a:t>;</a:t>
            </a:r>
          </a:p>
          <a:p>
            <a:pPr marL="457200" lvl="1" indent="0">
              <a:lnSpc>
                <a:spcPts val="3000"/>
              </a:lnSpc>
              <a:buNone/>
            </a:pPr>
            <a:r>
              <a:rPr lang="en-US" sz="2600" dirty="0">
                <a:latin typeface="Centaur" panose="02030504050205020304" pitchFamily="18" charset="0"/>
              </a:rPr>
              <a:t>&lt;/script&gt;</a:t>
            </a:r>
          </a:p>
          <a:p>
            <a:pPr marL="0" indent="0">
              <a:lnSpc>
                <a:spcPts val="3000"/>
              </a:lnSpc>
              <a:spcBef>
                <a:spcPts val="0"/>
              </a:spcBef>
              <a:buNone/>
            </a:pPr>
            <a:r>
              <a:rPr lang="en-US" sz="2600" dirty="0">
                <a:latin typeface="Centaur" panose="02030504050205020304" pitchFamily="18" charset="0"/>
              </a:rPr>
              <a:t>&lt;/body&gt;</a:t>
            </a:r>
          </a:p>
          <a:p>
            <a:pPr marL="0" indent="0">
              <a:lnSpc>
                <a:spcPts val="3000"/>
              </a:lnSpc>
              <a:spcBef>
                <a:spcPts val="0"/>
              </a:spcBef>
              <a:buNone/>
            </a:pPr>
            <a:r>
              <a:rPr lang="en-US" sz="2600" dirty="0">
                <a:latin typeface="Centaur" panose="02030504050205020304" pitchFamily="18" charset="0"/>
              </a:rPr>
              <a:t>&lt;/html&gt;</a:t>
            </a:r>
          </a:p>
          <a:p>
            <a:pPr marL="0" indent="0">
              <a:buNone/>
            </a:pPr>
            <a:endParaRPr lang="en-US" dirty="0"/>
          </a:p>
        </p:txBody>
      </p:sp>
    </p:spTree>
    <p:extLst>
      <p:ext uri="{BB962C8B-B14F-4D97-AF65-F5344CB8AC3E}">
        <p14:creationId xmlns:p14="http://schemas.microsoft.com/office/powerpoint/2010/main" val="23742241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a:xfrm>
            <a:off x="751973" y="1944139"/>
            <a:ext cx="9072000" cy="4890614"/>
          </a:xfrm>
        </p:spPr>
        <p:txBody>
          <a:bodyPr>
            <a:normAutofit/>
          </a:bodyPr>
          <a:lstStyle/>
          <a:p>
            <a:pPr marL="0" indent="0">
              <a:lnSpc>
                <a:spcPts val="3200"/>
              </a:lnSpc>
              <a:spcBef>
                <a:spcPts val="0"/>
              </a:spcBef>
              <a:buNone/>
            </a:pPr>
            <a:r>
              <a:rPr lang="en-US" sz="2400" dirty="0">
                <a:latin typeface="Centaur" panose="02030504050205020304" pitchFamily="18" charset="0"/>
              </a:rPr>
              <a:t>&lt;!DOCTYPE html&gt;</a:t>
            </a:r>
          </a:p>
          <a:p>
            <a:pPr marL="0" indent="0">
              <a:lnSpc>
                <a:spcPts val="3200"/>
              </a:lnSpc>
              <a:spcBef>
                <a:spcPts val="0"/>
              </a:spcBef>
              <a:buNone/>
            </a:pPr>
            <a:r>
              <a:rPr lang="en-US" sz="2400" dirty="0">
                <a:latin typeface="Centaur" panose="02030504050205020304" pitchFamily="18" charset="0"/>
              </a:rPr>
              <a:t>&lt;html&gt;</a:t>
            </a:r>
          </a:p>
          <a:p>
            <a:pPr marL="0" indent="0">
              <a:lnSpc>
                <a:spcPts val="3200"/>
              </a:lnSpc>
              <a:spcBef>
                <a:spcPts val="0"/>
              </a:spcBef>
              <a:buNone/>
            </a:pPr>
            <a:r>
              <a:rPr lang="en-US" sz="2400" dirty="0">
                <a:latin typeface="Centaur" panose="02030504050205020304" pitchFamily="18" charset="0"/>
              </a:rPr>
              <a:t>&lt;body&gt;</a:t>
            </a:r>
          </a:p>
          <a:p>
            <a:pPr marL="0" indent="0">
              <a:lnSpc>
                <a:spcPts val="3200"/>
              </a:lnSpc>
              <a:spcBef>
                <a:spcPts val="0"/>
              </a:spcBef>
              <a:buNone/>
            </a:pPr>
            <a:r>
              <a:rPr lang="en-US" sz="2400" dirty="0">
                <a:latin typeface="Centaur" panose="02030504050205020304" pitchFamily="18" charset="0"/>
              </a:rPr>
              <a:t>&lt;h2&gt;JavaScript HTMLDOM&lt;/h2&gt;</a:t>
            </a:r>
          </a:p>
          <a:p>
            <a:pPr marL="0" indent="0">
              <a:lnSpc>
                <a:spcPts val="3200"/>
              </a:lnSpc>
              <a:spcBef>
                <a:spcPts val="0"/>
              </a:spcBef>
              <a:buNone/>
            </a:pPr>
            <a:r>
              <a:rPr lang="en-US" sz="2400" dirty="0">
                <a:latin typeface="Centaur" panose="02030504050205020304" pitchFamily="18" charset="0"/>
              </a:rPr>
              <a:t>&lt;p&gt;Displaying </a:t>
            </a:r>
            <a:r>
              <a:rPr lang="en-US" sz="2400" dirty="0" err="1">
                <a:latin typeface="Centaur" panose="02030504050205020304" pitchFamily="18" charset="0"/>
              </a:rPr>
              <a:t>document.documentElement</a:t>
            </a:r>
            <a:r>
              <a:rPr lang="en-US" sz="2400" dirty="0">
                <a:latin typeface="Centaur" panose="02030504050205020304" pitchFamily="18" charset="0"/>
              </a:rPr>
              <a:t>&lt;/p&gt;</a:t>
            </a:r>
          </a:p>
          <a:p>
            <a:pPr marL="0" indent="0">
              <a:lnSpc>
                <a:spcPts val="3200"/>
              </a:lnSpc>
              <a:spcBef>
                <a:spcPts val="0"/>
              </a:spcBef>
              <a:buNone/>
            </a:pPr>
            <a:r>
              <a:rPr lang="en-US" sz="2400" dirty="0">
                <a:latin typeface="Centaur" panose="02030504050205020304" pitchFamily="18" charset="0"/>
              </a:rPr>
              <a:t>&lt;p id="demo"&gt;&lt;/p&gt;</a:t>
            </a:r>
          </a:p>
          <a:p>
            <a:pPr marL="457200" lvl="1" indent="0">
              <a:lnSpc>
                <a:spcPts val="3200"/>
              </a:lnSpc>
              <a:buNone/>
            </a:pPr>
            <a:r>
              <a:rPr lang="en-US" sz="2400" dirty="0">
                <a:latin typeface="Centaur" panose="02030504050205020304" pitchFamily="18" charset="0"/>
              </a:rPr>
              <a:t>&lt;script&gt;</a:t>
            </a:r>
          </a:p>
          <a:p>
            <a:pPr marL="457200" lvl="1" indent="0">
              <a:lnSpc>
                <a:spcPts val="3200"/>
              </a:lnSpc>
              <a:buNone/>
            </a:pPr>
            <a:r>
              <a:rPr lang="en-US" sz="2400" dirty="0" err="1">
                <a:latin typeface="Centaur" panose="02030504050205020304" pitchFamily="18" charset="0"/>
              </a:rPr>
              <a:t>document.getElementById</a:t>
            </a:r>
            <a:r>
              <a:rPr lang="en-US" sz="2400" dirty="0">
                <a:latin typeface="Centaur" panose="02030504050205020304" pitchFamily="18" charset="0"/>
              </a:rPr>
              <a:t>("demo").innerHTML = </a:t>
            </a:r>
            <a:r>
              <a:rPr lang="en-US" sz="2400" dirty="0" err="1">
                <a:latin typeface="Centaur" panose="02030504050205020304" pitchFamily="18" charset="0"/>
              </a:rPr>
              <a:t>document.documentElement.innerHTML</a:t>
            </a:r>
            <a:r>
              <a:rPr lang="en-US" sz="2400" dirty="0">
                <a:latin typeface="Centaur" panose="02030504050205020304" pitchFamily="18" charset="0"/>
              </a:rPr>
              <a:t>;</a:t>
            </a:r>
          </a:p>
          <a:p>
            <a:pPr marL="457200" lvl="1" indent="0">
              <a:lnSpc>
                <a:spcPts val="3200"/>
              </a:lnSpc>
              <a:buNone/>
            </a:pPr>
            <a:r>
              <a:rPr lang="en-US" sz="2400" dirty="0">
                <a:latin typeface="Centaur" panose="02030504050205020304" pitchFamily="18" charset="0"/>
              </a:rPr>
              <a:t>&lt;/script&gt;</a:t>
            </a:r>
          </a:p>
          <a:p>
            <a:pPr marL="0" indent="0">
              <a:lnSpc>
                <a:spcPts val="3200"/>
              </a:lnSpc>
              <a:spcBef>
                <a:spcPts val="0"/>
              </a:spcBef>
              <a:buNone/>
            </a:pPr>
            <a:r>
              <a:rPr lang="en-US" sz="2400" dirty="0">
                <a:latin typeface="Centaur" panose="02030504050205020304" pitchFamily="18" charset="0"/>
              </a:rPr>
              <a:t>&lt;/body&gt;</a:t>
            </a:r>
          </a:p>
          <a:p>
            <a:pPr marL="0" indent="0">
              <a:lnSpc>
                <a:spcPts val="3200"/>
              </a:lnSpc>
              <a:spcBef>
                <a:spcPts val="0"/>
              </a:spcBef>
              <a:buNone/>
            </a:pPr>
            <a:r>
              <a:rPr lang="en-US" sz="2400" dirty="0">
                <a:latin typeface="Centaur" panose="02030504050205020304" pitchFamily="18" charset="0"/>
              </a:rPr>
              <a:t>&lt;/html&gt;</a:t>
            </a:r>
          </a:p>
        </p:txBody>
      </p:sp>
    </p:spTree>
    <p:extLst>
      <p:ext uri="{BB962C8B-B14F-4D97-AF65-F5344CB8AC3E}">
        <p14:creationId xmlns:p14="http://schemas.microsoft.com/office/powerpoint/2010/main" val="42172144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Creating New HTML Elements (Nodes)</a:t>
            </a:r>
            <a:endParaRPr lang="en-US" dirty="0"/>
          </a:p>
        </p:txBody>
      </p:sp>
      <p:sp>
        <p:nvSpPr>
          <p:cNvPr id="3" name="Subtitle 2"/>
          <p:cNvSpPr>
            <a:spLocks noGrp="1"/>
          </p:cNvSpPr>
          <p:nvPr>
            <p:ph type="subTitle"/>
          </p:nvPr>
        </p:nvSpPr>
        <p:spPr>
          <a:xfrm>
            <a:off x="504000" y="1768679"/>
            <a:ext cx="9072000" cy="5407035"/>
          </a:xfrm>
        </p:spPr>
        <p:txBody>
          <a:bodyPr>
            <a:noAutofit/>
          </a:bodyPr>
          <a:lstStyle/>
          <a:p>
            <a:pPr marL="0" indent="0">
              <a:lnSpc>
                <a:spcPts val="2300"/>
              </a:lnSpc>
              <a:spcBef>
                <a:spcPts val="0"/>
              </a:spcBef>
              <a:buNone/>
            </a:pPr>
            <a:r>
              <a:rPr lang="en-US" sz="1800" dirty="0">
                <a:latin typeface="Centaur" panose="02030504050205020304" pitchFamily="18" charset="0"/>
              </a:rPr>
              <a:t>&lt;!DOCTYPE html&gt;</a:t>
            </a:r>
          </a:p>
          <a:p>
            <a:pPr marL="0" indent="0">
              <a:lnSpc>
                <a:spcPts val="2300"/>
              </a:lnSpc>
              <a:spcBef>
                <a:spcPts val="0"/>
              </a:spcBef>
              <a:buNone/>
            </a:pPr>
            <a:r>
              <a:rPr lang="en-US" sz="1800" dirty="0">
                <a:latin typeface="Centaur" panose="02030504050205020304" pitchFamily="18" charset="0"/>
              </a:rPr>
              <a:t>&lt;html&gt;</a:t>
            </a:r>
          </a:p>
          <a:p>
            <a:pPr marL="0" indent="0">
              <a:lnSpc>
                <a:spcPts val="2300"/>
              </a:lnSpc>
              <a:spcBef>
                <a:spcPts val="0"/>
              </a:spcBef>
              <a:buNone/>
            </a:pPr>
            <a:r>
              <a:rPr lang="en-US" sz="1800" dirty="0">
                <a:latin typeface="Centaur" panose="02030504050205020304" pitchFamily="18" charset="0"/>
              </a:rPr>
              <a:t>&lt;body&gt;</a:t>
            </a:r>
          </a:p>
          <a:p>
            <a:pPr marL="0" indent="0">
              <a:lnSpc>
                <a:spcPts val="2300"/>
              </a:lnSpc>
              <a:spcBef>
                <a:spcPts val="0"/>
              </a:spcBef>
              <a:buNone/>
            </a:pPr>
            <a:r>
              <a:rPr lang="en-US" sz="1800" dirty="0">
                <a:latin typeface="Centaur" panose="02030504050205020304" pitchFamily="18" charset="0"/>
              </a:rPr>
              <a:t>&lt;h2&gt;JavaScript HTML DOM&lt;/h2&gt;</a:t>
            </a:r>
          </a:p>
          <a:p>
            <a:pPr marL="0" indent="0">
              <a:lnSpc>
                <a:spcPts val="2300"/>
              </a:lnSpc>
              <a:spcBef>
                <a:spcPts val="0"/>
              </a:spcBef>
              <a:buNone/>
            </a:pPr>
            <a:r>
              <a:rPr lang="en-US" sz="1800" dirty="0">
                <a:latin typeface="Centaur" panose="02030504050205020304" pitchFamily="18" charset="0"/>
              </a:rPr>
              <a:t>&lt;p&gt;Add a new HTML Element.&lt;/p&gt;</a:t>
            </a:r>
          </a:p>
          <a:p>
            <a:pPr marL="0" indent="0">
              <a:lnSpc>
                <a:spcPts val="2300"/>
              </a:lnSpc>
              <a:spcBef>
                <a:spcPts val="0"/>
              </a:spcBef>
              <a:buNone/>
            </a:pPr>
            <a:r>
              <a:rPr lang="en-US" sz="1800" dirty="0">
                <a:latin typeface="Centaur" panose="02030504050205020304" pitchFamily="18" charset="0"/>
              </a:rPr>
              <a:t>&lt;div id="div1"&gt;</a:t>
            </a:r>
          </a:p>
          <a:p>
            <a:pPr marL="0" indent="0">
              <a:lnSpc>
                <a:spcPts val="2300"/>
              </a:lnSpc>
              <a:spcBef>
                <a:spcPts val="0"/>
              </a:spcBef>
              <a:buNone/>
            </a:pPr>
            <a:r>
              <a:rPr lang="en-US" sz="1800" dirty="0">
                <a:latin typeface="Centaur" panose="02030504050205020304" pitchFamily="18" charset="0"/>
              </a:rPr>
              <a:t>&lt;p id="p1"&gt;This is a paragraph.&lt;/p&gt;</a:t>
            </a:r>
          </a:p>
          <a:p>
            <a:pPr marL="0" indent="0">
              <a:lnSpc>
                <a:spcPts val="2300"/>
              </a:lnSpc>
              <a:spcBef>
                <a:spcPts val="0"/>
              </a:spcBef>
              <a:buNone/>
            </a:pPr>
            <a:r>
              <a:rPr lang="en-US" sz="1800" dirty="0">
                <a:latin typeface="Centaur" panose="02030504050205020304" pitchFamily="18" charset="0"/>
              </a:rPr>
              <a:t>&lt;p id="p2"&gt;This is another paragraph.&lt;/p&gt;</a:t>
            </a:r>
          </a:p>
          <a:p>
            <a:pPr marL="0" indent="0">
              <a:lnSpc>
                <a:spcPts val="2300"/>
              </a:lnSpc>
              <a:spcBef>
                <a:spcPts val="0"/>
              </a:spcBef>
              <a:buNone/>
            </a:pPr>
            <a:r>
              <a:rPr lang="en-US" sz="1800" dirty="0">
                <a:latin typeface="Centaur" panose="02030504050205020304" pitchFamily="18" charset="0"/>
              </a:rPr>
              <a:t>&lt;/div&gt;</a:t>
            </a:r>
          </a:p>
          <a:p>
            <a:pPr marL="457200" lvl="1" indent="0">
              <a:lnSpc>
                <a:spcPts val="2300"/>
              </a:lnSpc>
              <a:buNone/>
            </a:pPr>
            <a:r>
              <a:rPr lang="en-US" dirty="0">
                <a:latin typeface="Centaur" panose="02030504050205020304" pitchFamily="18" charset="0"/>
              </a:rPr>
              <a:t>&lt;script&gt;</a:t>
            </a:r>
          </a:p>
          <a:p>
            <a:pPr marL="457200" lvl="1" indent="0">
              <a:lnSpc>
                <a:spcPts val="2300"/>
              </a:lnSpc>
              <a:buNone/>
            </a:pPr>
            <a:r>
              <a:rPr lang="en-US" dirty="0" err="1">
                <a:latin typeface="Centaur" panose="02030504050205020304" pitchFamily="18" charset="0"/>
              </a:rPr>
              <a:t>const</a:t>
            </a:r>
            <a:r>
              <a:rPr lang="en-US" dirty="0">
                <a:latin typeface="Centaur" panose="02030504050205020304" pitchFamily="18" charset="0"/>
              </a:rPr>
              <a:t> para = </a:t>
            </a:r>
            <a:r>
              <a:rPr lang="en-US" dirty="0" err="1">
                <a:latin typeface="Centaur" panose="02030504050205020304" pitchFamily="18" charset="0"/>
              </a:rPr>
              <a:t>document.createElement</a:t>
            </a:r>
            <a:r>
              <a:rPr lang="en-US" dirty="0">
                <a:latin typeface="Centaur" panose="02030504050205020304" pitchFamily="18" charset="0"/>
              </a:rPr>
              <a:t>("p");</a:t>
            </a:r>
          </a:p>
          <a:p>
            <a:pPr marL="457200" lvl="1" indent="0">
              <a:lnSpc>
                <a:spcPts val="2300"/>
              </a:lnSpc>
              <a:buNone/>
            </a:pPr>
            <a:r>
              <a:rPr lang="en-US" dirty="0" err="1">
                <a:latin typeface="Centaur" panose="02030504050205020304" pitchFamily="18" charset="0"/>
              </a:rPr>
              <a:t>const</a:t>
            </a:r>
            <a:r>
              <a:rPr lang="en-US" dirty="0">
                <a:latin typeface="Centaur" panose="02030504050205020304" pitchFamily="18" charset="0"/>
              </a:rPr>
              <a:t> node = </a:t>
            </a:r>
            <a:r>
              <a:rPr lang="en-US" dirty="0" err="1">
                <a:latin typeface="Centaur" panose="02030504050205020304" pitchFamily="18" charset="0"/>
              </a:rPr>
              <a:t>document.createTextNode</a:t>
            </a:r>
            <a:r>
              <a:rPr lang="en-US" dirty="0">
                <a:latin typeface="Centaur" panose="02030504050205020304" pitchFamily="18" charset="0"/>
              </a:rPr>
              <a:t>("This is new.");</a:t>
            </a:r>
          </a:p>
          <a:p>
            <a:pPr marL="457200" lvl="1" indent="0">
              <a:lnSpc>
                <a:spcPts val="2300"/>
              </a:lnSpc>
              <a:buNone/>
            </a:pPr>
            <a:r>
              <a:rPr lang="en-US" dirty="0" err="1">
                <a:latin typeface="Centaur" panose="02030504050205020304" pitchFamily="18" charset="0"/>
              </a:rPr>
              <a:t>para.appendChild</a:t>
            </a:r>
            <a:r>
              <a:rPr lang="en-US" dirty="0">
                <a:latin typeface="Centaur" panose="02030504050205020304" pitchFamily="18" charset="0"/>
              </a:rPr>
              <a:t>(node);</a:t>
            </a:r>
          </a:p>
          <a:p>
            <a:pPr marL="457200" lvl="1" indent="0">
              <a:lnSpc>
                <a:spcPts val="2300"/>
              </a:lnSpc>
              <a:buNone/>
            </a:pPr>
            <a:r>
              <a:rPr lang="en-US" dirty="0" err="1">
                <a:latin typeface="Centaur" panose="02030504050205020304" pitchFamily="18" charset="0"/>
              </a:rPr>
              <a:t>const</a:t>
            </a:r>
            <a:r>
              <a:rPr lang="en-US" dirty="0">
                <a:latin typeface="Centaur" panose="02030504050205020304" pitchFamily="18" charset="0"/>
              </a:rPr>
              <a:t> element = </a:t>
            </a:r>
            <a:r>
              <a:rPr lang="en-US" dirty="0" err="1">
                <a:latin typeface="Centaur" panose="02030504050205020304" pitchFamily="18" charset="0"/>
              </a:rPr>
              <a:t>document.getElementById</a:t>
            </a:r>
            <a:r>
              <a:rPr lang="en-US" dirty="0">
                <a:latin typeface="Centaur" panose="02030504050205020304" pitchFamily="18" charset="0"/>
              </a:rPr>
              <a:t>("div1");</a:t>
            </a:r>
          </a:p>
          <a:p>
            <a:pPr marL="457200" lvl="1" indent="0">
              <a:lnSpc>
                <a:spcPts val="2300"/>
              </a:lnSpc>
              <a:buNone/>
            </a:pPr>
            <a:r>
              <a:rPr lang="en-US" dirty="0" err="1">
                <a:latin typeface="Centaur" panose="02030504050205020304" pitchFamily="18" charset="0"/>
              </a:rPr>
              <a:t>element.appendChild</a:t>
            </a:r>
            <a:r>
              <a:rPr lang="en-US" dirty="0">
                <a:latin typeface="Centaur" panose="02030504050205020304" pitchFamily="18" charset="0"/>
              </a:rPr>
              <a:t>(para);</a:t>
            </a:r>
          </a:p>
          <a:p>
            <a:pPr marL="457200" lvl="1" indent="0">
              <a:lnSpc>
                <a:spcPts val="2300"/>
              </a:lnSpc>
              <a:buNone/>
            </a:pPr>
            <a:r>
              <a:rPr lang="en-US" dirty="0">
                <a:latin typeface="Centaur" panose="02030504050205020304" pitchFamily="18" charset="0"/>
              </a:rPr>
              <a:t>&lt;/script&gt;</a:t>
            </a:r>
          </a:p>
          <a:p>
            <a:pPr marL="0" indent="0">
              <a:lnSpc>
                <a:spcPts val="2300"/>
              </a:lnSpc>
              <a:spcBef>
                <a:spcPts val="0"/>
              </a:spcBef>
              <a:buNone/>
            </a:pPr>
            <a:r>
              <a:rPr lang="en-US" sz="1800" dirty="0">
                <a:latin typeface="Centaur" panose="02030504050205020304" pitchFamily="18" charset="0"/>
              </a:rPr>
              <a:t>&lt;/body&gt;</a:t>
            </a:r>
          </a:p>
          <a:p>
            <a:pPr marL="0" indent="0">
              <a:lnSpc>
                <a:spcPts val="2300"/>
              </a:lnSpc>
              <a:spcBef>
                <a:spcPts val="0"/>
              </a:spcBef>
              <a:buNone/>
            </a:pPr>
            <a:r>
              <a:rPr lang="en-US" sz="1800" dirty="0">
                <a:latin typeface="Centaur" panose="02030504050205020304" pitchFamily="18" charset="0"/>
              </a:rPr>
              <a:t>&lt;/html&gt;</a:t>
            </a:r>
          </a:p>
        </p:txBody>
      </p:sp>
    </p:spTree>
    <p:extLst>
      <p:ext uri="{BB962C8B-B14F-4D97-AF65-F5344CB8AC3E}">
        <p14:creationId xmlns:p14="http://schemas.microsoft.com/office/powerpoint/2010/main" val="40802005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301320"/>
            <a:ext cx="9072000" cy="938544"/>
          </a:xfrm>
        </p:spPr>
        <p:txBody>
          <a:bodyPr/>
          <a:lstStyle/>
          <a:p>
            <a:r>
              <a:rPr lang="en-US" sz="3600" dirty="0">
                <a:latin typeface="Centaur" panose="02030504050205020304" pitchFamily="18" charset="0"/>
              </a:rPr>
              <a:t>Creating new HTML Elements - </a:t>
            </a:r>
            <a:r>
              <a:rPr lang="en-US" sz="3600" dirty="0" err="1">
                <a:latin typeface="Centaur" panose="02030504050205020304" pitchFamily="18" charset="0"/>
              </a:rPr>
              <a:t>insertBefore</a:t>
            </a:r>
            <a:r>
              <a:rPr lang="en-US" sz="3600" dirty="0">
                <a:latin typeface="Centaur" panose="02030504050205020304" pitchFamily="18" charset="0"/>
              </a:rPr>
              <a:t>()</a:t>
            </a:r>
            <a:endParaRPr lang="en-US" dirty="0"/>
          </a:p>
        </p:txBody>
      </p:sp>
      <p:sp>
        <p:nvSpPr>
          <p:cNvPr id="3" name="Subtitle 2"/>
          <p:cNvSpPr>
            <a:spLocks noGrp="1"/>
          </p:cNvSpPr>
          <p:nvPr>
            <p:ph type="subTitle"/>
          </p:nvPr>
        </p:nvSpPr>
        <p:spPr>
          <a:xfrm>
            <a:off x="503999" y="1485629"/>
            <a:ext cx="9576625" cy="5798575"/>
          </a:xfrm>
        </p:spPr>
        <p:txBody>
          <a:bodyPr>
            <a:noAutofit/>
          </a:bodyPr>
          <a:lstStyle/>
          <a:p>
            <a:pPr marL="0" indent="0">
              <a:buNone/>
            </a:pPr>
            <a:r>
              <a:rPr lang="en-US" sz="2000" dirty="0">
                <a:latin typeface="Centaur" panose="02030504050205020304" pitchFamily="18" charset="0"/>
              </a:rPr>
              <a:t>&lt;!DOCTYPE html&gt;</a:t>
            </a:r>
          </a:p>
          <a:p>
            <a:pPr marL="0" indent="0">
              <a:buNone/>
            </a:pPr>
            <a:r>
              <a:rPr lang="en-US" sz="2000" dirty="0">
                <a:latin typeface="Centaur" panose="02030504050205020304" pitchFamily="18" charset="0"/>
              </a:rPr>
              <a:t>&lt;html&gt;</a:t>
            </a:r>
          </a:p>
          <a:p>
            <a:pPr marL="0" indent="0">
              <a:buNone/>
            </a:pPr>
            <a:r>
              <a:rPr lang="en-US" sz="2000" dirty="0">
                <a:latin typeface="Centaur" panose="02030504050205020304" pitchFamily="18" charset="0"/>
              </a:rPr>
              <a:t>&lt;body&gt;</a:t>
            </a:r>
          </a:p>
          <a:p>
            <a:pPr marL="0" indent="0">
              <a:buNone/>
            </a:pPr>
            <a:r>
              <a:rPr lang="en-US" sz="2000" dirty="0">
                <a:latin typeface="Centaur" panose="02030504050205020304" pitchFamily="18" charset="0"/>
              </a:rPr>
              <a:t>&lt;h2&gt;JavaScript HTML DOM&lt;/h2&gt;</a:t>
            </a:r>
          </a:p>
          <a:p>
            <a:pPr marL="0" indent="0">
              <a:buNone/>
            </a:pPr>
            <a:r>
              <a:rPr lang="en-US" sz="2000" dirty="0">
                <a:latin typeface="Centaur" panose="02030504050205020304" pitchFamily="18" charset="0"/>
              </a:rPr>
              <a:t>&lt;p&gt;Add a new HTML Element.&lt;/p&gt;</a:t>
            </a:r>
          </a:p>
          <a:p>
            <a:pPr marL="0" indent="0">
              <a:buNone/>
            </a:pPr>
            <a:r>
              <a:rPr lang="en-US" sz="2000" dirty="0">
                <a:latin typeface="Centaur" panose="02030504050205020304" pitchFamily="18" charset="0"/>
              </a:rPr>
              <a:t>&lt;div id="div1"&gt;</a:t>
            </a:r>
          </a:p>
          <a:p>
            <a:pPr marL="0" indent="0">
              <a:buNone/>
            </a:pPr>
            <a:r>
              <a:rPr lang="en-US" sz="2000" dirty="0">
                <a:latin typeface="Centaur" panose="02030504050205020304" pitchFamily="18" charset="0"/>
              </a:rPr>
              <a:t>&lt;p id="p1"&gt;This is a paragraph.&lt;/p&gt;</a:t>
            </a:r>
          </a:p>
          <a:p>
            <a:pPr marL="0" indent="0">
              <a:buNone/>
            </a:pPr>
            <a:r>
              <a:rPr lang="en-US" sz="2000" dirty="0">
                <a:latin typeface="Centaur" panose="02030504050205020304" pitchFamily="18" charset="0"/>
              </a:rPr>
              <a:t>&lt;p id="p2"&gt;This is another paragraph.&lt;/p&gt;</a:t>
            </a:r>
          </a:p>
          <a:p>
            <a:pPr marL="0" indent="0">
              <a:buNone/>
            </a:pPr>
            <a:r>
              <a:rPr lang="en-US" sz="2000" dirty="0">
                <a:latin typeface="Centaur" panose="02030504050205020304" pitchFamily="18" charset="0"/>
              </a:rPr>
              <a:t>&lt;/div&gt;</a:t>
            </a:r>
          </a:p>
          <a:p>
            <a:pPr marL="457200" lvl="1" indent="0">
              <a:buNone/>
            </a:pPr>
            <a:r>
              <a:rPr lang="en-US" sz="2000" dirty="0">
                <a:latin typeface="Centaur" panose="02030504050205020304" pitchFamily="18" charset="0"/>
              </a:rPr>
              <a:t>&lt;script&gt;</a:t>
            </a:r>
          </a:p>
          <a:p>
            <a:pPr marL="457200" lvl="1" indent="0">
              <a:buNone/>
            </a:pPr>
            <a:r>
              <a:rPr lang="en-US" sz="2000" dirty="0" err="1">
                <a:latin typeface="Centaur" panose="02030504050205020304" pitchFamily="18" charset="0"/>
              </a:rPr>
              <a:t>const</a:t>
            </a:r>
            <a:r>
              <a:rPr lang="en-US" sz="2000" dirty="0">
                <a:latin typeface="Centaur" panose="02030504050205020304" pitchFamily="18" charset="0"/>
              </a:rPr>
              <a:t> para = </a:t>
            </a:r>
            <a:r>
              <a:rPr lang="en-US" sz="2000" dirty="0" err="1">
                <a:latin typeface="Centaur" panose="02030504050205020304" pitchFamily="18" charset="0"/>
              </a:rPr>
              <a:t>document.createElement</a:t>
            </a:r>
            <a:r>
              <a:rPr lang="en-US" sz="2000" dirty="0">
                <a:latin typeface="Centaur" panose="02030504050205020304" pitchFamily="18" charset="0"/>
              </a:rPr>
              <a:t>("p");</a:t>
            </a:r>
          </a:p>
          <a:p>
            <a:pPr marL="457200" lvl="1" indent="0">
              <a:buNone/>
            </a:pPr>
            <a:r>
              <a:rPr lang="en-US" sz="2000" dirty="0" err="1">
                <a:latin typeface="Centaur" panose="02030504050205020304" pitchFamily="18" charset="0"/>
              </a:rPr>
              <a:t>const</a:t>
            </a:r>
            <a:r>
              <a:rPr lang="en-US" sz="2000" dirty="0">
                <a:latin typeface="Centaur" panose="02030504050205020304" pitchFamily="18" charset="0"/>
              </a:rPr>
              <a:t> node = </a:t>
            </a:r>
            <a:r>
              <a:rPr lang="en-US" sz="2000" dirty="0" err="1">
                <a:latin typeface="Centaur" panose="02030504050205020304" pitchFamily="18" charset="0"/>
              </a:rPr>
              <a:t>document.createTextNode</a:t>
            </a:r>
            <a:r>
              <a:rPr lang="en-US" sz="2000" dirty="0">
                <a:latin typeface="Centaur" panose="02030504050205020304" pitchFamily="18" charset="0"/>
              </a:rPr>
              <a:t>("This is new.");</a:t>
            </a:r>
          </a:p>
          <a:p>
            <a:pPr marL="457200" lvl="1" indent="0">
              <a:buNone/>
            </a:pPr>
            <a:r>
              <a:rPr lang="en-US" sz="2000" dirty="0" err="1">
                <a:latin typeface="Centaur" panose="02030504050205020304" pitchFamily="18" charset="0"/>
              </a:rPr>
              <a:t>para.appendChild</a:t>
            </a:r>
            <a:r>
              <a:rPr lang="en-US" sz="2000" dirty="0">
                <a:latin typeface="Centaur" panose="02030504050205020304" pitchFamily="18" charset="0"/>
              </a:rPr>
              <a:t>(node);</a:t>
            </a:r>
          </a:p>
          <a:p>
            <a:pPr marL="457200" lvl="1" indent="0">
              <a:buNone/>
            </a:pPr>
            <a:r>
              <a:rPr lang="en-US" sz="2000" dirty="0" err="1">
                <a:latin typeface="Centaur" panose="02030504050205020304" pitchFamily="18" charset="0"/>
              </a:rPr>
              <a:t>const</a:t>
            </a:r>
            <a:r>
              <a:rPr lang="en-US" sz="2000" dirty="0">
                <a:latin typeface="Centaur" panose="02030504050205020304" pitchFamily="18" charset="0"/>
              </a:rPr>
              <a:t> element = </a:t>
            </a:r>
            <a:r>
              <a:rPr lang="en-US" sz="2000" dirty="0" err="1">
                <a:latin typeface="Centaur" panose="02030504050205020304" pitchFamily="18" charset="0"/>
              </a:rPr>
              <a:t>document.getElementById</a:t>
            </a:r>
            <a:r>
              <a:rPr lang="en-US" sz="2000" dirty="0">
                <a:latin typeface="Centaur" panose="02030504050205020304" pitchFamily="18" charset="0"/>
              </a:rPr>
              <a:t>("div1");</a:t>
            </a:r>
          </a:p>
          <a:p>
            <a:pPr marL="457200" lvl="1" indent="0">
              <a:buNone/>
            </a:pPr>
            <a:r>
              <a:rPr lang="en-US" sz="2000" dirty="0" err="1">
                <a:latin typeface="Centaur" panose="02030504050205020304" pitchFamily="18" charset="0"/>
              </a:rPr>
              <a:t>const</a:t>
            </a:r>
            <a:r>
              <a:rPr lang="en-US" sz="2000" dirty="0">
                <a:latin typeface="Centaur" panose="02030504050205020304" pitchFamily="18" charset="0"/>
              </a:rPr>
              <a:t> child = </a:t>
            </a:r>
            <a:r>
              <a:rPr lang="en-US" sz="2000" dirty="0" err="1">
                <a:latin typeface="Centaur" panose="02030504050205020304" pitchFamily="18" charset="0"/>
              </a:rPr>
              <a:t>document.getElementById</a:t>
            </a:r>
            <a:r>
              <a:rPr lang="en-US" sz="2000" dirty="0">
                <a:latin typeface="Centaur" panose="02030504050205020304" pitchFamily="18" charset="0"/>
              </a:rPr>
              <a:t>("p1");</a:t>
            </a:r>
          </a:p>
          <a:p>
            <a:pPr marL="457200" lvl="1" indent="0">
              <a:buNone/>
            </a:pPr>
            <a:r>
              <a:rPr lang="en-US" sz="2000" dirty="0" err="1">
                <a:latin typeface="Centaur" panose="02030504050205020304" pitchFamily="18" charset="0"/>
              </a:rPr>
              <a:t>element.insertBefore</a:t>
            </a:r>
            <a:r>
              <a:rPr lang="en-US" sz="2000" dirty="0">
                <a:latin typeface="Centaur" panose="02030504050205020304" pitchFamily="18" charset="0"/>
              </a:rPr>
              <a:t>(</a:t>
            </a:r>
            <a:r>
              <a:rPr lang="en-US" sz="2000" dirty="0" err="1">
                <a:latin typeface="Centaur" panose="02030504050205020304" pitchFamily="18" charset="0"/>
              </a:rPr>
              <a:t>para,child</a:t>
            </a:r>
            <a:r>
              <a:rPr lang="en-US" sz="2000" dirty="0">
                <a:latin typeface="Centaur" panose="02030504050205020304" pitchFamily="18" charset="0"/>
              </a:rPr>
              <a:t>);</a:t>
            </a:r>
          </a:p>
          <a:p>
            <a:pPr marL="457200" lvl="1" indent="0">
              <a:buNone/>
            </a:pPr>
            <a:r>
              <a:rPr lang="en-US" sz="2000" dirty="0">
                <a:latin typeface="Centaur" panose="02030504050205020304" pitchFamily="18" charset="0"/>
              </a:rPr>
              <a:t>&lt;/script&gt;</a:t>
            </a:r>
          </a:p>
          <a:p>
            <a:pPr marL="0" indent="0">
              <a:buNone/>
            </a:pPr>
            <a:r>
              <a:rPr lang="en-US" sz="2000" dirty="0">
                <a:latin typeface="Centaur" panose="02030504050205020304" pitchFamily="18" charset="0"/>
              </a:rPr>
              <a:t>&lt;/body&gt;</a:t>
            </a:r>
          </a:p>
          <a:p>
            <a:pPr marL="0" indent="0">
              <a:buNone/>
            </a:pPr>
            <a:r>
              <a:rPr lang="en-US" sz="2000" dirty="0">
                <a:latin typeface="Centaur" panose="02030504050205020304" pitchFamily="18" charset="0"/>
              </a:rPr>
              <a:t>&lt;/html&gt;</a:t>
            </a:r>
          </a:p>
        </p:txBody>
      </p:sp>
    </p:spTree>
    <p:extLst>
      <p:ext uri="{BB962C8B-B14F-4D97-AF65-F5344CB8AC3E}">
        <p14:creationId xmlns:p14="http://schemas.microsoft.com/office/powerpoint/2010/main" val="42015140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Centaur" panose="02030504050205020304" pitchFamily="18" charset="0"/>
              </a:rPr>
              <a:t>Replacing HTML Elements </a:t>
            </a:r>
          </a:p>
        </p:txBody>
      </p:sp>
      <p:pic>
        <p:nvPicPr>
          <p:cNvPr id="4" name="Picture 3"/>
          <p:cNvPicPr>
            <a:picLocks noChangeAspect="1"/>
          </p:cNvPicPr>
          <p:nvPr/>
        </p:nvPicPr>
        <p:blipFill rotWithShape="1">
          <a:blip r:embed="rId2"/>
          <a:srcRect t="33527" r="50090" b="6574"/>
          <a:stretch/>
        </p:blipFill>
        <p:spPr>
          <a:xfrm>
            <a:off x="759418" y="1563120"/>
            <a:ext cx="8400080" cy="5364621"/>
          </a:xfrm>
          <a:prstGeom prst="rect">
            <a:avLst/>
          </a:prstGeom>
        </p:spPr>
      </p:pic>
    </p:spTree>
    <p:extLst>
      <p:ext uri="{BB962C8B-B14F-4D97-AF65-F5344CB8AC3E}">
        <p14:creationId xmlns:p14="http://schemas.microsoft.com/office/powerpoint/2010/main" val="322330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pc="-1" dirty="0">
                <a:solidFill>
                  <a:srgbClr val="002060"/>
                </a:solidFill>
                <a:latin typeface="Centaur" panose="02030504050205020304" pitchFamily="18" charset="0"/>
                <a:ea typeface="DejaVu Sans"/>
                <a:cs typeface="+mn-cs"/>
              </a:rPr>
              <a:t>JavaScript in &lt;body&gt;</a:t>
            </a:r>
          </a:p>
        </p:txBody>
      </p:sp>
      <p:sp>
        <p:nvSpPr>
          <p:cNvPr id="3" name="Subtitle 2"/>
          <p:cNvSpPr>
            <a:spLocks noGrp="1"/>
          </p:cNvSpPr>
          <p:nvPr>
            <p:ph type="subTitle"/>
          </p:nvPr>
        </p:nvSpPr>
        <p:spPr>
          <a:xfrm>
            <a:off x="504000" y="1563121"/>
            <a:ext cx="9072000" cy="5612594"/>
          </a:xfrm>
        </p:spPr>
        <p:txBody>
          <a:bodyPr>
            <a:normAutofit fontScale="70000" lnSpcReduction="20000"/>
          </a:bodyPr>
          <a:lstStyle/>
          <a:p>
            <a:pPr>
              <a:lnSpc>
                <a:spcPct val="150000"/>
              </a:lnSpc>
            </a:pPr>
            <a:r>
              <a:rPr lang="en-US" sz="3400" dirty="0" err="1">
                <a:latin typeface="Centaur" panose="02030504050205020304" pitchFamily="18" charset="0"/>
              </a:rPr>
              <a:t>myFunction</a:t>
            </a:r>
            <a:r>
              <a:rPr lang="en-US" sz="3400" dirty="0">
                <a:latin typeface="Centaur" panose="02030504050205020304" pitchFamily="18" charset="0"/>
              </a:rPr>
              <a:t> is invoked (called) when Try it button is clicked:</a:t>
            </a:r>
          </a:p>
          <a:p>
            <a:pPr marL="0" indent="0">
              <a:lnSpc>
                <a:spcPct val="150000"/>
              </a:lnSpc>
              <a:buNone/>
            </a:pPr>
            <a:endParaRPr lang="en-US" sz="2600" dirty="0">
              <a:latin typeface="Centaur" panose="02030504050205020304" pitchFamily="18" charset="0"/>
            </a:endParaRPr>
          </a:p>
          <a:p>
            <a:pPr marL="0" indent="0">
              <a:lnSpc>
                <a:spcPct val="150000"/>
              </a:lnSpc>
              <a:buNone/>
            </a:pPr>
            <a:r>
              <a:rPr lang="en-US" sz="2600" dirty="0">
                <a:latin typeface="Centaur" panose="02030504050205020304" pitchFamily="18" charset="0"/>
              </a:rPr>
              <a:t>&lt;!DOCTYPE html&gt;</a:t>
            </a:r>
          </a:p>
          <a:p>
            <a:pPr marL="0" indent="0">
              <a:lnSpc>
                <a:spcPct val="150000"/>
              </a:lnSpc>
              <a:buNone/>
            </a:pPr>
            <a:r>
              <a:rPr lang="en-US" sz="2600" dirty="0">
                <a:latin typeface="Centaur" panose="02030504050205020304" pitchFamily="18" charset="0"/>
              </a:rPr>
              <a:t>&lt;html&gt;</a:t>
            </a:r>
          </a:p>
          <a:p>
            <a:pPr marL="0" indent="0">
              <a:lnSpc>
                <a:spcPct val="150000"/>
              </a:lnSpc>
              <a:buNone/>
            </a:pPr>
            <a:r>
              <a:rPr lang="en-US" sz="2600" dirty="0">
                <a:latin typeface="Centaur" panose="02030504050205020304" pitchFamily="18" charset="0"/>
              </a:rPr>
              <a:t>&lt;body&gt;</a:t>
            </a:r>
          </a:p>
          <a:p>
            <a:pPr marL="0" indent="0">
              <a:lnSpc>
                <a:spcPct val="150000"/>
              </a:lnSpc>
              <a:buNone/>
            </a:pPr>
            <a:r>
              <a:rPr lang="en-US" sz="2600" dirty="0">
                <a:latin typeface="Centaur" panose="02030504050205020304" pitchFamily="18" charset="0"/>
              </a:rPr>
              <a:t>&lt;h2&gt;Demo JavaScript in Body&lt;/h2&gt;</a:t>
            </a:r>
          </a:p>
          <a:p>
            <a:pPr marL="0" indent="0">
              <a:lnSpc>
                <a:spcPct val="150000"/>
              </a:lnSpc>
              <a:buNone/>
            </a:pPr>
            <a:r>
              <a:rPr lang="en-US" sz="2600" dirty="0">
                <a:latin typeface="Centaur" panose="02030504050205020304" pitchFamily="18" charset="0"/>
              </a:rPr>
              <a:t>&lt;p id="demo"&gt;Hello World!&lt;/p&gt;</a:t>
            </a:r>
          </a:p>
          <a:p>
            <a:pPr marL="0" indent="0">
              <a:lnSpc>
                <a:spcPct val="150000"/>
              </a:lnSpc>
              <a:buNone/>
            </a:pPr>
            <a:r>
              <a:rPr lang="en-US" sz="2600" dirty="0">
                <a:latin typeface="Centaur" panose="02030504050205020304" pitchFamily="18" charset="0"/>
              </a:rPr>
              <a:t>&lt;button type="button" </a:t>
            </a:r>
            <a:r>
              <a:rPr lang="en-US" sz="2600" dirty="0" err="1">
                <a:latin typeface="Centaur" panose="02030504050205020304" pitchFamily="18" charset="0"/>
              </a:rPr>
              <a:t>onclick</a:t>
            </a:r>
            <a:r>
              <a:rPr lang="en-US" sz="2600" dirty="0">
                <a:latin typeface="Centaur" panose="02030504050205020304" pitchFamily="18" charset="0"/>
              </a:rPr>
              <a:t>="</a:t>
            </a:r>
            <a:r>
              <a:rPr lang="en-US" sz="2600" dirty="0" err="1">
                <a:latin typeface="Centaur" panose="02030504050205020304" pitchFamily="18" charset="0"/>
              </a:rPr>
              <a:t>myFunction</a:t>
            </a:r>
            <a:r>
              <a:rPr lang="en-US" sz="2600" dirty="0">
                <a:latin typeface="Centaur" panose="02030504050205020304" pitchFamily="18" charset="0"/>
              </a:rPr>
              <a:t>()"&gt;Try it&lt;/button&gt;</a:t>
            </a:r>
          </a:p>
          <a:p>
            <a:pPr marL="0" indent="0">
              <a:lnSpc>
                <a:spcPct val="150000"/>
              </a:lnSpc>
              <a:buNone/>
            </a:pPr>
            <a:r>
              <a:rPr lang="en-US" sz="2600" dirty="0">
                <a:latin typeface="Centaur" panose="02030504050205020304" pitchFamily="18" charset="0"/>
              </a:rPr>
              <a:t>&lt;script&gt;</a:t>
            </a:r>
          </a:p>
          <a:p>
            <a:pPr marL="0" indent="0">
              <a:lnSpc>
                <a:spcPct val="150000"/>
              </a:lnSpc>
              <a:buNone/>
            </a:pPr>
            <a:r>
              <a:rPr lang="en-US" sz="2600" dirty="0">
                <a:latin typeface="Centaur" panose="02030504050205020304" pitchFamily="18" charset="0"/>
              </a:rPr>
              <a:t>function </a:t>
            </a:r>
            <a:r>
              <a:rPr lang="en-US" sz="2600" dirty="0" err="1">
                <a:latin typeface="Centaur" panose="02030504050205020304" pitchFamily="18" charset="0"/>
              </a:rPr>
              <a:t>myFunction</a:t>
            </a:r>
            <a:r>
              <a:rPr lang="en-US" sz="2600" dirty="0">
                <a:latin typeface="Centaur" panose="02030504050205020304" pitchFamily="18" charset="0"/>
              </a:rPr>
              <a:t>() {</a:t>
            </a:r>
          </a:p>
          <a:p>
            <a:pPr marL="0" indent="0">
              <a:lnSpc>
                <a:spcPct val="150000"/>
              </a:lnSpc>
              <a:buNone/>
            </a:pPr>
            <a:r>
              <a:rPr lang="en-US" sz="2600" dirty="0">
                <a:latin typeface="Centaur" panose="02030504050205020304" pitchFamily="18" charset="0"/>
              </a:rPr>
              <a:t>  </a:t>
            </a:r>
            <a:r>
              <a:rPr lang="en-US" sz="2600" dirty="0" err="1">
                <a:latin typeface="Centaur" panose="02030504050205020304" pitchFamily="18" charset="0"/>
              </a:rPr>
              <a:t>document.getElementById</a:t>
            </a:r>
            <a:r>
              <a:rPr lang="en-US" sz="2600" dirty="0">
                <a:latin typeface="Centaur" panose="02030504050205020304" pitchFamily="18" charset="0"/>
              </a:rPr>
              <a:t>("demo").innerHTML = " Welcome to IP course.";</a:t>
            </a:r>
          </a:p>
          <a:p>
            <a:pPr marL="0" indent="0">
              <a:lnSpc>
                <a:spcPct val="150000"/>
              </a:lnSpc>
              <a:buNone/>
            </a:pPr>
            <a:r>
              <a:rPr lang="en-US" sz="2600" dirty="0">
                <a:latin typeface="Centaur" panose="02030504050205020304" pitchFamily="18" charset="0"/>
              </a:rPr>
              <a:t>}</a:t>
            </a:r>
          </a:p>
          <a:p>
            <a:pPr marL="0" indent="0">
              <a:lnSpc>
                <a:spcPct val="150000"/>
              </a:lnSpc>
              <a:buNone/>
            </a:pPr>
            <a:r>
              <a:rPr lang="en-US" sz="2600" dirty="0">
                <a:latin typeface="Centaur" panose="02030504050205020304" pitchFamily="18" charset="0"/>
              </a:rPr>
              <a:t>&lt;/script&gt;</a:t>
            </a:r>
          </a:p>
          <a:p>
            <a:pPr marL="0" indent="0">
              <a:lnSpc>
                <a:spcPct val="150000"/>
              </a:lnSpc>
              <a:buNone/>
            </a:pPr>
            <a:r>
              <a:rPr lang="en-US" sz="2600" dirty="0">
                <a:latin typeface="Centaur" panose="02030504050205020304" pitchFamily="18" charset="0"/>
              </a:rPr>
              <a:t>&lt;/body&gt;</a:t>
            </a:r>
          </a:p>
          <a:p>
            <a:pPr marL="0" indent="0">
              <a:lnSpc>
                <a:spcPct val="150000"/>
              </a:lnSpc>
              <a:buNone/>
            </a:pPr>
            <a:r>
              <a:rPr lang="en-US" sz="2600" dirty="0">
                <a:latin typeface="Centaur" panose="02030504050205020304" pitchFamily="18" charset="0"/>
              </a:rPr>
              <a:t>&lt;/html&gt;</a:t>
            </a:r>
          </a:p>
        </p:txBody>
      </p:sp>
    </p:spTree>
    <p:extLst>
      <p:ext uri="{BB962C8B-B14F-4D97-AF65-F5344CB8AC3E}">
        <p14:creationId xmlns:p14="http://schemas.microsoft.com/office/powerpoint/2010/main" val="17870875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entaur" panose="02030504050205020304" pitchFamily="18" charset="0"/>
              </a:rPr>
              <a:t>Form Validation cont’d…</a:t>
            </a:r>
            <a:endParaRPr lang="en-US" dirty="0"/>
          </a:p>
        </p:txBody>
      </p:sp>
      <p:sp>
        <p:nvSpPr>
          <p:cNvPr id="3" name="Subtitle 2"/>
          <p:cNvSpPr>
            <a:spLocks noGrp="1"/>
          </p:cNvSpPr>
          <p:nvPr>
            <p:ph type="subTitle"/>
          </p:nvPr>
        </p:nvSpPr>
        <p:spPr>
          <a:xfrm>
            <a:off x="504000" y="1379349"/>
            <a:ext cx="9072000" cy="5641383"/>
          </a:xfrm>
        </p:spPr>
        <p:txBody>
          <a:bodyPr anchor="t"/>
          <a:lstStyle/>
          <a:p>
            <a:pPr marL="0" indent="0">
              <a:lnSpc>
                <a:spcPct val="150000"/>
              </a:lnSpc>
              <a:buNone/>
            </a:pPr>
            <a:r>
              <a:rPr lang="en-US" sz="2800" dirty="0">
                <a:latin typeface="Centaur" panose="02030504050205020304" pitchFamily="18" charset="0"/>
              </a:rPr>
              <a:t>&lt;body&gt;</a:t>
            </a:r>
          </a:p>
          <a:p>
            <a:pPr marL="0" indent="0">
              <a:lnSpc>
                <a:spcPct val="150000"/>
              </a:lnSpc>
              <a:buNone/>
            </a:pPr>
            <a:r>
              <a:rPr lang="en-US" sz="2800" dirty="0">
                <a:latin typeface="Centaur" panose="02030504050205020304" pitchFamily="18" charset="0"/>
              </a:rPr>
              <a:t>&lt;h2&gt;JavaScript Validation&lt;/h2&gt;</a:t>
            </a:r>
          </a:p>
          <a:p>
            <a:pPr marL="0" indent="0">
              <a:lnSpc>
                <a:spcPct val="150000"/>
              </a:lnSpc>
              <a:buNone/>
            </a:pPr>
            <a:r>
              <a:rPr lang="en-US" sz="2800" dirty="0">
                <a:latin typeface="Centaur" panose="02030504050205020304" pitchFamily="18" charset="0"/>
              </a:rPr>
              <a:t>&lt;form name="</a:t>
            </a:r>
            <a:r>
              <a:rPr lang="en-US" sz="2800" dirty="0" err="1">
                <a:latin typeface="Centaur" panose="02030504050205020304" pitchFamily="18" charset="0"/>
              </a:rPr>
              <a:t>myForm</a:t>
            </a:r>
            <a:r>
              <a:rPr lang="en-US" sz="2800" dirty="0">
                <a:latin typeface="Centaur" panose="02030504050205020304" pitchFamily="18" charset="0"/>
              </a:rPr>
              <a:t>" action="/</a:t>
            </a:r>
            <a:r>
              <a:rPr lang="en-US" sz="2800" dirty="0" err="1">
                <a:latin typeface="Centaur" panose="02030504050205020304" pitchFamily="18" charset="0"/>
              </a:rPr>
              <a:t>action_page.php</a:t>
            </a:r>
            <a:r>
              <a:rPr lang="en-US" sz="2800" dirty="0">
                <a:latin typeface="Centaur" panose="02030504050205020304" pitchFamily="18" charset="0"/>
              </a:rPr>
              <a:t>" </a:t>
            </a:r>
            <a:r>
              <a:rPr lang="en-US" sz="2800" dirty="0" err="1">
                <a:latin typeface="Centaur" panose="02030504050205020304" pitchFamily="18" charset="0"/>
              </a:rPr>
              <a:t>onsubmit</a:t>
            </a:r>
            <a:r>
              <a:rPr lang="en-US" sz="2800" dirty="0">
                <a:latin typeface="Centaur" panose="02030504050205020304" pitchFamily="18" charset="0"/>
              </a:rPr>
              <a:t>="return </a:t>
            </a:r>
            <a:r>
              <a:rPr lang="en-US" sz="2800" dirty="0" err="1">
                <a:latin typeface="Centaur" panose="02030504050205020304" pitchFamily="18" charset="0"/>
              </a:rPr>
              <a:t>validateForm</a:t>
            </a:r>
            <a:r>
              <a:rPr lang="en-US" sz="2800" dirty="0">
                <a:latin typeface="Centaur" panose="02030504050205020304" pitchFamily="18" charset="0"/>
              </a:rPr>
              <a:t>()" method="post"&gt;</a:t>
            </a:r>
          </a:p>
          <a:p>
            <a:pPr marL="0" indent="0">
              <a:lnSpc>
                <a:spcPct val="150000"/>
              </a:lnSpc>
              <a:buNone/>
            </a:pPr>
            <a:r>
              <a:rPr lang="en-US" sz="2800" dirty="0">
                <a:latin typeface="Centaur" panose="02030504050205020304" pitchFamily="18" charset="0"/>
              </a:rPr>
              <a:t>  Name: &lt;input type="text" name="</a:t>
            </a:r>
            <a:r>
              <a:rPr lang="en-US" sz="2800" dirty="0" err="1">
                <a:latin typeface="Centaur" panose="02030504050205020304" pitchFamily="18" charset="0"/>
              </a:rPr>
              <a:t>fname</a:t>
            </a:r>
            <a:r>
              <a:rPr lang="en-US" sz="2800" dirty="0">
                <a:latin typeface="Centaur" panose="02030504050205020304" pitchFamily="18" charset="0"/>
              </a:rPr>
              <a:t>"&gt;</a:t>
            </a:r>
          </a:p>
          <a:p>
            <a:pPr marL="0" indent="0">
              <a:lnSpc>
                <a:spcPct val="150000"/>
              </a:lnSpc>
              <a:buNone/>
            </a:pPr>
            <a:r>
              <a:rPr lang="en-US" sz="2800" dirty="0">
                <a:latin typeface="Centaur" panose="02030504050205020304" pitchFamily="18" charset="0"/>
              </a:rPr>
              <a:t>  &lt;input type="submit" value="Submit"&gt;</a:t>
            </a:r>
          </a:p>
          <a:p>
            <a:pPr marL="0" indent="0">
              <a:lnSpc>
                <a:spcPct val="150000"/>
              </a:lnSpc>
              <a:buNone/>
            </a:pPr>
            <a:r>
              <a:rPr lang="en-US" sz="2800" dirty="0">
                <a:latin typeface="Centaur" panose="02030504050205020304" pitchFamily="18" charset="0"/>
              </a:rPr>
              <a:t>&lt;/form&gt;</a:t>
            </a:r>
          </a:p>
          <a:p>
            <a:pPr marL="0" indent="0">
              <a:lnSpc>
                <a:spcPct val="150000"/>
              </a:lnSpc>
              <a:buNone/>
            </a:pPr>
            <a:r>
              <a:rPr lang="en-US" sz="2800" dirty="0">
                <a:latin typeface="Centaur" panose="02030504050205020304" pitchFamily="18" charset="0"/>
              </a:rPr>
              <a:t>&lt;/body&gt;</a:t>
            </a:r>
          </a:p>
          <a:p>
            <a:pPr marL="0" indent="0">
              <a:lnSpc>
                <a:spcPct val="150000"/>
              </a:lnSpc>
              <a:buNone/>
            </a:pPr>
            <a:r>
              <a:rPr lang="en-US" sz="2800" dirty="0">
                <a:latin typeface="Centaur" panose="02030504050205020304" pitchFamily="18" charset="0"/>
              </a:rPr>
              <a:t>&lt;/html&gt;</a:t>
            </a:r>
          </a:p>
          <a:p>
            <a:pPr marL="0" indent="0">
              <a:buNone/>
            </a:pPr>
            <a:endParaRPr lang="en-US" dirty="0"/>
          </a:p>
        </p:txBody>
      </p:sp>
    </p:spTree>
    <p:extLst>
      <p:ext uri="{BB962C8B-B14F-4D97-AF65-F5344CB8AC3E}">
        <p14:creationId xmlns:p14="http://schemas.microsoft.com/office/powerpoint/2010/main" val="3812919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Data Validation</a:t>
            </a:r>
          </a:p>
        </p:txBody>
      </p:sp>
      <p:sp>
        <p:nvSpPr>
          <p:cNvPr id="3" name="Subtitle 2"/>
          <p:cNvSpPr>
            <a:spLocks noGrp="1"/>
          </p:cNvSpPr>
          <p:nvPr>
            <p:ph type="subTitle"/>
          </p:nvPr>
        </p:nvSpPr>
        <p:spPr>
          <a:xfrm>
            <a:off x="504000" y="1768679"/>
            <a:ext cx="9072000" cy="5112568"/>
          </a:xfrm>
        </p:spPr>
        <p:txBody>
          <a:bodyPr anchor="t">
            <a:noAutofit/>
          </a:bodyPr>
          <a:lstStyle/>
          <a:p>
            <a:pPr marL="465138" indent="-465138">
              <a:lnSpc>
                <a:spcPct val="120000"/>
              </a:lnSpc>
              <a:spcBef>
                <a:spcPts val="0"/>
              </a:spcBef>
              <a:buSzPct val="70000"/>
              <a:buFont typeface="Wingdings" panose="05000000000000000000" pitchFamily="2" charset="2"/>
              <a:buChar char="q"/>
            </a:pPr>
            <a:r>
              <a:rPr lang="en-US" sz="2200" dirty="0">
                <a:latin typeface="Centaur" panose="02030504050205020304" pitchFamily="18" charset="0"/>
              </a:rPr>
              <a:t>Data validation is the process of ensuring that user input is clean, correct, and useful.</a:t>
            </a:r>
          </a:p>
          <a:p>
            <a:pPr lvl="1">
              <a:lnSpc>
                <a:spcPct val="120000"/>
              </a:lnSpc>
              <a:spcBef>
                <a:spcPts val="0"/>
              </a:spcBef>
              <a:buSzPct val="70000"/>
              <a:buFont typeface="Wingdings" panose="05000000000000000000" pitchFamily="2" charset="2"/>
              <a:buChar char="Ø"/>
            </a:pPr>
            <a:r>
              <a:rPr lang="en-US" sz="2200" dirty="0">
                <a:latin typeface="Centaur" panose="02030504050205020304" pitchFamily="18" charset="0"/>
              </a:rPr>
              <a:t>Typical validation tasks are:</a:t>
            </a:r>
          </a:p>
          <a:p>
            <a:pPr lvl="1">
              <a:lnSpc>
                <a:spcPct val="120000"/>
              </a:lnSpc>
              <a:spcBef>
                <a:spcPts val="0"/>
              </a:spcBef>
              <a:buSzPct val="70000"/>
              <a:buFont typeface="Wingdings" panose="05000000000000000000" pitchFamily="2" charset="2"/>
              <a:buChar char="Ø"/>
            </a:pPr>
            <a:r>
              <a:rPr lang="en-US" sz="2200" dirty="0">
                <a:latin typeface="Centaur" panose="02030504050205020304" pitchFamily="18" charset="0"/>
              </a:rPr>
              <a:t>has the user filled in all required fields?</a:t>
            </a:r>
          </a:p>
          <a:p>
            <a:pPr lvl="1">
              <a:lnSpc>
                <a:spcPct val="120000"/>
              </a:lnSpc>
              <a:spcBef>
                <a:spcPts val="0"/>
              </a:spcBef>
              <a:buSzPct val="70000"/>
              <a:buFont typeface="Wingdings" panose="05000000000000000000" pitchFamily="2" charset="2"/>
              <a:buChar char="Ø"/>
            </a:pPr>
            <a:r>
              <a:rPr lang="en-US" sz="2200" dirty="0">
                <a:latin typeface="Centaur" panose="02030504050205020304" pitchFamily="18" charset="0"/>
              </a:rPr>
              <a:t>has the user entered a valid date?</a:t>
            </a:r>
          </a:p>
          <a:p>
            <a:pPr lvl="1">
              <a:lnSpc>
                <a:spcPct val="120000"/>
              </a:lnSpc>
              <a:spcBef>
                <a:spcPts val="0"/>
              </a:spcBef>
              <a:buSzPct val="70000"/>
              <a:buFont typeface="Wingdings" panose="05000000000000000000" pitchFamily="2" charset="2"/>
              <a:buChar char="Ø"/>
            </a:pPr>
            <a:r>
              <a:rPr lang="en-US" sz="2200" dirty="0">
                <a:latin typeface="Centaur" panose="02030504050205020304" pitchFamily="18" charset="0"/>
              </a:rPr>
              <a:t>has the user entered text in a numeric field?</a:t>
            </a:r>
          </a:p>
          <a:p>
            <a:pPr marL="465138" lvl="1" indent="-465138">
              <a:lnSpc>
                <a:spcPct val="120000"/>
              </a:lnSpc>
              <a:spcBef>
                <a:spcPts val="0"/>
              </a:spcBef>
              <a:buSzPct val="70000"/>
              <a:buFont typeface="Wingdings" panose="05000000000000000000" pitchFamily="2" charset="2"/>
              <a:buChar char="q"/>
            </a:pPr>
            <a:r>
              <a:rPr lang="en-US" sz="2200" dirty="0">
                <a:latin typeface="Centaur" panose="02030504050205020304" pitchFamily="18" charset="0"/>
              </a:rPr>
              <a:t>The purpose of data validation is to ensure correct user input.</a:t>
            </a:r>
          </a:p>
          <a:p>
            <a:pPr marL="465138" lvl="1" indent="-465138">
              <a:lnSpc>
                <a:spcPct val="120000"/>
              </a:lnSpc>
              <a:spcBef>
                <a:spcPts val="0"/>
              </a:spcBef>
              <a:buSzPct val="70000"/>
              <a:buFont typeface="Wingdings" panose="05000000000000000000" pitchFamily="2" charset="2"/>
              <a:buChar char="q"/>
            </a:pPr>
            <a:r>
              <a:rPr lang="en-US" sz="2200" dirty="0">
                <a:latin typeface="Centaur" panose="02030504050205020304" pitchFamily="18" charset="0"/>
              </a:rPr>
              <a:t>Validation can be defined by many different methods, and deployed in many different ways.</a:t>
            </a:r>
          </a:p>
          <a:p>
            <a:pPr marL="465138" lvl="1" indent="-465138">
              <a:lnSpc>
                <a:spcPct val="120000"/>
              </a:lnSpc>
              <a:spcBef>
                <a:spcPts val="0"/>
              </a:spcBef>
              <a:buSzPct val="70000"/>
              <a:buFont typeface="Wingdings" panose="05000000000000000000" pitchFamily="2" charset="2"/>
              <a:buChar char="q"/>
            </a:pPr>
            <a:r>
              <a:rPr lang="en-US" sz="2200" b="1" dirty="0">
                <a:latin typeface="Centaur" panose="02030504050205020304" pitchFamily="18" charset="0"/>
              </a:rPr>
              <a:t>Server side validation </a:t>
            </a:r>
            <a:r>
              <a:rPr lang="en-US" sz="2200" dirty="0">
                <a:latin typeface="Centaur" panose="02030504050205020304" pitchFamily="18" charset="0"/>
              </a:rPr>
              <a:t>is performed by a web server, after input has been sent to the server.</a:t>
            </a:r>
          </a:p>
          <a:p>
            <a:pPr marL="465138" lvl="1" indent="-465138">
              <a:lnSpc>
                <a:spcPct val="120000"/>
              </a:lnSpc>
              <a:spcBef>
                <a:spcPts val="0"/>
              </a:spcBef>
              <a:buSzPct val="70000"/>
              <a:buFont typeface="Wingdings" panose="05000000000000000000" pitchFamily="2" charset="2"/>
              <a:buChar char="q"/>
            </a:pPr>
            <a:r>
              <a:rPr lang="en-US" sz="2200" b="1" dirty="0">
                <a:latin typeface="Centaur" panose="02030504050205020304" pitchFamily="18" charset="0"/>
              </a:rPr>
              <a:t>Client side validation </a:t>
            </a:r>
            <a:r>
              <a:rPr lang="en-US" sz="2200" dirty="0">
                <a:latin typeface="Centaur" panose="02030504050205020304" pitchFamily="18" charset="0"/>
              </a:rPr>
              <a:t>is performed by a web browser, before input is sent to a web server.</a:t>
            </a:r>
          </a:p>
        </p:txBody>
      </p:sp>
    </p:spTree>
    <p:extLst>
      <p:ext uri="{BB962C8B-B14F-4D97-AF65-F5344CB8AC3E}">
        <p14:creationId xmlns:p14="http://schemas.microsoft.com/office/powerpoint/2010/main" val="2229911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entaur" panose="02030504050205020304" pitchFamily="18" charset="0"/>
              </a:rPr>
              <a:t>HTML Constraint Validation</a:t>
            </a:r>
          </a:p>
        </p:txBody>
      </p:sp>
      <p:sp>
        <p:nvSpPr>
          <p:cNvPr id="3" name="Subtitle 2"/>
          <p:cNvSpPr>
            <a:spLocks noGrp="1"/>
          </p:cNvSpPr>
          <p:nvPr>
            <p:ph type="subTitle"/>
          </p:nvPr>
        </p:nvSpPr>
        <p:spPr>
          <a:xfrm>
            <a:off x="504000" y="1768680"/>
            <a:ext cx="9072000" cy="5159062"/>
          </a:xfrm>
        </p:spPr>
        <p:txBody>
          <a:bodyPr anchor="t"/>
          <a:lstStyle/>
          <a:p>
            <a:pPr marL="465138" indent="-465138">
              <a:lnSpc>
                <a:spcPct val="150000"/>
              </a:lnSpc>
              <a:buSzPct val="70000"/>
              <a:buFont typeface="Wingdings" panose="05000000000000000000" pitchFamily="2" charset="2"/>
              <a:buChar char="q"/>
            </a:pPr>
            <a:r>
              <a:rPr lang="en-US" sz="2800" dirty="0">
                <a:latin typeface="Centaur" panose="02030504050205020304" pitchFamily="18" charset="0"/>
              </a:rPr>
              <a:t>HTML5 introduced a new HTML validation concept called </a:t>
            </a:r>
            <a:r>
              <a:rPr lang="en-US" sz="2800" b="1" dirty="0">
                <a:latin typeface="Centaur" panose="02030504050205020304" pitchFamily="18" charset="0"/>
              </a:rPr>
              <a:t>constraint validation</a:t>
            </a:r>
            <a:r>
              <a:rPr lang="en-US" sz="2800" dirty="0">
                <a:latin typeface="Centaur" panose="02030504050205020304" pitchFamily="18" charset="0"/>
              </a:rPr>
              <a:t>.</a:t>
            </a:r>
          </a:p>
          <a:p>
            <a:pPr marL="465138" indent="-465138">
              <a:lnSpc>
                <a:spcPct val="150000"/>
              </a:lnSpc>
              <a:buSzPct val="70000"/>
              <a:buFont typeface="Wingdings" panose="05000000000000000000" pitchFamily="2" charset="2"/>
              <a:buChar char="q"/>
            </a:pPr>
            <a:r>
              <a:rPr lang="en-US" sz="2800" dirty="0">
                <a:latin typeface="Centaur" panose="02030504050205020304" pitchFamily="18" charset="0"/>
              </a:rPr>
              <a:t>HTML constraint validation is based on:</a:t>
            </a:r>
          </a:p>
          <a:p>
            <a:pPr marL="914400" lvl="7" indent="-449263">
              <a:lnSpc>
                <a:spcPct val="150000"/>
              </a:lnSpc>
              <a:buFont typeface="Wingdings" panose="05000000000000000000" pitchFamily="2" charset="2"/>
              <a:buChar char="Ø"/>
            </a:pPr>
            <a:r>
              <a:rPr lang="en-US" sz="2400" dirty="0">
                <a:latin typeface="Centaur" panose="02030504050205020304" pitchFamily="18" charset="0"/>
              </a:rPr>
              <a:t>Constraint validation </a:t>
            </a:r>
            <a:r>
              <a:rPr lang="en-US" sz="2400" b="1" dirty="0">
                <a:latin typeface="Centaur" panose="02030504050205020304" pitchFamily="18" charset="0"/>
              </a:rPr>
              <a:t>HTML</a:t>
            </a:r>
            <a:r>
              <a:rPr lang="en-US" sz="2400" dirty="0">
                <a:latin typeface="Centaur" panose="02030504050205020304" pitchFamily="18" charset="0"/>
              </a:rPr>
              <a:t> </a:t>
            </a:r>
            <a:r>
              <a:rPr lang="en-US" sz="2400" b="1" dirty="0">
                <a:latin typeface="Centaur" panose="02030504050205020304" pitchFamily="18" charset="0"/>
              </a:rPr>
              <a:t>Input Attributes</a:t>
            </a:r>
            <a:endParaRPr lang="en-US" sz="2400" dirty="0">
              <a:latin typeface="Centaur" panose="02030504050205020304" pitchFamily="18" charset="0"/>
            </a:endParaRPr>
          </a:p>
          <a:p>
            <a:pPr marL="914400" lvl="7" indent="-449263">
              <a:lnSpc>
                <a:spcPct val="150000"/>
              </a:lnSpc>
              <a:buFont typeface="Wingdings" panose="05000000000000000000" pitchFamily="2" charset="2"/>
              <a:buChar char="Ø"/>
            </a:pPr>
            <a:r>
              <a:rPr lang="en-US" sz="2400" dirty="0">
                <a:latin typeface="Centaur" panose="02030504050205020304" pitchFamily="18" charset="0"/>
              </a:rPr>
              <a:t>Constraint validation </a:t>
            </a:r>
            <a:r>
              <a:rPr lang="en-US" sz="2400" b="1" dirty="0">
                <a:latin typeface="Centaur" panose="02030504050205020304" pitchFamily="18" charset="0"/>
              </a:rPr>
              <a:t>CSS Pseudo Selectors</a:t>
            </a:r>
            <a:endParaRPr lang="en-US" sz="2400" dirty="0">
              <a:latin typeface="Centaur" panose="02030504050205020304" pitchFamily="18" charset="0"/>
            </a:endParaRPr>
          </a:p>
          <a:p>
            <a:pPr marL="914400" lvl="7" indent="-449263">
              <a:lnSpc>
                <a:spcPct val="150000"/>
              </a:lnSpc>
              <a:buFont typeface="Wingdings" panose="05000000000000000000" pitchFamily="2" charset="2"/>
              <a:buChar char="Ø"/>
            </a:pPr>
            <a:r>
              <a:rPr lang="en-US" sz="2400" dirty="0">
                <a:latin typeface="Centaur" panose="02030504050205020304" pitchFamily="18" charset="0"/>
              </a:rPr>
              <a:t>Constraint validation </a:t>
            </a:r>
            <a:r>
              <a:rPr lang="en-US" sz="2400" b="1" dirty="0">
                <a:latin typeface="Centaur" panose="02030504050205020304" pitchFamily="18" charset="0"/>
              </a:rPr>
              <a:t>DOM Properties and Methods</a:t>
            </a:r>
            <a:endParaRPr lang="en-US" sz="2400" dirty="0">
              <a:latin typeface="Centaur" panose="02030504050205020304" pitchFamily="18" charset="0"/>
            </a:endParaRPr>
          </a:p>
          <a:p>
            <a:pPr marL="0" indent="0">
              <a:buNone/>
            </a:pPr>
            <a:endParaRPr lang="en-US" dirty="0"/>
          </a:p>
        </p:txBody>
      </p:sp>
    </p:spTree>
    <p:extLst>
      <p:ext uri="{BB962C8B-B14F-4D97-AF65-F5344CB8AC3E}">
        <p14:creationId xmlns:p14="http://schemas.microsoft.com/office/powerpoint/2010/main" val="27122182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a:srcRect l="1311" t="33526" r="51758"/>
          <a:stretch/>
        </p:blipFill>
        <p:spPr>
          <a:xfrm>
            <a:off x="705478" y="1563120"/>
            <a:ext cx="8870522" cy="5362413"/>
          </a:xfrm>
          <a:prstGeom prst="rect">
            <a:avLst/>
          </a:prstGeom>
        </p:spPr>
      </p:pic>
    </p:spTree>
    <p:extLst>
      <p:ext uri="{BB962C8B-B14F-4D97-AF65-F5344CB8AC3E}">
        <p14:creationId xmlns:p14="http://schemas.microsoft.com/office/powerpoint/2010/main" val="35442407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653142"/>
            <a:ext cx="9072000" cy="909977"/>
          </a:xfrm>
        </p:spPr>
        <p:txBody>
          <a:bodyPr/>
          <a:lstStyle/>
          <a:p>
            <a:r>
              <a:rPr lang="en-US" sz="3600" dirty="0">
                <a:latin typeface="Centaur" panose="02030504050205020304" pitchFamily="18" charset="0"/>
              </a:rPr>
              <a:t>Validation </a:t>
            </a:r>
          </a:p>
        </p:txBody>
      </p:sp>
      <p:sp>
        <p:nvSpPr>
          <p:cNvPr id="3" name="Subtitle 2"/>
          <p:cNvSpPr>
            <a:spLocks noGrp="1"/>
          </p:cNvSpPr>
          <p:nvPr>
            <p:ph type="subTitle"/>
          </p:nvPr>
        </p:nvSpPr>
        <p:spPr>
          <a:xfrm>
            <a:off x="782970" y="3865930"/>
            <a:ext cx="9072000" cy="1261800"/>
          </a:xfrm>
        </p:spPr>
        <p:txBody>
          <a:bodyPr/>
          <a:lstStyle/>
          <a:p>
            <a:r>
              <a:rPr lang="en-US" sz="3200" dirty="0">
                <a:latin typeface="Centaur" panose="02030504050205020304" pitchFamily="18" charset="0"/>
              </a:rPr>
              <a:t>if(</a:t>
            </a:r>
            <a:r>
              <a:rPr lang="en-US" sz="3200" dirty="0" err="1">
                <a:latin typeface="Centaur" panose="02030504050205020304" pitchFamily="18" charset="0"/>
              </a:rPr>
              <a:t>document.getElementById</a:t>
            </a:r>
            <a:r>
              <a:rPr lang="en-US" sz="3200" dirty="0">
                <a:latin typeface="Centaur" panose="02030504050205020304" pitchFamily="18" charset="0"/>
              </a:rPr>
              <a:t>('summer').checked) </a:t>
            </a:r>
          </a:p>
          <a:p>
            <a:r>
              <a:rPr lang="en-US" sz="3200" dirty="0">
                <a:latin typeface="Centaur" panose="02030504050205020304" pitchFamily="18" charset="0"/>
              </a:rPr>
              <a:t>{   </a:t>
            </a:r>
          </a:p>
          <a:p>
            <a:r>
              <a:rPr lang="en-US" sz="3200" dirty="0">
                <a:latin typeface="Centaur" panose="02030504050205020304" pitchFamily="18" charset="0"/>
              </a:rPr>
              <a:t>      </a:t>
            </a:r>
            <a:r>
              <a:rPr lang="en-US" sz="3200" dirty="0" err="1">
                <a:latin typeface="Centaur" panose="02030504050205020304" pitchFamily="18" charset="0"/>
              </a:rPr>
              <a:t>document.write</a:t>
            </a:r>
            <a:r>
              <a:rPr lang="en-US" sz="3200" dirty="0">
                <a:latin typeface="Centaur" panose="02030504050205020304" pitchFamily="18" charset="0"/>
              </a:rPr>
              <a:t>("Summer radio button is selected");   </a:t>
            </a:r>
          </a:p>
          <a:p>
            <a:r>
              <a:rPr lang="en-US" sz="3200" dirty="0">
                <a:latin typeface="Centaur" panose="02030504050205020304" pitchFamily="18" charset="0"/>
              </a:rPr>
              <a:t>} </a:t>
            </a:r>
          </a:p>
          <a:p>
            <a:r>
              <a:rPr lang="en-US" sz="3200" dirty="0">
                <a:latin typeface="Centaur" panose="02030504050205020304" pitchFamily="18" charset="0"/>
              </a:rPr>
              <a:t>else</a:t>
            </a:r>
          </a:p>
          <a:p>
            <a:r>
              <a:rPr lang="en-US" sz="3200" dirty="0">
                <a:latin typeface="Centaur" panose="02030504050205020304" pitchFamily="18" charset="0"/>
              </a:rPr>
              <a:t> {  </a:t>
            </a:r>
          </a:p>
          <a:p>
            <a:r>
              <a:rPr lang="en-US" sz="3200" dirty="0">
                <a:latin typeface="Centaur" panose="02030504050205020304" pitchFamily="18" charset="0"/>
              </a:rPr>
              <a:t>      </a:t>
            </a:r>
            <a:r>
              <a:rPr lang="en-US" sz="3200" dirty="0" err="1">
                <a:latin typeface="Centaur" panose="02030504050205020304" pitchFamily="18" charset="0"/>
              </a:rPr>
              <a:t>document.write</a:t>
            </a:r>
            <a:r>
              <a:rPr lang="en-US" sz="3200" dirty="0">
                <a:latin typeface="Centaur" panose="02030504050205020304" pitchFamily="18" charset="0"/>
              </a:rPr>
              <a:t>("Summer radio button is not selected");   </a:t>
            </a:r>
          </a:p>
          <a:p>
            <a:r>
              <a:rPr lang="en-US" sz="3200" dirty="0">
                <a:latin typeface="Centaur" panose="02030504050205020304" pitchFamily="18" charset="0"/>
              </a:rPr>
              <a:t>} </a:t>
            </a:r>
          </a:p>
          <a:p>
            <a:pPr marL="0" indent="0">
              <a:buNone/>
            </a:pPr>
            <a:endParaRPr lang="en-US" dirty="0">
              <a:latin typeface="Centaur" panose="02030504050205020304" pitchFamily="18" charset="0"/>
            </a:endParaRPr>
          </a:p>
        </p:txBody>
      </p:sp>
    </p:spTree>
    <p:extLst>
      <p:ext uri="{BB962C8B-B14F-4D97-AF65-F5344CB8AC3E}">
        <p14:creationId xmlns:p14="http://schemas.microsoft.com/office/powerpoint/2010/main" val="31900972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ubtitle 2"/>
          <p:cNvSpPr>
            <a:spLocks noGrp="1"/>
          </p:cNvSpPr>
          <p:nvPr>
            <p:ph type="subTitle"/>
          </p:nvPr>
        </p:nvSpPr>
        <p:spPr>
          <a:xfrm>
            <a:off x="627987" y="1782304"/>
            <a:ext cx="9072000" cy="4959459"/>
          </a:xfrm>
        </p:spPr>
        <p:txBody>
          <a:bodyPr>
            <a:normAutofit fontScale="92500" lnSpcReduction="20000"/>
          </a:bodyPr>
          <a:lstStyle/>
          <a:p>
            <a:pPr marL="571500" indent="-571500">
              <a:buSzPct val="72000"/>
              <a:buFont typeface="Wingdings" panose="05000000000000000000" pitchFamily="2" charset="2"/>
              <a:buChar char="q"/>
            </a:pPr>
            <a:r>
              <a:rPr lang="en-US" sz="4000" dirty="0">
                <a:latin typeface="Centaur" panose="02030504050205020304" pitchFamily="18" charset="0"/>
              </a:rPr>
              <a:t>Single threaded processes contain the execution of instructions in a single sequence. In other words, one command is processes at a time.</a:t>
            </a:r>
          </a:p>
          <a:p>
            <a:pPr marL="571500" indent="-571500">
              <a:buSzPct val="72000"/>
              <a:buFont typeface="Wingdings" panose="05000000000000000000" pitchFamily="2" charset="2"/>
              <a:buChar char="q"/>
            </a:pPr>
            <a:r>
              <a:rPr lang="en-US" sz="4000" dirty="0">
                <a:latin typeface="Centaur" panose="02030504050205020304" pitchFamily="18" charset="0"/>
              </a:rPr>
              <a:t>The opposite of single threaded processes are multithreaded processes. These processes allow the execution of multiple parts of a program at the same time. These are lightweight processes available within the process.</a:t>
            </a:r>
          </a:p>
          <a:p>
            <a:pPr marL="571500" indent="-571500">
              <a:buSzPct val="72000"/>
              <a:buFont typeface="Wingdings" panose="05000000000000000000" pitchFamily="2" charset="2"/>
              <a:buChar char="q"/>
            </a:pPr>
            <a:r>
              <a:rPr lang="en-US" sz="4000" dirty="0">
                <a:latin typeface="Centaur" panose="02030504050205020304" pitchFamily="18" charset="0"/>
              </a:rPr>
              <a:t>Multithreaded Processes Implementation</a:t>
            </a:r>
          </a:p>
          <a:p>
            <a:r>
              <a:rPr lang="en-US" sz="4000" dirty="0">
                <a:latin typeface="Centaur" panose="02030504050205020304" pitchFamily="18" charset="0"/>
              </a:rPr>
              <a:t>Multithreaded processes can be implemented as user-level threads or kernel-level threads. Details about these are provided using the following diagram −</a:t>
            </a:r>
          </a:p>
          <a:p>
            <a:pPr marL="0" indent="0">
              <a:buNone/>
            </a:pPr>
            <a:endParaRPr lang="en-US" dirty="0"/>
          </a:p>
        </p:txBody>
      </p:sp>
    </p:spTree>
    <p:extLst>
      <p:ext uri="{BB962C8B-B14F-4D97-AF65-F5344CB8AC3E}">
        <p14:creationId xmlns:p14="http://schemas.microsoft.com/office/powerpoint/2010/main" val="31702771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505" y="363313"/>
            <a:ext cx="9072000" cy="1261800"/>
          </a:xfrm>
        </p:spPr>
        <p:txBody>
          <a:bodyPr/>
          <a:lstStyle/>
          <a:p>
            <a:endParaRPr lang="en-US" dirty="0"/>
          </a:p>
        </p:txBody>
      </p:sp>
      <p:sp>
        <p:nvSpPr>
          <p:cNvPr id="3" name="Subtitle 2"/>
          <p:cNvSpPr>
            <a:spLocks noGrp="1"/>
          </p:cNvSpPr>
          <p:nvPr>
            <p:ph type="subTitle"/>
          </p:nvPr>
        </p:nvSpPr>
        <p:spPr>
          <a:xfrm>
            <a:off x="590171" y="1952787"/>
            <a:ext cx="9072000" cy="4014060"/>
          </a:xfrm>
        </p:spPr>
        <p:txBody>
          <a:bodyPr>
            <a:normAutofit fontScale="62500" lnSpcReduction="20000"/>
          </a:bodyPr>
          <a:lstStyle/>
          <a:p>
            <a:r>
              <a:rPr lang="en-US" b="1" dirty="0"/>
              <a:t>User-level </a:t>
            </a:r>
            <a:r>
              <a:rPr lang="en-US" b="1" dirty="0" err="1"/>
              <a:t>Threads</a:t>
            </a:r>
            <a:r>
              <a:rPr lang="en-US" dirty="0" err="1"/>
              <a:t>The</a:t>
            </a:r>
            <a:r>
              <a:rPr lang="en-US" dirty="0"/>
              <a:t> user-level threads are implemented by users and the kernel is not aware of the existence of these threads. It handles them as if they were single-threaded processes. User-level threads are small and much faster than kernel level threads. Also, there is no kernel involvement in synchronization for user-level threads.</a:t>
            </a:r>
          </a:p>
          <a:p>
            <a:r>
              <a:rPr lang="en-US" b="1" dirty="0"/>
              <a:t>Kernel-level </a:t>
            </a:r>
            <a:r>
              <a:rPr lang="en-US" b="1" dirty="0" err="1"/>
              <a:t>Threads</a:t>
            </a:r>
            <a:r>
              <a:rPr lang="en-US" dirty="0" err="1"/>
              <a:t>Kernel</a:t>
            </a:r>
            <a:r>
              <a:rPr lang="en-US" dirty="0"/>
              <a:t>-level threads are handled by the operating system directly and the thread management is done by the kernel. The context information for the process as well as the process threads is all managed by the kernel. Because of this, kernel-level threads are slower than user-level threads.</a:t>
            </a:r>
          </a:p>
          <a:p>
            <a:endParaRPr lang="en-US" dirty="0"/>
          </a:p>
        </p:txBody>
      </p:sp>
    </p:spTree>
    <p:extLst>
      <p:ext uri="{BB962C8B-B14F-4D97-AF65-F5344CB8AC3E}">
        <p14:creationId xmlns:p14="http://schemas.microsoft.com/office/powerpoint/2010/main" val="8862126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007" y="363312"/>
            <a:ext cx="9072000" cy="1016037"/>
          </a:xfrm>
        </p:spPr>
        <p:txBody>
          <a:bodyPr/>
          <a:lstStyle/>
          <a:p>
            <a:endParaRPr lang="en-US" dirty="0"/>
          </a:p>
        </p:txBody>
      </p:sp>
      <p:sp>
        <p:nvSpPr>
          <p:cNvPr id="3" name="Subtitle 2"/>
          <p:cNvSpPr>
            <a:spLocks noGrp="1"/>
          </p:cNvSpPr>
          <p:nvPr>
            <p:ph type="subTitle"/>
          </p:nvPr>
        </p:nvSpPr>
        <p:spPr>
          <a:xfrm>
            <a:off x="442007" y="1379349"/>
            <a:ext cx="9072000" cy="5625884"/>
          </a:xfrm>
        </p:spPr>
        <p:txBody>
          <a:bodyPr>
            <a:normAutofit fontScale="62500" lnSpcReduction="20000"/>
          </a:bodyPr>
          <a:lstStyle/>
          <a:p>
            <a:r>
              <a:rPr lang="en-US" dirty="0">
                <a:latin typeface="Centaur" panose="02030504050205020304" pitchFamily="18" charset="0"/>
              </a:rPr>
              <a:t>Advantages of Multithreaded Processes</a:t>
            </a:r>
          </a:p>
          <a:p>
            <a:r>
              <a:rPr lang="en-US" dirty="0">
                <a:latin typeface="Centaur" panose="02030504050205020304" pitchFamily="18" charset="0"/>
              </a:rPr>
              <a:t>Some of the advantages of multithreaded processes are given as follows −</a:t>
            </a:r>
          </a:p>
          <a:p>
            <a:r>
              <a:rPr lang="en-US" dirty="0">
                <a:latin typeface="Centaur" panose="02030504050205020304" pitchFamily="18" charset="0"/>
              </a:rPr>
              <a:t>All the threads of a process share its resources such as memory, data, files etc. A single application can have different threads within the same address space using resource sharing.</a:t>
            </a:r>
          </a:p>
          <a:p>
            <a:r>
              <a:rPr lang="en-US" dirty="0">
                <a:latin typeface="Centaur" panose="02030504050205020304" pitchFamily="18" charset="0"/>
              </a:rPr>
              <a:t>It is more economical to use threads as they share the process resources. Comparatively, it is more expensive and time consuming to create processes as they require more memory and resources.</a:t>
            </a:r>
          </a:p>
          <a:p>
            <a:r>
              <a:rPr lang="en-US" dirty="0">
                <a:latin typeface="Centaur" panose="02030504050205020304" pitchFamily="18" charset="0"/>
              </a:rPr>
              <a:t>Program responsiveness allows a program to run even if part of it is blocked using multithreading. This can also be done if the process is performing a lengthy operation.</a:t>
            </a:r>
          </a:p>
          <a:p>
            <a:r>
              <a:rPr lang="en-US" dirty="0">
                <a:latin typeface="Centaur" panose="02030504050205020304" pitchFamily="18" charset="0"/>
              </a:rPr>
              <a:t>In a multiprocessor architecture, each thread can run on a different processor in parallel using multithreading. This increases concurrency of the system. This is in direct contrast to a single processor system, where only one process or thread can run on a processor at a time.</a:t>
            </a:r>
          </a:p>
          <a:p>
            <a:endParaRPr lang="en-US" dirty="0"/>
          </a:p>
        </p:txBody>
      </p:sp>
    </p:spTree>
    <p:extLst>
      <p:ext uri="{BB962C8B-B14F-4D97-AF65-F5344CB8AC3E}">
        <p14:creationId xmlns:p14="http://schemas.microsoft.com/office/powerpoint/2010/main" val="41703465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526" y="425306"/>
            <a:ext cx="9072000" cy="1261800"/>
          </a:xfrm>
        </p:spPr>
        <p:txBody>
          <a:bodyPr/>
          <a:lstStyle/>
          <a:p>
            <a:endParaRPr lang="en-US" dirty="0"/>
          </a:p>
        </p:txBody>
      </p:sp>
      <p:sp>
        <p:nvSpPr>
          <p:cNvPr id="3" name="Subtitle 2"/>
          <p:cNvSpPr>
            <a:spLocks noGrp="1"/>
          </p:cNvSpPr>
          <p:nvPr>
            <p:ph type="subTitle"/>
          </p:nvPr>
        </p:nvSpPr>
        <p:spPr>
          <a:xfrm>
            <a:off x="596989" y="1844298"/>
            <a:ext cx="9072000" cy="3732883"/>
          </a:xfrm>
        </p:spPr>
        <p:txBody>
          <a:bodyPr>
            <a:normAutofit fontScale="62500" lnSpcReduction="20000"/>
          </a:bodyPr>
          <a:lstStyle/>
          <a:p>
            <a:r>
              <a:rPr lang="en-US" dirty="0"/>
              <a:t>Disadvantages of Multithreaded Processes</a:t>
            </a:r>
          </a:p>
          <a:p>
            <a:r>
              <a:rPr lang="en-US" dirty="0"/>
              <a:t>Some of the disadvantages of multithreaded processes are given as follows −</a:t>
            </a:r>
          </a:p>
          <a:p>
            <a:r>
              <a:rPr lang="en-US" dirty="0"/>
              <a:t>Multithreaded processes are quite complicated. Coding for these can only be handled by expert programmers.</a:t>
            </a:r>
          </a:p>
          <a:p>
            <a:r>
              <a:rPr lang="en-US" dirty="0"/>
              <a:t>It is difficult to handle concurrency in multithreaded processes. This may lead to complications and future problems.</a:t>
            </a:r>
          </a:p>
          <a:p>
            <a:r>
              <a:rPr lang="en-US" dirty="0"/>
              <a:t>Identification and correction of errors is much more difficult in multithreaded processes as compared to single threaded processes.</a:t>
            </a:r>
          </a:p>
          <a:p>
            <a:endParaRPr lang="en-US" dirty="0"/>
          </a:p>
        </p:txBody>
      </p:sp>
    </p:spTree>
    <p:extLst>
      <p:ext uri="{BB962C8B-B14F-4D97-AF65-F5344CB8AC3E}">
        <p14:creationId xmlns:p14="http://schemas.microsoft.com/office/powerpoint/2010/main" val="40725670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39A3-994C-4F7B-B7CE-58ABD9930CBE}"/>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7BA2B4EB-6A51-4116-BA48-00D879002772}"/>
              </a:ext>
            </a:extLst>
          </p:cNvPr>
          <p:cNvSpPr>
            <a:spLocks noGrp="1"/>
          </p:cNvSpPr>
          <p:nvPr>
            <p:ph type="subTitle"/>
          </p:nvPr>
        </p:nvSpPr>
        <p:spPr/>
        <p:txBody>
          <a:bodyPr/>
          <a:lstStyle/>
          <a:p>
            <a:endParaRPr lang="en-US" dirty="0"/>
          </a:p>
        </p:txBody>
      </p:sp>
    </p:spTree>
    <p:extLst>
      <p:ext uri="{BB962C8B-B14F-4D97-AF65-F5344CB8AC3E}">
        <p14:creationId xmlns:p14="http://schemas.microsoft.com/office/powerpoint/2010/main" val="241453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3936</TotalTime>
  <Words>6963</Words>
  <Application>Microsoft Office PowerPoint</Application>
  <PresentationFormat>Custom</PresentationFormat>
  <Paragraphs>878</Paragraphs>
  <Slides>99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99</vt:i4>
      </vt:variant>
    </vt:vector>
  </HeadingPairs>
  <TitlesOfParts>
    <vt:vector size="109" baseType="lpstr">
      <vt:lpstr>Arial</vt:lpstr>
      <vt:lpstr>Calibri</vt:lpstr>
      <vt:lpstr>Centaur</vt:lpstr>
      <vt:lpstr>Consolas</vt:lpstr>
      <vt:lpstr>Lucida Sans Typewriter</vt:lpstr>
      <vt:lpstr>StarSymbol</vt:lpstr>
      <vt:lpstr>Symbol</vt:lpstr>
      <vt:lpstr>Wingdings</vt:lpstr>
      <vt:lpstr>Office Theme</vt:lpstr>
      <vt:lpstr>Office Theme</vt:lpstr>
      <vt:lpstr>PowerPoint Presentation</vt:lpstr>
      <vt:lpstr>Why Study JavaScript?</vt:lpstr>
      <vt:lpstr>PowerPoint Presentation</vt:lpstr>
      <vt:lpstr>Introduction to JavaScript cont’d</vt:lpstr>
      <vt:lpstr>PowerPoint Presentation</vt:lpstr>
      <vt:lpstr>PowerPoint Presentation</vt:lpstr>
      <vt:lpstr>PowerPoint Presentation</vt:lpstr>
      <vt:lpstr>JavaScript in &lt;head&gt;</vt:lpstr>
      <vt:lpstr>JavaScript in &lt;body&gt;</vt:lpstr>
      <vt:lpstr>External JavaScript</vt:lpstr>
      <vt:lpstr>PowerPoint Presentation</vt:lpstr>
      <vt:lpstr>External JavaScript Advantages and Referencing</vt:lpstr>
      <vt:lpstr>JavaScript Display Possibilities</vt:lpstr>
      <vt:lpstr>Using innerHTML</vt:lpstr>
      <vt:lpstr>Using document.write().</vt:lpstr>
      <vt:lpstr>Using window.alert() and console.log()</vt:lpstr>
      <vt:lpstr>Using window.alert() and console.log() cont’d..</vt:lpstr>
      <vt:lpstr>JavaScript Print</vt:lpstr>
      <vt:lpstr>PowerPoint Presentation</vt:lpstr>
      <vt:lpstr>JavaScript Statements cont’d…</vt:lpstr>
      <vt:lpstr>JavaScript Statements - comments</vt:lpstr>
      <vt:lpstr>PowerPoint Presentation</vt:lpstr>
      <vt:lpstr>Declaring (Creating) JavaScript Variables</vt:lpstr>
      <vt:lpstr>Display what’s stored in the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Identifiers</vt:lpstr>
      <vt:lpstr>Naming Variables- Camel Case</vt:lpstr>
      <vt:lpstr>PowerPoint Presentation</vt:lpstr>
      <vt:lpstr>PowerPoint Presentation</vt:lpstr>
      <vt:lpstr>JavaScript Keywords</vt:lpstr>
      <vt:lpstr>PowerPoint Presentation</vt:lpstr>
      <vt:lpstr>PowerPoint Presentation</vt:lpstr>
      <vt:lpstr>PowerPoint Presentation</vt:lpstr>
      <vt:lpstr>JavaScript Function Syntax</vt:lpstr>
      <vt:lpstr>PowerPoint Presentation</vt:lpstr>
      <vt:lpstr>JavaScript Functions-Example 2</vt:lpstr>
      <vt:lpstr>JavaScript Functions-Example 3</vt:lpstr>
      <vt:lpstr>JavaScript Functions-Example 4</vt:lpstr>
      <vt:lpstr>JavaScript Values</vt:lpstr>
      <vt:lpstr>PowerPoint Presentation</vt:lpstr>
      <vt:lpstr>PowerPoint Presentation</vt:lpstr>
      <vt:lpstr>PowerPoint Presentation</vt:lpstr>
      <vt:lpstr>PowerPoint Presentation</vt:lpstr>
      <vt:lpstr>PowerPoint Presentation</vt:lpstr>
      <vt:lpstr>PowerPoint Presentation</vt:lpstr>
      <vt:lpstr>What is the HTML DOM?</vt:lpstr>
      <vt:lpstr>With the object model</vt:lpstr>
      <vt:lpstr>JavaScript HTML DOM Document</vt:lpstr>
      <vt:lpstr>JavaScript HTML DOM Document</vt:lpstr>
      <vt:lpstr>JavaScript HTML DOM Document</vt:lpstr>
      <vt:lpstr>PowerPoint Presentation</vt:lpstr>
      <vt:lpstr> JavaScript HTML DOM Document cont’d…</vt:lpstr>
      <vt:lpstr>JavaScript Can Change HTML Content</vt:lpstr>
      <vt:lpstr>JavaScript Can Change HTML Attribute Values</vt:lpstr>
      <vt:lpstr>JavaScript Can Change HTML Styles (CSS)</vt:lpstr>
      <vt:lpstr>JavaScript Can Hide HTML Elements</vt:lpstr>
      <vt:lpstr>JavaScript Can Show HTML Elements</vt:lpstr>
      <vt:lpstr>Finding HTML Elements by Tag Name</vt:lpstr>
      <vt:lpstr>Finding HTML Elements by Tag Name cont’d…</vt:lpstr>
      <vt:lpstr>Finding HTML Elements by CSS Selectors</vt:lpstr>
      <vt:lpstr>Finding HTML Elements by HTML Object Collections</vt:lpstr>
      <vt:lpstr>JavaScript Events</vt:lpstr>
      <vt:lpstr>HTML event- Adding onclick attribute to a &lt;button&gt; element:</vt:lpstr>
      <vt:lpstr>HTML Events-cont’d…</vt:lpstr>
      <vt:lpstr>Common HTML Events</vt:lpstr>
      <vt:lpstr>HTML Events-cont’d…</vt:lpstr>
      <vt:lpstr>HTML Events-Example</vt:lpstr>
      <vt:lpstr>HTML Events-Example</vt:lpstr>
      <vt:lpstr>The onchange Event</vt:lpstr>
      <vt:lpstr>The onmouseover and onmouseout Events</vt:lpstr>
      <vt:lpstr>JavaScript HTML DOM EventListener</vt:lpstr>
      <vt:lpstr>PowerPoint Presentation</vt:lpstr>
      <vt:lpstr>PowerPoint Presentation</vt:lpstr>
      <vt:lpstr>Form Validation</vt:lpstr>
      <vt:lpstr>Add an Event Handler to the window Object</vt:lpstr>
      <vt:lpstr>PowerPoint Presentation</vt:lpstr>
      <vt:lpstr>PowerPoint Presentation</vt:lpstr>
      <vt:lpstr>Creating New HTML Elements (Nodes)</vt:lpstr>
      <vt:lpstr>Creating new HTML Elements - insertBefore()</vt:lpstr>
      <vt:lpstr>Replacing HTML Elements </vt:lpstr>
      <vt:lpstr>Form Validation cont’d…</vt:lpstr>
      <vt:lpstr>Data Validation</vt:lpstr>
      <vt:lpstr>HTML Constraint Validation</vt:lpstr>
      <vt:lpstr>PowerPoint Presentation</vt:lpstr>
      <vt:lpstr>Validation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subject/>
  <dc:creator>Administrator</dc:creator>
  <dc:description/>
  <cp:lastModifiedBy>eyu</cp:lastModifiedBy>
  <cp:revision>400</cp:revision>
  <dcterms:created xsi:type="dcterms:W3CDTF">2020-03-10T06:25:15Z</dcterms:created>
  <dcterms:modified xsi:type="dcterms:W3CDTF">2024-01-27T05:45:31Z</dcterms:modified>
  <dc:language>en-US</dc:language>
</cp:coreProperties>
</file>