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92" r:id="rId4"/>
    <p:sldId id="298" r:id="rId5"/>
    <p:sldId id="299" r:id="rId6"/>
    <p:sldId id="290" r:id="rId7"/>
    <p:sldId id="291" r:id="rId8"/>
    <p:sldId id="293" r:id="rId9"/>
    <p:sldId id="294" r:id="rId10"/>
    <p:sldId id="295" r:id="rId11"/>
    <p:sldId id="296" r:id="rId12"/>
    <p:sldId id="297" r:id="rId13"/>
    <p:sldId id="300" r:id="rId14"/>
    <p:sldId id="301" r:id="rId15"/>
    <p:sldId id="302" r:id="rId16"/>
    <p:sldId id="257" r:id="rId17"/>
    <p:sldId id="303" r:id="rId18"/>
    <p:sldId id="261" r:id="rId19"/>
    <p:sldId id="259" r:id="rId20"/>
    <p:sldId id="304" r:id="rId21"/>
    <p:sldId id="305" r:id="rId22"/>
    <p:sldId id="306" r:id="rId23"/>
    <p:sldId id="307" r:id="rId24"/>
    <p:sldId id="308" r:id="rId25"/>
    <p:sldId id="309" r:id="rId26"/>
    <p:sldId id="265" r:id="rId27"/>
    <p:sldId id="266" r:id="rId28"/>
    <p:sldId id="267" r:id="rId29"/>
    <p:sldId id="268" r:id="rId30"/>
    <p:sldId id="269" r:id="rId31"/>
    <p:sldId id="270" r:id="rId32"/>
    <p:sldId id="271" r:id="rId33"/>
    <p:sldId id="277" r:id="rId34"/>
    <p:sldId id="278" r:id="rId35"/>
    <p:sldId id="272" r:id="rId36"/>
    <p:sldId id="279" r:id="rId37"/>
    <p:sldId id="280" r:id="rId38"/>
    <p:sldId id="281" r:id="rId39"/>
    <p:sldId id="33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1" d="100"/>
          <a:sy n="91" d="100"/>
        </p:scale>
        <p:origin x="964"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903EFF-9182-4A9C-8453-5623FF4CE003}" type="datetimeFigureOut">
              <a:rPr lang="en-US" smtClean="0"/>
              <a:t>4/17/2024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2C293F-CDFB-4295-BD7F-1C00176DAF80}" type="slidenum">
              <a:rPr lang="en-US" smtClean="0"/>
              <a:t>‹#›</a:t>
            </a:fld>
            <a:endParaRPr lang="en-US"/>
          </a:p>
        </p:txBody>
      </p:sp>
    </p:spTree>
    <p:extLst>
      <p:ext uri="{BB962C8B-B14F-4D97-AF65-F5344CB8AC3E}">
        <p14:creationId xmlns:p14="http://schemas.microsoft.com/office/powerpoint/2010/main" val="2889928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11111"/>
                </a:solidFill>
                <a:effectLst/>
                <a:highlight>
                  <a:srgbClr val="F7F7F7"/>
                </a:highlight>
                <a:latin typeface="-apple-system"/>
              </a:rPr>
              <a:t>So, the output of this code snippet would be: </a:t>
            </a:r>
            <a:r>
              <a:rPr lang="en-US" b="1" i="0" dirty="0">
                <a:solidFill>
                  <a:srgbClr val="111111"/>
                </a:solidFill>
                <a:effectLst/>
                <a:highlight>
                  <a:srgbClr val="F7F7F7"/>
                </a:highlight>
                <a:latin typeface="-apple-system"/>
              </a:rPr>
              <a:t>“Tomorrow is 2024/04/10”</a:t>
            </a:r>
            <a:r>
              <a:rPr lang="en-US" b="0" i="0" dirty="0">
                <a:solidFill>
                  <a:srgbClr val="111111"/>
                </a:solidFill>
                <a:effectLst/>
                <a:highlight>
                  <a:srgbClr val="F7F7F7"/>
                </a:highlight>
                <a:latin typeface="-apple-system"/>
              </a:rPr>
              <a:t>.</a:t>
            </a:r>
          </a:p>
          <a:p>
            <a:br>
              <a:rPr lang="en-US" dirty="0"/>
            </a:br>
            <a:endParaRPr lang="en-US" dirty="0"/>
          </a:p>
        </p:txBody>
      </p:sp>
      <p:sp>
        <p:nvSpPr>
          <p:cNvPr id="4" name="Slide Number Placeholder 3"/>
          <p:cNvSpPr>
            <a:spLocks noGrp="1"/>
          </p:cNvSpPr>
          <p:nvPr>
            <p:ph type="sldNum" sz="quarter" idx="5"/>
          </p:nvPr>
        </p:nvSpPr>
        <p:spPr/>
        <p:txBody>
          <a:bodyPr/>
          <a:lstStyle/>
          <a:p>
            <a:fld id="{842C293F-CDFB-4295-BD7F-1C00176DAF80}" type="slidenum">
              <a:rPr lang="en-US" smtClean="0"/>
              <a:t>15</a:t>
            </a:fld>
            <a:endParaRPr lang="en-US"/>
          </a:p>
        </p:txBody>
      </p:sp>
    </p:spTree>
    <p:extLst>
      <p:ext uri="{BB962C8B-B14F-4D97-AF65-F5344CB8AC3E}">
        <p14:creationId xmlns:p14="http://schemas.microsoft.com/office/powerpoint/2010/main" val="1376524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2C293F-CDFB-4295-BD7F-1C00176DAF80}" type="slidenum">
              <a:rPr lang="en-US" smtClean="0"/>
              <a:t>19</a:t>
            </a:fld>
            <a:endParaRPr lang="en-US"/>
          </a:p>
        </p:txBody>
      </p:sp>
    </p:spTree>
    <p:extLst>
      <p:ext uri="{BB962C8B-B14F-4D97-AF65-F5344CB8AC3E}">
        <p14:creationId xmlns:p14="http://schemas.microsoft.com/office/powerpoint/2010/main" val="3379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F343D3E-F12C-4EB0-A741-0C1C083182D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704BF-9B89-4AF0-AFCB-2179BD6E4422}" type="slidenum">
              <a:rPr lang="en-US" smtClean="0"/>
              <a:t>‹#›</a:t>
            </a:fld>
            <a:endParaRPr lang="en-US"/>
          </a:p>
        </p:txBody>
      </p:sp>
    </p:spTree>
    <p:extLst>
      <p:ext uri="{BB962C8B-B14F-4D97-AF65-F5344CB8AC3E}">
        <p14:creationId xmlns:p14="http://schemas.microsoft.com/office/powerpoint/2010/main" val="2727511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43D3E-F12C-4EB0-A741-0C1C083182D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704BF-9B89-4AF0-AFCB-2179BD6E4422}" type="slidenum">
              <a:rPr lang="en-US" smtClean="0"/>
              <a:t>‹#›</a:t>
            </a:fld>
            <a:endParaRPr lang="en-US"/>
          </a:p>
        </p:txBody>
      </p:sp>
    </p:spTree>
    <p:extLst>
      <p:ext uri="{BB962C8B-B14F-4D97-AF65-F5344CB8AC3E}">
        <p14:creationId xmlns:p14="http://schemas.microsoft.com/office/powerpoint/2010/main" val="162268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43D3E-F12C-4EB0-A741-0C1C083182D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704BF-9B89-4AF0-AFCB-2179BD6E4422}" type="slidenum">
              <a:rPr lang="en-US" smtClean="0"/>
              <a:t>‹#›</a:t>
            </a:fld>
            <a:endParaRPr lang="en-US"/>
          </a:p>
        </p:txBody>
      </p:sp>
    </p:spTree>
    <p:extLst>
      <p:ext uri="{BB962C8B-B14F-4D97-AF65-F5344CB8AC3E}">
        <p14:creationId xmlns:p14="http://schemas.microsoft.com/office/powerpoint/2010/main" val="2975496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343D3E-F12C-4EB0-A741-0C1C083182D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704BF-9B89-4AF0-AFCB-2179BD6E4422}" type="slidenum">
              <a:rPr lang="en-US" smtClean="0"/>
              <a:t>‹#›</a:t>
            </a:fld>
            <a:endParaRPr lang="en-US"/>
          </a:p>
        </p:txBody>
      </p:sp>
    </p:spTree>
    <p:extLst>
      <p:ext uri="{BB962C8B-B14F-4D97-AF65-F5344CB8AC3E}">
        <p14:creationId xmlns:p14="http://schemas.microsoft.com/office/powerpoint/2010/main" val="1463667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343D3E-F12C-4EB0-A741-0C1C083182D8}"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5704BF-9B89-4AF0-AFCB-2179BD6E4422}" type="slidenum">
              <a:rPr lang="en-US" smtClean="0"/>
              <a:t>‹#›</a:t>
            </a:fld>
            <a:endParaRPr lang="en-US"/>
          </a:p>
        </p:txBody>
      </p:sp>
    </p:spTree>
    <p:extLst>
      <p:ext uri="{BB962C8B-B14F-4D97-AF65-F5344CB8AC3E}">
        <p14:creationId xmlns:p14="http://schemas.microsoft.com/office/powerpoint/2010/main" val="212857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343D3E-F12C-4EB0-A741-0C1C083182D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704BF-9B89-4AF0-AFCB-2179BD6E4422}" type="slidenum">
              <a:rPr lang="en-US" smtClean="0"/>
              <a:t>‹#›</a:t>
            </a:fld>
            <a:endParaRPr lang="en-US"/>
          </a:p>
        </p:txBody>
      </p:sp>
    </p:spTree>
    <p:extLst>
      <p:ext uri="{BB962C8B-B14F-4D97-AF65-F5344CB8AC3E}">
        <p14:creationId xmlns:p14="http://schemas.microsoft.com/office/powerpoint/2010/main" val="1971723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343D3E-F12C-4EB0-A741-0C1C083182D8}" type="datetimeFigureOut">
              <a:rPr lang="en-US" smtClean="0"/>
              <a:t>4/17/2024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5704BF-9B89-4AF0-AFCB-2179BD6E4422}" type="slidenum">
              <a:rPr lang="en-US" smtClean="0"/>
              <a:t>‹#›</a:t>
            </a:fld>
            <a:endParaRPr lang="en-US"/>
          </a:p>
        </p:txBody>
      </p:sp>
    </p:spTree>
    <p:extLst>
      <p:ext uri="{BB962C8B-B14F-4D97-AF65-F5344CB8AC3E}">
        <p14:creationId xmlns:p14="http://schemas.microsoft.com/office/powerpoint/2010/main" val="211993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343D3E-F12C-4EB0-A741-0C1C083182D8}" type="datetimeFigureOut">
              <a:rPr lang="en-US" smtClean="0"/>
              <a:t>4/17/2024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5704BF-9B89-4AF0-AFCB-2179BD6E4422}" type="slidenum">
              <a:rPr lang="en-US" smtClean="0"/>
              <a:t>‹#›</a:t>
            </a:fld>
            <a:endParaRPr lang="en-US"/>
          </a:p>
        </p:txBody>
      </p:sp>
    </p:spTree>
    <p:extLst>
      <p:ext uri="{BB962C8B-B14F-4D97-AF65-F5344CB8AC3E}">
        <p14:creationId xmlns:p14="http://schemas.microsoft.com/office/powerpoint/2010/main" val="2348834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43D3E-F12C-4EB0-A741-0C1C083182D8}" type="datetimeFigureOut">
              <a:rPr lang="en-US" smtClean="0"/>
              <a:t>4/17/2024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5704BF-9B89-4AF0-AFCB-2179BD6E4422}" type="slidenum">
              <a:rPr lang="en-US" smtClean="0"/>
              <a:t>‹#›</a:t>
            </a:fld>
            <a:endParaRPr lang="en-US"/>
          </a:p>
        </p:txBody>
      </p:sp>
    </p:spTree>
    <p:extLst>
      <p:ext uri="{BB962C8B-B14F-4D97-AF65-F5344CB8AC3E}">
        <p14:creationId xmlns:p14="http://schemas.microsoft.com/office/powerpoint/2010/main" val="4127871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43D3E-F12C-4EB0-A741-0C1C083182D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704BF-9B89-4AF0-AFCB-2179BD6E4422}" type="slidenum">
              <a:rPr lang="en-US" smtClean="0"/>
              <a:t>‹#›</a:t>
            </a:fld>
            <a:endParaRPr lang="en-US"/>
          </a:p>
        </p:txBody>
      </p:sp>
    </p:spTree>
    <p:extLst>
      <p:ext uri="{BB962C8B-B14F-4D97-AF65-F5344CB8AC3E}">
        <p14:creationId xmlns:p14="http://schemas.microsoft.com/office/powerpoint/2010/main" val="42523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343D3E-F12C-4EB0-A741-0C1C083182D8}"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5704BF-9B89-4AF0-AFCB-2179BD6E4422}" type="slidenum">
              <a:rPr lang="en-US" smtClean="0"/>
              <a:t>‹#›</a:t>
            </a:fld>
            <a:endParaRPr lang="en-US"/>
          </a:p>
        </p:txBody>
      </p:sp>
    </p:spTree>
    <p:extLst>
      <p:ext uri="{BB962C8B-B14F-4D97-AF65-F5344CB8AC3E}">
        <p14:creationId xmlns:p14="http://schemas.microsoft.com/office/powerpoint/2010/main" val="2083490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43D3E-F12C-4EB0-A741-0C1C083182D8}" type="datetimeFigureOut">
              <a:rPr lang="en-US" smtClean="0"/>
              <a:t>4/17/2024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704BF-9B89-4AF0-AFCB-2179BD6E4422}" type="slidenum">
              <a:rPr lang="en-US" smtClean="0"/>
              <a:t>‹#›</a:t>
            </a:fld>
            <a:endParaRPr lang="en-US"/>
          </a:p>
        </p:txBody>
      </p:sp>
    </p:spTree>
    <p:extLst>
      <p:ext uri="{BB962C8B-B14F-4D97-AF65-F5344CB8AC3E}">
        <p14:creationId xmlns:p14="http://schemas.microsoft.com/office/powerpoint/2010/main" val="379337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8001000" cy="2152650"/>
          </a:xfrm>
        </p:spPr>
        <p:txBody>
          <a:bodyPr>
            <a:normAutofit/>
          </a:bodyPr>
          <a:lstStyle/>
          <a:p>
            <a:r>
              <a:rPr lang="en-US" sz="8000" spc="-15" baseline="1322" dirty="0">
                <a:latin typeface="Courier New" panose="02070309020205020404" pitchFamily="49" charset="0"/>
                <a:cs typeface="Courier New" panose="02070309020205020404" pitchFamily="49" charset="0"/>
              </a:rPr>
              <a:t>I</a:t>
            </a:r>
            <a:r>
              <a:rPr lang="en-US" sz="6600" spc="-15" baseline="1658" dirty="0">
                <a:latin typeface="Courier New" panose="02070309020205020404" pitchFamily="49" charset="0"/>
                <a:cs typeface="Courier New" panose="02070309020205020404" pitchFamily="49" charset="0"/>
              </a:rPr>
              <a:t>NTERNET</a:t>
            </a:r>
            <a:r>
              <a:rPr lang="en-US" sz="6600" spc="-675" baseline="1658" dirty="0">
                <a:latin typeface="Courier New" panose="02070309020205020404" pitchFamily="49" charset="0"/>
                <a:cs typeface="Courier New" panose="02070309020205020404" pitchFamily="49" charset="0"/>
              </a:rPr>
              <a:t> </a:t>
            </a:r>
            <a:r>
              <a:rPr lang="en-US" sz="4400" spc="-10" dirty="0">
                <a:latin typeface="Courier New" panose="02070309020205020404" pitchFamily="49" charset="0"/>
                <a:cs typeface="Courier New" panose="02070309020205020404" pitchFamily="49" charset="0"/>
              </a:rPr>
              <a:t>PROGRAMMING</a:t>
            </a:r>
            <a:r>
              <a:rPr lang="en-US" sz="4400" spc="-15" dirty="0">
                <a:latin typeface="Courier New" panose="02070309020205020404" pitchFamily="49" charset="0"/>
                <a:cs typeface="Courier New" panose="02070309020205020404" pitchFamily="49" charset="0"/>
              </a:rPr>
              <a:t> II</a:t>
            </a:r>
            <a:endParaRPr lang="en-US" b="1" dirty="0">
              <a:latin typeface="Courier New" panose="02070309020205020404" pitchFamily="49" charset="0"/>
              <a:cs typeface="Courier New" panose="02070309020205020404" pitchFamily="49" charset="0"/>
            </a:endParaRPr>
          </a:p>
        </p:txBody>
      </p:sp>
      <p:sp>
        <p:nvSpPr>
          <p:cNvPr id="3" name="Subtitle 2"/>
          <p:cNvSpPr>
            <a:spLocks noGrp="1"/>
          </p:cNvSpPr>
          <p:nvPr>
            <p:ph type="subTitle" idx="1"/>
          </p:nvPr>
        </p:nvSpPr>
        <p:spPr>
          <a:xfrm>
            <a:off x="1219200" y="2895600"/>
            <a:ext cx="6400800" cy="1752600"/>
          </a:xfrm>
        </p:spPr>
        <p:txBody>
          <a:bodyPr>
            <a:normAutofit/>
          </a:bodyPr>
          <a:lstStyle/>
          <a:p>
            <a:endParaRPr lang="en-US" sz="4400" b="1" dirty="0">
              <a:solidFill>
                <a:schemeClr val="tx1"/>
              </a:solidFill>
              <a:latin typeface="Nyala" pitchFamily="2" charset="0"/>
              <a:ea typeface="+mj-ea"/>
              <a:cs typeface="+mj-cs"/>
            </a:endParaRPr>
          </a:p>
          <a:p>
            <a:r>
              <a:rPr lang="en-US" sz="4400" dirty="0">
                <a:solidFill>
                  <a:schemeClr val="tx1"/>
                </a:solidFill>
                <a:latin typeface="Courier New" panose="02070309020205020404" pitchFamily="49" charset="0"/>
                <a:ea typeface="+mj-ea"/>
                <a:cs typeface="Courier New" panose="02070309020205020404" pitchFamily="49" charset="0"/>
              </a:rPr>
              <a:t>PHP PART-2</a:t>
            </a:r>
          </a:p>
        </p:txBody>
      </p:sp>
    </p:spTree>
    <p:extLst>
      <p:ext uri="{BB962C8B-B14F-4D97-AF65-F5344CB8AC3E}">
        <p14:creationId xmlns:p14="http://schemas.microsoft.com/office/powerpoint/2010/main" val="1921424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21DFB7-3B38-10E4-B412-0894B0A37435}"/>
              </a:ext>
            </a:extLst>
          </p:cNvPr>
          <p:cNvSpPr>
            <a:spLocks noGrp="1"/>
          </p:cNvSpPr>
          <p:nvPr>
            <p:ph idx="1"/>
          </p:nvPr>
        </p:nvSpPr>
        <p:spPr>
          <a:xfrm>
            <a:off x="457200" y="76200"/>
            <a:ext cx="8229600" cy="6049963"/>
          </a:xfrm>
        </p:spPr>
        <p:txBody>
          <a:bodyPr>
            <a:normAutofit fontScale="25000" lnSpcReduction="20000"/>
          </a:bodyPr>
          <a:lstStyle/>
          <a:p>
            <a:r>
              <a:rPr lang="en-US" sz="7200" b="0" dirty="0">
                <a:effectLst/>
                <a:latin typeface="Courier New" panose="02070309020205020404" pitchFamily="49" charset="0"/>
                <a:cs typeface="Courier New" panose="02070309020205020404" pitchFamily="49" charset="0"/>
              </a:rPr>
              <a:t>&lt;?</a:t>
            </a:r>
            <a:r>
              <a:rPr lang="en-US" sz="7200" b="0" dirty="0" err="1">
                <a:effectLst/>
                <a:latin typeface="Courier New" panose="02070309020205020404" pitchFamily="49" charset="0"/>
                <a:cs typeface="Courier New" panose="02070309020205020404" pitchFamily="49" charset="0"/>
              </a:rPr>
              <a:t>php</a:t>
            </a:r>
            <a:endParaRPr lang="en-US" sz="7200" b="0" dirty="0">
              <a:effectLst/>
              <a:latin typeface="Courier New" panose="02070309020205020404" pitchFamily="49" charset="0"/>
              <a:cs typeface="Courier New" panose="02070309020205020404" pitchFamily="49" charset="0"/>
            </a:endParaRPr>
          </a:p>
          <a:p>
            <a:r>
              <a:rPr lang="en-US" sz="7200" b="0" dirty="0">
                <a:effectLst/>
                <a:latin typeface="Courier New" panose="02070309020205020404" pitchFamily="49" charset="0"/>
                <a:cs typeface="Courier New" panose="02070309020205020404" pitchFamily="49" charset="0"/>
              </a:rPr>
              <a:t>// define variables and set to empty values</a:t>
            </a:r>
          </a:p>
          <a:p>
            <a:r>
              <a:rPr lang="en-US" sz="7200" b="0" dirty="0">
                <a:effectLst/>
                <a:latin typeface="Courier New" panose="02070309020205020404" pitchFamily="49" charset="0"/>
                <a:cs typeface="Courier New" panose="02070309020205020404" pitchFamily="49" charset="0"/>
              </a:rPr>
              <a:t>$</a:t>
            </a:r>
            <a:r>
              <a:rPr lang="en-US" sz="7200" b="0" dirty="0" err="1">
                <a:effectLst/>
                <a:latin typeface="Courier New" panose="02070309020205020404" pitchFamily="49" charset="0"/>
                <a:cs typeface="Courier New" panose="02070309020205020404" pitchFamily="49" charset="0"/>
              </a:rPr>
              <a:t>nameErr</a:t>
            </a:r>
            <a:r>
              <a:rPr lang="en-US" sz="7200" b="0" dirty="0">
                <a:effectLst/>
                <a:latin typeface="Courier New" panose="02070309020205020404" pitchFamily="49" charset="0"/>
                <a:cs typeface="Courier New" panose="02070309020205020404" pitchFamily="49" charset="0"/>
              </a:rPr>
              <a:t> = $</a:t>
            </a:r>
            <a:r>
              <a:rPr lang="en-US" sz="7200" b="0" dirty="0" err="1">
                <a:effectLst/>
                <a:latin typeface="Courier New" panose="02070309020205020404" pitchFamily="49" charset="0"/>
                <a:cs typeface="Courier New" panose="02070309020205020404" pitchFamily="49" charset="0"/>
              </a:rPr>
              <a:t>emailErr</a:t>
            </a:r>
            <a:r>
              <a:rPr lang="en-US" sz="7200" b="0" dirty="0">
                <a:effectLst/>
                <a:latin typeface="Courier New" panose="02070309020205020404" pitchFamily="49" charset="0"/>
                <a:cs typeface="Courier New" panose="02070309020205020404" pitchFamily="49" charset="0"/>
              </a:rPr>
              <a:t> = $</a:t>
            </a:r>
            <a:r>
              <a:rPr lang="en-US" sz="7200" b="0" dirty="0" err="1">
                <a:effectLst/>
                <a:latin typeface="Courier New" panose="02070309020205020404" pitchFamily="49" charset="0"/>
                <a:cs typeface="Courier New" panose="02070309020205020404" pitchFamily="49" charset="0"/>
              </a:rPr>
              <a:t>genderErr</a:t>
            </a:r>
            <a:r>
              <a:rPr lang="en-US" sz="7200" b="0" dirty="0">
                <a:effectLst/>
                <a:latin typeface="Courier New" panose="02070309020205020404" pitchFamily="49" charset="0"/>
                <a:cs typeface="Courier New" panose="02070309020205020404" pitchFamily="49" charset="0"/>
              </a:rPr>
              <a:t> = "";</a:t>
            </a:r>
          </a:p>
          <a:p>
            <a:r>
              <a:rPr lang="en-US" sz="7200" b="0" dirty="0">
                <a:effectLst/>
                <a:latin typeface="Courier New" panose="02070309020205020404" pitchFamily="49" charset="0"/>
                <a:cs typeface="Courier New" panose="02070309020205020404" pitchFamily="49" charset="0"/>
              </a:rPr>
              <a:t>$name = $email = $gender = $comment = "";</a:t>
            </a:r>
          </a:p>
          <a:p>
            <a:br>
              <a:rPr lang="en-US" sz="7200" b="0" dirty="0">
                <a:effectLst/>
                <a:latin typeface="Courier New" panose="02070309020205020404" pitchFamily="49" charset="0"/>
                <a:cs typeface="Courier New" panose="02070309020205020404" pitchFamily="49" charset="0"/>
              </a:rPr>
            </a:br>
            <a:r>
              <a:rPr lang="en-US" sz="7200" b="0" dirty="0">
                <a:effectLst/>
                <a:latin typeface="Courier New" panose="02070309020205020404" pitchFamily="49" charset="0"/>
                <a:cs typeface="Courier New" panose="02070309020205020404" pitchFamily="49" charset="0"/>
              </a:rPr>
              <a:t>if ($_SERVER["REQUEST_METHOD"] == "POST") {</a:t>
            </a:r>
          </a:p>
          <a:p>
            <a:r>
              <a:rPr lang="en-US" sz="7200" b="0" dirty="0">
                <a:effectLst/>
                <a:latin typeface="Courier New" panose="02070309020205020404" pitchFamily="49" charset="0"/>
                <a:cs typeface="Courier New" panose="02070309020205020404" pitchFamily="49" charset="0"/>
              </a:rPr>
              <a:t>  if (empty($_POST["name"])) {</a:t>
            </a:r>
          </a:p>
          <a:p>
            <a:r>
              <a:rPr lang="en-US" sz="7200" b="0" dirty="0">
                <a:effectLst/>
                <a:latin typeface="Courier New" panose="02070309020205020404" pitchFamily="49" charset="0"/>
                <a:cs typeface="Courier New" panose="02070309020205020404" pitchFamily="49" charset="0"/>
              </a:rPr>
              <a:t>    $</a:t>
            </a:r>
            <a:r>
              <a:rPr lang="en-US" sz="7200" b="0" dirty="0" err="1">
                <a:effectLst/>
                <a:latin typeface="Courier New" panose="02070309020205020404" pitchFamily="49" charset="0"/>
                <a:cs typeface="Courier New" panose="02070309020205020404" pitchFamily="49" charset="0"/>
              </a:rPr>
              <a:t>nameErr</a:t>
            </a:r>
            <a:r>
              <a:rPr lang="en-US" sz="7200" b="0" dirty="0">
                <a:effectLst/>
                <a:latin typeface="Courier New" panose="02070309020205020404" pitchFamily="49" charset="0"/>
                <a:cs typeface="Courier New" panose="02070309020205020404" pitchFamily="49" charset="0"/>
              </a:rPr>
              <a:t> = "Name is required";</a:t>
            </a:r>
          </a:p>
          <a:p>
            <a:r>
              <a:rPr lang="en-US" sz="7200" b="0" dirty="0">
                <a:effectLst/>
                <a:latin typeface="Courier New" panose="02070309020205020404" pitchFamily="49" charset="0"/>
                <a:cs typeface="Courier New" panose="02070309020205020404" pitchFamily="49" charset="0"/>
              </a:rPr>
              <a:t>  } else {</a:t>
            </a:r>
          </a:p>
          <a:p>
            <a:r>
              <a:rPr lang="en-US" sz="7200" b="0" dirty="0">
                <a:effectLst/>
                <a:latin typeface="Courier New" panose="02070309020205020404" pitchFamily="49" charset="0"/>
                <a:cs typeface="Courier New" panose="02070309020205020404" pitchFamily="49" charset="0"/>
              </a:rPr>
              <a:t>    $name = </a:t>
            </a:r>
            <a:r>
              <a:rPr lang="en-US" sz="7200" b="0" dirty="0" err="1">
                <a:effectLst/>
                <a:latin typeface="Courier New" panose="02070309020205020404" pitchFamily="49" charset="0"/>
                <a:cs typeface="Courier New" panose="02070309020205020404" pitchFamily="49" charset="0"/>
              </a:rPr>
              <a:t>test_input</a:t>
            </a:r>
            <a:r>
              <a:rPr lang="en-US" sz="7200" b="0" dirty="0">
                <a:effectLst/>
                <a:latin typeface="Courier New" panose="02070309020205020404" pitchFamily="49" charset="0"/>
                <a:cs typeface="Courier New" panose="02070309020205020404" pitchFamily="49" charset="0"/>
              </a:rPr>
              <a:t>($_POST["name"]);</a:t>
            </a:r>
          </a:p>
          <a:p>
            <a:r>
              <a:rPr lang="en-US" sz="7200" b="0" dirty="0">
                <a:effectLst/>
                <a:latin typeface="Courier New" panose="02070309020205020404" pitchFamily="49" charset="0"/>
                <a:cs typeface="Courier New" panose="02070309020205020404" pitchFamily="49" charset="0"/>
              </a:rPr>
              <a:t>       if (!</a:t>
            </a:r>
            <a:r>
              <a:rPr lang="en-US" sz="7200" b="0" dirty="0" err="1">
                <a:effectLst/>
                <a:latin typeface="Courier New" panose="02070309020205020404" pitchFamily="49" charset="0"/>
                <a:cs typeface="Courier New" panose="02070309020205020404" pitchFamily="49" charset="0"/>
              </a:rPr>
              <a:t>preg_match</a:t>
            </a:r>
            <a:r>
              <a:rPr lang="en-US" sz="7200" b="0" dirty="0">
                <a:effectLst/>
                <a:latin typeface="Courier New" panose="02070309020205020404" pitchFamily="49" charset="0"/>
                <a:cs typeface="Courier New" panose="02070309020205020404" pitchFamily="49" charset="0"/>
              </a:rPr>
              <a:t>("/^[a-</a:t>
            </a:r>
            <a:r>
              <a:rPr lang="en-US" sz="7200" b="0" dirty="0" err="1">
                <a:effectLst/>
                <a:latin typeface="Courier New" panose="02070309020205020404" pitchFamily="49" charset="0"/>
                <a:cs typeface="Courier New" panose="02070309020205020404" pitchFamily="49" charset="0"/>
              </a:rPr>
              <a:t>zA</a:t>
            </a:r>
            <a:r>
              <a:rPr lang="en-US" sz="7200" b="0" dirty="0">
                <a:effectLst/>
                <a:latin typeface="Courier New" panose="02070309020205020404" pitchFamily="49" charset="0"/>
                <a:cs typeface="Courier New" panose="02070309020205020404" pitchFamily="49" charset="0"/>
              </a:rPr>
              <a:t>-Z-' ]*$/",$name)) {</a:t>
            </a:r>
          </a:p>
          <a:p>
            <a:r>
              <a:rPr lang="en-US" sz="7200" b="0" dirty="0">
                <a:effectLst/>
                <a:latin typeface="Courier New" panose="02070309020205020404" pitchFamily="49" charset="0"/>
                <a:cs typeface="Courier New" panose="02070309020205020404" pitchFamily="49" charset="0"/>
              </a:rPr>
              <a:t>      $</a:t>
            </a:r>
            <a:r>
              <a:rPr lang="en-US" sz="7200" b="0" dirty="0" err="1">
                <a:effectLst/>
                <a:latin typeface="Courier New" panose="02070309020205020404" pitchFamily="49" charset="0"/>
                <a:cs typeface="Courier New" panose="02070309020205020404" pitchFamily="49" charset="0"/>
              </a:rPr>
              <a:t>nameErr</a:t>
            </a:r>
            <a:r>
              <a:rPr lang="en-US" sz="7200" b="0" dirty="0">
                <a:effectLst/>
                <a:latin typeface="Courier New" panose="02070309020205020404" pitchFamily="49" charset="0"/>
                <a:cs typeface="Courier New" panose="02070309020205020404" pitchFamily="49" charset="0"/>
              </a:rPr>
              <a:t> = "Only letters and white space allowed";</a:t>
            </a:r>
          </a:p>
          <a:p>
            <a:r>
              <a:rPr lang="en-US" sz="7200" b="0" dirty="0">
                <a:effectLst/>
                <a:latin typeface="Courier New" panose="02070309020205020404" pitchFamily="49" charset="0"/>
                <a:cs typeface="Courier New" panose="02070309020205020404" pitchFamily="49" charset="0"/>
              </a:rPr>
              <a:t>    }</a:t>
            </a:r>
          </a:p>
          <a:p>
            <a:r>
              <a:rPr lang="en-US" sz="7200" b="0" dirty="0">
                <a:effectLst/>
                <a:latin typeface="Courier New" panose="02070309020205020404" pitchFamily="49" charset="0"/>
                <a:cs typeface="Courier New" panose="02070309020205020404" pitchFamily="49" charset="0"/>
              </a:rPr>
              <a:t>  }</a:t>
            </a:r>
          </a:p>
          <a:p>
            <a:r>
              <a:rPr lang="en-US" sz="7200" b="0" dirty="0">
                <a:effectLst/>
                <a:latin typeface="Courier New" panose="02070309020205020404" pitchFamily="49" charset="0"/>
                <a:cs typeface="Courier New" panose="02070309020205020404" pitchFamily="49" charset="0"/>
              </a:rPr>
              <a:t>    if (empty($_POST["email"])) {</a:t>
            </a:r>
          </a:p>
          <a:p>
            <a:r>
              <a:rPr lang="en-US" sz="7200" b="0" dirty="0">
                <a:effectLst/>
                <a:latin typeface="Courier New" panose="02070309020205020404" pitchFamily="49" charset="0"/>
                <a:cs typeface="Courier New" panose="02070309020205020404" pitchFamily="49" charset="0"/>
              </a:rPr>
              <a:t>    $</a:t>
            </a:r>
            <a:r>
              <a:rPr lang="en-US" sz="7200" b="0" dirty="0" err="1">
                <a:effectLst/>
                <a:latin typeface="Courier New" panose="02070309020205020404" pitchFamily="49" charset="0"/>
                <a:cs typeface="Courier New" panose="02070309020205020404" pitchFamily="49" charset="0"/>
              </a:rPr>
              <a:t>emailErr</a:t>
            </a:r>
            <a:r>
              <a:rPr lang="en-US" sz="7200" b="0" dirty="0">
                <a:effectLst/>
                <a:latin typeface="Courier New" panose="02070309020205020404" pitchFamily="49" charset="0"/>
                <a:cs typeface="Courier New" panose="02070309020205020404" pitchFamily="49" charset="0"/>
              </a:rPr>
              <a:t> = "Email is required";</a:t>
            </a:r>
          </a:p>
          <a:p>
            <a:r>
              <a:rPr lang="en-US" sz="7200" b="0" dirty="0">
                <a:effectLst/>
                <a:latin typeface="Courier New" panose="02070309020205020404" pitchFamily="49" charset="0"/>
                <a:cs typeface="Courier New" panose="02070309020205020404" pitchFamily="49" charset="0"/>
              </a:rPr>
              <a:t>  } else {</a:t>
            </a:r>
          </a:p>
          <a:p>
            <a:r>
              <a:rPr lang="en-US" sz="7200" b="0" dirty="0">
                <a:effectLst/>
                <a:latin typeface="Courier New" panose="02070309020205020404" pitchFamily="49" charset="0"/>
                <a:cs typeface="Courier New" panose="02070309020205020404" pitchFamily="49" charset="0"/>
              </a:rPr>
              <a:t>    $email = </a:t>
            </a:r>
            <a:r>
              <a:rPr lang="en-US" sz="7200" b="0" dirty="0" err="1">
                <a:effectLst/>
                <a:latin typeface="Courier New" panose="02070309020205020404" pitchFamily="49" charset="0"/>
                <a:cs typeface="Courier New" panose="02070309020205020404" pitchFamily="49" charset="0"/>
              </a:rPr>
              <a:t>test_input</a:t>
            </a:r>
            <a:r>
              <a:rPr lang="en-US" sz="7200" b="0" dirty="0">
                <a:effectLst/>
                <a:latin typeface="Courier New" panose="02070309020205020404" pitchFamily="49" charset="0"/>
                <a:cs typeface="Courier New" panose="02070309020205020404" pitchFamily="49" charset="0"/>
              </a:rPr>
              <a:t>($_POST["email"]);</a:t>
            </a:r>
          </a:p>
          <a:p>
            <a:r>
              <a:rPr lang="en-US" sz="7200" b="0" dirty="0">
                <a:effectLst/>
                <a:latin typeface="Courier New" panose="02070309020205020404" pitchFamily="49" charset="0"/>
                <a:cs typeface="Courier New" panose="02070309020205020404" pitchFamily="49" charset="0"/>
              </a:rPr>
              <a:t>       if (!</a:t>
            </a:r>
            <a:r>
              <a:rPr lang="en-US" sz="7200" b="0" dirty="0" err="1">
                <a:effectLst/>
                <a:latin typeface="Courier New" panose="02070309020205020404" pitchFamily="49" charset="0"/>
                <a:cs typeface="Courier New" panose="02070309020205020404" pitchFamily="49" charset="0"/>
              </a:rPr>
              <a:t>filter_var</a:t>
            </a:r>
            <a:r>
              <a:rPr lang="en-US" sz="7200" b="0" dirty="0">
                <a:effectLst/>
                <a:latin typeface="Courier New" panose="02070309020205020404" pitchFamily="49" charset="0"/>
                <a:cs typeface="Courier New" panose="02070309020205020404" pitchFamily="49" charset="0"/>
              </a:rPr>
              <a:t>($email, FILTER_VALIDATE_EMAIL)) {</a:t>
            </a:r>
          </a:p>
          <a:p>
            <a:r>
              <a:rPr lang="en-US" sz="7200" b="0" dirty="0">
                <a:effectLst/>
                <a:latin typeface="Courier New" panose="02070309020205020404" pitchFamily="49" charset="0"/>
                <a:cs typeface="Courier New" panose="02070309020205020404" pitchFamily="49" charset="0"/>
              </a:rPr>
              <a:t>      $</a:t>
            </a:r>
            <a:r>
              <a:rPr lang="en-US" sz="7200" b="0" dirty="0" err="1">
                <a:effectLst/>
                <a:latin typeface="Courier New" panose="02070309020205020404" pitchFamily="49" charset="0"/>
                <a:cs typeface="Courier New" panose="02070309020205020404" pitchFamily="49" charset="0"/>
              </a:rPr>
              <a:t>emailErr</a:t>
            </a:r>
            <a:r>
              <a:rPr lang="en-US" sz="7200" b="0" dirty="0">
                <a:effectLst/>
                <a:latin typeface="Courier New" panose="02070309020205020404" pitchFamily="49" charset="0"/>
                <a:cs typeface="Courier New" panose="02070309020205020404" pitchFamily="49" charset="0"/>
              </a:rPr>
              <a:t> = "Invalid email format";</a:t>
            </a:r>
          </a:p>
          <a:p>
            <a:r>
              <a:rPr lang="en-US" sz="7200" b="0" dirty="0">
                <a:effectLst/>
                <a:latin typeface="Courier New" panose="02070309020205020404" pitchFamily="49" charset="0"/>
                <a:cs typeface="Courier New" panose="02070309020205020404" pitchFamily="49" charset="0"/>
              </a:rPr>
              <a:t>    }</a:t>
            </a:r>
          </a:p>
          <a:p>
            <a:r>
              <a:rPr lang="en-US" sz="7200" b="0" dirty="0">
                <a:effectLst/>
                <a:latin typeface="Courier New" panose="02070309020205020404" pitchFamily="49" charset="0"/>
                <a:cs typeface="Courier New" panose="02070309020205020404" pitchFamily="49" charset="0"/>
              </a:rPr>
              <a:t>  }</a:t>
            </a:r>
          </a:p>
          <a:p>
            <a:r>
              <a:rPr lang="en-US" sz="7200" b="0" dirty="0">
                <a:effectLst/>
                <a:latin typeface="Courier New" panose="02070309020205020404" pitchFamily="49" charset="0"/>
                <a:cs typeface="Courier New" panose="02070309020205020404" pitchFamily="49" charset="0"/>
              </a:rPr>
              <a:t>    </a:t>
            </a:r>
          </a:p>
          <a:p>
            <a:r>
              <a:rPr lang="en-US" sz="7200" b="0" dirty="0">
                <a:effectLst/>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2974579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14348-E7CF-B58D-CA4A-0BED123BFA46}"/>
              </a:ext>
            </a:extLst>
          </p:cNvPr>
          <p:cNvSpPr>
            <a:spLocks noGrp="1"/>
          </p:cNvSpPr>
          <p:nvPr>
            <p:ph idx="1"/>
          </p:nvPr>
        </p:nvSpPr>
        <p:spPr>
          <a:xfrm>
            <a:off x="457200" y="228600"/>
            <a:ext cx="8229600" cy="5897563"/>
          </a:xfrm>
        </p:spPr>
        <p:txBody>
          <a:bodyPr>
            <a:normAutofit fontScale="55000" lnSpcReduction="20000"/>
          </a:bodyPr>
          <a:lstStyle/>
          <a:p>
            <a:r>
              <a:rPr lang="en-US" sz="3200" b="0" dirty="0">
                <a:effectLst/>
                <a:latin typeface="Courier New" panose="02070309020205020404" pitchFamily="49" charset="0"/>
                <a:cs typeface="Courier New" panose="02070309020205020404" pitchFamily="49" charset="0"/>
              </a:rPr>
              <a:t>if (empty($_POST["comment"])) {</a:t>
            </a:r>
          </a:p>
          <a:p>
            <a:r>
              <a:rPr lang="en-US" sz="3200" b="0" dirty="0">
                <a:effectLst/>
                <a:latin typeface="Courier New" panose="02070309020205020404" pitchFamily="49" charset="0"/>
                <a:cs typeface="Courier New" panose="02070309020205020404" pitchFamily="49" charset="0"/>
              </a:rPr>
              <a:t>    $comment = "";</a:t>
            </a:r>
          </a:p>
          <a:p>
            <a:r>
              <a:rPr lang="en-US" sz="3200" b="0" dirty="0">
                <a:effectLst/>
                <a:latin typeface="Courier New" panose="02070309020205020404" pitchFamily="49" charset="0"/>
                <a:cs typeface="Courier New" panose="02070309020205020404" pitchFamily="49" charset="0"/>
              </a:rPr>
              <a:t>  } else {</a:t>
            </a:r>
          </a:p>
          <a:p>
            <a:r>
              <a:rPr lang="en-US" sz="3200" b="0" dirty="0">
                <a:effectLst/>
                <a:latin typeface="Courier New" panose="02070309020205020404" pitchFamily="49" charset="0"/>
                <a:cs typeface="Courier New" panose="02070309020205020404" pitchFamily="49" charset="0"/>
              </a:rPr>
              <a:t>    $comment = </a:t>
            </a:r>
            <a:r>
              <a:rPr lang="en-US" sz="3200" b="0" dirty="0" err="1">
                <a:effectLst/>
                <a:latin typeface="Courier New" panose="02070309020205020404" pitchFamily="49" charset="0"/>
                <a:cs typeface="Courier New" panose="02070309020205020404" pitchFamily="49" charset="0"/>
              </a:rPr>
              <a:t>test_input</a:t>
            </a:r>
            <a:r>
              <a:rPr lang="en-US" sz="3200" b="0" dirty="0">
                <a:effectLst/>
                <a:latin typeface="Courier New" panose="02070309020205020404" pitchFamily="49" charset="0"/>
                <a:cs typeface="Courier New" panose="02070309020205020404" pitchFamily="49" charset="0"/>
              </a:rPr>
              <a:t>($_POST["comment"]);</a:t>
            </a:r>
          </a:p>
          <a:p>
            <a:r>
              <a:rPr lang="en-US" sz="3200" b="0" dirty="0">
                <a:effectLst/>
                <a:latin typeface="Courier New" panose="02070309020205020404" pitchFamily="49" charset="0"/>
                <a:cs typeface="Courier New" panose="02070309020205020404" pitchFamily="49" charset="0"/>
              </a:rPr>
              <a:t>  }</a:t>
            </a:r>
          </a:p>
          <a:p>
            <a:br>
              <a:rPr lang="en-US" sz="3200" b="0" dirty="0">
                <a:effectLst/>
                <a:latin typeface="Courier New" panose="02070309020205020404" pitchFamily="49" charset="0"/>
                <a:cs typeface="Courier New" panose="02070309020205020404" pitchFamily="49" charset="0"/>
              </a:rPr>
            </a:br>
            <a:r>
              <a:rPr lang="en-US" sz="3200" b="0" dirty="0">
                <a:effectLst/>
                <a:latin typeface="Courier New" panose="02070309020205020404" pitchFamily="49" charset="0"/>
                <a:cs typeface="Courier New" panose="02070309020205020404" pitchFamily="49" charset="0"/>
              </a:rPr>
              <a:t>  if (empty($_POST["gender"])) {</a:t>
            </a:r>
          </a:p>
          <a:p>
            <a:r>
              <a:rPr lang="en-US" sz="3200" b="0" dirty="0">
                <a:effectLst/>
                <a:latin typeface="Courier New" panose="02070309020205020404" pitchFamily="49" charset="0"/>
                <a:cs typeface="Courier New" panose="02070309020205020404" pitchFamily="49" charset="0"/>
              </a:rPr>
              <a:t>    $</a:t>
            </a:r>
            <a:r>
              <a:rPr lang="en-US" sz="3200" b="0" dirty="0" err="1">
                <a:effectLst/>
                <a:latin typeface="Courier New" panose="02070309020205020404" pitchFamily="49" charset="0"/>
                <a:cs typeface="Courier New" panose="02070309020205020404" pitchFamily="49" charset="0"/>
              </a:rPr>
              <a:t>genderErr</a:t>
            </a:r>
            <a:r>
              <a:rPr lang="en-US" sz="3200" b="0" dirty="0">
                <a:effectLst/>
                <a:latin typeface="Courier New" panose="02070309020205020404" pitchFamily="49" charset="0"/>
                <a:cs typeface="Courier New" panose="02070309020205020404" pitchFamily="49" charset="0"/>
              </a:rPr>
              <a:t> = "Gender is required";</a:t>
            </a:r>
          </a:p>
          <a:p>
            <a:r>
              <a:rPr lang="en-US" sz="3200" b="0" dirty="0">
                <a:effectLst/>
                <a:latin typeface="Courier New" panose="02070309020205020404" pitchFamily="49" charset="0"/>
                <a:cs typeface="Courier New" panose="02070309020205020404" pitchFamily="49" charset="0"/>
              </a:rPr>
              <a:t>  } else {</a:t>
            </a:r>
          </a:p>
          <a:p>
            <a:r>
              <a:rPr lang="en-US" sz="3200" b="0" dirty="0">
                <a:effectLst/>
                <a:latin typeface="Courier New" panose="02070309020205020404" pitchFamily="49" charset="0"/>
                <a:cs typeface="Courier New" panose="02070309020205020404" pitchFamily="49" charset="0"/>
              </a:rPr>
              <a:t>    $gender = </a:t>
            </a:r>
            <a:r>
              <a:rPr lang="en-US" sz="3200" b="0" dirty="0" err="1">
                <a:effectLst/>
                <a:latin typeface="Courier New" panose="02070309020205020404" pitchFamily="49" charset="0"/>
                <a:cs typeface="Courier New" panose="02070309020205020404" pitchFamily="49" charset="0"/>
              </a:rPr>
              <a:t>test_input</a:t>
            </a:r>
            <a:r>
              <a:rPr lang="en-US" sz="3200" b="0" dirty="0">
                <a:effectLst/>
                <a:latin typeface="Courier New" panose="02070309020205020404" pitchFamily="49" charset="0"/>
                <a:cs typeface="Courier New" panose="02070309020205020404" pitchFamily="49" charset="0"/>
              </a:rPr>
              <a:t>($_POST["gender"]);</a:t>
            </a:r>
          </a:p>
          <a:p>
            <a:r>
              <a:rPr lang="en-US" sz="3200" b="0" dirty="0">
                <a:effectLst/>
                <a:latin typeface="Courier New" panose="02070309020205020404" pitchFamily="49" charset="0"/>
                <a:cs typeface="Courier New" panose="02070309020205020404" pitchFamily="49" charset="0"/>
              </a:rPr>
              <a:t>  }</a:t>
            </a:r>
          </a:p>
          <a:p>
            <a:r>
              <a:rPr lang="en-US" sz="3200" b="0" dirty="0">
                <a:effectLst/>
                <a:latin typeface="Courier New" panose="02070309020205020404" pitchFamily="49" charset="0"/>
                <a:cs typeface="Courier New" panose="02070309020205020404" pitchFamily="49" charset="0"/>
              </a:rPr>
              <a:t>}</a:t>
            </a:r>
          </a:p>
          <a:p>
            <a:br>
              <a:rPr lang="en-US" sz="3200" b="0" dirty="0">
                <a:effectLst/>
                <a:latin typeface="Courier New" panose="02070309020205020404" pitchFamily="49" charset="0"/>
                <a:cs typeface="Courier New" panose="02070309020205020404" pitchFamily="49" charset="0"/>
              </a:rPr>
            </a:br>
            <a:r>
              <a:rPr lang="en-US" sz="3200" b="0" dirty="0">
                <a:effectLst/>
                <a:latin typeface="Courier New" panose="02070309020205020404" pitchFamily="49" charset="0"/>
                <a:cs typeface="Courier New" panose="02070309020205020404" pitchFamily="49" charset="0"/>
              </a:rPr>
              <a:t>function </a:t>
            </a:r>
            <a:r>
              <a:rPr lang="en-US" sz="3200" b="0" dirty="0" err="1">
                <a:effectLst/>
                <a:latin typeface="Courier New" panose="02070309020205020404" pitchFamily="49" charset="0"/>
                <a:cs typeface="Courier New" panose="02070309020205020404" pitchFamily="49" charset="0"/>
              </a:rPr>
              <a:t>test_input</a:t>
            </a:r>
            <a:r>
              <a:rPr lang="en-US" sz="3200" b="0" dirty="0">
                <a:effectLst/>
                <a:latin typeface="Courier New" panose="02070309020205020404" pitchFamily="49" charset="0"/>
                <a:cs typeface="Courier New" panose="02070309020205020404" pitchFamily="49" charset="0"/>
              </a:rPr>
              <a:t>($data) {</a:t>
            </a:r>
          </a:p>
          <a:p>
            <a:r>
              <a:rPr lang="en-US" sz="3200" b="0" dirty="0">
                <a:effectLst/>
                <a:latin typeface="Courier New" panose="02070309020205020404" pitchFamily="49" charset="0"/>
                <a:cs typeface="Courier New" panose="02070309020205020404" pitchFamily="49" charset="0"/>
              </a:rPr>
              <a:t>  $data = trim($data);</a:t>
            </a:r>
          </a:p>
          <a:p>
            <a:r>
              <a:rPr lang="en-US" sz="3200" b="0" dirty="0">
                <a:effectLst/>
                <a:latin typeface="Courier New" panose="02070309020205020404" pitchFamily="49" charset="0"/>
                <a:cs typeface="Courier New" panose="02070309020205020404" pitchFamily="49" charset="0"/>
              </a:rPr>
              <a:t>  $data = </a:t>
            </a:r>
            <a:r>
              <a:rPr lang="en-US" sz="3200" b="0" dirty="0" err="1">
                <a:effectLst/>
                <a:latin typeface="Courier New" panose="02070309020205020404" pitchFamily="49" charset="0"/>
                <a:cs typeface="Courier New" panose="02070309020205020404" pitchFamily="49" charset="0"/>
              </a:rPr>
              <a:t>stripslashes</a:t>
            </a:r>
            <a:r>
              <a:rPr lang="en-US" sz="3200" b="0" dirty="0">
                <a:effectLst/>
                <a:latin typeface="Courier New" panose="02070309020205020404" pitchFamily="49" charset="0"/>
                <a:cs typeface="Courier New" panose="02070309020205020404" pitchFamily="49" charset="0"/>
              </a:rPr>
              <a:t>($data);</a:t>
            </a:r>
          </a:p>
          <a:p>
            <a:r>
              <a:rPr lang="en-US" sz="3200" b="0" dirty="0">
                <a:effectLst/>
                <a:latin typeface="Courier New" panose="02070309020205020404" pitchFamily="49" charset="0"/>
                <a:cs typeface="Courier New" panose="02070309020205020404" pitchFamily="49" charset="0"/>
              </a:rPr>
              <a:t>  $data = </a:t>
            </a:r>
            <a:r>
              <a:rPr lang="en-US" sz="3200" b="0" dirty="0" err="1">
                <a:effectLst/>
                <a:latin typeface="Courier New" panose="02070309020205020404" pitchFamily="49" charset="0"/>
                <a:cs typeface="Courier New" panose="02070309020205020404" pitchFamily="49" charset="0"/>
              </a:rPr>
              <a:t>htmlspecialchars</a:t>
            </a:r>
            <a:r>
              <a:rPr lang="en-US" sz="3200" b="0" dirty="0">
                <a:effectLst/>
                <a:latin typeface="Courier New" panose="02070309020205020404" pitchFamily="49" charset="0"/>
                <a:cs typeface="Courier New" panose="02070309020205020404" pitchFamily="49" charset="0"/>
              </a:rPr>
              <a:t>($data);</a:t>
            </a:r>
          </a:p>
          <a:p>
            <a:r>
              <a:rPr lang="en-US" sz="3200" b="0" dirty="0">
                <a:effectLst/>
                <a:latin typeface="Courier New" panose="02070309020205020404" pitchFamily="49" charset="0"/>
                <a:cs typeface="Courier New" panose="02070309020205020404" pitchFamily="49" charset="0"/>
              </a:rPr>
              <a:t>  return $data;</a:t>
            </a:r>
          </a:p>
          <a:p>
            <a:r>
              <a:rPr lang="en-US" sz="3200" b="0" dirty="0">
                <a:effectLst/>
                <a:latin typeface="Courier New" panose="02070309020205020404" pitchFamily="49" charset="0"/>
                <a:cs typeface="Courier New" panose="02070309020205020404" pitchFamily="49" charset="0"/>
              </a:rPr>
              <a:t>}</a:t>
            </a:r>
          </a:p>
          <a:p>
            <a:r>
              <a:rPr lang="en-US" sz="3200" b="0" dirty="0">
                <a:effectLst/>
                <a:latin typeface="Courier New" panose="02070309020205020404" pitchFamily="49" charset="0"/>
                <a:cs typeface="Courier New" panose="02070309020205020404" pitchFamily="49" charset="0"/>
              </a:rPr>
              <a:t>?&gt;</a:t>
            </a:r>
          </a:p>
          <a:p>
            <a:endParaRPr lang="en-US" dirty="0"/>
          </a:p>
        </p:txBody>
      </p:sp>
    </p:spTree>
    <p:extLst>
      <p:ext uri="{BB962C8B-B14F-4D97-AF65-F5344CB8AC3E}">
        <p14:creationId xmlns:p14="http://schemas.microsoft.com/office/powerpoint/2010/main" val="2095132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6B26F-60ED-C2AE-031F-35705FE1ED23}"/>
              </a:ext>
            </a:extLst>
          </p:cNvPr>
          <p:cNvSpPr>
            <a:spLocks noGrp="1"/>
          </p:cNvSpPr>
          <p:nvPr>
            <p:ph idx="1"/>
          </p:nvPr>
        </p:nvSpPr>
        <p:spPr>
          <a:xfrm>
            <a:off x="457200" y="304800"/>
            <a:ext cx="8229600" cy="5821363"/>
          </a:xfrm>
        </p:spPr>
        <p:txBody>
          <a:bodyPr>
            <a:normAutofit/>
          </a:bodyPr>
          <a:lstStyle/>
          <a:p>
            <a:pPr marL="0" indent="0">
              <a:buNone/>
            </a:pPr>
            <a:r>
              <a:rPr lang="en-US" sz="2400" b="0" dirty="0">
                <a:effectLst/>
                <a:latin typeface="Courier New" panose="02070309020205020404" pitchFamily="49" charset="0"/>
                <a:cs typeface="Courier New" panose="02070309020205020404" pitchFamily="49" charset="0"/>
              </a:rPr>
              <a:t>&lt;?</a:t>
            </a:r>
            <a:r>
              <a:rPr lang="en-US" sz="2400" b="0" dirty="0" err="1">
                <a:effectLst/>
                <a:latin typeface="Courier New" panose="02070309020205020404" pitchFamily="49" charset="0"/>
                <a:cs typeface="Courier New" panose="02070309020205020404" pitchFamily="49" charset="0"/>
              </a:rPr>
              <a:t>php</a:t>
            </a:r>
            <a:endParaRPr lang="en-US" sz="2400" b="0" dirty="0">
              <a:effectLst/>
              <a:latin typeface="Courier New" panose="02070309020205020404" pitchFamily="49" charset="0"/>
              <a:cs typeface="Courier New" panose="02070309020205020404" pitchFamily="49" charset="0"/>
            </a:endParaRPr>
          </a:p>
          <a:p>
            <a:pPr marL="0" indent="0">
              <a:buNone/>
            </a:pPr>
            <a:r>
              <a:rPr lang="en-US" sz="2400" b="0" dirty="0">
                <a:effectLst/>
                <a:latin typeface="Courier New" panose="02070309020205020404" pitchFamily="49" charset="0"/>
                <a:cs typeface="Courier New" panose="02070309020205020404" pitchFamily="49" charset="0"/>
              </a:rPr>
              <a:t>echo "&lt;h2&gt;Your Input:&lt;/h2&gt;";</a:t>
            </a:r>
          </a:p>
          <a:p>
            <a:pPr marL="0" indent="0">
              <a:buNone/>
            </a:pPr>
            <a:r>
              <a:rPr lang="en-US" sz="2400" b="0" dirty="0">
                <a:effectLst/>
                <a:latin typeface="Courier New" panose="02070309020205020404" pitchFamily="49" charset="0"/>
                <a:cs typeface="Courier New" panose="02070309020205020404" pitchFamily="49" charset="0"/>
              </a:rPr>
              <a:t>echo $name;</a:t>
            </a:r>
          </a:p>
          <a:p>
            <a:pPr marL="0" indent="0">
              <a:buNone/>
            </a:pPr>
            <a:r>
              <a:rPr lang="en-US" sz="2400" b="0" dirty="0">
                <a:effectLst/>
                <a:latin typeface="Courier New" panose="02070309020205020404" pitchFamily="49" charset="0"/>
                <a:cs typeface="Courier New" panose="02070309020205020404" pitchFamily="49" charset="0"/>
              </a:rPr>
              <a:t>echo "&lt;</a:t>
            </a:r>
            <a:r>
              <a:rPr lang="en-US" sz="2400" b="0" dirty="0" err="1">
                <a:effectLst/>
                <a:latin typeface="Courier New" panose="02070309020205020404" pitchFamily="49" charset="0"/>
                <a:cs typeface="Courier New" panose="02070309020205020404" pitchFamily="49" charset="0"/>
              </a:rPr>
              <a:t>br</a:t>
            </a:r>
            <a:r>
              <a:rPr lang="en-US" sz="2400" b="0" dirty="0">
                <a:effectLst/>
                <a:latin typeface="Courier New" panose="02070309020205020404" pitchFamily="49" charset="0"/>
                <a:cs typeface="Courier New" panose="02070309020205020404" pitchFamily="49" charset="0"/>
              </a:rPr>
              <a:t>&gt;";</a:t>
            </a:r>
          </a:p>
          <a:p>
            <a:pPr marL="0" indent="0">
              <a:buNone/>
            </a:pPr>
            <a:r>
              <a:rPr lang="en-US" sz="2400" b="0" dirty="0">
                <a:effectLst/>
                <a:latin typeface="Courier New" panose="02070309020205020404" pitchFamily="49" charset="0"/>
                <a:cs typeface="Courier New" panose="02070309020205020404" pitchFamily="49" charset="0"/>
              </a:rPr>
              <a:t>echo $email;</a:t>
            </a:r>
          </a:p>
          <a:p>
            <a:pPr marL="0" indent="0">
              <a:buNone/>
            </a:pPr>
            <a:r>
              <a:rPr lang="en-US" sz="2400" b="0" dirty="0">
                <a:effectLst/>
                <a:latin typeface="Courier New" panose="02070309020205020404" pitchFamily="49" charset="0"/>
                <a:cs typeface="Courier New" panose="02070309020205020404" pitchFamily="49" charset="0"/>
              </a:rPr>
              <a:t>echo "&lt;</a:t>
            </a:r>
            <a:r>
              <a:rPr lang="en-US" sz="2400" b="0" dirty="0" err="1">
                <a:effectLst/>
                <a:latin typeface="Courier New" panose="02070309020205020404" pitchFamily="49" charset="0"/>
                <a:cs typeface="Courier New" panose="02070309020205020404" pitchFamily="49" charset="0"/>
              </a:rPr>
              <a:t>br</a:t>
            </a:r>
            <a:r>
              <a:rPr lang="en-US" sz="2400" b="0" dirty="0">
                <a:effectLst/>
                <a:latin typeface="Courier New" panose="02070309020205020404" pitchFamily="49" charset="0"/>
                <a:cs typeface="Courier New" panose="02070309020205020404" pitchFamily="49" charset="0"/>
              </a:rPr>
              <a:t>&gt;";</a:t>
            </a:r>
          </a:p>
          <a:p>
            <a:pPr marL="0" indent="0">
              <a:buNone/>
            </a:pPr>
            <a:r>
              <a:rPr lang="en-US" sz="2400" b="0" dirty="0">
                <a:effectLst/>
                <a:latin typeface="Courier New" panose="02070309020205020404" pitchFamily="49" charset="0"/>
                <a:cs typeface="Courier New" panose="02070309020205020404" pitchFamily="49" charset="0"/>
              </a:rPr>
              <a:t>echo $comment;</a:t>
            </a:r>
          </a:p>
          <a:p>
            <a:pPr marL="0" indent="0">
              <a:buNone/>
            </a:pPr>
            <a:r>
              <a:rPr lang="en-US" sz="2400" b="0" dirty="0">
                <a:effectLst/>
                <a:latin typeface="Courier New" panose="02070309020205020404" pitchFamily="49" charset="0"/>
                <a:cs typeface="Courier New" panose="02070309020205020404" pitchFamily="49" charset="0"/>
              </a:rPr>
              <a:t>echo "&lt;</a:t>
            </a:r>
            <a:r>
              <a:rPr lang="en-US" sz="2400" b="0" dirty="0" err="1">
                <a:effectLst/>
                <a:latin typeface="Courier New" panose="02070309020205020404" pitchFamily="49" charset="0"/>
                <a:cs typeface="Courier New" panose="02070309020205020404" pitchFamily="49" charset="0"/>
              </a:rPr>
              <a:t>br</a:t>
            </a:r>
            <a:r>
              <a:rPr lang="en-US" sz="2400" b="0" dirty="0">
                <a:effectLst/>
                <a:latin typeface="Courier New" panose="02070309020205020404" pitchFamily="49" charset="0"/>
                <a:cs typeface="Courier New" panose="02070309020205020404" pitchFamily="49" charset="0"/>
              </a:rPr>
              <a:t>&gt;";</a:t>
            </a:r>
          </a:p>
          <a:p>
            <a:pPr marL="0" indent="0">
              <a:buNone/>
            </a:pPr>
            <a:r>
              <a:rPr lang="en-US" sz="2400" b="0" dirty="0">
                <a:effectLst/>
                <a:latin typeface="Courier New" panose="02070309020205020404" pitchFamily="49" charset="0"/>
                <a:cs typeface="Courier New" panose="02070309020205020404" pitchFamily="49" charset="0"/>
              </a:rPr>
              <a:t>echo $gender;</a:t>
            </a:r>
          </a:p>
          <a:p>
            <a:pPr marL="0" indent="0">
              <a:buNone/>
            </a:pPr>
            <a:r>
              <a:rPr lang="en-US" sz="2400" b="0" dirty="0">
                <a:effectLst/>
                <a:latin typeface="Courier New" panose="02070309020205020404" pitchFamily="49" charset="0"/>
                <a:cs typeface="Courier New" panose="02070309020205020404" pitchFamily="49" charset="0"/>
              </a:rPr>
              <a:t>?&gt;</a:t>
            </a:r>
          </a:p>
          <a:p>
            <a:endParaRPr lang="en-US" dirty="0"/>
          </a:p>
        </p:txBody>
      </p:sp>
    </p:spTree>
    <p:extLst>
      <p:ext uri="{BB962C8B-B14F-4D97-AF65-F5344CB8AC3E}">
        <p14:creationId xmlns:p14="http://schemas.microsoft.com/office/powerpoint/2010/main" val="4233810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54981" y="388391"/>
            <a:ext cx="5562600" cy="502061"/>
          </a:xfrm>
          <a:prstGeom prst="rect">
            <a:avLst/>
          </a:prstGeom>
        </p:spPr>
        <p:txBody>
          <a:bodyPr vert="horz" wrap="square" lIns="0" tIns="9525" rIns="0" bIns="0" rtlCol="0" anchor="ctr">
            <a:spAutoFit/>
          </a:bodyPr>
          <a:lstStyle/>
          <a:p>
            <a:pPr marL="9525">
              <a:spcBef>
                <a:spcPts val="75"/>
              </a:spcBef>
            </a:pPr>
            <a:r>
              <a:rPr sz="3200" spc="-4" dirty="0"/>
              <a:t>The</a:t>
            </a:r>
            <a:r>
              <a:rPr sz="3200" spc="-38" dirty="0"/>
              <a:t> </a:t>
            </a:r>
            <a:r>
              <a:rPr sz="3200" spc="-4" dirty="0"/>
              <a:t>PHP</a:t>
            </a:r>
            <a:r>
              <a:rPr sz="3200" spc="-19" dirty="0"/>
              <a:t> </a:t>
            </a:r>
            <a:r>
              <a:rPr sz="3200" spc="-4" dirty="0"/>
              <a:t>Date</a:t>
            </a:r>
            <a:r>
              <a:rPr sz="3200" spc="-4" dirty="0">
                <a:latin typeface="Bell MT" panose="02020503060305020303" pitchFamily="18" charset="0"/>
              </a:rPr>
              <a:t>()</a:t>
            </a:r>
            <a:r>
              <a:rPr sz="3200" dirty="0"/>
              <a:t> </a:t>
            </a:r>
            <a:r>
              <a:rPr sz="3200" spc="-8" dirty="0"/>
              <a:t>Function</a:t>
            </a:r>
            <a:endParaRPr sz="3200" dirty="0"/>
          </a:p>
        </p:txBody>
      </p:sp>
      <p:sp>
        <p:nvSpPr>
          <p:cNvPr id="3" name="object 3"/>
          <p:cNvSpPr txBox="1"/>
          <p:nvPr/>
        </p:nvSpPr>
        <p:spPr>
          <a:xfrm>
            <a:off x="762000" y="1143000"/>
            <a:ext cx="7923124" cy="3218734"/>
          </a:xfrm>
          <a:prstGeom prst="rect">
            <a:avLst/>
          </a:prstGeom>
        </p:spPr>
        <p:txBody>
          <a:bodyPr vert="horz" wrap="square" lIns="0" tIns="47149" rIns="0" bIns="0" rtlCol="0">
            <a:spAutoFit/>
          </a:bodyPr>
          <a:lstStyle/>
          <a:p>
            <a:pPr marL="180975" marR="3810" indent="-171450" algn="just">
              <a:lnSpc>
                <a:spcPts val="2250"/>
              </a:lnSpc>
              <a:spcBef>
                <a:spcPts val="371"/>
              </a:spcBef>
              <a:buFont typeface="Wingdings"/>
              <a:buChar char=""/>
              <a:tabLst>
                <a:tab pos="180975" algn="l"/>
              </a:tabLst>
            </a:pPr>
            <a:r>
              <a:rPr sz="2400" spc="-8" dirty="0">
                <a:latin typeface="Courier New"/>
                <a:cs typeface="Courier New"/>
              </a:rPr>
              <a:t>The </a:t>
            </a:r>
            <a:r>
              <a:rPr sz="2400" spc="-11" dirty="0">
                <a:latin typeface="Courier New"/>
                <a:cs typeface="Courier New"/>
              </a:rPr>
              <a:t>PHP date() function </a:t>
            </a:r>
            <a:r>
              <a:rPr sz="2400" spc="-15" dirty="0">
                <a:latin typeface="Courier New"/>
                <a:cs typeface="Courier New"/>
              </a:rPr>
              <a:t>formats </a:t>
            </a:r>
            <a:r>
              <a:rPr sz="2400" spc="-4" dirty="0">
                <a:latin typeface="Courier New"/>
                <a:cs typeface="Courier New"/>
              </a:rPr>
              <a:t>a </a:t>
            </a:r>
            <a:r>
              <a:rPr sz="2400" spc="-15" dirty="0">
                <a:latin typeface="Courier New"/>
                <a:cs typeface="Courier New"/>
              </a:rPr>
              <a:t>timestamp </a:t>
            </a:r>
            <a:r>
              <a:rPr sz="2400" spc="-11" dirty="0">
                <a:latin typeface="Courier New"/>
                <a:cs typeface="Courier New"/>
              </a:rPr>
              <a:t>to </a:t>
            </a:r>
            <a:r>
              <a:rPr sz="2400" spc="-1253" dirty="0">
                <a:latin typeface="Courier New"/>
                <a:cs typeface="Courier New"/>
              </a:rPr>
              <a:t> </a:t>
            </a:r>
            <a:r>
              <a:rPr sz="2400" dirty="0">
                <a:latin typeface="Courier New"/>
                <a:cs typeface="Courier New"/>
              </a:rPr>
              <a:t> </a:t>
            </a:r>
            <a:r>
              <a:rPr sz="2400" spc="-4" dirty="0">
                <a:latin typeface="Courier New"/>
                <a:cs typeface="Courier New"/>
              </a:rPr>
              <a:t>a</a:t>
            </a:r>
            <a:r>
              <a:rPr sz="2400" spc="-15" dirty="0">
                <a:latin typeface="Courier New"/>
                <a:cs typeface="Courier New"/>
              </a:rPr>
              <a:t> </a:t>
            </a:r>
            <a:r>
              <a:rPr sz="2400" spc="-11" dirty="0">
                <a:latin typeface="Courier New"/>
                <a:cs typeface="Courier New"/>
              </a:rPr>
              <a:t>more</a:t>
            </a:r>
            <a:r>
              <a:rPr sz="2400" spc="-34" dirty="0">
                <a:latin typeface="Courier New"/>
                <a:cs typeface="Courier New"/>
              </a:rPr>
              <a:t> </a:t>
            </a:r>
            <a:r>
              <a:rPr sz="2400" spc="-11" dirty="0">
                <a:latin typeface="Courier New"/>
                <a:cs typeface="Courier New"/>
              </a:rPr>
              <a:t>readable date</a:t>
            </a:r>
            <a:r>
              <a:rPr sz="2400" spc="-30" dirty="0">
                <a:latin typeface="Courier New"/>
                <a:cs typeface="Courier New"/>
              </a:rPr>
              <a:t> </a:t>
            </a:r>
            <a:r>
              <a:rPr sz="2400" spc="-8" dirty="0">
                <a:latin typeface="Courier New"/>
                <a:cs typeface="Courier New"/>
              </a:rPr>
              <a:t>and</a:t>
            </a:r>
            <a:r>
              <a:rPr sz="2400" spc="-30" dirty="0">
                <a:latin typeface="Courier New"/>
                <a:cs typeface="Courier New"/>
              </a:rPr>
              <a:t> </a:t>
            </a:r>
            <a:r>
              <a:rPr sz="2400" spc="-15" dirty="0">
                <a:latin typeface="Courier New"/>
                <a:cs typeface="Courier New"/>
              </a:rPr>
              <a:t>time.</a:t>
            </a:r>
            <a:endParaRPr sz="2400" dirty="0">
              <a:latin typeface="Courier New"/>
              <a:cs typeface="Courier New"/>
            </a:endParaRPr>
          </a:p>
          <a:p>
            <a:pPr marL="180975" marR="956786" indent="-171450" algn="just">
              <a:lnSpc>
                <a:spcPct val="90000"/>
              </a:lnSpc>
              <a:spcBef>
                <a:spcPts val="720"/>
              </a:spcBef>
              <a:buFont typeface="Wingdings"/>
              <a:buChar char=""/>
              <a:tabLst>
                <a:tab pos="180975" algn="l"/>
              </a:tabLst>
            </a:pPr>
            <a:r>
              <a:rPr sz="2400" spc="-4" dirty="0">
                <a:latin typeface="Courier New"/>
                <a:cs typeface="Courier New"/>
              </a:rPr>
              <a:t>A </a:t>
            </a:r>
            <a:r>
              <a:rPr sz="2400" spc="-11" dirty="0">
                <a:solidFill>
                  <a:srgbClr val="FF0000"/>
                </a:solidFill>
                <a:latin typeface="Courier New"/>
                <a:cs typeface="Courier New"/>
              </a:rPr>
              <a:t>timestamp </a:t>
            </a:r>
            <a:r>
              <a:rPr sz="2400" spc="-8" dirty="0">
                <a:latin typeface="Courier New"/>
                <a:cs typeface="Courier New"/>
              </a:rPr>
              <a:t>is </a:t>
            </a:r>
            <a:r>
              <a:rPr sz="2400" spc="-4" dirty="0">
                <a:latin typeface="Courier New"/>
                <a:cs typeface="Courier New"/>
              </a:rPr>
              <a:t>a </a:t>
            </a:r>
            <a:r>
              <a:rPr sz="2400" spc="-11" dirty="0">
                <a:latin typeface="Courier New"/>
                <a:cs typeface="Courier New"/>
              </a:rPr>
              <a:t>sequence </a:t>
            </a:r>
            <a:r>
              <a:rPr sz="2400" spc="-8" dirty="0">
                <a:latin typeface="Courier New"/>
                <a:cs typeface="Courier New"/>
              </a:rPr>
              <a:t>of </a:t>
            </a:r>
            <a:r>
              <a:rPr sz="2400" spc="-15" dirty="0">
                <a:latin typeface="Courier New"/>
                <a:cs typeface="Courier New"/>
              </a:rPr>
              <a:t>characters, </a:t>
            </a:r>
            <a:r>
              <a:rPr sz="2400" spc="-1253" dirty="0">
                <a:latin typeface="Courier New"/>
                <a:cs typeface="Courier New"/>
              </a:rPr>
              <a:t> </a:t>
            </a:r>
            <a:r>
              <a:rPr sz="2400" spc="-11" dirty="0">
                <a:latin typeface="Courier New"/>
                <a:cs typeface="Courier New"/>
              </a:rPr>
              <a:t>denoting </a:t>
            </a:r>
            <a:r>
              <a:rPr sz="2400" spc="-8" dirty="0">
                <a:latin typeface="Courier New"/>
                <a:cs typeface="Courier New"/>
              </a:rPr>
              <a:t>the </a:t>
            </a:r>
            <a:r>
              <a:rPr sz="2400" spc="-11" dirty="0">
                <a:latin typeface="Courier New"/>
                <a:cs typeface="Courier New"/>
              </a:rPr>
              <a:t>date </a:t>
            </a:r>
            <a:r>
              <a:rPr sz="2400" spc="-15" dirty="0">
                <a:latin typeface="Courier New"/>
                <a:cs typeface="Courier New"/>
              </a:rPr>
              <a:t>and/or time </a:t>
            </a:r>
            <a:r>
              <a:rPr sz="2400" spc="-8" dirty="0">
                <a:latin typeface="Courier New"/>
                <a:cs typeface="Courier New"/>
              </a:rPr>
              <a:t>at </a:t>
            </a:r>
            <a:r>
              <a:rPr sz="2400" spc="-11" dirty="0">
                <a:latin typeface="Courier New"/>
                <a:cs typeface="Courier New"/>
              </a:rPr>
              <a:t>which </a:t>
            </a:r>
            <a:r>
              <a:rPr sz="2400" spc="-4" dirty="0">
                <a:latin typeface="Courier New"/>
                <a:cs typeface="Courier New"/>
              </a:rPr>
              <a:t>a </a:t>
            </a:r>
            <a:r>
              <a:rPr sz="2400" spc="-1253" dirty="0">
                <a:latin typeface="Courier New"/>
                <a:cs typeface="Courier New"/>
              </a:rPr>
              <a:t> </a:t>
            </a:r>
            <a:r>
              <a:rPr sz="2400" spc="-11" dirty="0">
                <a:latin typeface="Courier New"/>
                <a:cs typeface="Courier New"/>
              </a:rPr>
              <a:t>certain</a:t>
            </a:r>
            <a:r>
              <a:rPr sz="2400" spc="-34" dirty="0">
                <a:latin typeface="Courier New"/>
                <a:cs typeface="Courier New"/>
              </a:rPr>
              <a:t> </a:t>
            </a:r>
            <a:r>
              <a:rPr sz="2400" spc="-11" dirty="0">
                <a:latin typeface="Courier New"/>
                <a:cs typeface="Courier New"/>
              </a:rPr>
              <a:t>event</a:t>
            </a:r>
            <a:r>
              <a:rPr sz="2400" spc="-38" dirty="0">
                <a:latin typeface="Courier New"/>
                <a:cs typeface="Courier New"/>
              </a:rPr>
              <a:t> </a:t>
            </a:r>
            <a:r>
              <a:rPr sz="2400" spc="-15" dirty="0">
                <a:latin typeface="Courier New"/>
                <a:cs typeface="Courier New"/>
              </a:rPr>
              <a:t>occurred.</a:t>
            </a:r>
            <a:endParaRPr sz="2400" dirty="0">
              <a:latin typeface="Courier New"/>
              <a:cs typeface="Courier New"/>
            </a:endParaRPr>
          </a:p>
          <a:p>
            <a:pPr marL="9525">
              <a:spcBef>
                <a:spcPts val="458"/>
              </a:spcBef>
            </a:pPr>
            <a:r>
              <a:rPr sz="2400" b="1" spc="-11" dirty="0">
                <a:latin typeface="Courier New"/>
                <a:cs typeface="Courier New"/>
              </a:rPr>
              <a:t>Syntax</a:t>
            </a:r>
            <a:endParaRPr sz="2400" dirty="0">
              <a:latin typeface="Courier New"/>
              <a:cs typeface="Courier New"/>
            </a:endParaRPr>
          </a:p>
          <a:p>
            <a:pPr marL="180975" indent="-171450">
              <a:spcBef>
                <a:spcPts val="533"/>
              </a:spcBef>
              <a:buFont typeface="Arial MT"/>
              <a:buChar char="•"/>
              <a:tabLst>
                <a:tab pos="180975" algn="l"/>
              </a:tabLst>
            </a:pPr>
            <a:r>
              <a:rPr sz="2400" spc="-15" dirty="0">
                <a:latin typeface="Courier New"/>
                <a:cs typeface="Courier New"/>
              </a:rPr>
              <a:t>date(</a:t>
            </a:r>
            <a:r>
              <a:rPr sz="2400" i="1" spc="-15" dirty="0">
                <a:latin typeface="Courier New"/>
                <a:cs typeface="Courier New"/>
              </a:rPr>
              <a:t>format</a:t>
            </a:r>
            <a:r>
              <a:rPr sz="2400" spc="-15" dirty="0">
                <a:latin typeface="Courier New"/>
                <a:cs typeface="Courier New"/>
              </a:rPr>
              <a:t>,</a:t>
            </a:r>
            <a:r>
              <a:rPr sz="2400" i="1" spc="-15" dirty="0">
                <a:latin typeface="Courier New"/>
                <a:cs typeface="Courier New"/>
              </a:rPr>
              <a:t>timestamp</a:t>
            </a:r>
            <a:r>
              <a:rPr sz="2400" spc="-15" dirty="0">
                <a:latin typeface="Courier New"/>
                <a:cs typeface="Courier New"/>
              </a:rPr>
              <a:t>)</a:t>
            </a:r>
            <a:endParaRPr sz="2400" dirty="0">
              <a:latin typeface="Courier New"/>
              <a:cs typeface="Courier New"/>
            </a:endParaRPr>
          </a:p>
        </p:txBody>
      </p:sp>
      <p:grpSp>
        <p:nvGrpSpPr>
          <p:cNvPr id="4" name="object 4"/>
          <p:cNvGrpSpPr/>
          <p:nvPr/>
        </p:nvGrpSpPr>
        <p:grpSpPr>
          <a:xfrm>
            <a:off x="1943100" y="4490689"/>
            <a:ext cx="5257799" cy="1346520"/>
            <a:chOff x="2756916" y="4623828"/>
            <a:chExt cx="6219825" cy="1633855"/>
          </a:xfrm>
        </p:grpSpPr>
        <p:pic>
          <p:nvPicPr>
            <p:cNvPr id="5" name="object 5"/>
            <p:cNvPicPr/>
            <p:nvPr/>
          </p:nvPicPr>
          <p:blipFill>
            <a:blip r:embed="rId2" cstate="print"/>
            <a:stretch>
              <a:fillRect/>
            </a:stretch>
          </p:blipFill>
          <p:spPr>
            <a:xfrm>
              <a:off x="2756916" y="4623828"/>
              <a:ext cx="6219444" cy="1633727"/>
            </a:xfrm>
            <a:prstGeom prst="rect">
              <a:avLst/>
            </a:prstGeom>
          </p:spPr>
        </p:pic>
        <p:pic>
          <p:nvPicPr>
            <p:cNvPr id="6" name="object 6"/>
            <p:cNvPicPr/>
            <p:nvPr/>
          </p:nvPicPr>
          <p:blipFill>
            <a:blip r:embed="rId3" cstate="print"/>
            <a:stretch>
              <a:fillRect/>
            </a:stretch>
          </p:blipFill>
          <p:spPr>
            <a:xfrm>
              <a:off x="2811780" y="4669535"/>
              <a:ext cx="6059424" cy="1482852"/>
            </a:xfrm>
            <a:prstGeom prst="rect">
              <a:avLst/>
            </a:prstGeom>
          </p:spPr>
        </p:pic>
        <p:sp>
          <p:nvSpPr>
            <p:cNvPr id="7" name="object 7"/>
            <p:cNvSpPr/>
            <p:nvPr/>
          </p:nvSpPr>
          <p:spPr>
            <a:xfrm>
              <a:off x="2792730" y="4650485"/>
              <a:ext cx="6097905" cy="1521460"/>
            </a:xfrm>
            <a:custGeom>
              <a:avLst/>
              <a:gdLst/>
              <a:ahLst/>
              <a:cxnLst/>
              <a:rect l="l" t="t" r="r" b="b"/>
              <a:pathLst>
                <a:path w="6097905" h="1521460">
                  <a:moveTo>
                    <a:pt x="0" y="1520952"/>
                  </a:moveTo>
                  <a:lnTo>
                    <a:pt x="6097524" y="1520952"/>
                  </a:lnTo>
                  <a:lnTo>
                    <a:pt x="6097524" y="0"/>
                  </a:lnTo>
                  <a:lnTo>
                    <a:pt x="0" y="0"/>
                  </a:lnTo>
                  <a:lnTo>
                    <a:pt x="0" y="1520952"/>
                  </a:lnTo>
                  <a:close/>
                </a:path>
              </a:pathLst>
            </a:custGeom>
            <a:ln w="38100">
              <a:solidFill>
                <a:srgbClr val="000000"/>
              </a:solidFill>
            </a:ln>
          </p:spPr>
          <p:txBody>
            <a:bodyPr wrap="square" lIns="0" tIns="0" rIns="0" bIns="0" rtlCol="0"/>
            <a:lstStyle/>
            <a:p>
              <a:endParaRPr sz="1350"/>
            </a:p>
          </p:txBody>
        </p:sp>
      </p:grpSp>
      <p:sp>
        <p:nvSpPr>
          <p:cNvPr id="8" name="object 8"/>
          <p:cNvSpPr txBox="1"/>
          <p:nvPr/>
        </p:nvSpPr>
        <p:spPr>
          <a:xfrm>
            <a:off x="687476" y="5671642"/>
            <a:ext cx="573405" cy="148117"/>
          </a:xfrm>
          <a:prstGeom prst="rect">
            <a:avLst/>
          </a:prstGeom>
        </p:spPr>
        <p:txBody>
          <a:bodyPr vert="horz" wrap="square" lIns="0" tIns="9525" rIns="0" bIns="0" rtlCol="0">
            <a:spAutoFit/>
          </a:bodyPr>
          <a:lstStyle/>
          <a:p>
            <a:pPr marL="9525">
              <a:spcBef>
                <a:spcPts val="75"/>
              </a:spcBef>
            </a:pPr>
            <a:r>
              <a:rPr sz="900" dirty="0">
                <a:solidFill>
                  <a:srgbClr val="878787"/>
                </a:solidFill>
                <a:latin typeface="Calibri"/>
                <a:cs typeface="Calibri"/>
              </a:rPr>
              <a:t>1</a:t>
            </a:r>
            <a:r>
              <a:rPr sz="900" spc="4" dirty="0">
                <a:solidFill>
                  <a:srgbClr val="878787"/>
                </a:solidFill>
                <a:latin typeface="Calibri"/>
                <a:cs typeface="Calibri"/>
              </a:rPr>
              <a:t>2</a:t>
            </a:r>
            <a:r>
              <a:rPr sz="900" dirty="0">
                <a:solidFill>
                  <a:srgbClr val="878787"/>
                </a:solidFill>
                <a:latin typeface="Calibri"/>
                <a:cs typeface="Calibri"/>
              </a:rPr>
              <a:t>/1</a:t>
            </a:r>
            <a:r>
              <a:rPr sz="900" spc="4" dirty="0">
                <a:solidFill>
                  <a:srgbClr val="878787"/>
                </a:solidFill>
                <a:latin typeface="Calibri"/>
                <a:cs typeface="Calibri"/>
              </a:rPr>
              <a:t>0</a:t>
            </a:r>
            <a:r>
              <a:rPr sz="900" dirty="0">
                <a:solidFill>
                  <a:srgbClr val="878787"/>
                </a:solidFill>
                <a:latin typeface="Calibri"/>
                <a:cs typeface="Calibri"/>
              </a:rPr>
              <a:t>/2</a:t>
            </a:r>
            <a:r>
              <a:rPr sz="900" spc="4" dirty="0">
                <a:solidFill>
                  <a:srgbClr val="878787"/>
                </a:solidFill>
                <a:latin typeface="Calibri"/>
                <a:cs typeface="Calibri"/>
              </a:rPr>
              <a:t>0</a:t>
            </a:r>
            <a:r>
              <a:rPr sz="900" dirty="0">
                <a:solidFill>
                  <a:srgbClr val="878787"/>
                </a:solidFill>
                <a:latin typeface="Calibri"/>
                <a:cs typeface="Calibri"/>
              </a:rPr>
              <a:t>19</a:t>
            </a:r>
            <a:endParaRPr sz="900">
              <a:latin typeface="Calibri"/>
              <a:cs typeface="Calibri"/>
            </a:endParaRPr>
          </a:p>
        </p:txBody>
      </p:sp>
      <p:sp>
        <p:nvSpPr>
          <p:cNvPr id="9" name="object 9"/>
          <p:cNvSpPr txBox="1"/>
          <p:nvPr/>
        </p:nvSpPr>
        <p:spPr>
          <a:xfrm>
            <a:off x="8379427" y="5671642"/>
            <a:ext cx="77153" cy="148117"/>
          </a:xfrm>
          <a:prstGeom prst="rect">
            <a:avLst/>
          </a:prstGeom>
        </p:spPr>
        <p:txBody>
          <a:bodyPr vert="horz" wrap="square" lIns="0" tIns="9525" rIns="0" bIns="0" rtlCol="0">
            <a:spAutoFit/>
          </a:bodyPr>
          <a:lstStyle/>
          <a:p>
            <a:pPr marL="9525">
              <a:spcBef>
                <a:spcPts val="75"/>
              </a:spcBef>
            </a:pPr>
            <a:r>
              <a:rPr sz="900" dirty="0">
                <a:solidFill>
                  <a:srgbClr val="878787"/>
                </a:solidFill>
                <a:latin typeface="Calibri"/>
                <a:cs typeface="Calibri"/>
              </a:rPr>
              <a:t>3</a:t>
            </a:r>
            <a:endParaRPr sz="9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77" y="1053484"/>
            <a:ext cx="1322546" cy="470802"/>
          </a:xfrm>
          <a:prstGeom prst="rect">
            <a:avLst/>
          </a:prstGeom>
        </p:spPr>
        <p:txBody>
          <a:bodyPr vert="horz" wrap="square" lIns="0" tIns="9049" rIns="0" bIns="0" rtlCol="0" anchor="ctr">
            <a:spAutoFit/>
          </a:bodyPr>
          <a:lstStyle/>
          <a:p>
            <a:pPr marL="9525">
              <a:spcBef>
                <a:spcPts val="71"/>
              </a:spcBef>
            </a:pPr>
            <a:r>
              <a:rPr sz="3000" spc="-4" dirty="0">
                <a:solidFill>
                  <a:srgbClr val="000000"/>
                </a:solidFill>
                <a:latin typeface="Times New Roman"/>
                <a:cs typeface="Times New Roman"/>
              </a:rPr>
              <a:t>Cont.</a:t>
            </a:r>
            <a:r>
              <a:rPr sz="3000" spc="-124" dirty="0">
                <a:solidFill>
                  <a:srgbClr val="000000"/>
                </a:solidFill>
                <a:latin typeface="Times New Roman"/>
                <a:cs typeface="Times New Roman"/>
              </a:rPr>
              <a:t> </a:t>
            </a:r>
            <a:r>
              <a:rPr sz="3000" spc="-4" dirty="0">
                <a:solidFill>
                  <a:srgbClr val="000000"/>
                </a:solidFill>
                <a:latin typeface="Times New Roman"/>
                <a:cs typeface="Times New Roman"/>
              </a:rPr>
              <a:t>…</a:t>
            </a:r>
            <a:endParaRPr sz="3000">
              <a:latin typeface="Times New Roman"/>
              <a:cs typeface="Times New Roman"/>
            </a:endParaRPr>
          </a:p>
        </p:txBody>
      </p:sp>
      <p:sp>
        <p:nvSpPr>
          <p:cNvPr id="3" name="object 3"/>
          <p:cNvSpPr txBox="1"/>
          <p:nvPr/>
        </p:nvSpPr>
        <p:spPr>
          <a:xfrm>
            <a:off x="687477" y="1486875"/>
            <a:ext cx="7654766" cy="2244525"/>
          </a:xfrm>
          <a:prstGeom prst="rect">
            <a:avLst/>
          </a:prstGeom>
        </p:spPr>
        <p:txBody>
          <a:bodyPr vert="horz" wrap="square" lIns="0" tIns="79058" rIns="0" bIns="0" rtlCol="0">
            <a:spAutoFit/>
          </a:bodyPr>
          <a:lstStyle/>
          <a:p>
            <a:pPr marL="9525">
              <a:spcBef>
                <a:spcPts val="623"/>
              </a:spcBef>
            </a:pPr>
            <a:r>
              <a:rPr sz="2100" b="1" spc="-8" dirty="0">
                <a:latin typeface="Courier New"/>
                <a:cs typeface="Courier New"/>
              </a:rPr>
              <a:t>PHP</a:t>
            </a:r>
            <a:r>
              <a:rPr sz="2100" b="1" spc="-38" dirty="0">
                <a:latin typeface="Courier New"/>
                <a:cs typeface="Courier New"/>
              </a:rPr>
              <a:t> </a:t>
            </a:r>
            <a:r>
              <a:rPr sz="2100" b="1" spc="-11" dirty="0">
                <a:latin typeface="Courier New"/>
                <a:cs typeface="Courier New"/>
              </a:rPr>
              <a:t>Date()</a:t>
            </a:r>
            <a:r>
              <a:rPr sz="2100" b="1" spc="-45" dirty="0">
                <a:latin typeface="Courier New"/>
                <a:cs typeface="Courier New"/>
              </a:rPr>
              <a:t> </a:t>
            </a:r>
            <a:r>
              <a:rPr sz="2100" b="1" spc="-4" dirty="0">
                <a:latin typeface="Courier New"/>
                <a:cs typeface="Courier New"/>
              </a:rPr>
              <a:t>-</a:t>
            </a:r>
            <a:r>
              <a:rPr sz="2100" b="1" spc="-30" dirty="0">
                <a:latin typeface="Courier New"/>
                <a:cs typeface="Courier New"/>
              </a:rPr>
              <a:t> </a:t>
            </a:r>
            <a:r>
              <a:rPr sz="2100" b="1" spc="-11" dirty="0">
                <a:latin typeface="Courier New"/>
                <a:cs typeface="Courier New"/>
              </a:rPr>
              <a:t>Format</a:t>
            </a:r>
            <a:r>
              <a:rPr sz="2100" b="1" spc="-34" dirty="0">
                <a:latin typeface="Courier New"/>
                <a:cs typeface="Courier New"/>
              </a:rPr>
              <a:t> </a:t>
            </a:r>
            <a:r>
              <a:rPr sz="2100" b="1" spc="-11" dirty="0">
                <a:latin typeface="Courier New"/>
                <a:cs typeface="Courier New"/>
              </a:rPr>
              <a:t>the</a:t>
            </a:r>
            <a:r>
              <a:rPr sz="2100" b="1" spc="-23" dirty="0">
                <a:latin typeface="Courier New"/>
                <a:cs typeface="Courier New"/>
              </a:rPr>
              <a:t> </a:t>
            </a:r>
            <a:r>
              <a:rPr sz="2100" b="1" spc="-11" dirty="0">
                <a:latin typeface="Courier New"/>
                <a:cs typeface="Courier New"/>
              </a:rPr>
              <a:t>Date</a:t>
            </a:r>
            <a:endParaRPr sz="2100">
              <a:latin typeface="Courier New"/>
              <a:cs typeface="Courier New"/>
            </a:endParaRPr>
          </a:p>
          <a:p>
            <a:pPr marL="180975" marR="3810" indent="-171450">
              <a:lnSpc>
                <a:spcPts val="2250"/>
              </a:lnSpc>
              <a:spcBef>
                <a:spcPts val="851"/>
              </a:spcBef>
              <a:buFont typeface="Wingdings"/>
              <a:buChar char=""/>
              <a:tabLst>
                <a:tab pos="180975" algn="l"/>
              </a:tabLst>
            </a:pPr>
            <a:r>
              <a:rPr sz="2100" spc="-11" dirty="0">
                <a:latin typeface="Courier New"/>
                <a:cs typeface="Courier New"/>
              </a:rPr>
              <a:t>The </a:t>
            </a:r>
            <a:r>
              <a:rPr sz="2100" spc="-15" dirty="0">
                <a:latin typeface="Courier New"/>
                <a:cs typeface="Courier New"/>
              </a:rPr>
              <a:t>required </a:t>
            </a:r>
            <a:r>
              <a:rPr sz="2100" i="1" spc="-15" dirty="0">
                <a:latin typeface="Courier New"/>
                <a:cs typeface="Courier New"/>
              </a:rPr>
              <a:t>format </a:t>
            </a:r>
            <a:r>
              <a:rPr sz="2100" spc="-15" dirty="0">
                <a:latin typeface="Courier New"/>
                <a:cs typeface="Courier New"/>
              </a:rPr>
              <a:t>parameter </a:t>
            </a:r>
            <a:r>
              <a:rPr sz="2100" spc="-8" dirty="0">
                <a:latin typeface="Courier New"/>
                <a:cs typeface="Courier New"/>
              </a:rPr>
              <a:t>in </a:t>
            </a:r>
            <a:r>
              <a:rPr sz="2100" spc="-11" dirty="0">
                <a:latin typeface="Courier New"/>
                <a:cs typeface="Courier New"/>
              </a:rPr>
              <a:t>the </a:t>
            </a:r>
            <a:r>
              <a:rPr sz="2100" spc="-15" dirty="0">
                <a:latin typeface="Courier New"/>
                <a:cs typeface="Courier New"/>
              </a:rPr>
              <a:t>date() </a:t>
            </a:r>
            <a:r>
              <a:rPr sz="2100" spc="-11" dirty="0">
                <a:latin typeface="Courier New"/>
                <a:cs typeface="Courier New"/>
              </a:rPr>
              <a:t> function</a:t>
            </a:r>
            <a:r>
              <a:rPr sz="2100" spc="-23" dirty="0">
                <a:latin typeface="Courier New"/>
                <a:cs typeface="Courier New"/>
              </a:rPr>
              <a:t> </a:t>
            </a:r>
            <a:r>
              <a:rPr sz="2100" spc="-11" dirty="0">
                <a:latin typeface="Courier New"/>
                <a:cs typeface="Courier New"/>
              </a:rPr>
              <a:t>specifies</a:t>
            </a:r>
            <a:r>
              <a:rPr sz="2100" spc="-30" dirty="0">
                <a:latin typeface="Courier New"/>
                <a:cs typeface="Courier New"/>
              </a:rPr>
              <a:t> </a:t>
            </a:r>
            <a:r>
              <a:rPr sz="2100" spc="-11" dirty="0">
                <a:latin typeface="Courier New"/>
                <a:cs typeface="Courier New"/>
              </a:rPr>
              <a:t>how</a:t>
            </a:r>
            <a:r>
              <a:rPr sz="2100" spc="-26" dirty="0">
                <a:latin typeface="Courier New"/>
                <a:cs typeface="Courier New"/>
              </a:rPr>
              <a:t> </a:t>
            </a:r>
            <a:r>
              <a:rPr sz="2100" spc="-4" dirty="0">
                <a:latin typeface="Courier New"/>
                <a:cs typeface="Courier New"/>
              </a:rPr>
              <a:t>to</a:t>
            </a:r>
            <a:r>
              <a:rPr sz="2100" spc="-23" dirty="0">
                <a:latin typeface="Courier New"/>
                <a:cs typeface="Courier New"/>
              </a:rPr>
              <a:t> </a:t>
            </a:r>
            <a:r>
              <a:rPr sz="2100" spc="-11" dirty="0">
                <a:latin typeface="Courier New"/>
                <a:cs typeface="Courier New"/>
              </a:rPr>
              <a:t>format</a:t>
            </a:r>
            <a:r>
              <a:rPr sz="2100" spc="-26" dirty="0">
                <a:latin typeface="Courier New"/>
                <a:cs typeface="Courier New"/>
              </a:rPr>
              <a:t> </a:t>
            </a:r>
            <a:r>
              <a:rPr sz="2100" spc="-11" dirty="0">
                <a:latin typeface="Courier New"/>
                <a:cs typeface="Courier New"/>
              </a:rPr>
              <a:t>the</a:t>
            </a:r>
            <a:r>
              <a:rPr sz="2100" spc="-19" dirty="0">
                <a:latin typeface="Courier New"/>
                <a:cs typeface="Courier New"/>
              </a:rPr>
              <a:t> </a:t>
            </a:r>
            <a:r>
              <a:rPr sz="2100" spc="-11" dirty="0">
                <a:latin typeface="Courier New"/>
                <a:cs typeface="Courier New"/>
              </a:rPr>
              <a:t>date/time.</a:t>
            </a:r>
            <a:endParaRPr sz="2100">
              <a:latin typeface="Courier New"/>
              <a:cs typeface="Courier New"/>
            </a:endParaRPr>
          </a:p>
          <a:p>
            <a:pPr marL="9525">
              <a:spcBef>
                <a:spcPts val="349"/>
              </a:spcBef>
            </a:pPr>
            <a:r>
              <a:rPr sz="2100" spc="-8" dirty="0">
                <a:latin typeface="Courier New"/>
                <a:cs typeface="Courier New"/>
              </a:rPr>
              <a:t>Here</a:t>
            </a:r>
            <a:r>
              <a:rPr sz="2100" spc="-34" dirty="0">
                <a:latin typeface="Courier New"/>
                <a:cs typeface="Courier New"/>
              </a:rPr>
              <a:t> </a:t>
            </a:r>
            <a:r>
              <a:rPr sz="2100" spc="-15" dirty="0">
                <a:latin typeface="Courier New"/>
                <a:cs typeface="Courier New"/>
              </a:rPr>
              <a:t>are</a:t>
            </a:r>
            <a:r>
              <a:rPr sz="2100" spc="-23" dirty="0">
                <a:latin typeface="Courier New"/>
                <a:cs typeface="Courier New"/>
              </a:rPr>
              <a:t> </a:t>
            </a:r>
            <a:r>
              <a:rPr sz="2100" spc="-11" dirty="0">
                <a:latin typeface="Courier New"/>
                <a:cs typeface="Courier New"/>
              </a:rPr>
              <a:t>some</a:t>
            </a:r>
            <a:r>
              <a:rPr sz="2100" spc="-41" dirty="0">
                <a:latin typeface="Courier New"/>
                <a:cs typeface="Courier New"/>
              </a:rPr>
              <a:t> </a:t>
            </a:r>
            <a:r>
              <a:rPr sz="2100" spc="-11" dirty="0">
                <a:latin typeface="Courier New"/>
                <a:cs typeface="Courier New"/>
              </a:rPr>
              <a:t>characters</a:t>
            </a:r>
            <a:r>
              <a:rPr sz="2100" spc="-38" dirty="0">
                <a:latin typeface="Courier New"/>
                <a:cs typeface="Courier New"/>
              </a:rPr>
              <a:t> </a:t>
            </a:r>
            <a:r>
              <a:rPr sz="2100" spc="-15" dirty="0">
                <a:latin typeface="Courier New"/>
                <a:cs typeface="Courier New"/>
              </a:rPr>
              <a:t>that</a:t>
            </a:r>
            <a:r>
              <a:rPr sz="2100" spc="-19" dirty="0">
                <a:latin typeface="Courier New"/>
                <a:cs typeface="Courier New"/>
              </a:rPr>
              <a:t> </a:t>
            </a:r>
            <a:r>
              <a:rPr sz="2100" spc="-8" dirty="0">
                <a:latin typeface="Courier New"/>
                <a:cs typeface="Courier New"/>
              </a:rPr>
              <a:t>can</a:t>
            </a:r>
            <a:r>
              <a:rPr sz="2100" spc="-45" dirty="0">
                <a:latin typeface="Courier New"/>
                <a:cs typeface="Courier New"/>
              </a:rPr>
              <a:t> </a:t>
            </a:r>
            <a:r>
              <a:rPr sz="2100" spc="-8" dirty="0">
                <a:latin typeface="Courier New"/>
                <a:cs typeface="Courier New"/>
              </a:rPr>
              <a:t>be</a:t>
            </a:r>
            <a:r>
              <a:rPr sz="2100" spc="-15" dirty="0">
                <a:latin typeface="Courier New"/>
                <a:cs typeface="Courier New"/>
              </a:rPr>
              <a:t> </a:t>
            </a:r>
            <a:r>
              <a:rPr sz="2100" spc="-11" dirty="0">
                <a:latin typeface="Courier New"/>
                <a:cs typeface="Courier New"/>
              </a:rPr>
              <a:t>used:</a:t>
            </a:r>
            <a:endParaRPr sz="2100">
              <a:latin typeface="Courier New"/>
              <a:cs typeface="Courier New"/>
            </a:endParaRPr>
          </a:p>
          <a:p>
            <a:pPr marL="180975" indent="-171450">
              <a:spcBef>
                <a:spcPts val="525"/>
              </a:spcBef>
              <a:buFont typeface="Wingdings"/>
              <a:buChar char=""/>
              <a:tabLst>
                <a:tab pos="180975" algn="l"/>
              </a:tabLst>
            </a:pPr>
            <a:r>
              <a:rPr sz="2100" spc="-4" dirty="0">
                <a:latin typeface="Courier New"/>
                <a:cs typeface="Courier New"/>
              </a:rPr>
              <a:t>d</a:t>
            </a:r>
            <a:r>
              <a:rPr sz="2100" spc="-23" dirty="0">
                <a:latin typeface="Courier New"/>
                <a:cs typeface="Courier New"/>
              </a:rPr>
              <a:t> </a:t>
            </a:r>
            <a:r>
              <a:rPr sz="2100" spc="-4" dirty="0">
                <a:latin typeface="Courier New"/>
                <a:cs typeface="Courier New"/>
              </a:rPr>
              <a:t>-</a:t>
            </a:r>
            <a:r>
              <a:rPr sz="2100" spc="-11" dirty="0">
                <a:latin typeface="Courier New"/>
                <a:cs typeface="Courier New"/>
              </a:rPr>
              <a:t> </a:t>
            </a:r>
            <a:r>
              <a:rPr sz="2100" spc="-15" dirty="0">
                <a:latin typeface="Courier New"/>
                <a:cs typeface="Courier New"/>
              </a:rPr>
              <a:t>Represents</a:t>
            </a:r>
            <a:r>
              <a:rPr sz="2100" spc="-26" dirty="0">
                <a:latin typeface="Courier New"/>
                <a:cs typeface="Courier New"/>
              </a:rPr>
              <a:t> </a:t>
            </a:r>
            <a:r>
              <a:rPr sz="2100" spc="-11" dirty="0">
                <a:latin typeface="Courier New"/>
                <a:cs typeface="Courier New"/>
              </a:rPr>
              <a:t>the</a:t>
            </a:r>
            <a:r>
              <a:rPr sz="2100" spc="-34" dirty="0">
                <a:latin typeface="Courier New"/>
                <a:cs typeface="Courier New"/>
              </a:rPr>
              <a:t> </a:t>
            </a:r>
            <a:r>
              <a:rPr sz="2100" spc="-15" dirty="0">
                <a:latin typeface="Courier New"/>
                <a:cs typeface="Courier New"/>
              </a:rPr>
              <a:t>day</a:t>
            </a:r>
            <a:r>
              <a:rPr sz="2100" spc="-8" dirty="0">
                <a:latin typeface="Courier New"/>
                <a:cs typeface="Courier New"/>
              </a:rPr>
              <a:t> </a:t>
            </a:r>
            <a:r>
              <a:rPr sz="2100" spc="-11" dirty="0">
                <a:latin typeface="Courier New"/>
                <a:cs typeface="Courier New"/>
              </a:rPr>
              <a:t>of</a:t>
            </a:r>
            <a:r>
              <a:rPr sz="2100" spc="-30" dirty="0">
                <a:latin typeface="Courier New"/>
                <a:cs typeface="Courier New"/>
              </a:rPr>
              <a:t> </a:t>
            </a:r>
            <a:r>
              <a:rPr sz="2100" spc="-11" dirty="0">
                <a:latin typeface="Courier New"/>
                <a:cs typeface="Courier New"/>
              </a:rPr>
              <a:t>the month</a:t>
            </a:r>
            <a:r>
              <a:rPr sz="2100" spc="-30" dirty="0">
                <a:latin typeface="Courier New"/>
                <a:cs typeface="Courier New"/>
              </a:rPr>
              <a:t> </a:t>
            </a:r>
            <a:r>
              <a:rPr sz="2100" spc="-11" dirty="0">
                <a:latin typeface="Courier New"/>
                <a:cs typeface="Courier New"/>
              </a:rPr>
              <a:t>(01</a:t>
            </a:r>
            <a:r>
              <a:rPr sz="2100" spc="-38" dirty="0">
                <a:latin typeface="Courier New"/>
                <a:cs typeface="Courier New"/>
              </a:rPr>
              <a:t> </a:t>
            </a:r>
            <a:r>
              <a:rPr sz="2100" spc="-8" dirty="0">
                <a:latin typeface="Courier New"/>
                <a:cs typeface="Courier New"/>
              </a:rPr>
              <a:t>to</a:t>
            </a:r>
            <a:r>
              <a:rPr sz="2100" spc="-19" dirty="0">
                <a:latin typeface="Courier New"/>
                <a:cs typeface="Courier New"/>
              </a:rPr>
              <a:t> </a:t>
            </a:r>
            <a:r>
              <a:rPr sz="2100" spc="-15" dirty="0">
                <a:latin typeface="Courier New"/>
                <a:cs typeface="Courier New"/>
              </a:rPr>
              <a:t>31)</a:t>
            </a:r>
            <a:endParaRPr sz="2100">
              <a:latin typeface="Courier New"/>
              <a:cs typeface="Courier New"/>
            </a:endParaRPr>
          </a:p>
          <a:p>
            <a:pPr marL="180975" indent="-171450">
              <a:spcBef>
                <a:spcPts val="529"/>
              </a:spcBef>
              <a:buFont typeface="Wingdings"/>
              <a:buChar char=""/>
              <a:tabLst>
                <a:tab pos="180975" algn="l"/>
              </a:tabLst>
            </a:pPr>
            <a:r>
              <a:rPr sz="2100" spc="-4" dirty="0">
                <a:latin typeface="Courier New"/>
                <a:cs typeface="Courier New"/>
              </a:rPr>
              <a:t>m</a:t>
            </a:r>
            <a:r>
              <a:rPr sz="2100" spc="-26" dirty="0">
                <a:latin typeface="Courier New"/>
                <a:cs typeface="Courier New"/>
              </a:rPr>
              <a:t> </a:t>
            </a:r>
            <a:r>
              <a:rPr sz="2100" spc="-4" dirty="0">
                <a:latin typeface="Courier New"/>
                <a:cs typeface="Courier New"/>
              </a:rPr>
              <a:t>-</a:t>
            </a:r>
            <a:r>
              <a:rPr sz="2100" spc="-34" dirty="0">
                <a:latin typeface="Courier New"/>
                <a:cs typeface="Courier New"/>
              </a:rPr>
              <a:t> </a:t>
            </a:r>
            <a:r>
              <a:rPr sz="2100" spc="-11" dirty="0">
                <a:latin typeface="Courier New"/>
                <a:cs typeface="Courier New"/>
              </a:rPr>
              <a:t>Represents</a:t>
            </a:r>
            <a:r>
              <a:rPr sz="2100" spc="-45" dirty="0">
                <a:latin typeface="Courier New"/>
                <a:cs typeface="Courier New"/>
              </a:rPr>
              <a:t> </a:t>
            </a:r>
            <a:r>
              <a:rPr sz="2100" spc="-4" dirty="0">
                <a:latin typeface="Courier New"/>
                <a:cs typeface="Courier New"/>
              </a:rPr>
              <a:t>a</a:t>
            </a:r>
            <a:r>
              <a:rPr sz="2100" spc="-26" dirty="0">
                <a:latin typeface="Courier New"/>
                <a:cs typeface="Courier New"/>
              </a:rPr>
              <a:t> </a:t>
            </a:r>
            <a:r>
              <a:rPr sz="2100" spc="-15" dirty="0">
                <a:latin typeface="Courier New"/>
                <a:cs typeface="Courier New"/>
              </a:rPr>
              <a:t>month</a:t>
            </a:r>
            <a:r>
              <a:rPr sz="2100" spc="-23" dirty="0">
                <a:latin typeface="Courier New"/>
                <a:cs typeface="Courier New"/>
              </a:rPr>
              <a:t> </a:t>
            </a:r>
            <a:r>
              <a:rPr sz="2100" spc="-8" dirty="0">
                <a:latin typeface="Courier New"/>
                <a:cs typeface="Courier New"/>
              </a:rPr>
              <a:t>(01</a:t>
            </a:r>
            <a:r>
              <a:rPr sz="2100" spc="-34" dirty="0">
                <a:latin typeface="Courier New"/>
                <a:cs typeface="Courier New"/>
              </a:rPr>
              <a:t> </a:t>
            </a:r>
            <a:r>
              <a:rPr sz="2100" spc="-11" dirty="0">
                <a:latin typeface="Courier New"/>
                <a:cs typeface="Courier New"/>
              </a:rPr>
              <a:t>to</a:t>
            </a:r>
            <a:r>
              <a:rPr sz="2100" spc="-23" dirty="0">
                <a:latin typeface="Courier New"/>
                <a:cs typeface="Courier New"/>
              </a:rPr>
              <a:t> </a:t>
            </a:r>
            <a:r>
              <a:rPr sz="2100" spc="-8" dirty="0">
                <a:latin typeface="Courier New"/>
                <a:cs typeface="Courier New"/>
              </a:rPr>
              <a:t>12)</a:t>
            </a:r>
            <a:endParaRPr sz="2100">
              <a:latin typeface="Courier New"/>
              <a:cs typeface="Courier New"/>
            </a:endParaRPr>
          </a:p>
        </p:txBody>
      </p:sp>
      <p:sp>
        <p:nvSpPr>
          <p:cNvPr id="4" name="object 4"/>
          <p:cNvSpPr txBox="1"/>
          <p:nvPr/>
        </p:nvSpPr>
        <p:spPr>
          <a:xfrm>
            <a:off x="687420" y="3731400"/>
            <a:ext cx="6217444" cy="3556262"/>
          </a:xfrm>
          <a:prstGeom prst="rect">
            <a:avLst/>
          </a:prstGeom>
        </p:spPr>
        <p:txBody>
          <a:bodyPr vert="horz" wrap="square" lIns="0" tIns="9049" rIns="0" bIns="0" rtlCol="0">
            <a:spAutoFit/>
          </a:bodyPr>
          <a:lstStyle/>
          <a:p>
            <a:pPr marL="180975" indent="-171450">
              <a:spcBef>
                <a:spcPts val="71"/>
              </a:spcBef>
              <a:buFont typeface="Wingdings"/>
              <a:buChar char=""/>
              <a:tabLst>
                <a:tab pos="180975" algn="l"/>
              </a:tabLst>
            </a:pPr>
            <a:r>
              <a:rPr sz="2100" spc="-4" dirty="0">
                <a:latin typeface="Courier New"/>
                <a:cs typeface="Courier New"/>
              </a:rPr>
              <a:t>Y</a:t>
            </a:r>
            <a:r>
              <a:rPr sz="2100" spc="-26" dirty="0">
                <a:latin typeface="Courier New"/>
                <a:cs typeface="Courier New"/>
              </a:rPr>
              <a:t> </a:t>
            </a:r>
            <a:r>
              <a:rPr sz="2100" spc="-4" dirty="0">
                <a:latin typeface="Courier New"/>
                <a:cs typeface="Courier New"/>
              </a:rPr>
              <a:t>-</a:t>
            </a:r>
            <a:r>
              <a:rPr sz="2100" spc="-30" dirty="0">
                <a:latin typeface="Courier New"/>
                <a:cs typeface="Courier New"/>
              </a:rPr>
              <a:t> </a:t>
            </a:r>
            <a:r>
              <a:rPr sz="2100" spc="-11" dirty="0">
                <a:latin typeface="Courier New"/>
                <a:cs typeface="Courier New"/>
              </a:rPr>
              <a:t>Represents</a:t>
            </a:r>
            <a:r>
              <a:rPr sz="2100" spc="-45" dirty="0">
                <a:latin typeface="Courier New"/>
                <a:cs typeface="Courier New"/>
              </a:rPr>
              <a:t> </a:t>
            </a:r>
            <a:r>
              <a:rPr sz="2100" spc="-4" dirty="0">
                <a:latin typeface="Courier New"/>
                <a:cs typeface="Courier New"/>
              </a:rPr>
              <a:t>a</a:t>
            </a:r>
            <a:r>
              <a:rPr sz="2100" spc="-23" dirty="0">
                <a:latin typeface="Courier New"/>
                <a:cs typeface="Courier New"/>
              </a:rPr>
              <a:t> </a:t>
            </a:r>
            <a:r>
              <a:rPr sz="2100" spc="-11" dirty="0">
                <a:latin typeface="Courier New"/>
                <a:cs typeface="Courier New"/>
              </a:rPr>
              <a:t>year</a:t>
            </a:r>
            <a:r>
              <a:rPr sz="2100" spc="-30" dirty="0">
                <a:latin typeface="Courier New"/>
                <a:cs typeface="Courier New"/>
              </a:rPr>
              <a:t> </a:t>
            </a:r>
            <a:r>
              <a:rPr sz="2100" spc="-8" dirty="0">
                <a:latin typeface="Courier New"/>
                <a:cs typeface="Courier New"/>
              </a:rPr>
              <a:t>(in</a:t>
            </a:r>
            <a:r>
              <a:rPr sz="2100" spc="-34" dirty="0">
                <a:latin typeface="Courier New"/>
                <a:cs typeface="Courier New"/>
              </a:rPr>
              <a:t> </a:t>
            </a:r>
            <a:r>
              <a:rPr sz="2100" spc="-11" dirty="0">
                <a:latin typeface="Courier New"/>
                <a:cs typeface="Courier New"/>
              </a:rPr>
              <a:t>four</a:t>
            </a:r>
            <a:r>
              <a:rPr sz="2100" spc="-19" dirty="0">
                <a:latin typeface="Courier New"/>
                <a:cs typeface="Courier New"/>
              </a:rPr>
              <a:t> </a:t>
            </a:r>
            <a:r>
              <a:rPr sz="2100" spc="-15" dirty="0">
                <a:latin typeface="Courier New"/>
                <a:cs typeface="Courier New"/>
              </a:rPr>
              <a:t>digits)</a:t>
            </a:r>
            <a:endParaRPr lang="en-US" sz="2100" spc="-15" dirty="0">
              <a:latin typeface="Courier New"/>
              <a:cs typeface="Courier New"/>
            </a:endParaRPr>
          </a:p>
          <a:p>
            <a:pPr marL="180975" indent="-171450">
              <a:spcBef>
                <a:spcPts val="71"/>
              </a:spcBef>
              <a:buFont typeface="Wingdings"/>
              <a:buChar char=""/>
              <a:tabLst>
                <a:tab pos="180975" algn="l"/>
              </a:tabLst>
            </a:pP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l (lowercase 'L') - Represents the day of the </a:t>
            </a:r>
            <a:r>
              <a:rPr lang="en-US" sz="1600" b="0" i="0" dirty="0">
                <a:solidFill>
                  <a:srgbClr val="000000"/>
                </a:solidFill>
                <a:effectLst/>
                <a:highlight>
                  <a:srgbClr val="FFFFFF"/>
                </a:highlight>
                <a:latin typeface="Courier New" panose="02070309020205020404" pitchFamily="49" charset="0"/>
                <a:cs typeface="Courier New" panose="02070309020205020404" pitchFamily="49" charset="0"/>
              </a:rPr>
              <a:t>week</a:t>
            </a:r>
          </a:p>
          <a:p>
            <a:r>
              <a:rPr lang="en-US" b="0" i="0" dirty="0">
                <a:solidFill>
                  <a:srgbClr val="FF0000"/>
                </a:solidFill>
                <a:effectLst/>
                <a:highlight>
                  <a:srgbClr val="FFFFFF"/>
                </a:highlight>
                <a:latin typeface="Courier New" panose="02070309020205020404" pitchFamily="49" charset="0"/>
                <a:cs typeface="Courier New" panose="02070309020205020404" pitchFamily="49" charset="0"/>
              </a:rPr>
              <a:t>&lt;?</a:t>
            </a:r>
            <a:r>
              <a:rPr lang="en-US" b="0" i="0" dirty="0" err="1">
                <a:solidFill>
                  <a:srgbClr val="FF0000"/>
                </a:solidFill>
                <a:effectLst/>
                <a:highlight>
                  <a:srgbClr val="FFFFFF"/>
                </a:highlight>
                <a:latin typeface="Courier New" panose="02070309020205020404" pitchFamily="49" charset="0"/>
                <a:cs typeface="Courier New" panose="02070309020205020404" pitchFamily="49" charset="0"/>
              </a:rPr>
              <a:t>php</a:t>
            </a:r>
            <a:br>
              <a:rPr lang="en-US" dirty="0">
                <a:latin typeface="Courier New" panose="02070309020205020404" pitchFamily="49" charset="0"/>
                <a:cs typeface="Courier New" panose="02070309020205020404" pitchFamily="49" charset="0"/>
              </a:rPr>
            </a:br>
            <a:r>
              <a:rPr lang="en-US" b="0" i="0" dirty="0">
                <a:solidFill>
                  <a:srgbClr val="0000CD"/>
                </a:solidFill>
                <a:effectLst/>
                <a:highlight>
                  <a:srgbClr val="FFFFFF"/>
                </a:highlight>
                <a:latin typeface="Courier New" panose="02070309020205020404" pitchFamily="49" charset="0"/>
                <a:cs typeface="Courier New" panose="02070309020205020404" pitchFamily="49" charset="0"/>
              </a:rPr>
              <a:t>echo</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 </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"Today is "</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 . date(</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"Y/m/d"</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 . </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"&lt;</a:t>
            </a:r>
            <a:r>
              <a:rPr lang="en-US" b="0" i="0" dirty="0" err="1">
                <a:solidFill>
                  <a:srgbClr val="A52A2A"/>
                </a:solidFill>
                <a:effectLst/>
                <a:highlight>
                  <a:srgbClr val="FFFFFF"/>
                </a:highlight>
                <a:latin typeface="Courier New" panose="02070309020205020404" pitchFamily="49" charset="0"/>
                <a:cs typeface="Courier New" panose="02070309020205020404" pitchFamily="49" charset="0"/>
              </a:rPr>
              <a:t>br</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&gt;"</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0" i="0" dirty="0">
                <a:solidFill>
                  <a:srgbClr val="0000CD"/>
                </a:solidFill>
                <a:effectLst/>
                <a:highlight>
                  <a:srgbClr val="FFFFFF"/>
                </a:highlight>
                <a:latin typeface="Courier New" panose="02070309020205020404" pitchFamily="49" charset="0"/>
                <a:cs typeface="Courier New" panose="02070309020205020404" pitchFamily="49" charset="0"/>
              </a:rPr>
              <a:t>echo</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 </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"Today is "</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 . date(</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a:t>
            </a:r>
            <a:r>
              <a:rPr lang="en-US" b="0" i="0" dirty="0" err="1">
                <a:solidFill>
                  <a:srgbClr val="A52A2A"/>
                </a:solidFill>
                <a:effectLst/>
                <a:highlight>
                  <a:srgbClr val="FFFFFF"/>
                </a:highlight>
                <a:latin typeface="Courier New" panose="02070309020205020404" pitchFamily="49" charset="0"/>
                <a:cs typeface="Courier New" panose="02070309020205020404" pitchFamily="49" charset="0"/>
              </a:rPr>
              <a:t>Y.m.d</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 . </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"&lt;</a:t>
            </a:r>
            <a:r>
              <a:rPr lang="en-US" b="0" i="0" dirty="0" err="1">
                <a:solidFill>
                  <a:srgbClr val="A52A2A"/>
                </a:solidFill>
                <a:effectLst/>
                <a:highlight>
                  <a:srgbClr val="FFFFFF"/>
                </a:highlight>
                <a:latin typeface="Courier New" panose="02070309020205020404" pitchFamily="49" charset="0"/>
                <a:cs typeface="Courier New" panose="02070309020205020404" pitchFamily="49" charset="0"/>
              </a:rPr>
              <a:t>br</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&gt;"</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0" i="0" dirty="0">
                <a:solidFill>
                  <a:srgbClr val="0000CD"/>
                </a:solidFill>
                <a:effectLst/>
                <a:highlight>
                  <a:srgbClr val="FFFFFF"/>
                </a:highlight>
                <a:latin typeface="Courier New" panose="02070309020205020404" pitchFamily="49" charset="0"/>
                <a:cs typeface="Courier New" panose="02070309020205020404" pitchFamily="49" charset="0"/>
              </a:rPr>
              <a:t>echo</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 </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"Today is "</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 . date(</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"Y-m-d"</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 . </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"&lt;</a:t>
            </a:r>
            <a:r>
              <a:rPr lang="en-US" b="0" i="0" dirty="0" err="1">
                <a:solidFill>
                  <a:srgbClr val="A52A2A"/>
                </a:solidFill>
                <a:effectLst/>
                <a:highlight>
                  <a:srgbClr val="FFFFFF"/>
                </a:highlight>
                <a:latin typeface="Courier New" panose="02070309020205020404" pitchFamily="49" charset="0"/>
                <a:cs typeface="Courier New" panose="02070309020205020404" pitchFamily="49" charset="0"/>
              </a:rPr>
              <a:t>br</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&gt;"</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0" i="0" dirty="0">
                <a:solidFill>
                  <a:srgbClr val="0000CD"/>
                </a:solidFill>
                <a:effectLst/>
                <a:highlight>
                  <a:srgbClr val="FFFFFF"/>
                </a:highlight>
                <a:latin typeface="Courier New" panose="02070309020205020404" pitchFamily="49" charset="0"/>
                <a:cs typeface="Courier New" panose="02070309020205020404" pitchFamily="49" charset="0"/>
              </a:rPr>
              <a:t>echo</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 </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"Today is "</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 . date(</a:t>
            </a:r>
            <a:r>
              <a:rPr lang="en-US" b="0" i="0" dirty="0">
                <a:solidFill>
                  <a:srgbClr val="A52A2A"/>
                </a:solidFill>
                <a:effectLst/>
                <a:highlight>
                  <a:srgbClr val="FFFFFF"/>
                </a:highlight>
                <a:latin typeface="Courier New" panose="02070309020205020404" pitchFamily="49" charset="0"/>
                <a:cs typeface="Courier New" panose="02070309020205020404" pitchFamily="49" charset="0"/>
              </a:rPr>
              <a:t>"l"</a:t>
            </a:r>
            <a:r>
              <a:rPr lang="en-US" b="0" i="0" dirty="0">
                <a:solidFill>
                  <a:srgbClr val="000000"/>
                </a:solidFill>
                <a:effectLst/>
                <a:highlight>
                  <a:srgbClr val="FFFFFF"/>
                </a:highlight>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0" i="0" dirty="0">
                <a:solidFill>
                  <a:srgbClr val="FF0000"/>
                </a:solidFill>
                <a:effectLst/>
                <a:highlight>
                  <a:srgbClr val="FFFFFF"/>
                </a:highlight>
                <a:latin typeface="Courier New" panose="02070309020205020404" pitchFamily="49" charset="0"/>
                <a:cs typeface="Courier New" panose="02070309020205020404" pitchFamily="49" charset="0"/>
              </a:rPr>
              <a:t>?&gt;</a:t>
            </a:r>
            <a:br>
              <a:rPr lang="en-US" sz="2400" dirty="0"/>
            </a:br>
            <a:endParaRPr lang="en-US" sz="2100" spc="-15" dirty="0">
              <a:latin typeface="Courier New"/>
              <a:cs typeface="Courier New"/>
            </a:endParaRPr>
          </a:p>
          <a:p>
            <a:pPr marL="180975" indent="-171450">
              <a:spcBef>
                <a:spcPts val="71"/>
              </a:spcBef>
              <a:buFont typeface="Wingdings"/>
              <a:buChar char=""/>
              <a:tabLst>
                <a:tab pos="180975" algn="l"/>
              </a:tabLst>
            </a:pPr>
            <a:endParaRPr lang="en-US" sz="2100" spc="-15" dirty="0">
              <a:latin typeface="Courier New"/>
              <a:cs typeface="Courier New"/>
            </a:endParaRPr>
          </a:p>
          <a:p>
            <a:pPr marL="180975" indent="-171450">
              <a:spcBef>
                <a:spcPts val="71"/>
              </a:spcBef>
              <a:buFont typeface="Wingdings"/>
              <a:buChar char=""/>
              <a:tabLst>
                <a:tab pos="180975" algn="l"/>
              </a:tabLst>
            </a:pPr>
            <a:endParaRPr sz="2100" dirty="0">
              <a:latin typeface="Courier New"/>
              <a:cs typeface="Courier New"/>
            </a:endParaRPr>
          </a:p>
        </p:txBody>
      </p:sp>
      <p:sp>
        <p:nvSpPr>
          <p:cNvPr id="5" name="object 5"/>
          <p:cNvSpPr txBox="1"/>
          <p:nvPr/>
        </p:nvSpPr>
        <p:spPr>
          <a:xfrm>
            <a:off x="2209800" y="4369217"/>
            <a:ext cx="1287779" cy="332303"/>
          </a:xfrm>
          <a:prstGeom prst="rect">
            <a:avLst/>
          </a:prstGeom>
        </p:spPr>
        <p:txBody>
          <a:bodyPr vert="horz" wrap="square" lIns="0" tIns="9049" rIns="0" bIns="0" rtlCol="0">
            <a:spAutoFit/>
          </a:bodyPr>
          <a:lstStyle/>
          <a:p>
            <a:pPr marL="9525">
              <a:spcBef>
                <a:spcPts val="71"/>
              </a:spcBef>
            </a:pPr>
            <a:r>
              <a:rPr sz="2100" b="1" spc="-15" dirty="0">
                <a:solidFill>
                  <a:srgbClr val="6E2E9F"/>
                </a:solidFill>
                <a:latin typeface="Courier New"/>
                <a:cs typeface="Courier New"/>
              </a:rPr>
              <a:t>Exam</a:t>
            </a:r>
            <a:r>
              <a:rPr sz="2100" b="1" spc="-23" dirty="0">
                <a:solidFill>
                  <a:srgbClr val="6E2E9F"/>
                </a:solidFill>
                <a:latin typeface="Courier New"/>
                <a:cs typeface="Courier New"/>
              </a:rPr>
              <a:t>ple</a:t>
            </a:r>
            <a:r>
              <a:rPr sz="2100" spc="-4" dirty="0">
                <a:latin typeface="Courier New"/>
                <a:cs typeface="Courier New"/>
              </a:rPr>
              <a:t>:</a:t>
            </a:r>
            <a:endParaRPr sz="2100" dirty="0">
              <a:latin typeface="Courier New"/>
              <a:cs typeface="Courier New"/>
            </a:endParaRPr>
          </a:p>
        </p:txBody>
      </p:sp>
      <p:sp>
        <p:nvSpPr>
          <p:cNvPr id="10" name="object 10"/>
          <p:cNvSpPr txBox="1"/>
          <p:nvPr/>
        </p:nvSpPr>
        <p:spPr>
          <a:xfrm>
            <a:off x="7467600" y="4461879"/>
            <a:ext cx="838676" cy="286617"/>
          </a:xfrm>
          <a:prstGeom prst="rect">
            <a:avLst/>
          </a:prstGeom>
        </p:spPr>
        <p:txBody>
          <a:bodyPr vert="horz" wrap="square" lIns="0" tIns="9525" rIns="0" bIns="0" rtlCol="0">
            <a:spAutoFit/>
          </a:bodyPr>
          <a:lstStyle/>
          <a:p>
            <a:pPr marL="9525">
              <a:spcBef>
                <a:spcPts val="75"/>
              </a:spcBef>
            </a:pPr>
            <a:r>
              <a:rPr b="1" spc="-4" dirty="0">
                <a:solidFill>
                  <a:srgbClr val="6E2E9F"/>
                </a:solidFill>
                <a:latin typeface="Courier New"/>
                <a:cs typeface="Courier New"/>
              </a:rPr>
              <a:t>o</a:t>
            </a:r>
            <a:r>
              <a:rPr b="1" spc="-11" dirty="0">
                <a:solidFill>
                  <a:srgbClr val="6E2E9F"/>
                </a:solidFill>
                <a:latin typeface="Courier New"/>
                <a:cs typeface="Courier New"/>
              </a:rPr>
              <a:t>ut</a:t>
            </a:r>
            <a:r>
              <a:rPr b="1" spc="-4" dirty="0">
                <a:solidFill>
                  <a:srgbClr val="6E2E9F"/>
                </a:solidFill>
                <a:latin typeface="Courier New"/>
                <a:cs typeface="Courier New"/>
              </a:rPr>
              <a:t>p</a:t>
            </a:r>
            <a:r>
              <a:rPr b="1" spc="-11" dirty="0">
                <a:solidFill>
                  <a:srgbClr val="6E2E9F"/>
                </a:solidFill>
                <a:latin typeface="Courier New"/>
                <a:cs typeface="Courier New"/>
              </a:rPr>
              <a:t>u</a:t>
            </a:r>
            <a:r>
              <a:rPr b="1" dirty="0">
                <a:solidFill>
                  <a:srgbClr val="6E2E9F"/>
                </a:solidFill>
                <a:latin typeface="Courier New"/>
                <a:cs typeface="Courier New"/>
              </a:rPr>
              <a:t>t</a:t>
            </a:r>
            <a:endParaRPr dirty="0">
              <a:latin typeface="Courier New"/>
              <a:cs typeface="Courier New"/>
            </a:endParaRPr>
          </a:p>
        </p:txBody>
      </p:sp>
      <p:sp>
        <p:nvSpPr>
          <p:cNvPr id="11" name="object 11"/>
          <p:cNvSpPr txBox="1"/>
          <p:nvPr/>
        </p:nvSpPr>
        <p:spPr>
          <a:xfrm>
            <a:off x="687476" y="5671642"/>
            <a:ext cx="573405" cy="148117"/>
          </a:xfrm>
          <a:prstGeom prst="rect">
            <a:avLst/>
          </a:prstGeom>
        </p:spPr>
        <p:txBody>
          <a:bodyPr vert="horz" wrap="square" lIns="0" tIns="9525" rIns="0" bIns="0" rtlCol="0">
            <a:spAutoFit/>
          </a:bodyPr>
          <a:lstStyle/>
          <a:p>
            <a:pPr marL="9525">
              <a:spcBef>
                <a:spcPts val="75"/>
              </a:spcBef>
            </a:pPr>
            <a:r>
              <a:rPr sz="900" dirty="0">
                <a:solidFill>
                  <a:srgbClr val="878787"/>
                </a:solidFill>
                <a:latin typeface="Calibri"/>
                <a:cs typeface="Calibri"/>
              </a:rPr>
              <a:t>1</a:t>
            </a:r>
            <a:r>
              <a:rPr sz="900" spc="4" dirty="0">
                <a:solidFill>
                  <a:srgbClr val="878787"/>
                </a:solidFill>
                <a:latin typeface="Calibri"/>
                <a:cs typeface="Calibri"/>
              </a:rPr>
              <a:t>2</a:t>
            </a:r>
            <a:r>
              <a:rPr sz="900" dirty="0">
                <a:solidFill>
                  <a:srgbClr val="878787"/>
                </a:solidFill>
                <a:latin typeface="Calibri"/>
                <a:cs typeface="Calibri"/>
              </a:rPr>
              <a:t>/1</a:t>
            </a:r>
            <a:r>
              <a:rPr sz="900" spc="4" dirty="0">
                <a:solidFill>
                  <a:srgbClr val="878787"/>
                </a:solidFill>
                <a:latin typeface="Calibri"/>
                <a:cs typeface="Calibri"/>
              </a:rPr>
              <a:t>0</a:t>
            </a:r>
            <a:r>
              <a:rPr sz="900" dirty="0">
                <a:solidFill>
                  <a:srgbClr val="878787"/>
                </a:solidFill>
                <a:latin typeface="Calibri"/>
                <a:cs typeface="Calibri"/>
              </a:rPr>
              <a:t>/2</a:t>
            </a:r>
            <a:r>
              <a:rPr sz="900" spc="4" dirty="0">
                <a:solidFill>
                  <a:srgbClr val="878787"/>
                </a:solidFill>
                <a:latin typeface="Calibri"/>
                <a:cs typeface="Calibri"/>
              </a:rPr>
              <a:t>0</a:t>
            </a:r>
            <a:r>
              <a:rPr sz="900" dirty="0">
                <a:solidFill>
                  <a:srgbClr val="878787"/>
                </a:solidFill>
                <a:latin typeface="Calibri"/>
                <a:cs typeface="Calibri"/>
              </a:rPr>
              <a:t>19</a:t>
            </a:r>
            <a:endParaRPr sz="900">
              <a:latin typeface="Calibri"/>
              <a:cs typeface="Calibri"/>
            </a:endParaRPr>
          </a:p>
        </p:txBody>
      </p:sp>
      <p:sp>
        <p:nvSpPr>
          <p:cNvPr id="12" name="object 12"/>
          <p:cNvSpPr txBox="1"/>
          <p:nvPr/>
        </p:nvSpPr>
        <p:spPr>
          <a:xfrm>
            <a:off x="8379427" y="5671642"/>
            <a:ext cx="77153" cy="148117"/>
          </a:xfrm>
          <a:prstGeom prst="rect">
            <a:avLst/>
          </a:prstGeom>
        </p:spPr>
        <p:txBody>
          <a:bodyPr vert="horz" wrap="square" lIns="0" tIns="9525" rIns="0" bIns="0" rtlCol="0">
            <a:spAutoFit/>
          </a:bodyPr>
          <a:lstStyle/>
          <a:p>
            <a:pPr marL="9525">
              <a:spcBef>
                <a:spcPts val="75"/>
              </a:spcBef>
            </a:pPr>
            <a:r>
              <a:rPr sz="900" dirty="0">
                <a:solidFill>
                  <a:srgbClr val="878787"/>
                </a:solidFill>
                <a:latin typeface="Calibri"/>
                <a:cs typeface="Calibri"/>
              </a:rPr>
              <a:t>4</a:t>
            </a:r>
            <a:endParaRPr sz="900">
              <a:latin typeface="Calibri"/>
              <a:cs typeface="Calibri"/>
            </a:endParaRPr>
          </a:p>
        </p:txBody>
      </p:sp>
      <p:sp>
        <p:nvSpPr>
          <p:cNvPr id="15" name="TextBox 14">
            <a:extLst>
              <a:ext uri="{FF2B5EF4-FFF2-40B4-BE49-F238E27FC236}">
                <a16:creationId xmlns:a16="http://schemas.microsoft.com/office/drawing/2014/main" id="{34BE4121-88C7-3018-E851-6979B2BE244B}"/>
              </a:ext>
            </a:extLst>
          </p:cNvPr>
          <p:cNvSpPr txBox="1"/>
          <p:nvPr/>
        </p:nvSpPr>
        <p:spPr>
          <a:xfrm>
            <a:off x="6553200" y="4878810"/>
            <a:ext cx="2514600" cy="1077218"/>
          </a:xfrm>
          <a:prstGeom prst="rect">
            <a:avLst/>
          </a:prstGeom>
          <a:noFill/>
        </p:spPr>
        <p:txBody>
          <a:bodyPr wrap="square">
            <a:spAutoFit/>
          </a:bodyPr>
          <a:lstStyle/>
          <a:p>
            <a:r>
              <a:rPr lang="en-US" sz="1600" b="0" i="0" dirty="0">
                <a:solidFill>
                  <a:srgbClr val="000000"/>
                </a:solidFill>
                <a:effectLst/>
                <a:highlight>
                  <a:srgbClr val="FFFFFF"/>
                </a:highlight>
                <a:latin typeface="Courier New" panose="02070309020205020404" pitchFamily="49" charset="0"/>
                <a:cs typeface="Courier New" panose="02070309020205020404" pitchFamily="49" charset="0"/>
              </a:rPr>
              <a:t>Today is 2020/11/03</a:t>
            </a:r>
            <a:br>
              <a:rPr lang="en-US" sz="1600" dirty="0">
                <a:latin typeface="Courier New" panose="02070309020205020404" pitchFamily="49" charset="0"/>
                <a:cs typeface="Courier New" panose="02070309020205020404" pitchFamily="49" charset="0"/>
              </a:rPr>
            </a:br>
            <a:r>
              <a:rPr lang="en-US" sz="1600" b="0" i="0" dirty="0">
                <a:solidFill>
                  <a:srgbClr val="000000"/>
                </a:solidFill>
                <a:effectLst/>
                <a:highlight>
                  <a:srgbClr val="FFFFFF"/>
                </a:highlight>
                <a:latin typeface="Courier New" panose="02070309020205020404" pitchFamily="49" charset="0"/>
                <a:cs typeface="Courier New" panose="02070309020205020404" pitchFamily="49" charset="0"/>
              </a:rPr>
              <a:t>Today is 2020.11.03</a:t>
            </a:r>
            <a:br>
              <a:rPr lang="en-US" sz="1600" dirty="0">
                <a:latin typeface="Courier New" panose="02070309020205020404" pitchFamily="49" charset="0"/>
                <a:cs typeface="Courier New" panose="02070309020205020404" pitchFamily="49" charset="0"/>
              </a:rPr>
            </a:br>
            <a:r>
              <a:rPr lang="en-US" sz="1600" b="0" i="0" dirty="0">
                <a:solidFill>
                  <a:srgbClr val="000000"/>
                </a:solidFill>
                <a:effectLst/>
                <a:highlight>
                  <a:srgbClr val="FFFFFF"/>
                </a:highlight>
                <a:latin typeface="Courier New" panose="02070309020205020404" pitchFamily="49" charset="0"/>
                <a:cs typeface="Courier New" panose="02070309020205020404" pitchFamily="49" charset="0"/>
              </a:rPr>
              <a:t>Today is 2020-11-03</a:t>
            </a:r>
            <a:br>
              <a:rPr lang="en-US" sz="1600" dirty="0">
                <a:latin typeface="Courier New" panose="02070309020205020404" pitchFamily="49" charset="0"/>
                <a:cs typeface="Courier New" panose="02070309020205020404" pitchFamily="49" charset="0"/>
              </a:rPr>
            </a:br>
            <a:r>
              <a:rPr lang="en-US" sz="1600" b="0" i="0" dirty="0">
                <a:solidFill>
                  <a:srgbClr val="000000"/>
                </a:solidFill>
                <a:effectLst/>
                <a:highlight>
                  <a:srgbClr val="FFFFFF"/>
                </a:highlight>
                <a:latin typeface="Courier New" panose="02070309020205020404" pitchFamily="49" charset="0"/>
                <a:cs typeface="Courier New" panose="02070309020205020404" pitchFamily="49" charset="0"/>
              </a:rPr>
              <a:t>Today is Tuesday</a:t>
            </a:r>
            <a:endParaRPr lang="en-US" sz="1600" dirty="0">
              <a:latin typeface="Courier New" panose="02070309020205020404" pitchFamily="49" charset="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76200"/>
            <a:ext cx="7464841" cy="687207"/>
          </a:xfrm>
          <a:prstGeom prst="rect">
            <a:avLst/>
          </a:prstGeom>
        </p:spPr>
        <p:txBody>
          <a:bodyPr vert="horz" wrap="square" lIns="0" tIns="10001" rIns="0" bIns="0" rtlCol="0" anchor="ctr">
            <a:spAutoFit/>
          </a:bodyPr>
          <a:lstStyle/>
          <a:p>
            <a:pPr marL="9525">
              <a:spcBef>
                <a:spcPts val="79"/>
              </a:spcBef>
            </a:pPr>
            <a:r>
              <a:rPr spc="-4" dirty="0"/>
              <a:t>Cont.</a:t>
            </a:r>
            <a:r>
              <a:rPr dirty="0"/>
              <a:t>…</a:t>
            </a:r>
          </a:p>
        </p:txBody>
      </p:sp>
      <p:sp>
        <p:nvSpPr>
          <p:cNvPr id="3" name="object 3"/>
          <p:cNvSpPr txBox="1"/>
          <p:nvPr/>
        </p:nvSpPr>
        <p:spPr>
          <a:xfrm>
            <a:off x="600399" y="930923"/>
            <a:ext cx="8239659" cy="4151008"/>
          </a:xfrm>
          <a:prstGeom prst="rect">
            <a:avLst/>
          </a:prstGeom>
        </p:spPr>
        <p:txBody>
          <a:bodyPr vert="horz" wrap="square" lIns="0" tIns="68580" rIns="0" bIns="0" rtlCol="0">
            <a:spAutoFit/>
          </a:bodyPr>
          <a:lstStyle/>
          <a:p>
            <a:pPr marL="9525">
              <a:spcBef>
                <a:spcPts val="540"/>
              </a:spcBef>
            </a:pPr>
            <a:r>
              <a:rPr b="1" spc="-4" dirty="0">
                <a:solidFill>
                  <a:srgbClr val="6E2E9F"/>
                </a:solidFill>
                <a:latin typeface="Courier New"/>
                <a:cs typeface="Courier New"/>
              </a:rPr>
              <a:t>PHP</a:t>
            </a:r>
            <a:r>
              <a:rPr b="1" spc="-11" dirty="0">
                <a:solidFill>
                  <a:srgbClr val="6E2E9F"/>
                </a:solidFill>
                <a:latin typeface="Courier New"/>
                <a:cs typeface="Courier New"/>
              </a:rPr>
              <a:t> </a:t>
            </a:r>
            <a:r>
              <a:rPr b="1" spc="-8" dirty="0">
                <a:solidFill>
                  <a:srgbClr val="6E2E9F"/>
                </a:solidFill>
                <a:latin typeface="Courier New"/>
                <a:cs typeface="Courier New"/>
              </a:rPr>
              <a:t>Date()</a:t>
            </a:r>
            <a:r>
              <a:rPr b="1" spc="-30" dirty="0">
                <a:solidFill>
                  <a:srgbClr val="6E2E9F"/>
                </a:solidFill>
                <a:latin typeface="Courier New"/>
                <a:cs typeface="Courier New"/>
              </a:rPr>
              <a:t> </a:t>
            </a:r>
            <a:r>
              <a:rPr b="1" dirty="0">
                <a:solidFill>
                  <a:srgbClr val="6E2E9F"/>
                </a:solidFill>
                <a:latin typeface="Courier New"/>
                <a:cs typeface="Courier New"/>
              </a:rPr>
              <a:t>-</a:t>
            </a:r>
            <a:r>
              <a:rPr b="1" spc="-11" dirty="0">
                <a:solidFill>
                  <a:srgbClr val="6E2E9F"/>
                </a:solidFill>
                <a:latin typeface="Courier New"/>
                <a:cs typeface="Courier New"/>
              </a:rPr>
              <a:t> </a:t>
            </a:r>
            <a:r>
              <a:rPr b="1" spc="-8" dirty="0">
                <a:solidFill>
                  <a:srgbClr val="6E2E9F"/>
                </a:solidFill>
                <a:latin typeface="Courier New"/>
                <a:cs typeface="Courier New"/>
              </a:rPr>
              <a:t>Adding</a:t>
            </a:r>
            <a:r>
              <a:rPr b="1" spc="-15" dirty="0">
                <a:solidFill>
                  <a:srgbClr val="6E2E9F"/>
                </a:solidFill>
                <a:latin typeface="Courier New"/>
                <a:cs typeface="Courier New"/>
              </a:rPr>
              <a:t> </a:t>
            </a:r>
            <a:r>
              <a:rPr b="1" dirty="0">
                <a:solidFill>
                  <a:srgbClr val="6E2E9F"/>
                </a:solidFill>
                <a:latin typeface="Courier New"/>
                <a:cs typeface="Courier New"/>
              </a:rPr>
              <a:t>a</a:t>
            </a:r>
            <a:r>
              <a:rPr b="1" spc="-8" dirty="0">
                <a:solidFill>
                  <a:srgbClr val="6E2E9F"/>
                </a:solidFill>
                <a:latin typeface="Courier New"/>
                <a:cs typeface="Courier New"/>
              </a:rPr>
              <a:t> Timestamp</a:t>
            </a:r>
            <a:endParaRPr dirty="0">
              <a:latin typeface="Courier New"/>
              <a:cs typeface="Courier New"/>
            </a:endParaRPr>
          </a:p>
          <a:p>
            <a:pPr marL="180975" marR="117158" indent="-171450">
              <a:lnSpc>
                <a:spcPct val="79100"/>
              </a:lnSpc>
              <a:spcBef>
                <a:spcPts val="844"/>
              </a:spcBef>
              <a:buFont typeface="Arial MT"/>
              <a:buChar char="•"/>
              <a:tabLst>
                <a:tab pos="180499" algn="l"/>
                <a:tab pos="180975" algn="l"/>
              </a:tabLst>
            </a:pPr>
            <a:r>
              <a:rPr spc="-4" dirty="0">
                <a:latin typeface="Courier New"/>
                <a:cs typeface="Courier New"/>
              </a:rPr>
              <a:t>The</a:t>
            </a:r>
            <a:r>
              <a:rPr spc="-15" dirty="0">
                <a:latin typeface="Courier New"/>
                <a:cs typeface="Courier New"/>
              </a:rPr>
              <a:t> </a:t>
            </a:r>
            <a:r>
              <a:rPr spc="-8" dirty="0">
                <a:latin typeface="Courier New"/>
                <a:cs typeface="Courier New"/>
              </a:rPr>
              <a:t>optional</a:t>
            </a:r>
            <a:r>
              <a:rPr spc="8" dirty="0">
                <a:latin typeface="Courier New"/>
                <a:cs typeface="Courier New"/>
              </a:rPr>
              <a:t> </a:t>
            </a:r>
            <a:r>
              <a:rPr i="1" spc="-8" dirty="0">
                <a:latin typeface="Courier New"/>
                <a:cs typeface="Courier New"/>
              </a:rPr>
              <a:t>timestamp</a:t>
            </a:r>
            <a:r>
              <a:rPr i="1" spc="-4" dirty="0">
                <a:latin typeface="Courier New"/>
                <a:cs typeface="Courier New"/>
              </a:rPr>
              <a:t> </a:t>
            </a:r>
            <a:r>
              <a:rPr spc="-8" dirty="0">
                <a:latin typeface="Courier New"/>
                <a:cs typeface="Courier New"/>
              </a:rPr>
              <a:t>parameter</a:t>
            </a:r>
            <a:r>
              <a:rPr dirty="0">
                <a:latin typeface="Courier New"/>
                <a:cs typeface="Courier New"/>
              </a:rPr>
              <a:t> </a:t>
            </a:r>
            <a:r>
              <a:rPr spc="-4" dirty="0">
                <a:latin typeface="Courier New"/>
                <a:cs typeface="Courier New"/>
              </a:rPr>
              <a:t>in</a:t>
            </a:r>
            <a:r>
              <a:rPr dirty="0">
                <a:latin typeface="Courier New"/>
                <a:cs typeface="Courier New"/>
              </a:rPr>
              <a:t> </a:t>
            </a:r>
            <a:r>
              <a:rPr spc="-4" dirty="0">
                <a:latin typeface="Courier New"/>
                <a:cs typeface="Courier New"/>
              </a:rPr>
              <a:t>the</a:t>
            </a:r>
            <a:r>
              <a:rPr spc="-11" dirty="0">
                <a:latin typeface="Courier New"/>
                <a:cs typeface="Courier New"/>
              </a:rPr>
              <a:t> </a:t>
            </a:r>
            <a:r>
              <a:rPr spc="-8" dirty="0">
                <a:latin typeface="Courier New"/>
                <a:cs typeface="Courier New"/>
              </a:rPr>
              <a:t>date()</a:t>
            </a:r>
            <a:r>
              <a:rPr spc="4" dirty="0">
                <a:latin typeface="Courier New"/>
                <a:cs typeface="Courier New"/>
              </a:rPr>
              <a:t> </a:t>
            </a:r>
            <a:r>
              <a:rPr spc="-8" dirty="0">
                <a:latin typeface="Courier New"/>
                <a:cs typeface="Courier New"/>
              </a:rPr>
              <a:t>function</a:t>
            </a:r>
            <a:r>
              <a:rPr dirty="0">
                <a:latin typeface="Courier New"/>
                <a:cs typeface="Courier New"/>
              </a:rPr>
              <a:t> </a:t>
            </a:r>
            <a:r>
              <a:rPr spc="-8" dirty="0">
                <a:latin typeface="Courier New"/>
                <a:cs typeface="Courier New"/>
              </a:rPr>
              <a:t>specifies </a:t>
            </a:r>
            <a:r>
              <a:rPr spc="-889" dirty="0">
                <a:latin typeface="Courier New"/>
                <a:cs typeface="Courier New"/>
              </a:rPr>
              <a:t> </a:t>
            </a:r>
            <a:r>
              <a:rPr dirty="0">
                <a:latin typeface="Courier New"/>
                <a:cs typeface="Courier New"/>
              </a:rPr>
              <a:t>a</a:t>
            </a:r>
            <a:r>
              <a:rPr spc="-15" dirty="0">
                <a:latin typeface="Courier New"/>
                <a:cs typeface="Courier New"/>
              </a:rPr>
              <a:t> </a:t>
            </a:r>
            <a:r>
              <a:rPr spc="-8" dirty="0">
                <a:latin typeface="Courier New"/>
                <a:cs typeface="Courier New"/>
              </a:rPr>
              <a:t>timestamp.</a:t>
            </a:r>
            <a:endParaRPr dirty="0">
              <a:latin typeface="Courier New"/>
              <a:cs typeface="Courier New"/>
            </a:endParaRPr>
          </a:p>
          <a:p>
            <a:pPr marL="180975" marR="118586" indent="-171450">
              <a:lnSpc>
                <a:spcPts val="1658"/>
              </a:lnSpc>
              <a:spcBef>
                <a:spcPts val="344"/>
              </a:spcBef>
              <a:buFont typeface="Arial MT"/>
              <a:buChar char="•"/>
              <a:tabLst>
                <a:tab pos="180499" algn="l"/>
                <a:tab pos="180975" algn="l"/>
                <a:tab pos="5537359" algn="l"/>
              </a:tabLst>
            </a:pPr>
            <a:r>
              <a:rPr spc="-4" dirty="0">
                <a:latin typeface="Courier New"/>
                <a:cs typeface="Courier New"/>
              </a:rPr>
              <a:t>If</a:t>
            </a:r>
            <a:r>
              <a:rPr dirty="0">
                <a:latin typeface="Courier New"/>
                <a:cs typeface="Courier New"/>
              </a:rPr>
              <a:t> </a:t>
            </a:r>
            <a:r>
              <a:rPr spc="-4" dirty="0">
                <a:latin typeface="Courier New"/>
                <a:cs typeface="Courier New"/>
              </a:rPr>
              <a:t>you</a:t>
            </a:r>
            <a:r>
              <a:rPr spc="-8" dirty="0">
                <a:latin typeface="Courier New"/>
                <a:cs typeface="Courier New"/>
              </a:rPr>
              <a:t> </a:t>
            </a:r>
            <a:r>
              <a:rPr spc="-4" dirty="0">
                <a:latin typeface="Courier New"/>
                <a:cs typeface="Courier New"/>
              </a:rPr>
              <a:t>do not</a:t>
            </a:r>
            <a:r>
              <a:rPr spc="8" dirty="0">
                <a:latin typeface="Courier New"/>
                <a:cs typeface="Courier New"/>
              </a:rPr>
              <a:t> </a:t>
            </a:r>
            <a:r>
              <a:rPr spc="-8" dirty="0">
                <a:latin typeface="Courier New"/>
                <a:cs typeface="Courier New"/>
              </a:rPr>
              <a:t>specify</a:t>
            </a:r>
            <a:r>
              <a:rPr spc="4" dirty="0">
                <a:latin typeface="Courier New"/>
                <a:cs typeface="Courier New"/>
              </a:rPr>
              <a:t> </a:t>
            </a:r>
            <a:r>
              <a:rPr dirty="0">
                <a:latin typeface="Courier New"/>
                <a:cs typeface="Courier New"/>
              </a:rPr>
              <a:t>a</a:t>
            </a:r>
            <a:r>
              <a:rPr spc="4" dirty="0">
                <a:latin typeface="Courier New"/>
                <a:cs typeface="Courier New"/>
              </a:rPr>
              <a:t> </a:t>
            </a:r>
            <a:r>
              <a:rPr spc="-8" dirty="0">
                <a:latin typeface="Courier New"/>
                <a:cs typeface="Courier New"/>
              </a:rPr>
              <a:t>timestamp,</a:t>
            </a:r>
            <a:r>
              <a:rPr spc="4" dirty="0">
                <a:latin typeface="Courier New"/>
                <a:cs typeface="Courier New"/>
              </a:rPr>
              <a:t> </a:t>
            </a:r>
            <a:r>
              <a:rPr spc="-8" dirty="0">
                <a:latin typeface="Courier New"/>
                <a:cs typeface="Courier New"/>
              </a:rPr>
              <a:t>the</a:t>
            </a:r>
            <a:r>
              <a:rPr spc="4" dirty="0">
                <a:latin typeface="Courier New"/>
                <a:cs typeface="Courier New"/>
              </a:rPr>
              <a:t> </a:t>
            </a:r>
            <a:r>
              <a:rPr spc="-8" dirty="0">
                <a:latin typeface="Courier New"/>
                <a:cs typeface="Courier New"/>
              </a:rPr>
              <a:t>current	date</a:t>
            </a:r>
            <a:r>
              <a:rPr spc="-15" dirty="0">
                <a:latin typeface="Courier New"/>
                <a:cs typeface="Courier New"/>
              </a:rPr>
              <a:t> </a:t>
            </a:r>
            <a:r>
              <a:rPr spc="-4" dirty="0">
                <a:latin typeface="Courier New"/>
                <a:cs typeface="Courier New"/>
              </a:rPr>
              <a:t>and</a:t>
            </a:r>
            <a:r>
              <a:rPr spc="-23" dirty="0">
                <a:latin typeface="Courier New"/>
                <a:cs typeface="Courier New"/>
              </a:rPr>
              <a:t> </a:t>
            </a:r>
            <a:r>
              <a:rPr spc="-8" dirty="0">
                <a:latin typeface="Courier New"/>
                <a:cs typeface="Courier New"/>
              </a:rPr>
              <a:t>time</a:t>
            </a:r>
            <a:r>
              <a:rPr spc="-26" dirty="0">
                <a:latin typeface="Courier New"/>
                <a:cs typeface="Courier New"/>
              </a:rPr>
              <a:t> </a:t>
            </a:r>
            <a:r>
              <a:rPr spc="-8" dirty="0">
                <a:latin typeface="Courier New"/>
                <a:cs typeface="Courier New"/>
              </a:rPr>
              <a:t>will </a:t>
            </a:r>
            <a:r>
              <a:rPr spc="-889" dirty="0">
                <a:latin typeface="Courier New"/>
                <a:cs typeface="Courier New"/>
              </a:rPr>
              <a:t> </a:t>
            </a:r>
            <a:r>
              <a:rPr spc="-4" dirty="0">
                <a:latin typeface="Courier New"/>
                <a:cs typeface="Courier New"/>
              </a:rPr>
              <a:t>be</a:t>
            </a:r>
            <a:r>
              <a:rPr spc="-53" dirty="0">
                <a:latin typeface="Courier New"/>
                <a:cs typeface="Courier New"/>
              </a:rPr>
              <a:t> </a:t>
            </a:r>
            <a:r>
              <a:rPr spc="-8" dirty="0">
                <a:latin typeface="Courier New"/>
                <a:cs typeface="Courier New"/>
              </a:rPr>
              <a:t>used.</a:t>
            </a:r>
            <a:endParaRPr dirty="0">
              <a:latin typeface="Courier New"/>
              <a:cs typeface="Courier New"/>
            </a:endParaRPr>
          </a:p>
          <a:p>
            <a:pPr marL="180975" indent="-171450">
              <a:spcBef>
                <a:spcPts val="300"/>
              </a:spcBef>
              <a:buFont typeface="Arial MT"/>
              <a:buChar char="•"/>
              <a:tabLst>
                <a:tab pos="180499" algn="l"/>
                <a:tab pos="180975" algn="l"/>
              </a:tabLst>
            </a:pPr>
            <a:r>
              <a:rPr spc="-4" dirty="0">
                <a:latin typeface="Courier New"/>
                <a:cs typeface="Courier New"/>
              </a:rPr>
              <a:t>The</a:t>
            </a:r>
            <a:r>
              <a:rPr spc="-15" dirty="0">
                <a:latin typeface="Courier New"/>
                <a:cs typeface="Courier New"/>
              </a:rPr>
              <a:t> </a:t>
            </a:r>
            <a:r>
              <a:rPr spc="-8" dirty="0">
                <a:latin typeface="Courier New"/>
                <a:cs typeface="Courier New"/>
              </a:rPr>
              <a:t>mktime()</a:t>
            </a:r>
            <a:r>
              <a:rPr dirty="0">
                <a:latin typeface="Courier New"/>
                <a:cs typeface="Courier New"/>
              </a:rPr>
              <a:t> </a:t>
            </a:r>
            <a:r>
              <a:rPr spc="-8" dirty="0">
                <a:latin typeface="Courier New"/>
                <a:cs typeface="Courier New"/>
              </a:rPr>
              <a:t>function</a:t>
            </a:r>
            <a:r>
              <a:rPr dirty="0">
                <a:latin typeface="Courier New"/>
                <a:cs typeface="Courier New"/>
              </a:rPr>
              <a:t> </a:t>
            </a:r>
            <a:r>
              <a:rPr spc="-8" dirty="0">
                <a:latin typeface="Courier New"/>
                <a:cs typeface="Courier New"/>
              </a:rPr>
              <a:t>returns</a:t>
            </a:r>
            <a:r>
              <a:rPr spc="-11" dirty="0">
                <a:latin typeface="Courier New"/>
                <a:cs typeface="Courier New"/>
              </a:rPr>
              <a:t> </a:t>
            </a:r>
            <a:r>
              <a:rPr spc="-4" dirty="0">
                <a:latin typeface="Courier New"/>
                <a:cs typeface="Courier New"/>
              </a:rPr>
              <a:t>the</a:t>
            </a:r>
            <a:r>
              <a:rPr spc="-8" dirty="0">
                <a:latin typeface="Courier New"/>
                <a:cs typeface="Courier New"/>
              </a:rPr>
              <a:t> Unix</a:t>
            </a:r>
            <a:r>
              <a:rPr spc="-4" dirty="0">
                <a:latin typeface="Courier New"/>
                <a:cs typeface="Courier New"/>
              </a:rPr>
              <a:t> </a:t>
            </a:r>
            <a:r>
              <a:rPr spc="-8" dirty="0">
                <a:latin typeface="Courier New"/>
                <a:cs typeface="Courier New"/>
              </a:rPr>
              <a:t>timestamp</a:t>
            </a:r>
            <a:r>
              <a:rPr dirty="0">
                <a:latin typeface="Courier New"/>
                <a:cs typeface="Courier New"/>
              </a:rPr>
              <a:t> </a:t>
            </a:r>
            <a:r>
              <a:rPr spc="-4" dirty="0">
                <a:latin typeface="Courier New"/>
                <a:cs typeface="Courier New"/>
              </a:rPr>
              <a:t>for </a:t>
            </a:r>
            <a:r>
              <a:rPr dirty="0">
                <a:latin typeface="Courier New"/>
                <a:cs typeface="Courier New"/>
              </a:rPr>
              <a:t>a</a:t>
            </a:r>
            <a:r>
              <a:rPr spc="-4" dirty="0">
                <a:latin typeface="Courier New"/>
                <a:cs typeface="Courier New"/>
              </a:rPr>
              <a:t> </a:t>
            </a:r>
            <a:r>
              <a:rPr spc="-8" dirty="0">
                <a:latin typeface="Courier New"/>
                <a:cs typeface="Courier New"/>
              </a:rPr>
              <a:t>date.</a:t>
            </a:r>
            <a:endParaRPr dirty="0">
              <a:latin typeface="Courier New"/>
              <a:cs typeface="Courier New"/>
            </a:endParaRPr>
          </a:p>
          <a:p>
            <a:pPr marL="180975" indent="-171450">
              <a:lnSpc>
                <a:spcPts val="1613"/>
              </a:lnSpc>
              <a:spcBef>
                <a:spcPts val="472"/>
              </a:spcBef>
              <a:buFont typeface="Arial MT"/>
              <a:buChar char="•"/>
              <a:tabLst>
                <a:tab pos="180499" algn="l"/>
                <a:tab pos="180975" algn="l"/>
              </a:tabLst>
            </a:pPr>
            <a:r>
              <a:rPr dirty="0">
                <a:latin typeface="Courier New"/>
                <a:cs typeface="Courier New"/>
              </a:rPr>
              <a:t>The</a:t>
            </a:r>
            <a:r>
              <a:rPr spc="-15" dirty="0">
                <a:latin typeface="Courier New"/>
                <a:cs typeface="Courier New"/>
              </a:rPr>
              <a:t> </a:t>
            </a:r>
            <a:r>
              <a:rPr spc="-4" dirty="0">
                <a:latin typeface="Courier New"/>
                <a:cs typeface="Courier New"/>
              </a:rPr>
              <a:t>Unix </a:t>
            </a:r>
            <a:r>
              <a:rPr spc="-8" dirty="0">
                <a:latin typeface="Courier New"/>
                <a:cs typeface="Courier New"/>
              </a:rPr>
              <a:t>timestamp</a:t>
            </a:r>
            <a:r>
              <a:rPr spc="4" dirty="0">
                <a:latin typeface="Courier New"/>
                <a:cs typeface="Courier New"/>
              </a:rPr>
              <a:t> </a:t>
            </a:r>
            <a:r>
              <a:rPr spc="-8" dirty="0">
                <a:latin typeface="Courier New"/>
                <a:cs typeface="Courier New"/>
              </a:rPr>
              <a:t>contains</a:t>
            </a:r>
            <a:r>
              <a:rPr spc="-4" dirty="0">
                <a:latin typeface="Courier New"/>
                <a:cs typeface="Courier New"/>
              </a:rPr>
              <a:t> </a:t>
            </a:r>
            <a:r>
              <a:rPr spc="-8" dirty="0">
                <a:latin typeface="Courier New"/>
                <a:cs typeface="Courier New"/>
              </a:rPr>
              <a:t>the</a:t>
            </a:r>
            <a:r>
              <a:rPr dirty="0">
                <a:latin typeface="Courier New"/>
                <a:cs typeface="Courier New"/>
              </a:rPr>
              <a:t> </a:t>
            </a:r>
            <a:r>
              <a:rPr spc="-8" dirty="0">
                <a:latin typeface="Courier New"/>
                <a:cs typeface="Courier New"/>
              </a:rPr>
              <a:t>number</a:t>
            </a:r>
            <a:r>
              <a:rPr dirty="0">
                <a:latin typeface="Courier New"/>
                <a:cs typeface="Courier New"/>
              </a:rPr>
              <a:t> </a:t>
            </a:r>
            <a:r>
              <a:rPr spc="-8" dirty="0">
                <a:latin typeface="Courier New"/>
                <a:cs typeface="Courier New"/>
              </a:rPr>
              <a:t>of</a:t>
            </a:r>
            <a:r>
              <a:rPr dirty="0">
                <a:latin typeface="Courier New"/>
                <a:cs typeface="Courier New"/>
              </a:rPr>
              <a:t> </a:t>
            </a:r>
            <a:r>
              <a:rPr spc="-8" dirty="0">
                <a:latin typeface="Courier New"/>
                <a:cs typeface="Courier New"/>
              </a:rPr>
              <a:t>seconds between</a:t>
            </a:r>
            <a:r>
              <a:rPr spc="-4" dirty="0">
                <a:latin typeface="Courier New"/>
                <a:cs typeface="Courier New"/>
              </a:rPr>
              <a:t> </a:t>
            </a:r>
            <a:r>
              <a:rPr spc="-8" dirty="0">
                <a:latin typeface="Courier New"/>
                <a:cs typeface="Courier New"/>
              </a:rPr>
              <a:t>the</a:t>
            </a:r>
            <a:r>
              <a:rPr dirty="0">
                <a:latin typeface="Courier New"/>
                <a:cs typeface="Courier New"/>
              </a:rPr>
              <a:t> </a:t>
            </a:r>
            <a:r>
              <a:rPr spc="-8" dirty="0">
                <a:latin typeface="Courier New"/>
                <a:cs typeface="Courier New"/>
              </a:rPr>
              <a:t>Unix</a:t>
            </a:r>
            <a:endParaRPr dirty="0">
              <a:latin typeface="Courier New"/>
              <a:cs typeface="Courier New"/>
            </a:endParaRPr>
          </a:p>
          <a:p>
            <a:pPr marL="180975">
              <a:lnSpc>
                <a:spcPts val="1613"/>
              </a:lnSpc>
            </a:pPr>
            <a:r>
              <a:rPr spc="-8" dirty="0">
                <a:latin typeface="Courier New"/>
                <a:cs typeface="Courier New"/>
              </a:rPr>
              <a:t>Epoch</a:t>
            </a:r>
            <a:r>
              <a:rPr spc="-11" dirty="0">
                <a:latin typeface="Courier New"/>
                <a:cs typeface="Courier New"/>
              </a:rPr>
              <a:t> </a:t>
            </a:r>
            <a:r>
              <a:rPr spc="-8" dirty="0">
                <a:latin typeface="Courier New"/>
                <a:cs typeface="Courier New"/>
              </a:rPr>
              <a:t>(January</a:t>
            </a:r>
            <a:r>
              <a:rPr dirty="0">
                <a:latin typeface="Courier New"/>
                <a:cs typeface="Courier New"/>
              </a:rPr>
              <a:t> 1</a:t>
            </a:r>
            <a:r>
              <a:rPr spc="-4" dirty="0">
                <a:latin typeface="Courier New"/>
                <a:cs typeface="Courier New"/>
              </a:rPr>
              <a:t> </a:t>
            </a:r>
            <a:r>
              <a:rPr spc="-8" dirty="0">
                <a:latin typeface="Courier New"/>
                <a:cs typeface="Courier New"/>
              </a:rPr>
              <a:t>1970</a:t>
            </a:r>
            <a:r>
              <a:rPr spc="4" dirty="0">
                <a:latin typeface="Courier New"/>
                <a:cs typeface="Courier New"/>
              </a:rPr>
              <a:t> </a:t>
            </a:r>
            <a:r>
              <a:rPr spc="-8" dirty="0">
                <a:latin typeface="Courier New"/>
                <a:cs typeface="Courier New"/>
              </a:rPr>
              <a:t>00:00:00</a:t>
            </a:r>
            <a:r>
              <a:rPr spc="-15" dirty="0">
                <a:latin typeface="Courier New"/>
                <a:cs typeface="Courier New"/>
              </a:rPr>
              <a:t> </a:t>
            </a:r>
            <a:r>
              <a:rPr spc="-8" dirty="0">
                <a:latin typeface="Courier New"/>
                <a:cs typeface="Courier New"/>
              </a:rPr>
              <a:t>GMT)</a:t>
            </a:r>
            <a:r>
              <a:rPr spc="-4" dirty="0">
                <a:latin typeface="Courier New"/>
                <a:cs typeface="Courier New"/>
              </a:rPr>
              <a:t> and</a:t>
            </a:r>
            <a:r>
              <a:rPr spc="-11" dirty="0">
                <a:latin typeface="Courier New"/>
                <a:cs typeface="Courier New"/>
              </a:rPr>
              <a:t> </a:t>
            </a:r>
            <a:r>
              <a:rPr spc="-4" dirty="0">
                <a:latin typeface="Courier New"/>
                <a:cs typeface="Courier New"/>
              </a:rPr>
              <a:t>the</a:t>
            </a:r>
            <a:r>
              <a:rPr spc="-15" dirty="0">
                <a:latin typeface="Courier New"/>
                <a:cs typeface="Courier New"/>
              </a:rPr>
              <a:t> </a:t>
            </a:r>
            <a:r>
              <a:rPr spc="-8" dirty="0">
                <a:latin typeface="Courier New"/>
                <a:cs typeface="Courier New"/>
              </a:rPr>
              <a:t>time</a:t>
            </a:r>
            <a:r>
              <a:rPr spc="-15" dirty="0">
                <a:latin typeface="Courier New"/>
                <a:cs typeface="Courier New"/>
              </a:rPr>
              <a:t> </a:t>
            </a:r>
            <a:r>
              <a:rPr spc="-8" dirty="0">
                <a:latin typeface="Courier New"/>
                <a:cs typeface="Courier New"/>
              </a:rPr>
              <a:t>specified.</a:t>
            </a:r>
            <a:endParaRPr dirty="0">
              <a:latin typeface="Courier New"/>
              <a:cs typeface="Courier New"/>
            </a:endParaRPr>
          </a:p>
          <a:p>
            <a:pPr marL="9525">
              <a:spcBef>
                <a:spcPts val="285"/>
              </a:spcBef>
            </a:pPr>
            <a:r>
              <a:rPr b="1" spc="-8" dirty="0">
                <a:solidFill>
                  <a:srgbClr val="6E2E9F"/>
                </a:solidFill>
                <a:latin typeface="Courier New"/>
                <a:cs typeface="Courier New"/>
              </a:rPr>
              <a:t>Syntax</a:t>
            </a:r>
            <a:r>
              <a:rPr b="1" spc="-38" dirty="0">
                <a:solidFill>
                  <a:srgbClr val="6E2E9F"/>
                </a:solidFill>
                <a:latin typeface="Courier New"/>
                <a:cs typeface="Courier New"/>
              </a:rPr>
              <a:t> </a:t>
            </a:r>
            <a:r>
              <a:rPr b="1" spc="-4" dirty="0">
                <a:solidFill>
                  <a:srgbClr val="6E2E9F"/>
                </a:solidFill>
                <a:latin typeface="Courier New"/>
                <a:cs typeface="Courier New"/>
              </a:rPr>
              <a:t>for</a:t>
            </a:r>
            <a:r>
              <a:rPr b="1" spc="-41" dirty="0">
                <a:solidFill>
                  <a:srgbClr val="6E2E9F"/>
                </a:solidFill>
                <a:latin typeface="Courier New"/>
                <a:cs typeface="Courier New"/>
              </a:rPr>
              <a:t> </a:t>
            </a:r>
            <a:r>
              <a:rPr b="1" spc="-8" dirty="0">
                <a:solidFill>
                  <a:srgbClr val="6E2E9F"/>
                </a:solidFill>
                <a:latin typeface="Courier New"/>
                <a:cs typeface="Courier New"/>
              </a:rPr>
              <a:t>mktime()</a:t>
            </a:r>
            <a:endParaRPr dirty="0">
              <a:latin typeface="Courier New"/>
              <a:cs typeface="Courier New"/>
            </a:endParaRPr>
          </a:p>
          <a:p>
            <a:pPr marL="9525">
              <a:spcBef>
                <a:spcPts val="540"/>
              </a:spcBef>
            </a:pPr>
            <a:r>
              <a:rPr spc="-4" dirty="0">
                <a:latin typeface="Consolas"/>
                <a:cs typeface="Consolas"/>
              </a:rPr>
              <a:t>mktime(hour,minute,second,month,day,year,is_dst)</a:t>
            </a:r>
            <a:endParaRPr dirty="0">
              <a:latin typeface="Consolas"/>
              <a:cs typeface="Consolas"/>
            </a:endParaRPr>
          </a:p>
          <a:p>
            <a:pPr marL="180975" marR="117158" indent="-171450">
              <a:lnSpc>
                <a:spcPct val="79500"/>
              </a:lnSpc>
              <a:spcBef>
                <a:spcPts val="668"/>
              </a:spcBef>
              <a:buFont typeface="Arial MT"/>
              <a:buChar char="•"/>
              <a:tabLst>
                <a:tab pos="180499" algn="l"/>
                <a:tab pos="180975" algn="l"/>
              </a:tabLst>
            </a:pPr>
            <a:r>
              <a:rPr spc="-4" dirty="0">
                <a:latin typeface="Courier New"/>
                <a:cs typeface="Courier New"/>
              </a:rPr>
              <a:t>To </a:t>
            </a:r>
            <a:r>
              <a:rPr spc="-8" dirty="0">
                <a:latin typeface="Courier New"/>
                <a:cs typeface="Courier New"/>
              </a:rPr>
              <a:t>go</a:t>
            </a:r>
            <a:r>
              <a:rPr dirty="0">
                <a:latin typeface="Courier New"/>
                <a:cs typeface="Courier New"/>
              </a:rPr>
              <a:t> </a:t>
            </a:r>
            <a:r>
              <a:rPr spc="-4" dirty="0">
                <a:latin typeface="Courier New"/>
                <a:cs typeface="Courier New"/>
              </a:rPr>
              <a:t>one</a:t>
            </a:r>
            <a:r>
              <a:rPr spc="-11" dirty="0">
                <a:latin typeface="Courier New"/>
                <a:cs typeface="Courier New"/>
              </a:rPr>
              <a:t> </a:t>
            </a:r>
            <a:r>
              <a:rPr spc="-4" dirty="0">
                <a:latin typeface="Courier New"/>
                <a:cs typeface="Courier New"/>
              </a:rPr>
              <a:t>day</a:t>
            </a:r>
            <a:r>
              <a:rPr dirty="0">
                <a:latin typeface="Courier New"/>
                <a:cs typeface="Courier New"/>
              </a:rPr>
              <a:t> </a:t>
            </a:r>
            <a:r>
              <a:rPr spc="-8" dirty="0">
                <a:latin typeface="Courier New"/>
                <a:cs typeface="Courier New"/>
              </a:rPr>
              <a:t>in</a:t>
            </a:r>
            <a:r>
              <a:rPr dirty="0">
                <a:latin typeface="Courier New"/>
                <a:cs typeface="Courier New"/>
              </a:rPr>
              <a:t> </a:t>
            </a:r>
            <a:r>
              <a:rPr spc="-4" dirty="0">
                <a:latin typeface="Courier New"/>
                <a:cs typeface="Courier New"/>
              </a:rPr>
              <a:t>the</a:t>
            </a:r>
            <a:r>
              <a:rPr spc="-11" dirty="0">
                <a:latin typeface="Courier New"/>
                <a:cs typeface="Courier New"/>
              </a:rPr>
              <a:t> </a:t>
            </a:r>
            <a:r>
              <a:rPr spc="-8" dirty="0">
                <a:latin typeface="Courier New"/>
                <a:cs typeface="Courier New"/>
              </a:rPr>
              <a:t>future</a:t>
            </a:r>
            <a:r>
              <a:rPr spc="-4" dirty="0">
                <a:latin typeface="Courier New"/>
                <a:cs typeface="Courier New"/>
              </a:rPr>
              <a:t> we</a:t>
            </a:r>
            <a:r>
              <a:rPr spc="-8" dirty="0">
                <a:latin typeface="Courier New"/>
                <a:cs typeface="Courier New"/>
              </a:rPr>
              <a:t> simply</a:t>
            </a:r>
            <a:r>
              <a:rPr dirty="0">
                <a:latin typeface="Courier New"/>
                <a:cs typeface="Courier New"/>
              </a:rPr>
              <a:t> </a:t>
            </a:r>
            <a:r>
              <a:rPr spc="-8" dirty="0">
                <a:latin typeface="Courier New"/>
                <a:cs typeface="Courier New"/>
              </a:rPr>
              <a:t>add</a:t>
            </a:r>
            <a:r>
              <a:rPr spc="-4" dirty="0">
                <a:latin typeface="Courier New"/>
                <a:cs typeface="Courier New"/>
              </a:rPr>
              <a:t> one</a:t>
            </a:r>
            <a:r>
              <a:rPr spc="-8" dirty="0">
                <a:latin typeface="Courier New"/>
                <a:cs typeface="Courier New"/>
              </a:rPr>
              <a:t> </a:t>
            </a:r>
            <a:r>
              <a:rPr spc="-4" dirty="0">
                <a:latin typeface="Courier New"/>
                <a:cs typeface="Courier New"/>
              </a:rPr>
              <a:t>to</a:t>
            </a:r>
            <a:r>
              <a:rPr spc="-8" dirty="0">
                <a:latin typeface="Courier New"/>
                <a:cs typeface="Courier New"/>
              </a:rPr>
              <a:t> </a:t>
            </a:r>
            <a:r>
              <a:rPr spc="-4" dirty="0">
                <a:latin typeface="Courier New"/>
                <a:cs typeface="Courier New"/>
              </a:rPr>
              <a:t>the</a:t>
            </a:r>
            <a:r>
              <a:rPr spc="-8" dirty="0">
                <a:latin typeface="Courier New"/>
                <a:cs typeface="Courier New"/>
              </a:rPr>
              <a:t> day</a:t>
            </a:r>
            <a:r>
              <a:rPr dirty="0">
                <a:latin typeface="Courier New"/>
                <a:cs typeface="Courier New"/>
              </a:rPr>
              <a:t> </a:t>
            </a:r>
            <a:r>
              <a:rPr spc="-8" dirty="0">
                <a:latin typeface="Courier New"/>
                <a:cs typeface="Courier New"/>
              </a:rPr>
              <a:t>argument </a:t>
            </a:r>
            <a:r>
              <a:rPr spc="-889" dirty="0">
                <a:latin typeface="Courier New"/>
                <a:cs typeface="Courier New"/>
              </a:rPr>
              <a:t> </a:t>
            </a:r>
            <a:r>
              <a:rPr spc="-4" dirty="0">
                <a:latin typeface="Courier New"/>
                <a:cs typeface="Courier New"/>
              </a:rPr>
              <a:t>of</a:t>
            </a:r>
            <a:r>
              <a:rPr spc="-19" dirty="0">
                <a:latin typeface="Courier New"/>
                <a:cs typeface="Courier New"/>
              </a:rPr>
              <a:t> </a:t>
            </a:r>
            <a:r>
              <a:rPr spc="-8" dirty="0">
                <a:latin typeface="Courier New"/>
                <a:cs typeface="Courier New"/>
              </a:rPr>
              <a:t>mktime():</a:t>
            </a:r>
            <a:endParaRPr dirty="0">
              <a:latin typeface="Courier New"/>
              <a:cs typeface="Courier New"/>
            </a:endParaRPr>
          </a:p>
          <a:p>
            <a:pPr marL="180975" indent="-171450">
              <a:spcBef>
                <a:spcPts val="353"/>
              </a:spcBef>
              <a:buFont typeface="Arial MT"/>
              <a:buChar char="•"/>
              <a:tabLst>
                <a:tab pos="180499" algn="l"/>
                <a:tab pos="180975" algn="l"/>
              </a:tabLst>
            </a:pPr>
            <a:r>
              <a:rPr spc="-8" dirty="0">
                <a:latin typeface="Courier New"/>
                <a:cs typeface="Courier New"/>
              </a:rPr>
              <a:t>Example:</a:t>
            </a:r>
            <a:endParaRPr dirty="0">
              <a:latin typeface="Courier New"/>
              <a:cs typeface="Courier New"/>
            </a:endParaRPr>
          </a:p>
        </p:txBody>
      </p:sp>
      <p:grpSp>
        <p:nvGrpSpPr>
          <p:cNvPr id="4" name="object 4"/>
          <p:cNvGrpSpPr/>
          <p:nvPr/>
        </p:nvGrpSpPr>
        <p:grpSpPr>
          <a:xfrm>
            <a:off x="1563261" y="5249447"/>
            <a:ext cx="6314123" cy="992505"/>
            <a:chOff x="2465828" y="4884378"/>
            <a:chExt cx="8418830" cy="1323340"/>
          </a:xfrm>
        </p:grpSpPr>
        <p:pic>
          <p:nvPicPr>
            <p:cNvPr id="5" name="object 5"/>
            <p:cNvPicPr/>
            <p:nvPr/>
          </p:nvPicPr>
          <p:blipFill>
            <a:blip r:embed="rId3" cstate="print"/>
            <a:stretch>
              <a:fillRect/>
            </a:stretch>
          </p:blipFill>
          <p:spPr>
            <a:xfrm>
              <a:off x="2465828" y="4884378"/>
              <a:ext cx="8418582" cy="1322893"/>
            </a:xfrm>
            <a:prstGeom prst="rect">
              <a:avLst/>
            </a:prstGeom>
          </p:spPr>
        </p:pic>
        <p:pic>
          <p:nvPicPr>
            <p:cNvPr id="6" name="object 6"/>
            <p:cNvPicPr/>
            <p:nvPr/>
          </p:nvPicPr>
          <p:blipFill>
            <a:blip r:embed="rId4" cstate="print"/>
            <a:stretch>
              <a:fillRect/>
            </a:stretch>
          </p:blipFill>
          <p:spPr>
            <a:xfrm>
              <a:off x="2520696" y="4930140"/>
              <a:ext cx="8258556" cy="1171956"/>
            </a:xfrm>
            <a:prstGeom prst="rect">
              <a:avLst/>
            </a:prstGeom>
          </p:spPr>
        </p:pic>
        <p:sp>
          <p:nvSpPr>
            <p:cNvPr id="7" name="object 7"/>
            <p:cNvSpPr/>
            <p:nvPr/>
          </p:nvSpPr>
          <p:spPr>
            <a:xfrm>
              <a:off x="2501646" y="4911090"/>
              <a:ext cx="8296909" cy="1210310"/>
            </a:xfrm>
            <a:custGeom>
              <a:avLst/>
              <a:gdLst/>
              <a:ahLst/>
              <a:cxnLst/>
              <a:rect l="l" t="t" r="r" b="b"/>
              <a:pathLst>
                <a:path w="8296909" h="1210310">
                  <a:moveTo>
                    <a:pt x="0" y="1210056"/>
                  </a:moveTo>
                  <a:lnTo>
                    <a:pt x="8296656" y="1210056"/>
                  </a:lnTo>
                  <a:lnTo>
                    <a:pt x="8296656" y="0"/>
                  </a:lnTo>
                  <a:lnTo>
                    <a:pt x="0" y="0"/>
                  </a:lnTo>
                  <a:lnTo>
                    <a:pt x="0" y="1210056"/>
                  </a:lnTo>
                  <a:close/>
                </a:path>
              </a:pathLst>
            </a:custGeom>
            <a:ln w="38100">
              <a:solidFill>
                <a:srgbClr val="000000"/>
              </a:solidFill>
            </a:ln>
          </p:spPr>
          <p:txBody>
            <a:bodyPr wrap="square" lIns="0" tIns="0" rIns="0" bIns="0" rtlCol="0"/>
            <a:lstStyle/>
            <a:p>
              <a:endParaRPr sz="1600">
                <a:latin typeface="Courier New" panose="02070309020205020404" pitchFamily="49" charset="0"/>
                <a:cs typeface="Courier New" panose="02070309020205020404" pitchFamily="49" charset="0"/>
              </a:endParaRPr>
            </a:p>
          </p:txBody>
        </p:sp>
      </p:grpSp>
      <p:sp>
        <p:nvSpPr>
          <p:cNvPr id="9" name="object 9"/>
          <p:cNvSpPr txBox="1"/>
          <p:nvPr/>
        </p:nvSpPr>
        <p:spPr>
          <a:xfrm>
            <a:off x="8379427" y="5671642"/>
            <a:ext cx="77153" cy="148117"/>
          </a:xfrm>
          <a:prstGeom prst="rect">
            <a:avLst/>
          </a:prstGeom>
        </p:spPr>
        <p:txBody>
          <a:bodyPr vert="horz" wrap="square" lIns="0" tIns="9525" rIns="0" bIns="0" rtlCol="0">
            <a:spAutoFit/>
          </a:bodyPr>
          <a:lstStyle/>
          <a:p>
            <a:pPr marL="9525">
              <a:spcBef>
                <a:spcPts val="75"/>
              </a:spcBef>
            </a:pPr>
            <a:r>
              <a:rPr sz="900" dirty="0">
                <a:solidFill>
                  <a:srgbClr val="878787"/>
                </a:solidFill>
                <a:latin typeface="Calibri"/>
                <a:cs typeface="Calibri"/>
              </a:rPr>
              <a:t>5</a:t>
            </a:r>
            <a:endParaRPr sz="9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Autofit/>
          </a:bodyPr>
          <a:lstStyle/>
          <a:p>
            <a:r>
              <a:rPr lang="en-US" sz="3600" dirty="0">
                <a:latin typeface="Courier New" panose="02070309020205020404" pitchFamily="49" charset="0"/>
                <a:cs typeface="Courier New" panose="02070309020205020404" pitchFamily="49" charset="0"/>
              </a:rPr>
              <a:t>PHP Include File</a:t>
            </a:r>
          </a:p>
        </p:txBody>
      </p:sp>
      <p:sp>
        <p:nvSpPr>
          <p:cNvPr id="3" name="Content Placeholder 2"/>
          <p:cNvSpPr>
            <a:spLocks noGrp="1"/>
          </p:cNvSpPr>
          <p:nvPr>
            <p:ph idx="1"/>
          </p:nvPr>
        </p:nvSpPr>
        <p:spPr>
          <a:xfrm>
            <a:off x="228600" y="685800"/>
            <a:ext cx="8839200" cy="5791200"/>
          </a:xfrm>
        </p:spPr>
        <p:txBody>
          <a:bodyPr>
            <a:noAutofit/>
          </a:bodyPr>
          <a:lstStyle/>
          <a:p>
            <a:r>
              <a:rPr lang="en-US" sz="2000" b="1" dirty="0">
                <a:effectLst/>
                <a:latin typeface="Courier New" panose="02070309020205020404" pitchFamily="49" charset="0"/>
                <a:cs typeface="Courier New" panose="02070309020205020404" pitchFamily="49" charset="0"/>
              </a:rPr>
              <a:t>Server Side Includes (SSI)</a:t>
            </a:r>
          </a:p>
          <a:p>
            <a:r>
              <a:rPr lang="en-US" sz="1800" dirty="0">
                <a:effectLst/>
                <a:latin typeface="Courier New" panose="02070309020205020404" pitchFamily="49" charset="0"/>
                <a:cs typeface="Courier New" panose="02070309020205020404" pitchFamily="49" charset="0"/>
              </a:rPr>
              <a:t>It is used to insert the content of one PHP file into another PHP file before the server executes, with the include() or require() function.</a:t>
            </a:r>
          </a:p>
          <a:p>
            <a:r>
              <a:rPr lang="en-US" sz="1800" dirty="0">
                <a:effectLst/>
                <a:latin typeface="Courier New" panose="02070309020205020404" pitchFamily="49" charset="0"/>
                <a:cs typeface="Courier New" panose="02070309020205020404" pitchFamily="49" charset="0"/>
              </a:rPr>
              <a:t>Both are identical in every way, except how they handle errors:</a:t>
            </a:r>
          </a:p>
          <a:p>
            <a:pPr marL="628650" indent="-285750">
              <a:buFont typeface="Wingdings" pitchFamily="2" charset="2"/>
              <a:buChar char="ü"/>
            </a:pPr>
            <a:r>
              <a:rPr lang="en-US" sz="1800" b="1" i="1" dirty="0">
                <a:solidFill>
                  <a:srgbClr val="FF0000"/>
                </a:solidFill>
                <a:effectLst/>
                <a:latin typeface="Courier New" panose="02070309020205020404" pitchFamily="49" charset="0"/>
                <a:cs typeface="Courier New" panose="02070309020205020404" pitchFamily="49" charset="0"/>
              </a:rPr>
              <a:t>include() </a:t>
            </a:r>
            <a:r>
              <a:rPr lang="en-US" sz="1800" i="1" dirty="0">
                <a:effectLst/>
                <a:latin typeface="Courier New" panose="02070309020205020404" pitchFamily="49" charset="0"/>
                <a:cs typeface="Courier New" panose="02070309020205020404" pitchFamily="49" charset="0"/>
              </a:rPr>
              <a:t>generates a warning, but the script will continue  execution </a:t>
            </a:r>
          </a:p>
          <a:p>
            <a:pPr marL="628650" indent="-285750">
              <a:buFont typeface="Wingdings" pitchFamily="2" charset="2"/>
              <a:buChar char="ü"/>
            </a:pPr>
            <a:r>
              <a:rPr lang="en-US" sz="1800" b="1" i="1" dirty="0">
                <a:solidFill>
                  <a:srgbClr val="FF0000"/>
                </a:solidFill>
                <a:effectLst/>
                <a:latin typeface="Courier New" panose="02070309020205020404" pitchFamily="49" charset="0"/>
                <a:cs typeface="Courier New" panose="02070309020205020404" pitchFamily="49" charset="0"/>
              </a:rPr>
              <a:t>require() </a:t>
            </a:r>
            <a:r>
              <a:rPr lang="en-US" sz="1800" i="1" dirty="0">
                <a:effectLst/>
                <a:latin typeface="Courier New" panose="02070309020205020404" pitchFamily="49" charset="0"/>
                <a:cs typeface="Courier New" panose="02070309020205020404" pitchFamily="49" charset="0"/>
              </a:rPr>
              <a:t>generates a fatal error, and the script will stop </a:t>
            </a:r>
          </a:p>
          <a:p>
            <a:r>
              <a:rPr lang="en-US" sz="1800" dirty="0">
                <a:effectLst/>
                <a:latin typeface="Courier New" panose="02070309020205020404" pitchFamily="49" charset="0"/>
                <a:cs typeface="Courier New" panose="02070309020205020404" pitchFamily="49" charset="0"/>
              </a:rPr>
              <a:t>Both functions are used to create functions, headers, footers, or elements that will be reused on multiple pages.</a:t>
            </a:r>
          </a:p>
          <a:p>
            <a:r>
              <a:rPr lang="en-US" sz="1800" dirty="0">
                <a:effectLst/>
                <a:latin typeface="Courier New" panose="02070309020205020404" pitchFamily="49" charset="0"/>
                <a:cs typeface="Courier New" panose="02070309020205020404" pitchFamily="49" charset="0"/>
              </a:rPr>
              <a:t>Server side includes saves a lot of work. </a:t>
            </a:r>
          </a:p>
          <a:p>
            <a:r>
              <a:rPr lang="en-US" sz="1800" dirty="0">
                <a:effectLst/>
                <a:latin typeface="Courier New" panose="02070309020205020404" pitchFamily="49" charset="0"/>
                <a:cs typeface="Courier New" panose="02070309020205020404" pitchFamily="49" charset="0"/>
              </a:rPr>
              <a:t>This means that you can create a standard header, footer, or menu file for all your web pages. </a:t>
            </a:r>
          </a:p>
          <a:p>
            <a:r>
              <a:rPr lang="en-US" sz="1800" dirty="0">
                <a:effectLst/>
                <a:latin typeface="Courier New" panose="02070309020205020404" pitchFamily="49" charset="0"/>
                <a:cs typeface="Courier New" panose="02070309020205020404" pitchFamily="49" charset="0"/>
              </a:rPr>
              <a:t>When the header needs to be updated, you can only update the include file, or when you add a new page to your site, you can simply change the menu file (instead of updating the links on all your web pages).</a:t>
            </a:r>
          </a:p>
          <a:p>
            <a:endParaRPr lang="en-US" sz="2300" dirty="0">
              <a:latin typeface="Nyala" pitchFamily="2" charset="0"/>
            </a:endParaRPr>
          </a:p>
        </p:txBody>
      </p:sp>
    </p:spTree>
    <p:extLst>
      <p:ext uri="{BB962C8B-B14F-4D97-AF65-F5344CB8AC3E}">
        <p14:creationId xmlns:p14="http://schemas.microsoft.com/office/powerpoint/2010/main" val="42063435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18728"/>
            <a:ext cx="7239000" cy="502061"/>
          </a:xfrm>
          <a:prstGeom prst="rect">
            <a:avLst/>
          </a:prstGeom>
        </p:spPr>
        <p:txBody>
          <a:bodyPr vert="horz" wrap="square" lIns="0" tIns="9525" rIns="0" bIns="0" rtlCol="0" anchor="ctr">
            <a:spAutoFit/>
          </a:bodyPr>
          <a:lstStyle/>
          <a:p>
            <a:pPr marL="9525">
              <a:spcBef>
                <a:spcPts val="75"/>
              </a:spcBef>
            </a:pPr>
            <a:r>
              <a:rPr sz="3200" spc="-4" dirty="0">
                <a:latin typeface="Courier New" panose="02070309020205020404" pitchFamily="49" charset="0"/>
                <a:cs typeface="Courier New" panose="02070309020205020404" pitchFamily="49" charset="0"/>
              </a:rPr>
              <a:t>PHP</a:t>
            </a:r>
            <a:r>
              <a:rPr sz="3200" spc="-56" dirty="0">
                <a:latin typeface="Courier New" panose="02070309020205020404" pitchFamily="49" charset="0"/>
                <a:cs typeface="Courier New" panose="02070309020205020404" pitchFamily="49" charset="0"/>
              </a:rPr>
              <a:t> </a:t>
            </a:r>
            <a:r>
              <a:rPr sz="3200" spc="-4" dirty="0">
                <a:latin typeface="Courier New" panose="02070309020205020404" pitchFamily="49" charset="0"/>
                <a:cs typeface="Courier New" panose="02070309020205020404" pitchFamily="49" charset="0"/>
              </a:rPr>
              <a:t>include()</a:t>
            </a:r>
            <a:r>
              <a:rPr sz="3200" spc="-45" dirty="0">
                <a:latin typeface="Courier New" panose="02070309020205020404" pitchFamily="49" charset="0"/>
                <a:cs typeface="Courier New" panose="02070309020205020404" pitchFamily="49" charset="0"/>
              </a:rPr>
              <a:t> </a:t>
            </a:r>
            <a:r>
              <a:rPr sz="3200" spc="-4" dirty="0">
                <a:latin typeface="Courier New" panose="02070309020205020404" pitchFamily="49" charset="0"/>
                <a:cs typeface="Courier New" panose="02070309020205020404" pitchFamily="49" charset="0"/>
              </a:rPr>
              <a:t>Function</a:t>
            </a:r>
            <a:endParaRPr sz="3200" dirty="0">
              <a:latin typeface="Courier New" panose="02070309020205020404" pitchFamily="49" charset="0"/>
              <a:cs typeface="Courier New" panose="02070309020205020404" pitchFamily="49" charset="0"/>
            </a:endParaRPr>
          </a:p>
        </p:txBody>
      </p:sp>
      <p:sp>
        <p:nvSpPr>
          <p:cNvPr id="3" name="object 3"/>
          <p:cNvSpPr txBox="1"/>
          <p:nvPr/>
        </p:nvSpPr>
        <p:spPr>
          <a:xfrm>
            <a:off x="321991" y="1218724"/>
            <a:ext cx="8223409" cy="2074286"/>
          </a:xfrm>
          <a:prstGeom prst="rect">
            <a:avLst/>
          </a:prstGeom>
        </p:spPr>
        <p:txBody>
          <a:bodyPr vert="horz" wrap="square" lIns="0" tIns="9525" rIns="0" bIns="0" rtlCol="0">
            <a:spAutoFit/>
          </a:bodyPr>
          <a:lstStyle/>
          <a:p>
            <a:pPr marL="180975" indent="-171926">
              <a:lnSpc>
                <a:spcPts val="2055"/>
              </a:lnSpc>
              <a:spcBef>
                <a:spcPts val="75"/>
              </a:spcBef>
              <a:buFont typeface="Wingdings"/>
              <a:buChar char=""/>
              <a:tabLst>
                <a:tab pos="181451" algn="l"/>
              </a:tabLst>
            </a:pPr>
            <a:r>
              <a:rPr spc="-4" dirty="0">
                <a:latin typeface="Courier New"/>
                <a:cs typeface="Courier New"/>
              </a:rPr>
              <a:t>The</a:t>
            </a:r>
            <a:r>
              <a:rPr spc="-15" dirty="0">
                <a:latin typeface="Courier New"/>
                <a:cs typeface="Courier New"/>
              </a:rPr>
              <a:t> </a:t>
            </a:r>
            <a:r>
              <a:rPr spc="-11" dirty="0">
                <a:latin typeface="Courier New"/>
                <a:cs typeface="Courier New"/>
              </a:rPr>
              <a:t>include()</a:t>
            </a:r>
            <a:r>
              <a:rPr spc="-19" dirty="0">
                <a:latin typeface="Courier New"/>
                <a:cs typeface="Courier New"/>
              </a:rPr>
              <a:t> </a:t>
            </a:r>
            <a:r>
              <a:rPr spc="-11" dirty="0">
                <a:latin typeface="Courier New"/>
                <a:cs typeface="Courier New"/>
              </a:rPr>
              <a:t>function</a:t>
            </a:r>
            <a:r>
              <a:rPr spc="-19" dirty="0">
                <a:latin typeface="Courier New"/>
                <a:cs typeface="Courier New"/>
              </a:rPr>
              <a:t> </a:t>
            </a:r>
            <a:r>
              <a:rPr spc="-11" dirty="0">
                <a:latin typeface="Courier New"/>
                <a:cs typeface="Courier New"/>
              </a:rPr>
              <a:t>takes</a:t>
            </a:r>
            <a:r>
              <a:rPr spc="-19" dirty="0">
                <a:latin typeface="Courier New"/>
                <a:cs typeface="Courier New"/>
              </a:rPr>
              <a:t> </a:t>
            </a:r>
            <a:r>
              <a:rPr spc="-8" dirty="0">
                <a:latin typeface="Courier New"/>
                <a:cs typeface="Courier New"/>
              </a:rPr>
              <a:t>all</a:t>
            </a:r>
            <a:r>
              <a:rPr spc="-34" dirty="0">
                <a:latin typeface="Courier New"/>
                <a:cs typeface="Courier New"/>
              </a:rPr>
              <a:t> </a:t>
            </a:r>
            <a:r>
              <a:rPr spc="-4" dirty="0">
                <a:latin typeface="Courier New"/>
                <a:cs typeface="Courier New"/>
              </a:rPr>
              <a:t>the</a:t>
            </a:r>
            <a:r>
              <a:rPr spc="-8" dirty="0">
                <a:latin typeface="Courier New"/>
                <a:cs typeface="Courier New"/>
              </a:rPr>
              <a:t> </a:t>
            </a:r>
            <a:r>
              <a:rPr spc="-11" dirty="0">
                <a:latin typeface="Courier New"/>
                <a:cs typeface="Courier New"/>
              </a:rPr>
              <a:t>content</a:t>
            </a:r>
            <a:r>
              <a:rPr spc="-19" dirty="0">
                <a:latin typeface="Courier New"/>
                <a:cs typeface="Courier New"/>
              </a:rPr>
              <a:t> </a:t>
            </a:r>
            <a:r>
              <a:rPr spc="-8" dirty="0">
                <a:latin typeface="Courier New"/>
                <a:cs typeface="Courier New"/>
              </a:rPr>
              <a:t>in</a:t>
            </a:r>
            <a:r>
              <a:rPr spc="-30" dirty="0">
                <a:latin typeface="Courier New"/>
                <a:cs typeface="Courier New"/>
              </a:rPr>
              <a:t> </a:t>
            </a:r>
            <a:r>
              <a:rPr dirty="0">
                <a:latin typeface="Courier New"/>
                <a:cs typeface="Courier New"/>
              </a:rPr>
              <a:t>a</a:t>
            </a:r>
            <a:r>
              <a:rPr spc="-4" dirty="0">
                <a:latin typeface="Courier New"/>
                <a:cs typeface="Courier New"/>
              </a:rPr>
              <a:t> </a:t>
            </a:r>
            <a:r>
              <a:rPr spc="-11" dirty="0">
                <a:latin typeface="Courier New"/>
                <a:cs typeface="Courier New"/>
              </a:rPr>
              <a:t>specified</a:t>
            </a:r>
            <a:endParaRPr dirty="0">
              <a:latin typeface="Courier New"/>
              <a:cs typeface="Courier New"/>
            </a:endParaRPr>
          </a:p>
          <a:p>
            <a:pPr marL="180975">
              <a:lnSpc>
                <a:spcPts val="2055"/>
              </a:lnSpc>
            </a:pPr>
            <a:r>
              <a:rPr spc="-8" dirty="0">
                <a:latin typeface="Courier New"/>
                <a:cs typeface="Courier New"/>
              </a:rPr>
              <a:t>file</a:t>
            </a:r>
            <a:r>
              <a:rPr spc="-15" dirty="0">
                <a:latin typeface="Courier New"/>
                <a:cs typeface="Courier New"/>
              </a:rPr>
              <a:t> </a:t>
            </a:r>
            <a:r>
              <a:rPr spc="-8" dirty="0">
                <a:latin typeface="Courier New"/>
                <a:cs typeface="Courier New"/>
              </a:rPr>
              <a:t>and</a:t>
            </a:r>
            <a:r>
              <a:rPr spc="-34" dirty="0">
                <a:latin typeface="Courier New"/>
                <a:cs typeface="Courier New"/>
              </a:rPr>
              <a:t> </a:t>
            </a:r>
            <a:r>
              <a:rPr spc="-11" dirty="0">
                <a:latin typeface="Courier New"/>
                <a:cs typeface="Courier New"/>
              </a:rPr>
              <a:t>includes</a:t>
            </a:r>
            <a:r>
              <a:rPr spc="-23" dirty="0">
                <a:latin typeface="Courier New"/>
                <a:cs typeface="Courier New"/>
              </a:rPr>
              <a:t> </a:t>
            </a:r>
            <a:r>
              <a:rPr spc="-4" dirty="0">
                <a:latin typeface="Courier New"/>
                <a:cs typeface="Courier New"/>
              </a:rPr>
              <a:t>it</a:t>
            </a:r>
            <a:r>
              <a:rPr spc="-8" dirty="0">
                <a:latin typeface="Courier New"/>
                <a:cs typeface="Courier New"/>
              </a:rPr>
              <a:t> </a:t>
            </a:r>
            <a:r>
              <a:rPr spc="-4" dirty="0">
                <a:latin typeface="Courier New"/>
                <a:cs typeface="Courier New"/>
              </a:rPr>
              <a:t>in</a:t>
            </a:r>
            <a:r>
              <a:rPr spc="-38" dirty="0">
                <a:latin typeface="Courier New"/>
                <a:cs typeface="Courier New"/>
              </a:rPr>
              <a:t> </a:t>
            </a:r>
            <a:r>
              <a:rPr spc="-4" dirty="0">
                <a:latin typeface="Courier New"/>
                <a:cs typeface="Courier New"/>
              </a:rPr>
              <a:t>the</a:t>
            </a:r>
            <a:r>
              <a:rPr spc="-11" dirty="0">
                <a:latin typeface="Courier New"/>
                <a:cs typeface="Courier New"/>
              </a:rPr>
              <a:t> current</a:t>
            </a:r>
            <a:r>
              <a:rPr spc="-23" dirty="0">
                <a:latin typeface="Courier New"/>
                <a:cs typeface="Courier New"/>
              </a:rPr>
              <a:t> </a:t>
            </a:r>
            <a:r>
              <a:rPr spc="-11" dirty="0">
                <a:latin typeface="Courier New"/>
                <a:cs typeface="Courier New"/>
              </a:rPr>
              <a:t>file.</a:t>
            </a:r>
            <a:endParaRPr dirty="0">
              <a:latin typeface="Courier New"/>
              <a:cs typeface="Courier New"/>
            </a:endParaRPr>
          </a:p>
          <a:p>
            <a:pPr marL="180975" marR="684848" indent="-171926">
              <a:lnSpc>
                <a:spcPts val="1943"/>
              </a:lnSpc>
              <a:spcBef>
                <a:spcPts val="788"/>
              </a:spcBef>
              <a:buFont typeface="Wingdings"/>
              <a:buChar char=""/>
              <a:tabLst>
                <a:tab pos="181451" algn="l"/>
              </a:tabLst>
            </a:pPr>
            <a:r>
              <a:rPr spc="-4" dirty="0">
                <a:latin typeface="Courier New"/>
                <a:cs typeface="Courier New"/>
              </a:rPr>
              <a:t>If</a:t>
            </a:r>
            <a:r>
              <a:rPr spc="-11" dirty="0">
                <a:latin typeface="Courier New"/>
                <a:cs typeface="Courier New"/>
              </a:rPr>
              <a:t> </a:t>
            </a:r>
            <a:r>
              <a:rPr spc="-4" dirty="0">
                <a:latin typeface="Courier New"/>
                <a:cs typeface="Courier New"/>
              </a:rPr>
              <a:t>an </a:t>
            </a:r>
            <a:r>
              <a:rPr spc="-11" dirty="0">
                <a:latin typeface="Courier New"/>
                <a:cs typeface="Courier New"/>
              </a:rPr>
              <a:t>error occurs,</a:t>
            </a:r>
            <a:r>
              <a:rPr spc="-15" dirty="0">
                <a:latin typeface="Courier New"/>
                <a:cs typeface="Courier New"/>
              </a:rPr>
              <a:t> </a:t>
            </a:r>
            <a:r>
              <a:rPr spc="-8" dirty="0">
                <a:latin typeface="Courier New"/>
                <a:cs typeface="Courier New"/>
              </a:rPr>
              <a:t>the</a:t>
            </a:r>
            <a:r>
              <a:rPr spc="-30" dirty="0">
                <a:latin typeface="Courier New"/>
                <a:cs typeface="Courier New"/>
              </a:rPr>
              <a:t> </a:t>
            </a:r>
            <a:r>
              <a:rPr spc="-8" dirty="0">
                <a:latin typeface="Courier New"/>
                <a:cs typeface="Courier New"/>
              </a:rPr>
              <a:t>include()</a:t>
            </a:r>
            <a:r>
              <a:rPr spc="-15" dirty="0">
                <a:latin typeface="Courier New"/>
                <a:cs typeface="Courier New"/>
              </a:rPr>
              <a:t> </a:t>
            </a:r>
            <a:r>
              <a:rPr spc="-11" dirty="0">
                <a:latin typeface="Courier New"/>
                <a:cs typeface="Courier New"/>
              </a:rPr>
              <a:t>function</a:t>
            </a:r>
            <a:r>
              <a:rPr spc="-19" dirty="0">
                <a:latin typeface="Courier New"/>
                <a:cs typeface="Courier New"/>
              </a:rPr>
              <a:t> </a:t>
            </a:r>
            <a:r>
              <a:rPr spc="-11" dirty="0">
                <a:latin typeface="Courier New"/>
                <a:cs typeface="Courier New"/>
              </a:rPr>
              <a:t>generates</a:t>
            </a:r>
            <a:r>
              <a:rPr spc="-19" dirty="0">
                <a:latin typeface="Courier New"/>
                <a:cs typeface="Courier New"/>
              </a:rPr>
              <a:t> </a:t>
            </a:r>
            <a:r>
              <a:rPr dirty="0">
                <a:latin typeface="Courier New"/>
                <a:cs typeface="Courier New"/>
              </a:rPr>
              <a:t>a </a:t>
            </a:r>
            <a:r>
              <a:rPr spc="-1069" dirty="0">
                <a:latin typeface="Courier New"/>
                <a:cs typeface="Courier New"/>
              </a:rPr>
              <a:t> </a:t>
            </a:r>
            <a:r>
              <a:rPr spc="-8" dirty="0">
                <a:latin typeface="Courier New"/>
                <a:cs typeface="Courier New"/>
              </a:rPr>
              <a:t>warning,</a:t>
            </a:r>
            <a:r>
              <a:rPr spc="-34" dirty="0">
                <a:latin typeface="Courier New"/>
                <a:cs typeface="Courier New"/>
              </a:rPr>
              <a:t> </a:t>
            </a:r>
            <a:r>
              <a:rPr spc="-4" dirty="0">
                <a:latin typeface="Courier New"/>
                <a:cs typeface="Courier New"/>
              </a:rPr>
              <a:t>but</a:t>
            </a:r>
            <a:r>
              <a:rPr spc="-8" dirty="0">
                <a:latin typeface="Courier New"/>
                <a:cs typeface="Courier New"/>
              </a:rPr>
              <a:t> the</a:t>
            </a:r>
            <a:r>
              <a:rPr spc="-34" dirty="0">
                <a:latin typeface="Courier New"/>
                <a:cs typeface="Courier New"/>
              </a:rPr>
              <a:t> </a:t>
            </a:r>
            <a:r>
              <a:rPr spc="-8" dirty="0">
                <a:latin typeface="Courier New"/>
                <a:cs typeface="Courier New"/>
              </a:rPr>
              <a:t>script</a:t>
            </a:r>
            <a:r>
              <a:rPr spc="-41" dirty="0">
                <a:latin typeface="Courier New"/>
                <a:cs typeface="Courier New"/>
              </a:rPr>
              <a:t> </a:t>
            </a:r>
            <a:r>
              <a:rPr spc="-8" dirty="0">
                <a:latin typeface="Courier New"/>
                <a:cs typeface="Courier New"/>
              </a:rPr>
              <a:t>will</a:t>
            </a:r>
            <a:r>
              <a:rPr spc="-4" dirty="0">
                <a:latin typeface="Courier New"/>
                <a:cs typeface="Courier New"/>
              </a:rPr>
              <a:t> </a:t>
            </a:r>
            <a:r>
              <a:rPr spc="-11" dirty="0">
                <a:latin typeface="Courier New"/>
                <a:cs typeface="Courier New"/>
              </a:rPr>
              <a:t>continue</a:t>
            </a:r>
            <a:r>
              <a:rPr spc="-19" dirty="0">
                <a:latin typeface="Courier New"/>
                <a:cs typeface="Courier New"/>
              </a:rPr>
              <a:t> </a:t>
            </a:r>
            <a:r>
              <a:rPr spc="-11" dirty="0">
                <a:latin typeface="Courier New"/>
                <a:cs typeface="Courier New"/>
              </a:rPr>
              <a:t>execution.</a:t>
            </a:r>
            <a:endParaRPr dirty="0">
              <a:latin typeface="Courier New"/>
              <a:cs typeface="Courier New"/>
            </a:endParaRPr>
          </a:p>
          <a:p>
            <a:pPr marL="9525">
              <a:spcBef>
                <a:spcPts val="450"/>
              </a:spcBef>
            </a:pPr>
            <a:r>
              <a:rPr lang="en-US" b="1" spc="-8" dirty="0">
                <a:solidFill>
                  <a:srgbClr val="6E2E9F"/>
                </a:solidFill>
                <a:latin typeface="Courier New"/>
                <a:cs typeface="Courier New"/>
              </a:rPr>
              <a:t> </a:t>
            </a:r>
            <a:r>
              <a:rPr b="1" spc="-8" dirty="0">
                <a:solidFill>
                  <a:srgbClr val="6E2E9F"/>
                </a:solidFill>
                <a:latin typeface="Courier New"/>
                <a:cs typeface="Courier New"/>
              </a:rPr>
              <a:t>Example</a:t>
            </a:r>
            <a:endParaRPr dirty="0">
              <a:latin typeface="Courier New"/>
              <a:cs typeface="Courier New"/>
            </a:endParaRPr>
          </a:p>
          <a:p>
            <a:pPr marL="180975" marR="273844" indent="-171926">
              <a:lnSpc>
                <a:spcPts val="2025"/>
              </a:lnSpc>
              <a:spcBef>
                <a:spcPts val="604"/>
              </a:spcBef>
              <a:buFont typeface="Arial MT"/>
              <a:buChar char="•"/>
              <a:tabLst>
                <a:tab pos="181451" algn="l"/>
              </a:tabLst>
            </a:pPr>
            <a:r>
              <a:rPr spc="-8" dirty="0">
                <a:latin typeface="Courier New"/>
                <a:cs typeface="Courier New"/>
              </a:rPr>
              <a:t>Assume </a:t>
            </a:r>
            <a:r>
              <a:rPr spc="-11" dirty="0">
                <a:latin typeface="Courier New"/>
                <a:cs typeface="Courier New"/>
              </a:rPr>
              <a:t>that </a:t>
            </a:r>
            <a:r>
              <a:rPr spc="-8" dirty="0">
                <a:latin typeface="Courier New"/>
                <a:cs typeface="Courier New"/>
              </a:rPr>
              <a:t>you have </a:t>
            </a:r>
            <a:r>
              <a:rPr dirty="0">
                <a:latin typeface="Courier New"/>
                <a:cs typeface="Courier New"/>
              </a:rPr>
              <a:t>a </a:t>
            </a:r>
            <a:r>
              <a:rPr spc="-11" dirty="0">
                <a:latin typeface="Courier New"/>
                <a:cs typeface="Courier New"/>
              </a:rPr>
              <a:t>standard </a:t>
            </a:r>
            <a:r>
              <a:rPr spc="-8" dirty="0">
                <a:latin typeface="Courier New"/>
                <a:cs typeface="Courier New"/>
              </a:rPr>
              <a:t>header </a:t>
            </a:r>
            <a:r>
              <a:rPr spc="-11" dirty="0">
                <a:latin typeface="Courier New"/>
                <a:cs typeface="Courier New"/>
              </a:rPr>
              <a:t>file, called </a:t>
            </a:r>
            <a:r>
              <a:rPr spc="-8" dirty="0">
                <a:latin typeface="Courier New"/>
                <a:cs typeface="Courier New"/>
              </a:rPr>
              <a:t> “date.php".</a:t>
            </a:r>
            <a:r>
              <a:rPr spc="-30" dirty="0">
                <a:latin typeface="Courier New"/>
                <a:cs typeface="Courier New"/>
              </a:rPr>
              <a:t> </a:t>
            </a:r>
            <a:r>
              <a:rPr spc="-4" dirty="0">
                <a:latin typeface="Courier New"/>
                <a:cs typeface="Courier New"/>
              </a:rPr>
              <a:t>To</a:t>
            </a:r>
            <a:r>
              <a:rPr spc="-19" dirty="0">
                <a:latin typeface="Courier New"/>
                <a:cs typeface="Courier New"/>
              </a:rPr>
              <a:t> </a:t>
            </a:r>
            <a:r>
              <a:rPr spc="-11" dirty="0">
                <a:latin typeface="Courier New"/>
                <a:cs typeface="Courier New"/>
              </a:rPr>
              <a:t>include </a:t>
            </a:r>
            <a:r>
              <a:rPr spc="-8" dirty="0">
                <a:latin typeface="Courier New"/>
                <a:cs typeface="Courier New"/>
              </a:rPr>
              <a:t>the</a:t>
            </a:r>
            <a:r>
              <a:rPr spc="-26" dirty="0">
                <a:latin typeface="Courier New"/>
                <a:cs typeface="Courier New"/>
              </a:rPr>
              <a:t> </a:t>
            </a:r>
            <a:r>
              <a:rPr spc="-11" dirty="0">
                <a:latin typeface="Courier New"/>
                <a:cs typeface="Courier New"/>
              </a:rPr>
              <a:t>header</a:t>
            </a:r>
            <a:r>
              <a:rPr spc="-15" dirty="0">
                <a:latin typeface="Courier New"/>
                <a:cs typeface="Courier New"/>
              </a:rPr>
              <a:t> </a:t>
            </a:r>
            <a:r>
              <a:rPr spc="-8" dirty="0">
                <a:latin typeface="Courier New"/>
                <a:cs typeface="Courier New"/>
              </a:rPr>
              <a:t>file</a:t>
            </a:r>
            <a:r>
              <a:rPr spc="-15" dirty="0">
                <a:latin typeface="Courier New"/>
                <a:cs typeface="Courier New"/>
              </a:rPr>
              <a:t> </a:t>
            </a:r>
            <a:r>
              <a:rPr spc="-11" dirty="0">
                <a:latin typeface="Courier New"/>
                <a:cs typeface="Courier New"/>
              </a:rPr>
              <a:t>in</a:t>
            </a:r>
            <a:r>
              <a:rPr spc="-8" dirty="0">
                <a:latin typeface="Courier New"/>
                <a:cs typeface="Courier New"/>
              </a:rPr>
              <a:t> </a:t>
            </a:r>
            <a:r>
              <a:rPr dirty="0">
                <a:latin typeface="Courier New"/>
                <a:cs typeface="Courier New"/>
              </a:rPr>
              <a:t>a</a:t>
            </a:r>
            <a:r>
              <a:rPr spc="-4" dirty="0">
                <a:latin typeface="Courier New"/>
                <a:cs typeface="Courier New"/>
              </a:rPr>
              <a:t> </a:t>
            </a:r>
            <a:r>
              <a:rPr spc="-11" dirty="0">
                <a:latin typeface="Courier New"/>
                <a:cs typeface="Courier New"/>
              </a:rPr>
              <a:t>page,</a:t>
            </a:r>
            <a:r>
              <a:rPr spc="-15" dirty="0">
                <a:latin typeface="Courier New"/>
                <a:cs typeface="Courier New"/>
              </a:rPr>
              <a:t> </a:t>
            </a:r>
            <a:r>
              <a:rPr spc="-4" dirty="0">
                <a:latin typeface="Courier New"/>
                <a:cs typeface="Courier New"/>
              </a:rPr>
              <a:t>use</a:t>
            </a:r>
            <a:r>
              <a:rPr spc="-11" dirty="0">
                <a:latin typeface="Courier New"/>
                <a:cs typeface="Courier New"/>
              </a:rPr>
              <a:t> the</a:t>
            </a:r>
            <a:endParaRPr dirty="0">
              <a:latin typeface="Courier New"/>
              <a:cs typeface="Courier New"/>
            </a:endParaRPr>
          </a:p>
        </p:txBody>
      </p:sp>
      <p:sp>
        <p:nvSpPr>
          <p:cNvPr id="4" name="object 4"/>
          <p:cNvSpPr txBox="1"/>
          <p:nvPr/>
        </p:nvSpPr>
        <p:spPr>
          <a:xfrm>
            <a:off x="363550" y="3490150"/>
            <a:ext cx="2600325" cy="286617"/>
          </a:xfrm>
          <a:prstGeom prst="rect">
            <a:avLst/>
          </a:prstGeom>
        </p:spPr>
        <p:txBody>
          <a:bodyPr vert="horz" wrap="square" lIns="0" tIns="9525" rIns="0" bIns="0" rtlCol="0">
            <a:spAutoFit/>
          </a:bodyPr>
          <a:lstStyle/>
          <a:p>
            <a:pPr marL="9525">
              <a:spcBef>
                <a:spcPts val="75"/>
              </a:spcBef>
            </a:pPr>
            <a:r>
              <a:rPr spc="-11" dirty="0">
                <a:latin typeface="Courier New"/>
                <a:cs typeface="Courier New"/>
              </a:rPr>
              <a:t>include()</a:t>
            </a:r>
            <a:r>
              <a:rPr spc="-109" dirty="0">
                <a:latin typeface="Courier New"/>
                <a:cs typeface="Courier New"/>
              </a:rPr>
              <a:t> </a:t>
            </a:r>
            <a:r>
              <a:rPr spc="-11" dirty="0">
                <a:latin typeface="Courier New"/>
                <a:cs typeface="Courier New"/>
              </a:rPr>
              <a:t>function:</a:t>
            </a:r>
            <a:endParaRPr>
              <a:latin typeface="Courier New"/>
              <a:cs typeface="Courier New"/>
            </a:endParaRPr>
          </a:p>
        </p:txBody>
      </p:sp>
      <p:grpSp>
        <p:nvGrpSpPr>
          <p:cNvPr id="5" name="object 5"/>
          <p:cNvGrpSpPr/>
          <p:nvPr/>
        </p:nvGrpSpPr>
        <p:grpSpPr>
          <a:xfrm>
            <a:off x="440815" y="3777931"/>
            <a:ext cx="3992880" cy="1863090"/>
            <a:chOff x="693407" y="3977652"/>
            <a:chExt cx="5323840" cy="2484120"/>
          </a:xfrm>
        </p:grpSpPr>
        <p:pic>
          <p:nvPicPr>
            <p:cNvPr id="6" name="object 6"/>
            <p:cNvPicPr/>
            <p:nvPr/>
          </p:nvPicPr>
          <p:blipFill>
            <a:blip r:embed="rId2" cstate="print"/>
            <a:stretch>
              <a:fillRect/>
            </a:stretch>
          </p:blipFill>
          <p:spPr>
            <a:xfrm>
              <a:off x="693407" y="3977652"/>
              <a:ext cx="5323332" cy="2484120"/>
            </a:xfrm>
            <a:prstGeom prst="rect">
              <a:avLst/>
            </a:prstGeom>
          </p:spPr>
        </p:pic>
        <p:pic>
          <p:nvPicPr>
            <p:cNvPr id="7" name="object 7"/>
            <p:cNvPicPr/>
            <p:nvPr/>
          </p:nvPicPr>
          <p:blipFill>
            <a:blip r:embed="rId3" cstate="print"/>
            <a:stretch>
              <a:fillRect/>
            </a:stretch>
          </p:blipFill>
          <p:spPr>
            <a:xfrm>
              <a:off x="748283" y="4023359"/>
              <a:ext cx="5163312" cy="2333244"/>
            </a:xfrm>
            <a:prstGeom prst="rect">
              <a:avLst/>
            </a:prstGeom>
          </p:spPr>
        </p:pic>
        <p:sp>
          <p:nvSpPr>
            <p:cNvPr id="8" name="object 8"/>
            <p:cNvSpPr/>
            <p:nvPr/>
          </p:nvSpPr>
          <p:spPr>
            <a:xfrm>
              <a:off x="729233" y="4004309"/>
              <a:ext cx="5201920" cy="2371725"/>
            </a:xfrm>
            <a:custGeom>
              <a:avLst/>
              <a:gdLst/>
              <a:ahLst/>
              <a:cxnLst/>
              <a:rect l="l" t="t" r="r" b="b"/>
              <a:pathLst>
                <a:path w="5201920" h="2371725">
                  <a:moveTo>
                    <a:pt x="0" y="2371344"/>
                  </a:moveTo>
                  <a:lnTo>
                    <a:pt x="5201412" y="2371344"/>
                  </a:lnTo>
                  <a:lnTo>
                    <a:pt x="5201412" y="0"/>
                  </a:lnTo>
                  <a:lnTo>
                    <a:pt x="0" y="0"/>
                  </a:lnTo>
                  <a:lnTo>
                    <a:pt x="0" y="2371344"/>
                  </a:lnTo>
                  <a:close/>
                </a:path>
              </a:pathLst>
            </a:custGeom>
            <a:ln w="38100">
              <a:solidFill>
                <a:srgbClr val="000000"/>
              </a:solidFill>
            </a:ln>
          </p:spPr>
          <p:txBody>
            <a:bodyPr wrap="square" lIns="0" tIns="0" rIns="0" bIns="0" rtlCol="0"/>
            <a:lstStyle/>
            <a:p>
              <a:endParaRPr sz="1350"/>
            </a:p>
          </p:txBody>
        </p:sp>
      </p:grpSp>
      <p:sp>
        <p:nvSpPr>
          <p:cNvPr id="9" name="object 9"/>
          <p:cNvSpPr txBox="1"/>
          <p:nvPr/>
        </p:nvSpPr>
        <p:spPr>
          <a:xfrm>
            <a:off x="6172296" y="3657695"/>
            <a:ext cx="971074" cy="332303"/>
          </a:xfrm>
          <a:prstGeom prst="rect">
            <a:avLst/>
          </a:prstGeom>
        </p:spPr>
        <p:txBody>
          <a:bodyPr vert="horz" wrap="square" lIns="0" tIns="9049" rIns="0" bIns="0" rtlCol="0">
            <a:spAutoFit/>
          </a:bodyPr>
          <a:lstStyle/>
          <a:p>
            <a:pPr marL="9525">
              <a:spcBef>
                <a:spcPts val="71"/>
              </a:spcBef>
            </a:pPr>
            <a:r>
              <a:rPr sz="2100" b="1" spc="-11" dirty="0">
                <a:solidFill>
                  <a:srgbClr val="6E2E9F"/>
                </a:solidFill>
                <a:latin typeface="Courier New"/>
                <a:cs typeface="Courier New"/>
              </a:rPr>
              <a:t>outp</a:t>
            </a:r>
            <a:r>
              <a:rPr sz="2100" b="1" spc="-30" dirty="0">
                <a:solidFill>
                  <a:srgbClr val="6E2E9F"/>
                </a:solidFill>
                <a:latin typeface="Courier New"/>
                <a:cs typeface="Courier New"/>
              </a:rPr>
              <a:t>u</a:t>
            </a:r>
            <a:r>
              <a:rPr sz="2100" b="1" spc="-4" dirty="0">
                <a:solidFill>
                  <a:srgbClr val="6E2E9F"/>
                </a:solidFill>
                <a:latin typeface="Courier New"/>
                <a:cs typeface="Courier New"/>
              </a:rPr>
              <a:t>t</a:t>
            </a:r>
            <a:endParaRPr sz="2100">
              <a:latin typeface="Courier New"/>
              <a:cs typeface="Courier New"/>
            </a:endParaRPr>
          </a:p>
        </p:txBody>
      </p:sp>
      <p:sp>
        <p:nvSpPr>
          <p:cNvPr id="10" name="object 10"/>
          <p:cNvSpPr txBox="1"/>
          <p:nvPr/>
        </p:nvSpPr>
        <p:spPr>
          <a:xfrm>
            <a:off x="687476" y="5671642"/>
            <a:ext cx="573405" cy="148117"/>
          </a:xfrm>
          <a:prstGeom prst="rect">
            <a:avLst/>
          </a:prstGeom>
        </p:spPr>
        <p:txBody>
          <a:bodyPr vert="horz" wrap="square" lIns="0" tIns="9525" rIns="0" bIns="0" rtlCol="0">
            <a:spAutoFit/>
          </a:bodyPr>
          <a:lstStyle/>
          <a:p>
            <a:pPr marL="9525">
              <a:spcBef>
                <a:spcPts val="75"/>
              </a:spcBef>
            </a:pPr>
            <a:r>
              <a:rPr sz="900" dirty="0">
                <a:solidFill>
                  <a:srgbClr val="878787"/>
                </a:solidFill>
                <a:latin typeface="Calibri"/>
                <a:cs typeface="Calibri"/>
              </a:rPr>
              <a:t>1</a:t>
            </a:r>
            <a:r>
              <a:rPr sz="900" spc="4" dirty="0">
                <a:solidFill>
                  <a:srgbClr val="878787"/>
                </a:solidFill>
                <a:latin typeface="Calibri"/>
                <a:cs typeface="Calibri"/>
              </a:rPr>
              <a:t>2</a:t>
            </a:r>
            <a:r>
              <a:rPr sz="900" dirty="0">
                <a:solidFill>
                  <a:srgbClr val="878787"/>
                </a:solidFill>
                <a:latin typeface="Calibri"/>
                <a:cs typeface="Calibri"/>
              </a:rPr>
              <a:t>/1</a:t>
            </a:r>
            <a:r>
              <a:rPr sz="900" spc="4" dirty="0">
                <a:solidFill>
                  <a:srgbClr val="878787"/>
                </a:solidFill>
                <a:latin typeface="Calibri"/>
                <a:cs typeface="Calibri"/>
              </a:rPr>
              <a:t>0</a:t>
            </a:r>
            <a:r>
              <a:rPr sz="900" dirty="0">
                <a:solidFill>
                  <a:srgbClr val="878787"/>
                </a:solidFill>
                <a:latin typeface="Calibri"/>
                <a:cs typeface="Calibri"/>
              </a:rPr>
              <a:t>/2</a:t>
            </a:r>
            <a:r>
              <a:rPr sz="900" spc="4" dirty="0">
                <a:solidFill>
                  <a:srgbClr val="878787"/>
                </a:solidFill>
                <a:latin typeface="Calibri"/>
                <a:cs typeface="Calibri"/>
              </a:rPr>
              <a:t>0</a:t>
            </a:r>
            <a:r>
              <a:rPr sz="900" dirty="0">
                <a:solidFill>
                  <a:srgbClr val="878787"/>
                </a:solidFill>
                <a:latin typeface="Calibri"/>
                <a:cs typeface="Calibri"/>
              </a:rPr>
              <a:t>19</a:t>
            </a:r>
            <a:endParaRPr sz="900">
              <a:latin typeface="Calibri"/>
              <a:cs typeface="Calibri"/>
            </a:endParaRPr>
          </a:p>
        </p:txBody>
      </p:sp>
      <p:sp>
        <p:nvSpPr>
          <p:cNvPr id="11" name="object 11"/>
          <p:cNvSpPr txBox="1"/>
          <p:nvPr/>
        </p:nvSpPr>
        <p:spPr>
          <a:xfrm>
            <a:off x="8379427" y="5671642"/>
            <a:ext cx="77153" cy="148117"/>
          </a:xfrm>
          <a:prstGeom prst="rect">
            <a:avLst/>
          </a:prstGeom>
        </p:spPr>
        <p:txBody>
          <a:bodyPr vert="horz" wrap="square" lIns="0" tIns="9525" rIns="0" bIns="0" rtlCol="0">
            <a:spAutoFit/>
          </a:bodyPr>
          <a:lstStyle/>
          <a:p>
            <a:pPr marL="9525">
              <a:spcBef>
                <a:spcPts val="75"/>
              </a:spcBef>
            </a:pPr>
            <a:r>
              <a:rPr sz="900" dirty="0">
                <a:solidFill>
                  <a:srgbClr val="878787"/>
                </a:solidFill>
                <a:latin typeface="Calibri"/>
                <a:cs typeface="Calibri"/>
              </a:rPr>
              <a:t>7</a:t>
            </a:r>
            <a:endParaRPr sz="900">
              <a:latin typeface="Calibri"/>
              <a:cs typeface="Calibri"/>
            </a:endParaRPr>
          </a:p>
        </p:txBody>
      </p:sp>
      <p:pic>
        <p:nvPicPr>
          <p:cNvPr id="12" name="object 12"/>
          <p:cNvPicPr/>
          <p:nvPr/>
        </p:nvPicPr>
        <p:blipFill>
          <a:blip r:embed="rId4" cstate="print"/>
          <a:stretch>
            <a:fillRect/>
          </a:stretch>
        </p:blipFill>
        <p:spPr>
          <a:xfrm>
            <a:off x="4922901" y="4040505"/>
            <a:ext cx="3482721" cy="167106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dirty="0">
                <a:effectLst/>
                <a:latin typeface="Courier New" panose="02070309020205020404" pitchFamily="49" charset="0"/>
                <a:cs typeface="Courier New" panose="02070309020205020404" pitchFamily="49" charset="0"/>
              </a:rPr>
              <a:t>PHP File Handling</a:t>
            </a:r>
            <a:endParaRPr lang="en-US" sz="3600"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304800" y="1143000"/>
            <a:ext cx="8610600" cy="4983163"/>
          </a:xfrm>
        </p:spPr>
        <p:txBody>
          <a:bodyPr>
            <a:normAutofit/>
          </a:bodyPr>
          <a:lstStyle/>
          <a:p>
            <a:pPr algn="just"/>
            <a:r>
              <a:rPr lang="en-US" sz="2800" b="1" dirty="0">
                <a:effectLst/>
                <a:latin typeface="Courier New" panose="02070309020205020404" pitchFamily="49" charset="0"/>
                <a:cs typeface="Courier New" panose="02070309020205020404" pitchFamily="49" charset="0"/>
              </a:rPr>
              <a:t>Opening a File</a:t>
            </a:r>
          </a:p>
          <a:p>
            <a:pPr algn="just"/>
            <a:r>
              <a:rPr lang="en-US" sz="2400" dirty="0">
                <a:latin typeface="Courier New" panose="02070309020205020404" pitchFamily="49" charset="0"/>
                <a:cs typeface="Courier New" panose="02070309020205020404" pitchFamily="49" charset="0"/>
              </a:rPr>
              <a:t>The </a:t>
            </a:r>
            <a:r>
              <a:rPr lang="en-US" sz="2400" dirty="0" err="1">
                <a:latin typeface="Courier New" panose="02070309020205020404" pitchFamily="49" charset="0"/>
                <a:cs typeface="Courier New" panose="02070309020205020404" pitchFamily="49" charset="0"/>
              </a:rPr>
              <a:t>fopen</a:t>
            </a:r>
            <a:r>
              <a:rPr lang="en-US" sz="2400" dirty="0">
                <a:latin typeface="Courier New" panose="02070309020205020404" pitchFamily="49" charset="0"/>
                <a:cs typeface="Courier New" panose="02070309020205020404" pitchFamily="49" charset="0"/>
              </a:rPr>
              <a:t>(parameter1, parameter2) </a:t>
            </a:r>
            <a:r>
              <a:rPr lang="en-US" sz="2400" dirty="0">
                <a:effectLst/>
                <a:latin typeface="Courier New" panose="02070309020205020404" pitchFamily="49" charset="0"/>
                <a:cs typeface="Courier New" panose="02070309020205020404" pitchFamily="49" charset="0"/>
              </a:rPr>
              <a:t>function is used to open files in PHP.</a:t>
            </a:r>
          </a:p>
          <a:p>
            <a:pPr algn="just"/>
            <a:r>
              <a:rPr lang="en-US" sz="2400" dirty="0">
                <a:effectLst/>
                <a:latin typeface="Courier New" panose="02070309020205020404" pitchFamily="49" charset="0"/>
                <a:cs typeface="Courier New" panose="02070309020205020404" pitchFamily="49" charset="0"/>
              </a:rPr>
              <a:t>The first parameter of this function contains the name of the file to be opened and the second parameter specifies in which mode the file should be opened:</a:t>
            </a:r>
          </a:p>
        </p:txBody>
      </p:sp>
    </p:spTree>
    <p:extLst>
      <p:ext uri="{BB962C8B-B14F-4D97-AF65-F5344CB8AC3E}">
        <p14:creationId xmlns:p14="http://schemas.microsoft.com/office/powerpoint/2010/main" val="1207836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1068002"/>
              </p:ext>
            </p:extLst>
          </p:nvPr>
        </p:nvGraphicFramePr>
        <p:xfrm>
          <a:off x="228600" y="533399"/>
          <a:ext cx="8458200" cy="5928361"/>
        </p:xfrm>
        <a:graphic>
          <a:graphicData uri="http://schemas.openxmlformats.org/drawingml/2006/table">
            <a:tbl>
              <a:tblPr firstRow="1" bandRow="1">
                <a:tableStyleId>{5C22544A-7EE6-4342-B048-85BDC9FD1C3A}</a:tableStyleId>
              </a:tblPr>
              <a:tblGrid>
                <a:gridCol w="1644650">
                  <a:extLst>
                    <a:ext uri="{9D8B030D-6E8A-4147-A177-3AD203B41FA5}">
                      <a16:colId xmlns:a16="http://schemas.microsoft.com/office/drawing/2014/main" val="20000"/>
                    </a:ext>
                  </a:extLst>
                </a:gridCol>
                <a:gridCol w="6813550">
                  <a:extLst>
                    <a:ext uri="{9D8B030D-6E8A-4147-A177-3AD203B41FA5}">
                      <a16:colId xmlns:a16="http://schemas.microsoft.com/office/drawing/2014/main" val="20001"/>
                    </a:ext>
                  </a:extLst>
                </a:gridCol>
              </a:tblGrid>
              <a:tr h="8548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effectLst/>
                          <a:latin typeface="Nyala" pitchFamily="2" charset="0"/>
                        </a:rPr>
                        <a:t>Modes</a:t>
                      </a:r>
                    </a:p>
                    <a:p>
                      <a:endParaRPr lang="en-US" sz="2000" dirty="0">
                        <a:latin typeface="Nyala" pitchFamily="2" charset="0"/>
                      </a:endParaRPr>
                    </a:p>
                  </a:txBody>
                  <a:tcPr/>
                </a:tc>
                <a:tc>
                  <a:txBody>
                    <a:bodyPr/>
                    <a:lstStyle/>
                    <a:p>
                      <a:r>
                        <a:rPr lang="en-US" sz="2000" dirty="0">
                          <a:latin typeface="Nyala" pitchFamily="2" charset="0"/>
                        </a:rPr>
                        <a:t>Description</a:t>
                      </a:r>
                    </a:p>
                  </a:txBody>
                  <a:tcPr/>
                </a:tc>
                <a:extLst>
                  <a:ext uri="{0D108BD9-81ED-4DB2-BD59-A6C34878D82A}">
                    <a16:rowId xmlns:a16="http://schemas.microsoft.com/office/drawing/2014/main" val="10000"/>
                  </a:ext>
                </a:extLst>
              </a:tr>
              <a:tr h="452216">
                <a:tc>
                  <a:txBody>
                    <a:bodyPr/>
                    <a:lstStyle/>
                    <a:p>
                      <a:pPr algn="ctr"/>
                      <a:r>
                        <a:rPr lang="en-US" sz="2000" dirty="0">
                          <a:effectLst/>
                          <a:latin typeface="Nyala" pitchFamily="2" charset="0"/>
                        </a:rPr>
                        <a:t>r</a:t>
                      </a:r>
                    </a:p>
                  </a:txBody>
                  <a:tcPr marL="0" marR="0" marT="0" marB="0"/>
                </a:tc>
                <a:tc>
                  <a:txBody>
                    <a:bodyPr/>
                    <a:lstStyle/>
                    <a:p>
                      <a:pPr algn="l"/>
                      <a:r>
                        <a:rPr lang="en-US" sz="2000" dirty="0">
                          <a:effectLst/>
                          <a:latin typeface="Nyala" pitchFamily="2" charset="0"/>
                        </a:rPr>
                        <a:t>Read only. Starts at the beginning of the file</a:t>
                      </a:r>
                    </a:p>
                  </a:txBody>
                  <a:tcPr marL="0" marR="0" marT="0" marB="0"/>
                </a:tc>
                <a:extLst>
                  <a:ext uri="{0D108BD9-81ED-4DB2-BD59-A6C34878D82A}">
                    <a16:rowId xmlns:a16="http://schemas.microsoft.com/office/drawing/2014/main" val="10001"/>
                  </a:ext>
                </a:extLst>
              </a:tr>
              <a:tr h="452216">
                <a:tc>
                  <a:txBody>
                    <a:bodyPr/>
                    <a:lstStyle/>
                    <a:p>
                      <a:pPr algn="ctr"/>
                      <a:r>
                        <a:rPr lang="en-US" sz="2000" dirty="0">
                          <a:effectLst/>
                          <a:latin typeface="Nyala" pitchFamily="2" charset="0"/>
                        </a:rPr>
                        <a:t>r+</a:t>
                      </a:r>
                    </a:p>
                  </a:txBody>
                  <a:tcPr marL="0" marR="0" marT="0" marB="0"/>
                </a:tc>
                <a:tc>
                  <a:txBody>
                    <a:bodyPr/>
                    <a:lstStyle/>
                    <a:p>
                      <a:pPr algn="l"/>
                      <a:r>
                        <a:rPr lang="en-US" sz="2000" dirty="0">
                          <a:effectLst/>
                          <a:latin typeface="Nyala" pitchFamily="2" charset="0"/>
                        </a:rPr>
                        <a:t>Read/Write. Starts at the beginning of the file</a:t>
                      </a:r>
                    </a:p>
                  </a:txBody>
                  <a:tcPr marL="0" marR="0" marT="0" marB="0"/>
                </a:tc>
                <a:extLst>
                  <a:ext uri="{0D108BD9-81ED-4DB2-BD59-A6C34878D82A}">
                    <a16:rowId xmlns:a16="http://schemas.microsoft.com/office/drawing/2014/main" val="10002"/>
                  </a:ext>
                </a:extLst>
              </a:tr>
              <a:tr h="743368">
                <a:tc>
                  <a:txBody>
                    <a:bodyPr/>
                    <a:lstStyle/>
                    <a:p>
                      <a:pPr algn="ctr"/>
                      <a:r>
                        <a:rPr lang="en-US" sz="2000" dirty="0">
                          <a:effectLst/>
                          <a:latin typeface="Nyala" pitchFamily="2" charset="0"/>
                        </a:rPr>
                        <a:t>w</a:t>
                      </a:r>
                    </a:p>
                  </a:txBody>
                  <a:tcPr marL="0" marR="0" marT="0" marB="0"/>
                </a:tc>
                <a:tc>
                  <a:txBody>
                    <a:bodyPr/>
                    <a:lstStyle/>
                    <a:p>
                      <a:pPr algn="l"/>
                      <a:r>
                        <a:rPr lang="en-US" sz="2000" dirty="0">
                          <a:effectLst/>
                          <a:latin typeface="Nyala" pitchFamily="2" charset="0"/>
                        </a:rPr>
                        <a:t>Write only. Opens and clears the contents of file; or creates a new file if it doesn't exist</a:t>
                      </a:r>
                    </a:p>
                  </a:txBody>
                  <a:tcPr marL="0" marR="0" marT="0" marB="0"/>
                </a:tc>
                <a:extLst>
                  <a:ext uri="{0D108BD9-81ED-4DB2-BD59-A6C34878D82A}">
                    <a16:rowId xmlns:a16="http://schemas.microsoft.com/office/drawing/2014/main" val="10003"/>
                  </a:ext>
                </a:extLst>
              </a:tr>
              <a:tr h="743368">
                <a:tc>
                  <a:txBody>
                    <a:bodyPr/>
                    <a:lstStyle/>
                    <a:p>
                      <a:pPr algn="ctr"/>
                      <a:r>
                        <a:rPr lang="en-US" sz="2000" dirty="0">
                          <a:effectLst/>
                          <a:latin typeface="Nyala" pitchFamily="2" charset="0"/>
                        </a:rPr>
                        <a:t>w+</a:t>
                      </a:r>
                    </a:p>
                  </a:txBody>
                  <a:tcPr marL="0" marR="0" marT="0" marB="0"/>
                </a:tc>
                <a:tc>
                  <a:txBody>
                    <a:bodyPr/>
                    <a:lstStyle/>
                    <a:p>
                      <a:pPr algn="l"/>
                      <a:r>
                        <a:rPr lang="en-US" sz="2000" dirty="0">
                          <a:effectLst/>
                          <a:latin typeface="Nyala" pitchFamily="2" charset="0"/>
                        </a:rPr>
                        <a:t>Read/Write. Opens and clears the contents of file; or creates a new file if it doesn't exist</a:t>
                      </a:r>
                    </a:p>
                  </a:txBody>
                  <a:tcPr marL="0" marR="0" marT="0" marB="0"/>
                </a:tc>
                <a:extLst>
                  <a:ext uri="{0D108BD9-81ED-4DB2-BD59-A6C34878D82A}">
                    <a16:rowId xmlns:a16="http://schemas.microsoft.com/office/drawing/2014/main" val="10004"/>
                  </a:ext>
                </a:extLst>
              </a:tr>
              <a:tr h="743368">
                <a:tc>
                  <a:txBody>
                    <a:bodyPr/>
                    <a:lstStyle/>
                    <a:p>
                      <a:pPr algn="ctr"/>
                      <a:r>
                        <a:rPr lang="en-US" sz="2000" dirty="0">
                          <a:effectLst/>
                          <a:latin typeface="Nyala" pitchFamily="2" charset="0"/>
                        </a:rPr>
                        <a:t>a</a:t>
                      </a:r>
                    </a:p>
                  </a:txBody>
                  <a:tcPr marL="0" marR="0" marT="0" marB="0"/>
                </a:tc>
                <a:tc>
                  <a:txBody>
                    <a:bodyPr/>
                    <a:lstStyle/>
                    <a:p>
                      <a:pPr algn="l"/>
                      <a:r>
                        <a:rPr lang="en-US" sz="2000" dirty="0">
                          <a:effectLst/>
                          <a:latin typeface="Nyala" pitchFamily="2" charset="0"/>
                        </a:rPr>
                        <a:t>Append. Opens and writes to the end of the file or creates a new file if it doesn't exist</a:t>
                      </a:r>
                    </a:p>
                  </a:txBody>
                  <a:tcPr marL="0" marR="0" marT="0" marB="0"/>
                </a:tc>
                <a:extLst>
                  <a:ext uri="{0D108BD9-81ED-4DB2-BD59-A6C34878D82A}">
                    <a16:rowId xmlns:a16="http://schemas.microsoft.com/office/drawing/2014/main" val="10005"/>
                  </a:ext>
                </a:extLst>
              </a:tr>
              <a:tr h="452216">
                <a:tc>
                  <a:txBody>
                    <a:bodyPr/>
                    <a:lstStyle/>
                    <a:p>
                      <a:pPr algn="ctr"/>
                      <a:r>
                        <a:rPr lang="en-US" sz="2000" dirty="0">
                          <a:effectLst/>
                          <a:latin typeface="Nyala" pitchFamily="2" charset="0"/>
                        </a:rPr>
                        <a:t>a+</a:t>
                      </a:r>
                    </a:p>
                  </a:txBody>
                  <a:tcPr marL="0" marR="0" marT="0" marB="0"/>
                </a:tc>
                <a:tc>
                  <a:txBody>
                    <a:bodyPr/>
                    <a:lstStyle/>
                    <a:p>
                      <a:pPr algn="l"/>
                      <a:r>
                        <a:rPr lang="en-US" sz="2000" dirty="0">
                          <a:effectLst/>
                          <a:latin typeface="Nyala" pitchFamily="2" charset="0"/>
                        </a:rPr>
                        <a:t>Read/Append. Preserves file content by writing to the end of the file</a:t>
                      </a:r>
                    </a:p>
                  </a:txBody>
                  <a:tcPr marL="0" marR="0" marT="0" marB="0"/>
                </a:tc>
                <a:extLst>
                  <a:ext uri="{0D108BD9-81ED-4DB2-BD59-A6C34878D82A}">
                    <a16:rowId xmlns:a16="http://schemas.microsoft.com/office/drawing/2014/main" val="10006"/>
                  </a:ext>
                </a:extLst>
              </a:tr>
              <a:tr h="743368">
                <a:tc>
                  <a:txBody>
                    <a:bodyPr/>
                    <a:lstStyle/>
                    <a:p>
                      <a:pPr algn="ctr"/>
                      <a:r>
                        <a:rPr lang="en-US" sz="2000" dirty="0">
                          <a:effectLst/>
                          <a:latin typeface="Nyala" pitchFamily="2" charset="0"/>
                        </a:rPr>
                        <a:t>x</a:t>
                      </a:r>
                    </a:p>
                  </a:txBody>
                  <a:tcPr marL="0" marR="0" marT="0" marB="0"/>
                </a:tc>
                <a:tc>
                  <a:txBody>
                    <a:bodyPr/>
                    <a:lstStyle/>
                    <a:p>
                      <a:pPr algn="l"/>
                      <a:r>
                        <a:rPr lang="en-US" sz="2000" dirty="0">
                          <a:effectLst/>
                          <a:latin typeface="Nyala" pitchFamily="2" charset="0"/>
                        </a:rPr>
                        <a:t>Write only. Creates a new file. Returns FALSE and an error if file already exists</a:t>
                      </a:r>
                    </a:p>
                  </a:txBody>
                  <a:tcPr marL="0" marR="0" marT="0" marB="0"/>
                </a:tc>
                <a:extLst>
                  <a:ext uri="{0D108BD9-81ED-4DB2-BD59-A6C34878D82A}">
                    <a16:rowId xmlns:a16="http://schemas.microsoft.com/office/drawing/2014/main" val="10007"/>
                  </a:ext>
                </a:extLst>
              </a:tr>
              <a:tr h="743368">
                <a:tc>
                  <a:txBody>
                    <a:bodyPr/>
                    <a:lstStyle/>
                    <a:p>
                      <a:pPr algn="ctr"/>
                      <a:r>
                        <a:rPr lang="en-US" sz="2000" dirty="0">
                          <a:effectLst/>
                          <a:latin typeface="Nyala" pitchFamily="2" charset="0"/>
                        </a:rPr>
                        <a:t>x+</a:t>
                      </a:r>
                    </a:p>
                  </a:txBody>
                  <a:tcPr marL="0" marR="0" marT="0" marB="0"/>
                </a:tc>
                <a:tc>
                  <a:txBody>
                    <a:bodyPr/>
                    <a:lstStyle/>
                    <a:p>
                      <a:pPr algn="l"/>
                      <a:r>
                        <a:rPr lang="en-US" sz="2000" dirty="0">
                          <a:effectLst/>
                          <a:latin typeface="Nyala" pitchFamily="2" charset="0"/>
                        </a:rPr>
                        <a:t>Read/Write. Creates a new file. Returns FALSE and an error if file already exists</a:t>
                      </a:r>
                    </a:p>
                  </a:txBody>
                  <a:tcPr marL="0" marR="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77548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11070081" y="6459728"/>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78787"/>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
              <a:lnSpc>
                <a:spcPts val="930"/>
              </a:lnSpc>
            </a:pPr>
            <a:fld id="{81D60167-4931-47E6-BA6A-407CBD079E47}" type="slidenum">
              <a:rPr lang="en-US" smtClean="0"/>
              <a:pPr marL="38100">
                <a:lnSpc>
                  <a:spcPts val="1240"/>
                </a:lnSpc>
              </a:pPr>
              <a:t>2</a:t>
            </a:fld>
            <a:endParaRPr dirty="0"/>
          </a:p>
        </p:txBody>
      </p:sp>
      <p:sp>
        <p:nvSpPr>
          <p:cNvPr id="2" name="object 2"/>
          <p:cNvSpPr txBox="1">
            <a:spLocks noGrp="1"/>
          </p:cNvSpPr>
          <p:nvPr>
            <p:ph type="title"/>
          </p:nvPr>
        </p:nvSpPr>
        <p:spPr>
          <a:xfrm>
            <a:off x="571500" y="208031"/>
            <a:ext cx="8229600" cy="563616"/>
          </a:xfrm>
          <a:prstGeom prst="rect">
            <a:avLst/>
          </a:prstGeom>
        </p:spPr>
        <p:txBody>
          <a:bodyPr vert="horz" wrap="square" lIns="0" tIns="9525" rIns="0" bIns="0" rtlCol="0" anchor="ctr">
            <a:spAutoFit/>
          </a:bodyPr>
          <a:lstStyle/>
          <a:p>
            <a:r>
              <a:rPr lang="en-US" sz="3600" b="0" i="0" dirty="0">
                <a:solidFill>
                  <a:srgbClr val="000000"/>
                </a:solidFill>
                <a:effectLst/>
                <a:latin typeface="Courier New" panose="02070309020205020404" pitchFamily="49" charset="0"/>
                <a:cs typeface="Courier New" panose="02070309020205020404" pitchFamily="49" charset="0"/>
              </a:rPr>
              <a:t>PHP Form Handling</a:t>
            </a:r>
          </a:p>
        </p:txBody>
      </p:sp>
      <p:sp>
        <p:nvSpPr>
          <p:cNvPr id="5" name="Rectangle 1">
            <a:extLst>
              <a:ext uri="{FF2B5EF4-FFF2-40B4-BE49-F238E27FC236}">
                <a16:creationId xmlns:a16="http://schemas.microsoft.com/office/drawing/2014/main" id="{653202C1-C3C7-171C-B636-D0D5D0DAB850}"/>
              </a:ext>
            </a:extLst>
          </p:cNvPr>
          <p:cNvSpPr>
            <a:spLocks noChangeArrowheads="1"/>
          </p:cNvSpPr>
          <p:nvPr/>
        </p:nvSpPr>
        <p:spPr bwMode="auto">
          <a:xfrm>
            <a:off x="380999" y="911735"/>
            <a:ext cx="86106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The PHP </a:t>
            </a:r>
            <a:r>
              <a:rPr kumimoji="0" lang="en-US" altLang="en-US" sz="2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superglobals</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2400" b="0" i="0" u="none" strike="noStrike" cap="none" normalizeH="0" baseline="0" dirty="0">
                <a:ln>
                  <a:noFill/>
                </a:ln>
                <a:solidFill>
                  <a:srgbClr val="DC143C"/>
                </a:solidFill>
                <a:effectLst/>
                <a:latin typeface="Courier New" panose="02070309020205020404" pitchFamily="49" charset="0"/>
                <a:cs typeface="Courier New" panose="02070309020205020404" pitchFamily="49" charset="0"/>
              </a:rPr>
              <a:t>$_GET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and </a:t>
            </a:r>
            <a:r>
              <a:rPr kumimoji="0" lang="en-US" altLang="en-US" sz="2400" b="0" i="0" u="none" strike="noStrike" cap="none" normalizeH="0" baseline="0" dirty="0">
                <a:ln>
                  <a:noFill/>
                </a:ln>
                <a:solidFill>
                  <a:srgbClr val="DC143C"/>
                </a:solidFill>
                <a:effectLst/>
                <a:latin typeface="Courier New" panose="02070309020205020404" pitchFamily="49" charset="0"/>
                <a:cs typeface="Courier New" panose="02070309020205020404" pitchFamily="49" charset="0"/>
              </a:rPr>
              <a:t>$_POST</a:t>
            </a:r>
            <a:r>
              <a:rPr kumimoji="0" lang="en-US" altLang="en-US" sz="2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are used to collect form-data</a:t>
            </a:r>
            <a:r>
              <a:rPr kumimoji="0" lang="en-US" altLang="en-US" sz="1200" b="0" i="0" u="none" strike="noStrike" cap="none" normalizeH="0" baseline="0" dirty="0">
                <a:ln>
                  <a:noFill/>
                </a:ln>
                <a:solidFill>
                  <a:srgbClr val="000000"/>
                </a:solidFill>
                <a:effectLst/>
                <a:latin typeface="Verdana" panose="020B0604030504040204" pitchFamily="34" charset="0"/>
              </a:rPr>
              <a:t>.</a:t>
            </a:r>
            <a:r>
              <a:rPr kumimoji="0" lang="en-US" altLang="en-US" sz="5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DB5970D-DCA4-B45F-A854-268A27BDC85B}"/>
              </a:ext>
            </a:extLst>
          </p:cNvPr>
          <p:cNvSpPr txBox="1"/>
          <p:nvPr/>
        </p:nvSpPr>
        <p:spPr>
          <a:xfrm>
            <a:off x="412410" y="1750747"/>
            <a:ext cx="8382000" cy="4708981"/>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The example below displays a simple HTML form with two input fields and a submit button:</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Example</a:t>
            </a:r>
          </a:p>
          <a:p>
            <a:r>
              <a:rPr lang="en-US" dirty="0">
                <a:latin typeface="Courier New" panose="02070309020205020404" pitchFamily="49" charset="0"/>
                <a:cs typeface="Courier New" panose="02070309020205020404" pitchFamily="49" charset="0"/>
              </a:rPr>
              <a:t>&lt;html&gt;</a:t>
            </a:r>
          </a:p>
          <a:p>
            <a:r>
              <a:rPr lang="en-US" dirty="0">
                <a:latin typeface="Courier New" panose="02070309020205020404" pitchFamily="49" charset="0"/>
                <a:cs typeface="Courier New" panose="02070309020205020404" pitchFamily="49" charset="0"/>
              </a:rPr>
              <a:t>&lt;body&gt;</a:t>
            </a:r>
          </a:p>
          <a:p>
            <a:r>
              <a:rPr lang="en-US" dirty="0">
                <a:latin typeface="Courier New" panose="02070309020205020404" pitchFamily="49" charset="0"/>
                <a:cs typeface="Courier New" panose="02070309020205020404" pitchFamily="49" charset="0"/>
              </a:rPr>
              <a:t>&lt;form action="</a:t>
            </a:r>
            <a:r>
              <a:rPr lang="en-US" dirty="0" err="1">
                <a:latin typeface="Courier New" panose="02070309020205020404" pitchFamily="49" charset="0"/>
                <a:cs typeface="Courier New" panose="02070309020205020404" pitchFamily="49" charset="0"/>
              </a:rPr>
              <a:t>welcome.php</a:t>
            </a:r>
            <a:r>
              <a:rPr lang="en-US" dirty="0">
                <a:latin typeface="Courier New" panose="02070309020205020404" pitchFamily="49" charset="0"/>
                <a:cs typeface="Courier New" panose="02070309020205020404" pitchFamily="49" charset="0"/>
              </a:rPr>
              <a:t>" method="POST"&gt;</a:t>
            </a:r>
          </a:p>
          <a:p>
            <a:r>
              <a:rPr lang="en-US" dirty="0">
                <a:latin typeface="Courier New" panose="02070309020205020404" pitchFamily="49" charset="0"/>
                <a:cs typeface="Courier New" panose="02070309020205020404" pitchFamily="49" charset="0"/>
              </a:rPr>
              <a:t>Name: &lt;input type="text" name="name"&gt;&lt;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E-mail: &lt;input type="text" name="email"&gt;&lt;</a:t>
            </a:r>
            <a:r>
              <a:rPr lang="en-US" dirty="0" err="1">
                <a:latin typeface="Courier New" panose="02070309020205020404" pitchFamily="49" charset="0"/>
                <a:cs typeface="Courier New" panose="02070309020205020404" pitchFamily="49" charset="0"/>
              </a:rPr>
              <a:t>br</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&lt;input type="submit"&gt;</a:t>
            </a:r>
          </a:p>
          <a:p>
            <a:r>
              <a:rPr lang="en-US" dirty="0">
                <a:latin typeface="Courier New" panose="02070309020205020404" pitchFamily="49" charset="0"/>
                <a:cs typeface="Courier New" panose="02070309020205020404" pitchFamily="49" charset="0"/>
              </a:rPr>
              <a:t>&lt;/form&gt;</a:t>
            </a:r>
          </a:p>
          <a:p>
            <a:r>
              <a:rPr lang="en-US" dirty="0">
                <a:latin typeface="Courier New" panose="02070309020205020404" pitchFamily="49" charset="0"/>
                <a:cs typeface="Courier New" panose="02070309020205020404" pitchFamily="49" charset="0"/>
              </a:rPr>
              <a:t>&lt;/body&gt;</a:t>
            </a:r>
          </a:p>
          <a:p>
            <a:r>
              <a:rPr lang="en-US" dirty="0">
                <a:latin typeface="Courier New" panose="02070309020205020404" pitchFamily="49" charset="0"/>
                <a:cs typeface="Courier New" panose="02070309020205020404" pitchFamily="49" charset="0"/>
              </a:rPr>
              <a:t>&lt;/html&gt;</a:t>
            </a:r>
          </a:p>
          <a:p>
            <a:endParaRPr lang="en-US" dirty="0">
              <a:latin typeface="Courier New" panose="02070309020205020404" pitchFamily="49" charset="0"/>
              <a:cs typeface="Courier New" panose="02070309020205020404" pitchFamily="49" charset="0"/>
            </a:endParaRPr>
          </a:p>
          <a:p>
            <a:pPr algn="just"/>
            <a:r>
              <a:rPr lang="en-US" sz="1600" b="0" i="0" dirty="0">
                <a:solidFill>
                  <a:srgbClr val="000000"/>
                </a:solidFill>
                <a:effectLst/>
                <a:latin typeface="Courier New" panose="02070309020205020404" pitchFamily="49" charset="0"/>
                <a:cs typeface="Courier New" panose="02070309020205020404" pitchFamily="49" charset="0"/>
              </a:rPr>
              <a:t>When the user fills out the form above and clicks the submit button, the form data is sent for processing to a PHP file named "</a:t>
            </a:r>
            <a:r>
              <a:rPr lang="en-US" sz="1600" b="0" i="0" dirty="0" err="1">
                <a:solidFill>
                  <a:srgbClr val="000000"/>
                </a:solidFill>
                <a:effectLst/>
                <a:latin typeface="Courier New" panose="02070309020205020404" pitchFamily="49" charset="0"/>
                <a:cs typeface="Courier New" panose="02070309020205020404" pitchFamily="49" charset="0"/>
              </a:rPr>
              <a:t>welcome.php</a:t>
            </a:r>
            <a:r>
              <a:rPr lang="en-US" sz="1600" b="0" i="0" dirty="0">
                <a:solidFill>
                  <a:srgbClr val="000000"/>
                </a:solidFill>
                <a:effectLst/>
                <a:latin typeface="Courier New" panose="02070309020205020404" pitchFamily="49" charset="0"/>
                <a:cs typeface="Courier New" panose="02070309020205020404" pitchFamily="49" charset="0"/>
              </a:rPr>
              <a:t>". The form data is sent with the HTTP POST method.</a:t>
            </a:r>
            <a:endParaRPr lang="en-US" sz="1600" dirty="0">
              <a:latin typeface="Courier New" panose="02070309020205020404" pitchFamily="49" charset="0"/>
              <a:cs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66328"/>
            <a:ext cx="7162800" cy="502061"/>
          </a:xfrm>
          <a:prstGeom prst="rect">
            <a:avLst/>
          </a:prstGeom>
        </p:spPr>
        <p:txBody>
          <a:bodyPr vert="horz" wrap="square" lIns="0" tIns="9525" rIns="0" bIns="0" rtlCol="0" anchor="ctr">
            <a:spAutoFit/>
          </a:bodyPr>
          <a:lstStyle/>
          <a:p>
            <a:pPr marL="9525">
              <a:spcBef>
                <a:spcPts val="75"/>
              </a:spcBef>
            </a:pPr>
            <a:r>
              <a:rPr sz="3200" spc="-4" dirty="0">
                <a:latin typeface="Courier New" panose="02070309020205020404" pitchFamily="49" charset="0"/>
                <a:cs typeface="Courier New" panose="02070309020205020404" pitchFamily="49" charset="0"/>
              </a:rPr>
              <a:t>PHP</a:t>
            </a:r>
            <a:r>
              <a:rPr sz="3200" spc="-34" dirty="0">
                <a:latin typeface="Courier New" panose="02070309020205020404" pitchFamily="49" charset="0"/>
                <a:cs typeface="Courier New" panose="02070309020205020404" pitchFamily="49" charset="0"/>
              </a:rPr>
              <a:t> </a:t>
            </a:r>
            <a:r>
              <a:rPr sz="3200" spc="-4" dirty="0">
                <a:latin typeface="Courier New" panose="02070309020205020404" pitchFamily="49" charset="0"/>
                <a:cs typeface="Courier New" panose="02070309020205020404" pitchFamily="49" charset="0"/>
              </a:rPr>
              <a:t>Create</a:t>
            </a:r>
            <a:r>
              <a:rPr sz="3200" spc="-8" dirty="0">
                <a:latin typeface="Courier New" panose="02070309020205020404" pitchFamily="49" charset="0"/>
                <a:cs typeface="Courier New" panose="02070309020205020404" pitchFamily="49" charset="0"/>
              </a:rPr>
              <a:t> </a:t>
            </a:r>
            <a:r>
              <a:rPr sz="3200" spc="-4" dirty="0">
                <a:latin typeface="Courier New" panose="02070309020205020404" pitchFamily="49" charset="0"/>
                <a:cs typeface="Courier New" panose="02070309020205020404" pitchFamily="49" charset="0"/>
              </a:rPr>
              <a:t>File</a:t>
            </a:r>
            <a:r>
              <a:rPr sz="3200" spc="-41" dirty="0">
                <a:latin typeface="Courier New" panose="02070309020205020404" pitchFamily="49" charset="0"/>
                <a:cs typeface="Courier New" panose="02070309020205020404" pitchFamily="49" charset="0"/>
              </a:rPr>
              <a:t> </a:t>
            </a:r>
            <a:r>
              <a:rPr sz="3200" dirty="0">
                <a:latin typeface="Courier New" panose="02070309020205020404" pitchFamily="49" charset="0"/>
                <a:cs typeface="Courier New" panose="02070309020205020404" pitchFamily="49" charset="0"/>
              </a:rPr>
              <a:t>-</a:t>
            </a:r>
            <a:r>
              <a:rPr sz="3200" spc="-30" dirty="0">
                <a:latin typeface="Courier New" panose="02070309020205020404" pitchFamily="49" charset="0"/>
                <a:cs typeface="Courier New" panose="02070309020205020404" pitchFamily="49" charset="0"/>
              </a:rPr>
              <a:t> </a:t>
            </a:r>
            <a:r>
              <a:rPr sz="3200" spc="-4" dirty="0">
                <a:latin typeface="Courier New" panose="02070309020205020404" pitchFamily="49" charset="0"/>
                <a:cs typeface="Courier New" panose="02070309020205020404" pitchFamily="49" charset="0"/>
              </a:rPr>
              <a:t>fopen()</a:t>
            </a:r>
            <a:endParaRPr sz="3200" dirty="0">
              <a:latin typeface="Courier New" panose="02070309020205020404" pitchFamily="49" charset="0"/>
              <a:cs typeface="Courier New" panose="02070309020205020404" pitchFamily="49" charset="0"/>
            </a:endParaRPr>
          </a:p>
        </p:txBody>
      </p:sp>
      <p:sp>
        <p:nvSpPr>
          <p:cNvPr id="3" name="object 3"/>
          <p:cNvSpPr txBox="1"/>
          <p:nvPr/>
        </p:nvSpPr>
        <p:spPr>
          <a:xfrm>
            <a:off x="556022" y="990600"/>
            <a:ext cx="8031956" cy="4251644"/>
          </a:xfrm>
          <a:prstGeom prst="rect">
            <a:avLst/>
          </a:prstGeom>
        </p:spPr>
        <p:txBody>
          <a:bodyPr vert="horz" wrap="square" lIns="0" tIns="10001" rIns="0" bIns="0" rtlCol="0">
            <a:spAutoFit/>
          </a:bodyPr>
          <a:lstStyle/>
          <a:p>
            <a:pPr marL="266700" indent="-257175" algn="just">
              <a:spcBef>
                <a:spcPts val="79"/>
              </a:spcBef>
              <a:buFont typeface="Wingdings"/>
              <a:buChar char=""/>
              <a:tabLst>
                <a:tab pos="266224" algn="l"/>
                <a:tab pos="266700" algn="l"/>
              </a:tabLst>
            </a:pPr>
            <a:r>
              <a:rPr sz="2400" spc="-4" dirty="0">
                <a:latin typeface="Courier New" panose="02070309020205020404" pitchFamily="49" charset="0"/>
                <a:cs typeface="Courier New" panose="02070309020205020404" pitchFamily="49" charset="0"/>
              </a:rPr>
              <a:t>The</a:t>
            </a:r>
            <a:r>
              <a:rPr sz="2400" spc="-15" dirty="0">
                <a:latin typeface="Courier New" panose="02070309020205020404" pitchFamily="49" charset="0"/>
                <a:cs typeface="Courier New" panose="02070309020205020404" pitchFamily="49" charset="0"/>
              </a:rPr>
              <a:t> </a:t>
            </a:r>
            <a:r>
              <a:rPr sz="2400" spc="-8" dirty="0">
                <a:solidFill>
                  <a:srgbClr val="DC123A"/>
                </a:solidFill>
                <a:latin typeface="Courier New" panose="02070309020205020404" pitchFamily="49" charset="0"/>
                <a:cs typeface="Courier New" panose="02070309020205020404" pitchFamily="49" charset="0"/>
              </a:rPr>
              <a:t>fopen()</a:t>
            </a:r>
            <a:r>
              <a:rPr sz="2400" spc="-4" dirty="0">
                <a:solidFill>
                  <a:srgbClr val="DC123A"/>
                </a:solidFill>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function</a:t>
            </a:r>
            <a:r>
              <a:rPr sz="2400" spc="-15"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is </a:t>
            </a:r>
            <a:r>
              <a:rPr sz="2400" spc="-8" dirty="0">
                <a:latin typeface="Courier New" panose="02070309020205020404" pitchFamily="49" charset="0"/>
                <a:cs typeface="Courier New" panose="02070309020205020404" pitchFamily="49" charset="0"/>
              </a:rPr>
              <a:t>also</a:t>
            </a:r>
            <a:r>
              <a:rPr sz="2400" spc="-4" dirty="0">
                <a:latin typeface="Courier New" panose="02070309020205020404" pitchFamily="49" charset="0"/>
                <a:cs typeface="Courier New" panose="02070309020205020404" pitchFamily="49" charset="0"/>
              </a:rPr>
              <a:t> used</a:t>
            </a:r>
            <a:r>
              <a:rPr sz="2400" spc="-11"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to</a:t>
            </a:r>
            <a:r>
              <a:rPr sz="2400" spc="-4"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create </a:t>
            </a:r>
            <a:r>
              <a:rPr sz="2400" dirty="0">
                <a:latin typeface="Courier New" panose="02070309020205020404" pitchFamily="49" charset="0"/>
                <a:cs typeface="Courier New" panose="02070309020205020404" pitchFamily="49" charset="0"/>
              </a:rPr>
              <a:t>a</a:t>
            </a:r>
            <a:r>
              <a:rPr sz="2400" spc="-11"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file</a:t>
            </a:r>
            <a:endParaRPr sz="2400" dirty="0">
              <a:latin typeface="Courier New" panose="02070309020205020404" pitchFamily="49" charset="0"/>
              <a:cs typeface="Courier New" panose="02070309020205020404" pitchFamily="49" charset="0"/>
            </a:endParaRPr>
          </a:p>
          <a:p>
            <a:pPr marL="266224" marR="3810" indent="-257175" algn="just">
              <a:buFont typeface="Wingdings"/>
              <a:buChar char=""/>
              <a:tabLst>
                <a:tab pos="266224" algn="l"/>
                <a:tab pos="266700" algn="l"/>
              </a:tabLst>
            </a:pPr>
            <a:r>
              <a:rPr sz="2400" spc="-4" dirty="0">
                <a:latin typeface="Courier New" panose="02070309020205020404" pitchFamily="49" charset="0"/>
                <a:cs typeface="Courier New" panose="02070309020205020404" pitchFamily="49" charset="0"/>
              </a:rPr>
              <a:t>If you</a:t>
            </a:r>
            <a:r>
              <a:rPr sz="2400" spc="-11"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use</a:t>
            </a:r>
            <a:r>
              <a:rPr sz="2400" spc="-8" dirty="0">
                <a:latin typeface="Courier New" panose="02070309020205020404" pitchFamily="49" charset="0"/>
                <a:cs typeface="Courier New" panose="02070309020205020404" pitchFamily="49" charset="0"/>
              </a:rPr>
              <a:t> </a:t>
            </a:r>
            <a:r>
              <a:rPr sz="2400" spc="-8" dirty="0">
                <a:solidFill>
                  <a:srgbClr val="DC123A"/>
                </a:solidFill>
                <a:latin typeface="Courier New" panose="02070309020205020404" pitchFamily="49" charset="0"/>
                <a:cs typeface="Courier New" panose="02070309020205020404" pitchFamily="49" charset="0"/>
              </a:rPr>
              <a:t>fopen()</a:t>
            </a:r>
            <a:r>
              <a:rPr sz="2400" dirty="0">
                <a:solidFill>
                  <a:srgbClr val="DC123A"/>
                </a:solidFill>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on</a:t>
            </a:r>
            <a:r>
              <a:rPr sz="2400" dirty="0">
                <a:latin typeface="Courier New" panose="02070309020205020404" pitchFamily="49" charset="0"/>
                <a:cs typeface="Courier New" panose="02070309020205020404" pitchFamily="49" charset="0"/>
              </a:rPr>
              <a:t> a </a:t>
            </a:r>
            <a:r>
              <a:rPr sz="2400" spc="-4" dirty="0">
                <a:latin typeface="Courier New" panose="02070309020205020404" pitchFamily="49" charset="0"/>
                <a:cs typeface="Courier New" panose="02070309020205020404" pitchFamily="49" charset="0"/>
              </a:rPr>
              <a:t>file that </a:t>
            </a:r>
            <a:r>
              <a:rPr sz="2400" spc="-8" dirty="0">
                <a:latin typeface="Courier New" panose="02070309020205020404" pitchFamily="49" charset="0"/>
                <a:cs typeface="Courier New" panose="02070309020205020404" pitchFamily="49" charset="0"/>
              </a:rPr>
              <a:t>does</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not</a:t>
            </a:r>
            <a:r>
              <a:rPr sz="2400" spc="8"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exist,</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it</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will create</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it, </a:t>
            </a:r>
            <a:r>
              <a:rPr sz="2400" spc="-889"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given</a:t>
            </a:r>
            <a:r>
              <a:rPr sz="2400" spc="-15"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that</a:t>
            </a:r>
            <a:r>
              <a:rPr sz="2400" spc="-8"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the</a:t>
            </a:r>
            <a:r>
              <a:rPr sz="2400" spc="4"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file is</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opened</a:t>
            </a:r>
            <a:r>
              <a:rPr sz="2400" spc="-11"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for</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writing</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(w)</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or</a:t>
            </a:r>
            <a:r>
              <a:rPr sz="2400" spc="4"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appending</a:t>
            </a:r>
            <a:r>
              <a:rPr sz="2400" spc="-15"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(a).</a:t>
            </a:r>
            <a:endParaRPr sz="2400" dirty="0">
              <a:latin typeface="Courier New" panose="02070309020205020404" pitchFamily="49" charset="0"/>
              <a:cs typeface="Courier New" panose="02070309020205020404" pitchFamily="49" charset="0"/>
            </a:endParaRPr>
          </a:p>
          <a:p>
            <a:pPr marL="266700" indent="-257175" algn="just">
              <a:buFont typeface="Wingdings"/>
              <a:buChar char=""/>
              <a:tabLst>
                <a:tab pos="266224" algn="l"/>
                <a:tab pos="266700" algn="l"/>
              </a:tabLst>
            </a:pPr>
            <a:r>
              <a:rPr sz="2400" spc="-4" dirty="0">
                <a:latin typeface="Courier New" panose="02070309020205020404" pitchFamily="49" charset="0"/>
                <a:cs typeface="Courier New" panose="02070309020205020404" pitchFamily="49" charset="0"/>
              </a:rPr>
              <a:t>The</a:t>
            </a:r>
            <a:r>
              <a:rPr sz="2400" spc="-11"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example</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below</a:t>
            </a:r>
            <a:r>
              <a:rPr sz="2400" spc="-4"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creates</a:t>
            </a:r>
            <a:r>
              <a:rPr sz="2400" spc="-4"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a</a:t>
            </a:r>
            <a:r>
              <a:rPr sz="2400" spc="-8" dirty="0">
                <a:latin typeface="Courier New" panose="02070309020205020404" pitchFamily="49" charset="0"/>
                <a:cs typeface="Courier New" panose="02070309020205020404" pitchFamily="49" charset="0"/>
              </a:rPr>
              <a:t> new</a:t>
            </a:r>
            <a:r>
              <a:rPr sz="2400" spc="-4"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file</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called</a:t>
            </a:r>
            <a:r>
              <a:rPr sz="2400" spc="-11"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"testfile.txt".</a:t>
            </a:r>
            <a:endParaRPr sz="2400" dirty="0">
              <a:latin typeface="Courier New" panose="02070309020205020404" pitchFamily="49" charset="0"/>
              <a:cs typeface="Courier New" panose="02070309020205020404" pitchFamily="49" charset="0"/>
            </a:endParaRPr>
          </a:p>
          <a:p>
            <a:pPr marL="266224" marR="235744" indent="-257175" algn="just">
              <a:buSzPct val="90000"/>
              <a:buFont typeface="Wingdings"/>
              <a:buChar char=""/>
              <a:tabLst>
                <a:tab pos="380524" algn="l"/>
                <a:tab pos="381000" algn="l"/>
              </a:tabLst>
            </a:pP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The</a:t>
            </a:r>
            <a:r>
              <a:rPr sz="2400" spc="-11"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file</a:t>
            </a:r>
            <a:r>
              <a:rPr sz="2400" spc="-4" dirty="0">
                <a:latin typeface="Courier New" panose="02070309020205020404" pitchFamily="49" charset="0"/>
                <a:cs typeface="Courier New" panose="02070309020205020404" pitchFamily="49" charset="0"/>
              </a:rPr>
              <a:t> will </a:t>
            </a:r>
            <a:r>
              <a:rPr sz="2400" spc="-8" dirty="0">
                <a:latin typeface="Courier New" panose="02070309020205020404" pitchFamily="49" charset="0"/>
                <a:cs typeface="Courier New" panose="02070309020205020404" pitchFamily="49" charset="0"/>
              </a:rPr>
              <a:t>be</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created</a:t>
            </a:r>
            <a:r>
              <a:rPr sz="2400" spc="-4" dirty="0">
                <a:latin typeface="Courier New" panose="02070309020205020404" pitchFamily="49" charset="0"/>
                <a:cs typeface="Courier New" panose="02070309020205020404" pitchFamily="49" charset="0"/>
              </a:rPr>
              <a:t> in</a:t>
            </a:r>
            <a:r>
              <a:rPr sz="2400" spc="-8" dirty="0">
                <a:latin typeface="Courier New" panose="02070309020205020404" pitchFamily="49" charset="0"/>
                <a:cs typeface="Courier New" panose="02070309020205020404" pitchFamily="49" charset="0"/>
              </a:rPr>
              <a:t> the</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same</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directory</a:t>
            </a:r>
            <a:r>
              <a:rPr sz="2400" spc="-4"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where</a:t>
            </a:r>
            <a:r>
              <a:rPr sz="2400" spc="-4"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the</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PHP</a:t>
            </a:r>
            <a:r>
              <a:rPr sz="2400" spc="-11"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code </a:t>
            </a:r>
            <a:r>
              <a:rPr sz="2400" spc="-889"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resides:</a:t>
            </a:r>
            <a:endParaRPr sz="2400" dirty="0">
              <a:latin typeface="Courier New" panose="02070309020205020404" pitchFamily="49" charset="0"/>
              <a:cs typeface="Courier New" panose="02070309020205020404" pitchFamily="49" charset="0"/>
            </a:endParaRPr>
          </a:p>
          <a:p>
            <a:pPr marL="9525" algn="just">
              <a:lnSpc>
                <a:spcPts val="2078"/>
              </a:lnSpc>
            </a:pPr>
            <a:endParaRPr lang="en-US" sz="2000" b="1" spc="-8" dirty="0">
              <a:solidFill>
                <a:srgbClr val="6E2E9F"/>
              </a:solidFill>
              <a:latin typeface="Courier New" panose="02070309020205020404" pitchFamily="49" charset="0"/>
              <a:cs typeface="Courier New" panose="02070309020205020404" pitchFamily="49" charset="0"/>
            </a:endParaRPr>
          </a:p>
          <a:p>
            <a:pPr marL="9525" algn="just">
              <a:lnSpc>
                <a:spcPts val="2078"/>
              </a:lnSpc>
            </a:pPr>
            <a:r>
              <a:rPr sz="2000" b="1" spc="-8" dirty="0">
                <a:solidFill>
                  <a:srgbClr val="6E2E9F"/>
                </a:solidFill>
                <a:latin typeface="Courier New" panose="02070309020205020404" pitchFamily="49" charset="0"/>
                <a:cs typeface="Courier New" panose="02070309020205020404" pitchFamily="49" charset="0"/>
              </a:rPr>
              <a:t>Example</a:t>
            </a:r>
            <a:endParaRPr sz="2000" dirty="0">
              <a:latin typeface="Courier New" panose="02070309020205020404" pitchFamily="49" charset="0"/>
              <a:cs typeface="Courier New" panose="02070309020205020404" pitchFamily="49" charset="0"/>
            </a:endParaRPr>
          </a:p>
        </p:txBody>
      </p:sp>
      <p:sp>
        <p:nvSpPr>
          <p:cNvPr id="4" name="object 4"/>
          <p:cNvSpPr txBox="1"/>
          <p:nvPr/>
        </p:nvSpPr>
        <p:spPr>
          <a:xfrm>
            <a:off x="914400" y="5634420"/>
            <a:ext cx="6951193" cy="252794"/>
          </a:xfrm>
          <a:prstGeom prst="rect">
            <a:avLst/>
          </a:prstGeom>
        </p:spPr>
        <p:txBody>
          <a:bodyPr vert="horz" wrap="square" lIns="0" tIns="10001" rIns="0" bIns="0" rtlCol="0">
            <a:spAutoFit/>
          </a:bodyPr>
          <a:lstStyle/>
          <a:p>
            <a:pPr marL="9525">
              <a:lnSpc>
                <a:spcPts val="1714"/>
              </a:lnSpc>
              <a:spcBef>
                <a:spcPts val="79"/>
              </a:spcBef>
            </a:pPr>
            <a:r>
              <a:rPr dirty="0">
                <a:solidFill>
                  <a:srgbClr val="C00000"/>
                </a:solidFill>
                <a:latin typeface="Consolas"/>
                <a:cs typeface="Consolas"/>
              </a:rPr>
              <a:t>$</a:t>
            </a:r>
            <a:r>
              <a:rPr sz="2400" dirty="0">
                <a:solidFill>
                  <a:srgbClr val="C00000"/>
                </a:solidFill>
                <a:latin typeface="Consolas"/>
                <a:cs typeface="Consolas"/>
              </a:rPr>
              <a:t>myfile</a:t>
            </a:r>
            <a:r>
              <a:rPr sz="2400" spc="-26" dirty="0">
                <a:solidFill>
                  <a:srgbClr val="C00000"/>
                </a:solidFill>
                <a:latin typeface="Consolas"/>
                <a:cs typeface="Consolas"/>
              </a:rPr>
              <a:t> </a:t>
            </a:r>
            <a:r>
              <a:rPr sz="2400" dirty="0">
                <a:solidFill>
                  <a:srgbClr val="C00000"/>
                </a:solidFill>
                <a:latin typeface="Consolas"/>
                <a:cs typeface="Consolas"/>
              </a:rPr>
              <a:t>=</a:t>
            </a:r>
            <a:r>
              <a:rPr sz="2400" spc="-23" dirty="0">
                <a:solidFill>
                  <a:srgbClr val="C00000"/>
                </a:solidFill>
                <a:latin typeface="Consolas"/>
                <a:cs typeface="Consolas"/>
              </a:rPr>
              <a:t> </a:t>
            </a:r>
            <a:r>
              <a:rPr sz="2400" spc="-4" dirty="0">
                <a:solidFill>
                  <a:srgbClr val="C00000"/>
                </a:solidFill>
                <a:latin typeface="Consolas"/>
                <a:cs typeface="Consolas"/>
              </a:rPr>
              <a:t>fopen("testfile.txt",</a:t>
            </a:r>
            <a:r>
              <a:rPr sz="2400" spc="-23" dirty="0">
                <a:solidFill>
                  <a:srgbClr val="C00000"/>
                </a:solidFill>
                <a:latin typeface="Consolas"/>
                <a:cs typeface="Consolas"/>
              </a:rPr>
              <a:t> </a:t>
            </a:r>
            <a:r>
              <a:rPr sz="2400" spc="-4" dirty="0">
                <a:solidFill>
                  <a:srgbClr val="C00000"/>
                </a:solidFill>
                <a:latin typeface="Consolas"/>
                <a:cs typeface="Consolas"/>
              </a:rPr>
              <a:t>"w")</a:t>
            </a:r>
            <a:endParaRPr dirty="0">
              <a:latin typeface="Consolas"/>
              <a:cs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266328"/>
            <a:ext cx="7772400" cy="502061"/>
          </a:xfrm>
          <a:prstGeom prst="rect">
            <a:avLst/>
          </a:prstGeom>
        </p:spPr>
        <p:txBody>
          <a:bodyPr vert="horz" wrap="square" lIns="0" tIns="9525" rIns="0" bIns="0" rtlCol="0" anchor="ctr">
            <a:spAutoFit/>
          </a:bodyPr>
          <a:lstStyle/>
          <a:p>
            <a:pPr marL="9525">
              <a:spcBef>
                <a:spcPts val="75"/>
              </a:spcBef>
            </a:pPr>
            <a:r>
              <a:rPr sz="3200" spc="-4" dirty="0">
                <a:latin typeface="Courier New" panose="02070309020205020404" pitchFamily="49" charset="0"/>
                <a:cs typeface="Courier New" panose="02070309020205020404" pitchFamily="49" charset="0"/>
              </a:rPr>
              <a:t>PHP</a:t>
            </a:r>
            <a:r>
              <a:rPr sz="3200" spc="-15" dirty="0">
                <a:latin typeface="Courier New" panose="02070309020205020404" pitchFamily="49" charset="0"/>
                <a:cs typeface="Courier New" panose="02070309020205020404" pitchFamily="49" charset="0"/>
              </a:rPr>
              <a:t> </a:t>
            </a:r>
            <a:r>
              <a:rPr sz="3200" spc="-4" dirty="0">
                <a:latin typeface="Courier New" panose="02070309020205020404" pitchFamily="49" charset="0"/>
                <a:cs typeface="Courier New" panose="02070309020205020404" pitchFamily="49" charset="0"/>
              </a:rPr>
              <a:t>Write</a:t>
            </a:r>
            <a:r>
              <a:rPr sz="3200" spc="11" dirty="0">
                <a:latin typeface="Courier New" panose="02070309020205020404" pitchFamily="49" charset="0"/>
                <a:cs typeface="Courier New" panose="02070309020205020404" pitchFamily="49" charset="0"/>
              </a:rPr>
              <a:t> </a:t>
            </a:r>
            <a:r>
              <a:rPr sz="3200" spc="-4" dirty="0">
                <a:latin typeface="Courier New" panose="02070309020205020404" pitchFamily="49" charset="0"/>
                <a:cs typeface="Courier New" panose="02070309020205020404" pitchFamily="49" charset="0"/>
              </a:rPr>
              <a:t>to</a:t>
            </a:r>
            <a:r>
              <a:rPr sz="3200" spc="-15" dirty="0">
                <a:latin typeface="Courier New" panose="02070309020205020404" pitchFamily="49" charset="0"/>
                <a:cs typeface="Courier New" panose="02070309020205020404" pitchFamily="49" charset="0"/>
              </a:rPr>
              <a:t> </a:t>
            </a:r>
            <a:r>
              <a:rPr sz="3200" spc="-4" dirty="0">
                <a:latin typeface="Courier New" panose="02070309020205020404" pitchFamily="49" charset="0"/>
                <a:cs typeface="Courier New" panose="02070309020205020404" pitchFamily="49" charset="0"/>
              </a:rPr>
              <a:t>File</a:t>
            </a:r>
            <a:r>
              <a:rPr sz="3200" spc="-34" dirty="0">
                <a:latin typeface="Courier New" panose="02070309020205020404" pitchFamily="49" charset="0"/>
                <a:cs typeface="Courier New" panose="02070309020205020404" pitchFamily="49" charset="0"/>
              </a:rPr>
              <a:t> </a:t>
            </a:r>
            <a:r>
              <a:rPr sz="3200" dirty="0">
                <a:latin typeface="Courier New" panose="02070309020205020404" pitchFamily="49" charset="0"/>
                <a:cs typeface="Courier New" panose="02070309020205020404" pitchFamily="49" charset="0"/>
              </a:rPr>
              <a:t>- </a:t>
            </a:r>
            <a:r>
              <a:rPr sz="3200" spc="-8" dirty="0">
                <a:latin typeface="Courier New" panose="02070309020205020404" pitchFamily="49" charset="0"/>
                <a:cs typeface="Courier New" panose="02070309020205020404" pitchFamily="49" charset="0"/>
              </a:rPr>
              <a:t>fwrite()</a:t>
            </a:r>
            <a:endParaRPr sz="3200" dirty="0">
              <a:latin typeface="Courier New" panose="02070309020205020404" pitchFamily="49" charset="0"/>
              <a:cs typeface="Courier New" panose="02070309020205020404" pitchFamily="49" charset="0"/>
            </a:endParaRPr>
          </a:p>
        </p:txBody>
      </p:sp>
      <p:sp>
        <p:nvSpPr>
          <p:cNvPr id="3" name="object 3"/>
          <p:cNvSpPr txBox="1"/>
          <p:nvPr/>
        </p:nvSpPr>
        <p:spPr>
          <a:xfrm>
            <a:off x="396430" y="1066800"/>
            <a:ext cx="8351140" cy="5431615"/>
          </a:xfrm>
          <a:prstGeom prst="rect">
            <a:avLst/>
          </a:prstGeom>
        </p:spPr>
        <p:txBody>
          <a:bodyPr vert="horz" wrap="square" lIns="0" tIns="9525" rIns="0" bIns="0" rtlCol="0">
            <a:spAutoFit/>
          </a:bodyPr>
          <a:lstStyle/>
          <a:p>
            <a:pPr marL="224314" indent="-215265" algn="just">
              <a:spcBef>
                <a:spcPts val="75"/>
              </a:spcBef>
              <a:buFont typeface="Wingdings"/>
              <a:buChar char=""/>
              <a:tabLst>
                <a:tab pos="224314" algn="l"/>
                <a:tab pos="224790" algn="l"/>
              </a:tabLst>
            </a:pPr>
            <a:r>
              <a:rPr sz="2000" spc="-4" dirty="0">
                <a:latin typeface="Courier New"/>
                <a:cs typeface="Courier New"/>
              </a:rPr>
              <a:t>The</a:t>
            </a:r>
            <a:r>
              <a:rPr sz="2000" spc="-19" dirty="0">
                <a:latin typeface="Courier New"/>
                <a:cs typeface="Courier New"/>
              </a:rPr>
              <a:t> </a:t>
            </a:r>
            <a:r>
              <a:rPr sz="2000" spc="-11" dirty="0">
                <a:solidFill>
                  <a:srgbClr val="DC123A"/>
                </a:solidFill>
                <a:latin typeface="Courier New"/>
                <a:cs typeface="Courier New"/>
              </a:rPr>
              <a:t>fwrite()</a:t>
            </a:r>
            <a:r>
              <a:rPr sz="2000" spc="-15" dirty="0">
                <a:solidFill>
                  <a:srgbClr val="DC123A"/>
                </a:solidFill>
                <a:latin typeface="Courier New"/>
                <a:cs typeface="Courier New"/>
              </a:rPr>
              <a:t> </a:t>
            </a:r>
            <a:r>
              <a:rPr sz="2000" spc="-11" dirty="0">
                <a:latin typeface="Courier New"/>
                <a:cs typeface="Courier New"/>
              </a:rPr>
              <a:t>function</a:t>
            </a:r>
            <a:r>
              <a:rPr sz="2000" spc="-15" dirty="0">
                <a:latin typeface="Courier New"/>
                <a:cs typeface="Courier New"/>
              </a:rPr>
              <a:t> </a:t>
            </a:r>
            <a:r>
              <a:rPr sz="2000" spc="-8" dirty="0">
                <a:latin typeface="Courier New"/>
                <a:cs typeface="Courier New"/>
              </a:rPr>
              <a:t>is</a:t>
            </a:r>
            <a:r>
              <a:rPr sz="2000" spc="-41" dirty="0">
                <a:latin typeface="Courier New"/>
                <a:cs typeface="Courier New"/>
              </a:rPr>
              <a:t> </a:t>
            </a:r>
            <a:r>
              <a:rPr sz="2000" spc="-8" dirty="0">
                <a:latin typeface="Courier New"/>
                <a:cs typeface="Courier New"/>
              </a:rPr>
              <a:t>used</a:t>
            </a:r>
            <a:r>
              <a:rPr sz="2000" spc="-15" dirty="0">
                <a:latin typeface="Courier New"/>
                <a:cs typeface="Courier New"/>
              </a:rPr>
              <a:t> </a:t>
            </a:r>
            <a:r>
              <a:rPr sz="2000" spc="-8" dirty="0">
                <a:latin typeface="Courier New"/>
                <a:cs typeface="Courier New"/>
              </a:rPr>
              <a:t>to</a:t>
            </a:r>
            <a:r>
              <a:rPr sz="2000" spc="-34" dirty="0">
                <a:latin typeface="Courier New"/>
                <a:cs typeface="Courier New"/>
              </a:rPr>
              <a:t> </a:t>
            </a:r>
            <a:r>
              <a:rPr sz="2000" spc="-8" dirty="0">
                <a:latin typeface="Courier New"/>
                <a:cs typeface="Courier New"/>
              </a:rPr>
              <a:t>write</a:t>
            </a:r>
            <a:r>
              <a:rPr sz="2000" spc="-23" dirty="0">
                <a:latin typeface="Courier New"/>
                <a:cs typeface="Courier New"/>
              </a:rPr>
              <a:t> </a:t>
            </a:r>
            <a:r>
              <a:rPr sz="2000" spc="-11" dirty="0">
                <a:latin typeface="Courier New"/>
                <a:cs typeface="Courier New"/>
              </a:rPr>
              <a:t>to</a:t>
            </a:r>
            <a:r>
              <a:rPr sz="2000" spc="-15" dirty="0">
                <a:latin typeface="Courier New"/>
                <a:cs typeface="Courier New"/>
              </a:rPr>
              <a:t> </a:t>
            </a:r>
            <a:r>
              <a:rPr sz="2000" dirty="0">
                <a:latin typeface="Courier New"/>
                <a:cs typeface="Courier New"/>
              </a:rPr>
              <a:t>a</a:t>
            </a:r>
            <a:r>
              <a:rPr sz="2000" spc="-15" dirty="0">
                <a:latin typeface="Courier New"/>
                <a:cs typeface="Courier New"/>
              </a:rPr>
              <a:t> </a:t>
            </a:r>
            <a:r>
              <a:rPr sz="2000" spc="-11" dirty="0">
                <a:latin typeface="Courier New"/>
                <a:cs typeface="Courier New"/>
              </a:rPr>
              <a:t>file.</a:t>
            </a:r>
            <a:endParaRPr sz="2000" dirty="0">
              <a:latin typeface="Courier New"/>
              <a:cs typeface="Courier New"/>
            </a:endParaRPr>
          </a:p>
          <a:p>
            <a:pPr marL="224314" marR="3810" indent="-215265" algn="just">
              <a:buFont typeface="Wingdings"/>
              <a:buChar char=""/>
              <a:tabLst>
                <a:tab pos="224314" algn="l"/>
                <a:tab pos="224790" algn="l"/>
              </a:tabLst>
            </a:pPr>
            <a:r>
              <a:rPr sz="2000" spc="-8" dirty="0">
                <a:latin typeface="Courier New"/>
                <a:cs typeface="Courier New"/>
              </a:rPr>
              <a:t>The </a:t>
            </a:r>
            <a:r>
              <a:rPr sz="2000" spc="-11" dirty="0">
                <a:latin typeface="Courier New"/>
                <a:cs typeface="Courier New"/>
              </a:rPr>
              <a:t>first </a:t>
            </a:r>
            <a:r>
              <a:rPr sz="2000" spc="-8" dirty="0">
                <a:latin typeface="Courier New"/>
                <a:cs typeface="Courier New"/>
              </a:rPr>
              <a:t>parameter of </a:t>
            </a:r>
            <a:r>
              <a:rPr sz="2000" spc="-11" dirty="0">
                <a:solidFill>
                  <a:srgbClr val="DC123A"/>
                </a:solidFill>
                <a:latin typeface="Courier New"/>
                <a:cs typeface="Courier New"/>
              </a:rPr>
              <a:t>fwrite() </a:t>
            </a:r>
            <a:r>
              <a:rPr sz="2000" spc="-11" dirty="0">
                <a:latin typeface="Courier New"/>
                <a:cs typeface="Courier New"/>
              </a:rPr>
              <a:t>contains </a:t>
            </a:r>
            <a:r>
              <a:rPr sz="2000" spc="-8" dirty="0">
                <a:latin typeface="Courier New"/>
                <a:cs typeface="Courier New"/>
              </a:rPr>
              <a:t>the </a:t>
            </a:r>
            <a:r>
              <a:rPr sz="2000" b="1" spc="-11" dirty="0">
                <a:latin typeface="Courier New"/>
                <a:cs typeface="Courier New"/>
              </a:rPr>
              <a:t>name </a:t>
            </a:r>
            <a:r>
              <a:rPr sz="2000" spc="-4" dirty="0">
                <a:latin typeface="Courier New"/>
                <a:cs typeface="Courier New"/>
              </a:rPr>
              <a:t>of </a:t>
            </a:r>
            <a:r>
              <a:rPr sz="2000" spc="-8" dirty="0">
                <a:latin typeface="Courier New"/>
                <a:cs typeface="Courier New"/>
              </a:rPr>
              <a:t>the </a:t>
            </a:r>
            <a:r>
              <a:rPr sz="2000" spc="-4" dirty="0">
                <a:latin typeface="Courier New"/>
                <a:cs typeface="Courier New"/>
              </a:rPr>
              <a:t> </a:t>
            </a:r>
            <a:r>
              <a:rPr sz="2000" spc="-8" dirty="0">
                <a:latin typeface="Courier New"/>
                <a:cs typeface="Courier New"/>
              </a:rPr>
              <a:t>file </a:t>
            </a:r>
            <a:r>
              <a:rPr sz="2000" spc="-4" dirty="0">
                <a:latin typeface="Courier New"/>
                <a:cs typeface="Courier New"/>
              </a:rPr>
              <a:t>to </a:t>
            </a:r>
            <a:r>
              <a:rPr sz="2000" spc="-8" dirty="0">
                <a:latin typeface="Courier New"/>
                <a:cs typeface="Courier New"/>
              </a:rPr>
              <a:t>write to and the second parameter is the </a:t>
            </a:r>
            <a:r>
              <a:rPr sz="2000" b="1" spc="-8" dirty="0">
                <a:latin typeface="Courier New"/>
                <a:cs typeface="Courier New"/>
              </a:rPr>
              <a:t>string </a:t>
            </a:r>
            <a:r>
              <a:rPr sz="2000" spc="-4" dirty="0">
                <a:latin typeface="Courier New"/>
                <a:cs typeface="Courier New"/>
              </a:rPr>
              <a:t>to </a:t>
            </a:r>
            <a:r>
              <a:rPr sz="2000" spc="-1073" dirty="0">
                <a:latin typeface="Courier New"/>
                <a:cs typeface="Courier New"/>
              </a:rPr>
              <a:t> </a:t>
            </a:r>
            <a:r>
              <a:rPr sz="2000" spc="-4" dirty="0">
                <a:latin typeface="Courier New"/>
                <a:cs typeface="Courier New"/>
              </a:rPr>
              <a:t>be</a:t>
            </a:r>
            <a:r>
              <a:rPr sz="2000" spc="-23" dirty="0">
                <a:latin typeface="Courier New"/>
                <a:cs typeface="Courier New"/>
              </a:rPr>
              <a:t> </a:t>
            </a:r>
            <a:r>
              <a:rPr sz="2000" spc="-8" dirty="0">
                <a:latin typeface="Courier New"/>
                <a:cs typeface="Courier New"/>
              </a:rPr>
              <a:t>written.</a:t>
            </a:r>
            <a:endParaRPr sz="2000" dirty="0">
              <a:latin typeface="Courier New"/>
              <a:cs typeface="Courier New"/>
            </a:endParaRPr>
          </a:p>
          <a:p>
            <a:pPr marL="224314" marR="9525" indent="-215265" algn="just">
              <a:buFont typeface="Wingdings"/>
              <a:buChar char=""/>
              <a:tabLst>
                <a:tab pos="224314" algn="l"/>
                <a:tab pos="224790" algn="l"/>
              </a:tabLst>
            </a:pPr>
            <a:r>
              <a:rPr sz="2000" spc="-8" dirty="0">
                <a:latin typeface="Courier New"/>
                <a:cs typeface="Courier New"/>
              </a:rPr>
              <a:t>The </a:t>
            </a:r>
            <a:r>
              <a:rPr sz="2000" spc="-11" dirty="0">
                <a:latin typeface="Courier New"/>
                <a:cs typeface="Courier New"/>
              </a:rPr>
              <a:t>example below </a:t>
            </a:r>
            <a:r>
              <a:rPr sz="2000" spc="-8" dirty="0">
                <a:latin typeface="Courier New"/>
                <a:cs typeface="Courier New"/>
              </a:rPr>
              <a:t>writes </a:t>
            </a:r>
            <a:r>
              <a:rPr sz="2000" dirty="0">
                <a:latin typeface="Courier New"/>
                <a:cs typeface="Courier New"/>
              </a:rPr>
              <a:t>a </a:t>
            </a:r>
            <a:r>
              <a:rPr sz="2000" spc="-8" dirty="0">
                <a:latin typeface="Courier New"/>
                <a:cs typeface="Courier New"/>
              </a:rPr>
              <a:t>couple of </a:t>
            </a:r>
            <a:r>
              <a:rPr sz="2000" spc="-11" dirty="0">
                <a:latin typeface="Courier New"/>
                <a:cs typeface="Courier New"/>
              </a:rPr>
              <a:t>names </a:t>
            </a:r>
            <a:r>
              <a:rPr sz="2000" spc="-8" dirty="0">
                <a:latin typeface="Courier New"/>
                <a:cs typeface="Courier New"/>
              </a:rPr>
              <a:t>into </a:t>
            </a:r>
            <a:r>
              <a:rPr sz="2000" dirty="0">
                <a:latin typeface="Courier New"/>
                <a:cs typeface="Courier New"/>
              </a:rPr>
              <a:t>a </a:t>
            </a:r>
            <a:r>
              <a:rPr sz="2000" spc="-4" dirty="0">
                <a:latin typeface="Courier New"/>
                <a:cs typeface="Courier New"/>
              </a:rPr>
              <a:t>new </a:t>
            </a:r>
            <a:r>
              <a:rPr sz="2000" spc="-11" dirty="0">
                <a:latin typeface="Courier New"/>
                <a:cs typeface="Courier New"/>
              </a:rPr>
              <a:t>file </a:t>
            </a:r>
            <a:r>
              <a:rPr sz="2000" spc="-1073" dirty="0">
                <a:latin typeface="Courier New"/>
                <a:cs typeface="Courier New"/>
              </a:rPr>
              <a:t> </a:t>
            </a:r>
            <a:r>
              <a:rPr sz="2000" spc="-8" dirty="0">
                <a:latin typeface="Courier New"/>
                <a:cs typeface="Courier New"/>
              </a:rPr>
              <a:t>called </a:t>
            </a:r>
            <a:r>
              <a:rPr sz="2000" spc="-11" dirty="0">
                <a:latin typeface="Courier New"/>
                <a:cs typeface="Courier New"/>
              </a:rPr>
              <a:t>"newfile.txt":</a:t>
            </a:r>
            <a:endParaRPr sz="2000" dirty="0">
              <a:latin typeface="Courier New"/>
              <a:cs typeface="Courier New"/>
            </a:endParaRPr>
          </a:p>
          <a:p>
            <a:pPr marL="682466">
              <a:spcBef>
                <a:spcPts val="814"/>
              </a:spcBef>
            </a:pPr>
            <a:r>
              <a:rPr sz="1600" b="1" spc="-11" dirty="0">
                <a:solidFill>
                  <a:srgbClr val="6E2E9F"/>
                </a:solidFill>
                <a:latin typeface="Courier New" panose="02070309020205020404" pitchFamily="49" charset="0"/>
                <a:cs typeface="Courier New" panose="02070309020205020404" pitchFamily="49" charset="0"/>
              </a:rPr>
              <a:t>Example</a:t>
            </a:r>
            <a:endParaRPr sz="1600" dirty="0">
              <a:latin typeface="Courier New" panose="02070309020205020404" pitchFamily="49" charset="0"/>
              <a:cs typeface="Courier New" panose="02070309020205020404" pitchFamily="49" charset="0"/>
            </a:endParaRPr>
          </a:p>
          <a:p>
            <a:pPr marL="682466">
              <a:spcBef>
                <a:spcPts val="158"/>
              </a:spcBef>
            </a:pPr>
            <a:r>
              <a:rPr sz="1600" spc="-15" dirty="0">
                <a:solidFill>
                  <a:srgbClr val="FF0000"/>
                </a:solidFill>
                <a:latin typeface="Courier New" panose="02070309020205020404" pitchFamily="49" charset="0"/>
                <a:cs typeface="Courier New" panose="02070309020205020404" pitchFamily="49" charset="0"/>
              </a:rPr>
              <a:t>&lt;?php</a:t>
            </a:r>
            <a:endParaRPr sz="1600" dirty="0">
              <a:latin typeface="Courier New" panose="02070309020205020404" pitchFamily="49" charset="0"/>
              <a:cs typeface="Courier New" panose="02070309020205020404" pitchFamily="49" charset="0"/>
            </a:endParaRPr>
          </a:p>
          <a:p>
            <a:pPr marL="682466"/>
            <a:r>
              <a:rPr sz="1600" spc="-15" dirty="0">
                <a:latin typeface="Courier New" panose="02070309020205020404" pitchFamily="49" charset="0"/>
                <a:cs typeface="Courier New" panose="02070309020205020404" pitchFamily="49" charset="0"/>
              </a:rPr>
              <a:t>$myfile</a:t>
            </a:r>
            <a:r>
              <a:rPr sz="1600" spc="-11" dirty="0">
                <a:latin typeface="Courier New" panose="02070309020205020404" pitchFamily="49" charset="0"/>
                <a:cs typeface="Courier New" panose="02070309020205020404" pitchFamily="49" charset="0"/>
              </a:rPr>
              <a:t> </a:t>
            </a:r>
            <a:r>
              <a:rPr sz="1600" spc="-4" dirty="0">
                <a:latin typeface="Courier New" panose="02070309020205020404" pitchFamily="49" charset="0"/>
                <a:cs typeface="Courier New" panose="02070309020205020404" pitchFamily="49" charset="0"/>
              </a:rPr>
              <a:t>=</a:t>
            </a:r>
            <a:r>
              <a:rPr sz="1600" dirty="0">
                <a:latin typeface="Courier New" panose="02070309020205020404" pitchFamily="49" charset="0"/>
                <a:cs typeface="Courier New" panose="02070309020205020404" pitchFamily="49" charset="0"/>
              </a:rPr>
              <a:t> </a:t>
            </a:r>
            <a:r>
              <a:rPr sz="1600" spc="-15" dirty="0">
                <a:latin typeface="Courier New" panose="02070309020205020404" pitchFamily="49" charset="0"/>
                <a:cs typeface="Courier New" panose="02070309020205020404" pitchFamily="49" charset="0"/>
              </a:rPr>
              <a:t>fopen(</a:t>
            </a:r>
            <a:r>
              <a:rPr sz="1600" spc="-15" dirty="0">
                <a:solidFill>
                  <a:srgbClr val="A32A2A"/>
                </a:solidFill>
                <a:latin typeface="Courier New" panose="02070309020205020404" pitchFamily="49" charset="0"/>
                <a:cs typeface="Courier New" panose="02070309020205020404" pitchFamily="49" charset="0"/>
              </a:rPr>
              <a:t>"newfile.txt"</a:t>
            </a:r>
            <a:r>
              <a:rPr sz="1600" spc="-15" dirty="0">
                <a:latin typeface="Courier New" panose="02070309020205020404" pitchFamily="49" charset="0"/>
                <a:cs typeface="Courier New" panose="02070309020205020404" pitchFamily="49" charset="0"/>
              </a:rPr>
              <a:t>,</a:t>
            </a:r>
            <a:r>
              <a:rPr sz="1600" spc="-8" dirty="0">
                <a:latin typeface="Courier New" panose="02070309020205020404" pitchFamily="49" charset="0"/>
                <a:cs typeface="Courier New" panose="02070309020205020404" pitchFamily="49" charset="0"/>
              </a:rPr>
              <a:t> </a:t>
            </a:r>
            <a:r>
              <a:rPr sz="1600" spc="-11" dirty="0">
                <a:solidFill>
                  <a:srgbClr val="A32A2A"/>
                </a:solidFill>
                <a:latin typeface="Courier New" panose="02070309020205020404" pitchFamily="49" charset="0"/>
                <a:cs typeface="Courier New" panose="02070309020205020404" pitchFamily="49" charset="0"/>
              </a:rPr>
              <a:t>"w"</a:t>
            </a:r>
            <a:r>
              <a:rPr sz="1600" spc="-11" dirty="0">
                <a:latin typeface="Courier New" panose="02070309020205020404" pitchFamily="49" charset="0"/>
                <a:cs typeface="Courier New" panose="02070309020205020404" pitchFamily="49" charset="0"/>
              </a:rPr>
              <a:t>)</a:t>
            </a:r>
            <a:r>
              <a:rPr sz="1600" spc="-4" dirty="0">
                <a:latin typeface="Courier New" panose="02070309020205020404" pitchFamily="49" charset="0"/>
                <a:cs typeface="Courier New" panose="02070309020205020404" pitchFamily="49" charset="0"/>
              </a:rPr>
              <a:t> </a:t>
            </a:r>
            <a:r>
              <a:rPr sz="1600" spc="-8" dirty="0">
                <a:solidFill>
                  <a:srgbClr val="0000CD"/>
                </a:solidFill>
                <a:latin typeface="Courier New" panose="02070309020205020404" pitchFamily="49" charset="0"/>
                <a:cs typeface="Courier New" panose="02070309020205020404" pitchFamily="49" charset="0"/>
              </a:rPr>
              <a:t>or</a:t>
            </a:r>
            <a:r>
              <a:rPr sz="1600" spc="4" dirty="0">
                <a:solidFill>
                  <a:srgbClr val="0000CD"/>
                </a:solidFill>
                <a:latin typeface="Courier New" panose="02070309020205020404" pitchFamily="49" charset="0"/>
                <a:cs typeface="Courier New" panose="02070309020205020404" pitchFamily="49" charset="0"/>
              </a:rPr>
              <a:t> </a:t>
            </a:r>
            <a:r>
              <a:rPr sz="1600" spc="-15" dirty="0">
                <a:solidFill>
                  <a:srgbClr val="0000CD"/>
                </a:solidFill>
                <a:latin typeface="Courier New" panose="02070309020205020404" pitchFamily="49" charset="0"/>
                <a:cs typeface="Courier New" panose="02070309020205020404" pitchFamily="49" charset="0"/>
              </a:rPr>
              <a:t>die</a:t>
            </a:r>
            <a:r>
              <a:rPr sz="1600" spc="-15" dirty="0">
                <a:latin typeface="Courier New" panose="02070309020205020404" pitchFamily="49" charset="0"/>
                <a:cs typeface="Courier New" panose="02070309020205020404" pitchFamily="49" charset="0"/>
              </a:rPr>
              <a:t>(</a:t>
            </a:r>
            <a:r>
              <a:rPr sz="1600" spc="-15" dirty="0">
                <a:solidFill>
                  <a:srgbClr val="A32A2A"/>
                </a:solidFill>
                <a:latin typeface="Courier New" panose="02070309020205020404" pitchFamily="49" charset="0"/>
                <a:cs typeface="Courier New" panose="02070309020205020404" pitchFamily="49" charset="0"/>
              </a:rPr>
              <a:t>"Unable</a:t>
            </a:r>
            <a:r>
              <a:rPr sz="1600" spc="-8" dirty="0">
                <a:solidFill>
                  <a:srgbClr val="A32A2A"/>
                </a:solidFill>
                <a:latin typeface="Courier New" panose="02070309020205020404" pitchFamily="49" charset="0"/>
                <a:cs typeface="Courier New" panose="02070309020205020404" pitchFamily="49" charset="0"/>
              </a:rPr>
              <a:t> </a:t>
            </a:r>
            <a:r>
              <a:rPr sz="1600" spc="-4" dirty="0">
                <a:solidFill>
                  <a:srgbClr val="A32A2A"/>
                </a:solidFill>
                <a:latin typeface="Courier New" panose="02070309020205020404" pitchFamily="49" charset="0"/>
                <a:cs typeface="Courier New" panose="02070309020205020404" pitchFamily="49" charset="0"/>
              </a:rPr>
              <a:t>to</a:t>
            </a:r>
            <a:r>
              <a:rPr sz="1600" dirty="0">
                <a:solidFill>
                  <a:srgbClr val="A32A2A"/>
                </a:solidFill>
                <a:latin typeface="Courier New" panose="02070309020205020404" pitchFamily="49" charset="0"/>
                <a:cs typeface="Courier New" panose="02070309020205020404" pitchFamily="49" charset="0"/>
              </a:rPr>
              <a:t> </a:t>
            </a:r>
            <a:r>
              <a:rPr sz="1600" spc="-11" dirty="0">
                <a:solidFill>
                  <a:srgbClr val="A32A2A"/>
                </a:solidFill>
                <a:latin typeface="Courier New" panose="02070309020205020404" pitchFamily="49" charset="0"/>
                <a:cs typeface="Courier New" panose="02070309020205020404" pitchFamily="49" charset="0"/>
              </a:rPr>
              <a:t>open</a:t>
            </a:r>
            <a:r>
              <a:rPr sz="1600" spc="-8" dirty="0">
                <a:solidFill>
                  <a:srgbClr val="A32A2A"/>
                </a:solidFill>
                <a:latin typeface="Courier New" panose="02070309020205020404" pitchFamily="49" charset="0"/>
                <a:cs typeface="Courier New" panose="02070309020205020404" pitchFamily="49" charset="0"/>
              </a:rPr>
              <a:t> </a:t>
            </a:r>
            <a:r>
              <a:rPr sz="1600" spc="-15" dirty="0">
                <a:solidFill>
                  <a:srgbClr val="A32A2A"/>
                </a:solidFill>
                <a:latin typeface="Courier New" panose="02070309020205020404" pitchFamily="49" charset="0"/>
                <a:cs typeface="Courier New" panose="02070309020205020404" pitchFamily="49" charset="0"/>
              </a:rPr>
              <a:t>file!"</a:t>
            </a:r>
            <a:r>
              <a:rPr sz="1600" spc="-15" dirty="0">
                <a:latin typeface="Courier New" panose="02070309020205020404" pitchFamily="49" charset="0"/>
                <a:cs typeface="Courier New" panose="02070309020205020404" pitchFamily="49" charset="0"/>
              </a:rPr>
              <a:t>);</a:t>
            </a:r>
            <a:endParaRPr sz="1600" dirty="0">
              <a:latin typeface="Courier New" panose="02070309020205020404" pitchFamily="49" charset="0"/>
              <a:cs typeface="Courier New" panose="02070309020205020404" pitchFamily="49" charset="0"/>
            </a:endParaRPr>
          </a:p>
          <a:p>
            <a:pPr marL="682466" marR="5649754"/>
            <a:r>
              <a:rPr sz="1600" spc="-8" dirty="0">
                <a:latin typeface="Courier New" panose="02070309020205020404" pitchFamily="49" charset="0"/>
                <a:cs typeface="Courier New" panose="02070309020205020404" pitchFamily="49" charset="0"/>
              </a:rPr>
              <a:t>$txt</a:t>
            </a:r>
            <a:r>
              <a:rPr sz="1600" spc="-56" dirty="0">
                <a:latin typeface="Courier New" panose="02070309020205020404" pitchFamily="49" charset="0"/>
                <a:cs typeface="Courier New" panose="02070309020205020404" pitchFamily="49" charset="0"/>
              </a:rPr>
              <a:t> </a:t>
            </a:r>
            <a:r>
              <a:rPr sz="1600" spc="-4" dirty="0">
                <a:latin typeface="Courier New" panose="02070309020205020404" pitchFamily="49" charset="0"/>
                <a:cs typeface="Courier New" panose="02070309020205020404" pitchFamily="49" charset="0"/>
              </a:rPr>
              <a:t>=</a:t>
            </a:r>
            <a:r>
              <a:rPr sz="1600" spc="-38" dirty="0">
                <a:latin typeface="Courier New" panose="02070309020205020404" pitchFamily="49" charset="0"/>
                <a:cs typeface="Courier New" panose="02070309020205020404" pitchFamily="49" charset="0"/>
              </a:rPr>
              <a:t> </a:t>
            </a:r>
            <a:r>
              <a:rPr sz="1600" spc="-8" dirty="0">
                <a:solidFill>
                  <a:srgbClr val="A32A2A"/>
                </a:solidFill>
                <a:latin typeface="Courier New" panose="02070309020205020404" pitchFamily="49" charset="0"/>
                <a:cs typeface="Courier New" panose="02070309020205020404" pitchFamily="49" charset="0"/>
              </a:rPr>
              <a:t>"John</a:t>
            </a:r>
            <a:r>
              <a:rPr sz="1600" spc="-49" dirty="0">
                <a:solidFill>
                  <a:srgbClr val="A32A2A"/>
                </a:solidFill>
                <a:latin typeface="Courier New" panose="02070309020205020404" pitchFamily="49" charset="0"/>
                <a:cs typeface="Courier New" panose="02070309020205020404" pitchFamily="49" charset="0"/>
              </a:rPr>
              <a:t> </a:t>
            </a:r>
            <a:r>
              <a:rPr sz="1600" spc="-15" dirty="0">
                <a:solidFill>
                  <a:srgbClr val="A32A2A"/>
                </a:solidFill>
                <a:latin typeface="Courier New" panose="02070309020205020404" pitchFamily="49" charset="0"/>
                <a:cs typeface="Courier New" panose="02070309020205020404" pitchFamily="49" charset="0"/>
              </a:rPr>
              <a:t>Alice\n"</a:t>
            </a:r>
            <a:r>
              <a:rPr sz="1600" spc="-15" dirty="0">
                <a:latin typeface="Courier New" panose="02070309020205020404" pitchFamily="49" charset="0"/>
                <a:cs typeface="Courier New" panose="02070309020205020404" pitchFamily="49" charset="0"/>
              </a:rPr>
              <a:t>; </a:t>
            </a:r>
            <a:r>
              <a:rPr sz="1600" spc="-649" dirty="0">
                <a:latin typeface="Courier New" panose="02070309020205020404" pitchFamily="49" charset="0"/>
                <a:cs typeface="Courier New" panose="02070309020205020404" pitchFamily="49" charset="0"/>
              </a:rPr>
              <a:t> </a:t>
            </a:r>
            <a:r>
              <a:rPr sz="1600" spc="-15" dirty="0">
                <a:latin typeface="Courier New" panose="02070309020205020404" pitchFamily="49" charset="0"/>
                <a:cs typeface="Courier New" panose="02070309020205020404" pitchFamily="49" charset="0"/>
              </a:rPr>
              <a:t>fwrite($myfile,</a:t>
            </a:r>
            <a:r>
              <a:rPr sz="1600" spc="-68" dirty="0">
                <a:latin typeface="Courier New" panose="02070309020205020404" pitchFamily="49" charset="0"/>
                <a:cs typeface="Courier New" panose="02070309020205020404" pitchFamily="49" charset="0"/>
              </a:rPr>
              <a:t> </a:t>
            </a:r>
            <a:r>
              <a:rPr sz="1600" spc="-15" dirty="0">
                <a:latin typeface="Courier New" panose="02070309020205020404" pitchFamily="49" charset="0"/>
                <a:cs typeface="Courier New" panose="02070309020205020404" pitchFamily="49" charset="0"/>
              </a:rPr>
              <a:t>$txt);</a:t>
            </a:r>
            <a:endParaRPr sz="1600" dirty="0">
              <a:latin typeface="Courier New" panose="02070309020205020404" pitchFamily="49" charset="0"/>
              <a:cs typeface="Courier New" panose="02070309020205020404" pitchFamily="49" charset="0"/>
            </a:endParaRPr>
          </a:p>
          <a:p>
            <a:pPr marL="682466" marR="5478304">
              <a:spcBef>
                <a:spcPts val="4"/>
              </a:spcBef>
            </a:pPr>
            <a:r>
              <a:rPr sz="1600" spc="-11" dirty="0">
                <a:latin typeface="Courier New" panose="02070309020205020404" pitchFamily="49" charset="0"/>
                <a:cs typeface="Courier New" panose="02070309020205020404" pitchFamily="49" charset="0"/>
              </a:rPr>
              <a:t>$txt </a:t>
            </a:r>
            <a:r>
              <a:rPr sz="1600" spc="-4" dirty="0">
                <a:latin typeface="Courier New" panose="02070309020205020404" pitchFamily="49" charset="0"/>
                <a:cs typeface="Courier New" panose="02070309020205020404" pitchFamily="49" charset="0"/>
              </a:rPr>
              <a:t>= </a:t>
            </a:r>
            <a:r>
              <a:rPr sz="1600" spc="-11" dirty="0">
                <a:solidFill>
                  <a:srgbClr val="A32A2A"/>
                </a:solidFill>
                <a:latin typeface="Courier New" panose="02070309020205020404" pitchFamily="49" charset="0"/>
                <a:cs typeface="Courier New" panose="02070309020205020404" pitchFamily="49" charset="0"/>
              </a:rPr>
              <a:t>“Kelvin </a:t>
            </a:r>
            <a:r>
              <a:rPr sz="1600" spc="-15" dirty="0">
                <a:solidFill>
                  <a:srgbClr val="A32A2A"/>
                </a:solidFill>
                <a:latin typeface="Courier New" panose="02070309020205020404" pitchFamily="49" charset="0"/>
                <a:cs typeface="Courier New" panose="02070309020205020404" pitchFamily="49" charset="0"/>
              </a:rPr>
              <a:t>Smith\n"</a:t>
            </a:r>
            <a:r>
              <a:rPr sz="1600" spc="-15" dirty="0">
                <a:latin typeface="Courier New" panose="02070309020205020404" pitchFamily="49" charset="0"/>
                <a:cs typeface="Courier New" panose="02070309020205020404" pitchFamily="49" charset="0"/>
              </a:rPr>
              <a:t>; </a:t>
            </a:r>
            <a:r>
              <a:rPr sz="1600" spc="-652" dirty="0">
                <a:latin typeface="Courier New" panose="02070309020205020404" pitchFamily="49" charset="0"/>
                <a:cs typeface="Courier New" panose="02070309020205020404" pitchFamily="49" charset="0"/>
              </a:rPr>
              <a:t> </a:t>
            </a:r>
            <a:r>
              <a:rPr sz="1600" spc="-15" dirty="0">
                <a:latin typeface="Courier New" panose="02070309020205020404" pitchFamily="49" charset="0"/>
                <a:cs typeface="Courier New" panose="02070309020205020404" pitchFamily="49" charset="0"/>
              </a:rPr>
              <a:t>fwrite($myfile, $txt); </a:t>
            </a:r>
            <a:r>
              <a:rPr sz="1600" spc="-11" dirty="0">
                <a:latin typeface="Courier New" panose="02070309020205020404" pitchFamily="49" charset="0"/>
                <a:cs typeface="Courier New" panose="02070309020205020404" pitchFamily="49" charset="0"/>
              </a:rPr>
              <a:t> </a:t>
            </a:r>
            <a:r>
              <a:rPr sz="1600" spc="-15" dirty="0">
                <a:latin typeface="Courier New" panose="02070309020205020404" pitchFamily="49" charset="0"/>
                <a:cs typeface="Courier New" panose="02070309020205020404" pitchFamily="49" charset="0"/>
              </a:rPr>
              <a:t>fclose($myfile);</a:t>
            </a:r>
            <a:endParaRPr sz="1600" dirty="0">
              <a:latin typeface="Courier New" panose="02070309020205020404" pitchFamily="49" charset="0"/>
              <a:cs typeface="Courier New" panose="02070309020205020404" pitchFamily="49" charset="0"/>
            </a:endParaRPr>
          </a:p>
          <a:p>
            <a:pPr marL="682466"/>
            <a:r>
              <a:rPr sz="1600" spc="-15" dirty="0">
                <a:solidFill>
                  <a:srgbClr val="FF0000"/>
                </a:solidFill>
                <a:latin typeface="Courier New" panose="02070309020205020404" pitchFamily="49" charset="0"/>
                <a:cs typeface="Courier New" panose="02070309020205020404" pitchFamily="49" charset="0"/>
              </a:rPr>
              <a:t>?&gt;</a:t>
            </a:r>
            <a:endParaRPr sz="1600" dirty="0">
              <a:latin typeface="Courier New" panose="02070309020205020404" pitchFamily="49" charset="0"/>
              <a:cs typeface="Courier New" panose="020703090202050204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950510"/>
            <a:ext cx="3200400" cy="517930"/>
          </a:xfrm>
          <a:prstGeom prst="rect">
            <a:avLst/>
          </a:prstGeom>
        </p:spPr>
        <p:txBody>
          <a:bodyPr vert="horz" wrap="square" lIns="0" tIns="10001" rIns="0" bIns="0" rtlCol="0" anchor="ctr">
            <a:spAutoFit/>
          </a:bodyPr>
          <a:lstStyle/>
          <a:p>
            <a:pPr marL="9525">
              <a:spcBef>
                <a:spcPts val="79"/>
              </a:spcBef>
            </a:pPr>
            <a:r>
              <a:rPr sz="3200" spc="-11" dirty="0" err="1">
                <a:latin typeface="Courier New" panose="02070309020205020404" pitchFamily="49" charset="0"/>
                <a:cs typeface="Courier New" panose="02070309020205020404" pitchFamily="49" charset="0"/>
              </a:rPr>
              <a:t>Cont</a:t>
            </a:r>
            <a:r>
              <a:rPr lang="en-US" sz="3200" spc="-11" dirty="0">
                <a:latin typeface="Courier New" panose="02070309020205020404" pitchFamily="49" charset="0"/>
                <a:cs typeface="Courier New" panose="02070309020205020404" pitchFamily="49" charset="0"/>
              </a:rPr>
              <a:t>…</a:t>
            </a:r>
            <a:endParaRPr sz="3200" dirty="0">
              <a:latin typeface="Courier New" panose="02070309020205020404" pitchFamily="49" charset="0"/>
              <a:cs typeface="Courier New" panose="02070309020205020404" pitchFamily="49" charset="0"/>
            </a:endParaRPr>
          </a:p>
        </p:txBody>
      </p:sp>
      <p:sp>
        <p:nvSpPr>
          <p:cNvPr id="3" name="object 3"/>
          <p:cNvSpPr txBox="1"/>
          <p:nvPr/>
        </p:nvSpPr>
        <p:spPr>
          <a:xfrm>
            <a:off x="405156" y="2017204"/>
            <a:ext cx="8439626" cy="1117614"/>
          </a:xfrm>
          <a:prstGeom prst="rect">
            <a:avLst/>
          </a:prstGeom>
        </p:spPr>
        <p:txBody>
          <a:bodyPr vert="horz" wrap="square" lIns="0" tIns="9525" rIns="0" bIns="0" rtlCol="0">
            <a:spAutoFit/>
          </a:bodyPr>
          <a:lstStyle/>
          <a:p>
            <a:pPr marL="266700" indent="-257175" algn="just">
              <a:spcBef>
                <a:spcPts val="75"/>
              </a:spcBef>
              <a:buFont typeface="Wingdings"/>
              <a:buChar char=""/>
              <a:tabLst>
                <a:tab pos="266700" algn="l"/>
              </a:tabLst>
            </a:pPr>
            <a:r>
              <a:rPr spc="-8" dirty="0">
                <a:latin typeface="Courier New"/>
                <a:cs typeface="Courier New"/>
              </a:rPr>
              <a:t>Notice</a:t>
            </a:r>
            <a:r>
              <a:rPr spc="-15" dirty="0">
                <a:latin typeface="Courier New"/>
                <a:cs typeface="Courier New"/>
              </a:rPr>
              <a:t> </a:t>
            </a:r>
            <a:r>
              <a:rPr spc="-11" dirty="0">
                <a:latin typeface="Courier New"/>
                <a:cs typeface="Courier New"/>
              </a:rPr>
              <a:t>that </a:t>
            </a:r>
            <a:r>
              <a:rPr spc="-4" dirty="0">
                <a:latin typeface="Courier New"/>
                <a:cs typeface="Courier New"/>
              </a:rPr>
              <a:t>we</a:t>
            </a:r>
            <a:r>
              <a:rPr spc="-23" dirty="0">
                <a:latin typeface="Courier New"/>
                <a:cs typeface="Courier New"/>
              </a:rPr>
              <a:t> </a:t>
            </a:r>
            <a:r>
              <a:rPr spc="-11" dirty="0">
                <a:latin typeface="Courier New"/>
                <a:cs typeface="Courier New"/>
              </a:rPr>
              <a:t>wrote </a:t>
            </a:r>
            <a:r>
              <a:rPr spc="-8" dirty="0">
                <a:latin typeface="Courier New"/>
                <a:cs typeface="Courier New"/>
              </a:rPr>
              <a:t>to</a:t>
            </a:r>
            <a:r>
              <a:rPr spc="-30" dirty="0">
                <a:latin typeface="Courier New"/>
                <a:cs typeface="Courier New"/>
              </a:rPr>
              <a:t> </a:t>
            </a:r>
            <a:r>
              <a:rPr spc="-8" dirty="0">
                <a:latin typeface="Courier New"/>
                <a:cs typeface="Courier New"/>
              </a:rPr>
              <a:t>the</a:t>
            </a:r>
            <a:r>
              <a:rPr spc="-4" dirty="0">
                <a:latin typeface="Courier New"/>
                <a:cs typeface="Courier New"/>
              </a:rPr>
              <a:t> </a:t>
            </a:r>
            <a:r>
              <a:rPr spc="-11" dirty="0">
                <a:latin typeface="Courier New"/>
                <a:cs typeface="Courier New"/>
              </a:rPr>
              <a:t>file</a:t>
            </a:r>
            <a:r>
              <a:rPr spc="-34" dirty="0">
                <a:latin typeface="Courier New"/>
                <a:cs typeface="Courier New"/>
              </a:rPr>
              <a:t> </a:t>
            </a:r>
            <a:r>
              <a:rPr spc="-11" dirty="0">
                <a:latin typeface="Courier New"/>
                <a:cs typeface="Courier New"/>
              </a:rPr>
              <a:t>"newfile.txt"</a:t>
            </a:r>
            <a:r>
              <a:rPr spc="-19" dirty="0">
                <a:latin typeface="Courier New"/>
                <a:cs typeface="Courier New"/>
              </a:rPr>
              <a:t> </a:t>
            </a:r>
            <a:r>
              <a:rPr spc="-8" dirty="0">
                <a:latin typeface="Courier New"/>
                <a:cs typeface="Courier New"/>
              </a:rPr>
              <a:t>twice.</a:t>
            </a:r>
            <a:endParaRPr dirty="0">
              <a:latin typeface="Courier New"/>
              <a:cs typeface="Courier New"/>
            </a:endParaRPr>
          </a:p>
          <a:p>
            <a:pPr marL="266700" marR="3810" indent="-257175" algn="just">
              <a:buFont typeface="Wingdings"/>
              <a:buChar char=""/>
              <a:tabLst>
                <a:tab pos="266700" algn="l"/>
              </a:tabLst>
            </a:pPr>
            <a:r>
              <a:rPr spc="-8" dirty="0">
                <a:latin typeface="Courier New"/>
                <a:cs typeface="Courier New"/>
              </a:rPr>
              <a:t>Each </a:t>
            </a:r>
            <a:r>
              <a:rPr spc="-11" dirty="0">
                <a:latin typeface="Courier New"/>
                <a:cs typeface="Courier New"/>
              </a:rPr>
              <a:t>time </a:t>
            </a:r>
            <a:r>
              <a:rPr spc="-8" dirty="0">
                <a:latin typeface="Courier New"/>
                <a:cs typeface="Courier New"/>
              </a:rPr>
              <a:t>we </a:t>
            </a:r>
            <a:r>
              <a:rPr spc="-11" dirty="0">
                <a:latin typeface="Courier New"/>
                <a:cs typeface="Courier New"/>
              </a:rPr>
              <a:t>wrote </a:t>
            </a:r>
            <a:r>
              <a:rPr spc="-8" dirty="0">
                <a:latin typeface="Courier New"/>
                <a:cs typeface="Courier New"/>
              </a:rPr>
              <a:t>to </a:t>
            </a:r>
            <a:r>
              <a:rPr spc="-11" dirty="0">
                <a:latin typeface="Courier New"/>
                <a:cs typeface="Courier New"/>
              </a:rPr>
              <a:t>the file we sent the string </a:t>
            </a:r>
            <a:r>
              <a:rPr spc="-8" dirty="0">
                <a:latin typeface="Courier New"/>
                <a:cs typeface="Courier New"/>
              </a:rPr>
              <a:t>$txt </a:t>
            </a:r>
            <a:r>
              <a:rPr spc="-11" dirty="0">
                <a:latin typeface="Courier New"/>
                <a:cs typeface="Courier New"/>
              </a:rPr>
              <a:t>that </a:t>
            </a:r>
            <a:r>
              <a:rPr spc="-8" dirty="0">
                <a:latin typeface="Courier New"/>
                <a:cs typeface="Courier New"/>
              </a:rPr>
              <a:t> first contained </a:t>
            </a:r>
            <a:r>
              <a:rPr dirty="0">
                <a:latin typeface="Courier New"/>
                <a:cs typeface="Courier New"/>
              </a:rPr>
              <a:t>" </a:t>
            </a:r>
            <a:r>
              <a:rPr dirty="0">
                <a:solidFill>
                  <a:srgbClr val="A32A2A"/>
                </a:solidFill>
                <a:latin typeface="Consolas"/>
                <a:cs typeface="Consolas"/>
              </a:rPr>
              <a:t>John Alice </a:t>
            </a:r>
            <a:r>
              <a:rPr dirty="0">
                <a:latin typeface="Courier New"/>
                <a:cs typeface="Courier New"/>
              </a:rPr>
              <a:t>" </a:t>
            </a:r>
            <a:r>
              <a:rPr spc="-8" dirty="0">
                <a:latin typeface="Courier New"/>
                <a:cs typeface="Courier New"/>
              </a:rPr>
              <a:t>and </a:t>
            </a:r>
            <a:r>
              <a:rPr spc="-11" dirty="0">
                <a:latin typeface="Courier New"/>
                <a:cs typeface="Courier New"/>
              </a:rPr>
              <a:t>second contained “Kelvin </a:t>
            </a:r>
            <a:r>
              <a:rPr spc="-8" dirty="0">
                <a:latin typeface="Courier New"/>
                <a:cs typeface="Courier New"/>
              </a:rPr>
              <a:t> Smith".</a:t>
            </a:r>
            <a:endParaRPr dirty="0">
              <a:latin typeface="Courier New"/>
              <a:cs typeface="Courier New"/>
            </a:endParaRPr>
          </a:p>
        </p:txBody>
      </p:sp>
      <p:sp>
        <p:nvSpPr>
          <p:cNvPr id="4" name="object 4"/>
          <p:cNvSpPr txBox="1"/>
          <p:nvPr/>
        </p:nvSpPr>
        <p:spPr>
          <a:xfrm>
            <a:off x="405155" y="3114733"/>
            <a:ext cx="123825" cy="286617"/>
          </a:xfrm>
          <a:prstGeom prst="rect">
            <a:avLst/>
          </a:prstGeom>
        </p:spPr>
        <p:txBody>
          <a:bodyPr vert="horz" wrap="square" lIns="0" tIns="9525" rIns="0" bIns="0" rtlCol="0">
            <a:spAutoFit/>
          </a:bodyPr>
          <a:lstStyle/>
          <a:p>
            <a:pPr marL="9525">
              <a:spcBef>
                <a:spcPts val="75"/>
              </a:spcBef>
            </a:pPr>
            <a:r>
              <a:rPr dirty="0">
                <a:latin typeface="Wingdings"/>
                <a:cs typeface="Wingdings"/>
              </a:rPr>
              <a:t></a:t>
            </a:r>
            <a:endParaRPr>
              <a:latin typeface="Wingdings"/>
              <a:cs typeface="Wingdings"/>
            </a:endParaRPr>
          </a:p>
        </p:txBody>
      </p:sp>
      <p:sp>
        <p:nvSpPr>
          <p:cNvPr id="5" name="object 5"/>
          <p:cNvSpPr txBox="1"/>
          <p:nvPr/>
        </p:nvSpPr>
        <p:spPr>
          <a:xfrm>
            <a:off x="662330" y="3114733"/>
            <a:ext cx="1161098" cy="286617"/>
          </a:xfrm>
          <a:prstGeom prst="rect">
            <a:avLst/>
          </a:prstGeom>
        </p:spPr>
        <p:txBody>
          <a:bodyPr vert="horz" wrap="square" lIns="0" tIns="9525" rIns="0" bIns="0" rtlCol="0">
            <a:spAutoFit/>
          </a:bodyPr>
          <a:lstStyle/>
          <a:p>
            <a:pPr marL="9525">
              <a:spcBef>
                <a:spcPts val="75"/>
              </a:spcBef>
            </a:pPr>
            <a:r>
              <a:rPr spc="-8" dirty="0">
                <a:latin typeface="Courier New"/>
                <a:cs typeface="Courier New"/>
              </a:rPr>
              <a:t>After</a:t>
            </a:r>
            <a:r>
              <a:rPr spc="323" dirty="0">
                <a:latin typeface="Courier New"/>
                <a:cs typeface="Courier New"/>
              </a:rPr>
              <a:t> </a:t>
            </a:r>
            <a:r>
              <a:rPr spc="-11" dirty="0">
                <a:latin typeface="Courier New"/>
                <a:cs typeface="Courier New"/>
              </a:rPr>
              <a:t>we</a:t>
            </a:r>
            <a:endParaRPr>
              <a:latin typeface="Courier New"/>
              <a:cs typeface="Courier New"/>
            </a:endParaRPr>
          </a:p>
        </p:txBody>
      </p:sp>
      <p:sp>
        <p:nvSpPr>
          <p:cNvPr id="6" name="object 6"/>
          <p:cNvSpPr txBox="1"/>
          <p:nvPr/>
        </p:nvSpPr>
        <p:spPr>
          <a:xfrm>
            <a:off x="1990534" y="3114733"/>
            <a:ext cx="6855143" cy="286617"/>
          </a:xfrm>
          <a:prstGeom prst="rect">
            <a:avLst/>
          </a:prstGeom>
        </p:spPr>
        <p:txBody>
          <a:bodyPr vert="horz" wrap="square" lIns="0" tIns="9525" rIns="0" bIns="0" rtlCol="0">
            <a:spAutoFit/>
          </a:bodyPr>
          <a:lstStyle/>
          <a:p>
            <a:pPr marL="9525">
              <a:spcBef>
                <a:spcPts val="75"/>
              </a:spcBef>
              <a:tabLst>
                <a:tab pos="1418748" algn="l"/>
                <a:tab pos="2829401" algn="l"/>
                <a:tab pos="3423761" algn="l"/>
                <a:tab pos="4562475" algn="l"/>
                <a:tab pos="5294948" algn="l"/>
                <a:tab pos="6165056" algn="l"/>
              </a:tabLst>
            </a:pPr>
            <a:r>
              <a:rPr spc="-11" dirty="0">
                <a:latin typeface="Courier New"/>
                <a:cs typeface="Courier New"/>
              </a:rPr>
              <a:t>finish</a:t>
            </a:r>
            <a:r>
              <a:rPr spc="-23" dirty="0">
                <a:latin typeface="Courier New"/>
                <a:cs typeface="Courier New"/>
              </a:rPr>
              <a:t>e</a:t>
            </a:r>
            <a:r>
              <a:rPr dirty="0">
                <a:latin typeface="Courier New"/>
                <a:cs typeface="Courier New"/>
              </a:rPr>
              <a:t>d	</a:t>
            </a:r>
            <a:r>
              <a:rPr spc="-11" dirty="0">
                <a:latin typeface="Courier New"/>
                <a:cs typeface="Courier New"/>
              </a:rPr>
              <a:t>writing</a:t>
            </a:r>
            <a:r>
              <a:rPr dirty="0">
                <a:latin typeface="Courier New"/>
                <a:cs typeface="Courier New"/>
              </a:rPr>
              <a:t>,	</a:t>
            </a:r>
            <a:r>
              <a:rPr spc="-11" dirty="0">
                <a:latin typeface="Courier New"/>
                <a:cs typeface="Courier New"/>
              </a:rPr>
              <a:t>w</a:t>
            </a:r>
            <a:r>
              <a:rPr dirty="0">
                <a:latin typeface="Courier New"/>
                <a:cs typeface="Courier New"/>
              </a:rPr>
              <a:t>e	</a:t>
            </a:r>
            <a:r>
              <a:rPr spc="-11" dirty="0">
                <a:latin typeface="Courier New"/>
                <a:cs typeface="Courier New"/>
              </a:rPr>
              <a:t>close</a:t>
            </a:r>
            <a:r>
              <a:rPr dirty="0">
                <a:latin typeface="Courier New"/>
                <a:cs typeface="Courier New"/>
              </a:rPr>
              <a:t>d	</a:t>
            </a:r>
            <a:r>
              <a:rPr spc="-4" dirty="0">
                <a:latin typeface="Courier New"/>
                <a:cs typeface="Courier New"/>
              </a:rPr>
              <a:t>t</a:t>
            </a:r>
            <a:r>
              <a:rPr spc="-11" dirty="0">
                <a:latin typeface="Courier New"/>
                <a:cs typeface="Courier New"/>
              </a:rPr>
              <a:t>h</a:t>
            </a:r>
            <a:r>
              <a:rPr dirty="0">
                <a:latin typeface="Courier New"/>
                <a:cs typeface="Courier New"/>
              </a:rPr>
              <a:t>e	</a:t>
            </a:r>
            <a:r>
              <a:rPr spc="-4" dirty="0">
                <a:latin typeface="Courier New"/>
                <a:cs typeface="Courier New"/>
              </a:rPr>
              <a:t>f</a:t>
            </a:r>
            <a:r>
              <a:rPr spc="-11" dirty="0">
                <a:latin typeface="Courier New"/>
                <a:cs typeface="Courier New"/>
              </a:rPr>
              <a:t>il</a:t>
            </a:r>
            <a:r>
              <a:rPr dirty="0">
                <a:latin typeface="Courier New"/>
                <a:cs typeface="Courier New"/>
              </a:rPr>
              <a:t>e	</a:t>
            </a:r>
            <a:r>
              <a:rPr spc="-11" dirty="0">
                <a:latin typeface="Courier New"/>
                <a:cs typeface="Courier New"/>
              </a:rPr>
              <a:t>u</a:t>
            </a:r>
            <a:r>
              <a:rPr spc="-23" dirty="0">
                <a:latin typeface="Courier New"/>
                <a:cs typeface="Courier New"/>
              </a:rPr>
              <a:t>s</a:t>
            </a:r>
            <a:r>
              <a:rPr spc="-11" dirty="0">
                <a:latin typeface="Courier New"/>
                <a:cs typeface="Courier New"/>
              </a:rPr>
              <a:t>in</a:t>
            </a:r>
            <a:r>
              <a:rPr dirty="0">
                <a:latin typeface="Courier New"/>
                <a:cs typeface="Courier New"/>
              </a:rPr>
              <a:t>g</a:t>
            </a:r>
          </a:p>
        </p:txBody>
      </p:sp>
      <p:sp>
        <p:nvSpPr>
          <p:cNvPr id="7" name="object 7"/>
          <p:cNvSpPr txBox="1"/>
          <p:nvPr/>
        </p:nvSpPr>
        <p:spPr>
          <a:xfrm>
            <a:off x="405154" y="3389281"/>
            <a:ext cx="8815046" cy="1284326"/>
          </a:xfrm>
          <a:prstGeom prst="rect">
            <a:avLst/>
          </a:prstGeom>
        </p:spPr>
        <p:txBody>
          <a:bodyPr vert="horz" wrap="square" lIns="0" tIns="9525" rIns="0" bIns="0" rtlCol="0">
            <a:spAutoFit/>
          </a:bodyPr>
          <a:lstStyle/>
          <a:p>
            <a:pPr marL="266700">
              <a:spcBef>
                <a:spcPts val="75"/>
              </a:spcBef>
            </a:pPr>
            <a:r>
              <a:rPr spc="-8" dirty="0">
                <a:latin typeface="Courier New"/>
                <a:cs typeface="Courier New"/>
              </a:rPr>
              <a:t>the</a:t>
            </a:r>
            <a:r>
              <a:rPr spc="-38" dirty="0">
                <a:latin typeface="Courier New"/>
                <a:cs typeface="Courier New"/>
              </a:rPr>
              <a:t> </a:t>
            </a:r>
            <a:r>
              <a:rPr spc="-11" dirty="0">
                <a:solidFill>
                  <a:srgbClr val="DC123A"/>
                </a:solidFill>
                <a:latin typeface="Courier New"/>
                <a:cs typeface="Courier New"/>
              </a:rPr>
              <a:t>fclose()</a:t>
            </a:r>
            <a:r>
              <a:rPr spc="-34" dirty="0">
                <a:solidFill>
                  <a:srgbClr val="DC123A"/>
                </a:solidFill>
                <a:latin typeface="Courier New"/>
                <a:cs typeface="Courier New"/>
              </a:rPr>
              <a:t> </a:t>
            </a:r>
            <a:r>
              <a:rPr spc="-11" dirty="0">
                <a:latin typeface="Courier New"/>
                <a:cs typeface="Courier New"/>
              </a:rPr>
              <a:t>function.</a:t>
            </a:r>
            <a:endParaRPr dirty="0">
              <a:latin typeface="Courier New"/>
              <a:cs typeface="Courier New"/>
            </a:endParaRPr>
          </a:p>
          <a:p>
            <a:pPr marL="266700" indent="-257175">
              <a:buFont typeface="Wingdings"/>
              <a:buChar char=""/>
              <a:tabLst>
                <a:tab pos="266224" algn="l"/>
                <a:tab pos="266700" algn="l"/>
              </a:tabLst>
            </a:pPr>
            <a:r>
              <a:rPr spc="-4" dirty="0">
                <a:latin typeface="Courier New"/>
                <a:cs typeface="Courier New"/>
              </a:rPr>
              <a:t>If</a:t>
            </a:r>
            <a:r>
              <a:rPr spc="-15" dirty="0">
                <a:latin typeface="Courier New"/>
                <a:cs typeface="Courier New"/>
              </a:rPr>
              <a:t> </a:t>
            </a:r>
            <a:r>
              <a:rPr spc="-8" dirty="0">
                <a:latin typeface="Courier New"/>
                <a:cs typeface="Courier New"/>
              </a:rPr>
              <a:t>we </a:t>
            </a:r>
            <a:r>
              <a:rPr spc="-11" dirty="0">
                <a:latin typeface="Courier New"/>
                <a:cs typeface="Courier New"/>
              </a:rPr>
              <a:t>open</a:t>
            </a:r>
            <a:r>
              <a:rPr spc="-15" dirty="0">
                <a:latin typeface="Courier New"/>
                <a:cs typeface="Courier New"/>
              </a:rPr>
              <a:t> </a:t>
            </a:r>
            <a:r>
              <a:rPr spc="-8" dirty="0">
                <a:latin typeface="Courier New"/>
                <a:cs typeface="Courier New"/>
              </a:rPr>
              <a:t>the </a:t>
            </a:r>
            <a:r>
              <a:rPr spc="-11" dirty="0">
                <a:latin typeface="Courier New"/>
                <a:cs typeface="Courier New"/>
              </a:rPr>
              <a:t>"newfile.txt" file</a:t>
            </a:r>
            <a:r>
              <a:rPr spc="-15" dirty="0">
                <a:latin typeface="Courier New"/>
                <a:cs typeface="Courier New"/>
              </a:rPr>
              <a:t> </a:t>
            </a:r>
            <a:r>
              <a:rPr spc="-8" dirty="0">
                <a:latin typeface="Courier New"/>
                <a:cs typeface="Courier New"/>
              </a:rPr>
              <a:t>it</a:t>
            </a:r>
            <a:r>
              <a:rPr spc="4" dirty="0">
                <a:latin typeface="Courier New"/>
                <a:cs typeface="Courier New"/>
              </a:rPr>
              <a:t> </a:t>
            </a:r>
            <a:r>
              <a:rPr spc="-11" dirty="0">
                <a:latin typeface="Courier New"/>
                <a:cs typeface="Courier New"/>
              </a:rPr>
              <a:t>would</a:t>
            </a:r>
            <a:r>
              <a:rPr spc="-15" dirty="0">
                <a:latin typeface="Courier New"/>
                <a:cs typeface="Courier New"/>
              </a:rPr>
              <a:t> </a:t>
            </a:r>
            <a:r>
              <a:rPr spc="-8" dirty="0">
                <a:latin typeface="Courier New"/>
                <a:cs typeface="Courier New"/>
              </a:rPr>
              <a:t>look</a:t>
            </a:r>
            <a:r>
              <a:rPr spc="-34" dirty="0">
                <a:latin typeface="Courier New"/>
                <a:cs typeface="Courier New"/>
              </a:rPr>
              <a:t> </a:t>
            </a:r>
            <a:r>
              <a:rPr spc="-8" dirty="0">
                <a:latin typeface="Courier New"/>
                <a:cs typeface="Courier New"/>
              </a:rPr>
              <a:t>like</a:t>
            </a:r>
            <a:r>
              <a:rPr spc="8" dirty="0">
                <a:latin typeface="Courier New"/>
                <a:cs typeface="Courier New"/>
              </a:rPr>
              <a:t> </a:t>
            </a:r>
            <a:r>
              <a:rPr spc="-11" dirty="0">
                <a:latin typeface="Courier New"/>
                <a:cs typeface="Courier New"/>
              </a:rPr>
              <a:t>this:</a:t>
            </a:r>
            <a:endParaRPr dirty="0">
              <a:latin typeface="Courier New"/>
              <a:cs typeface="Courier New"/>
            </a:endParaRPr>
          </a:p>
          <a:p>
            <a:pPr marL="9525" marR="6918484">
              <a:spcBef>
                <a:spcPts val="1328"/>
              </a:spcBef>
            </a:pPr>
            <a:r>
              <a:rPr dirty="0">
                <a:solidFill>
                  <a:srgbClr val="0D0D0D"/>
                </a:solidFill>
                <a:latin typeface="Consolas"/>
                <a:cs typeface="Consolas"/>
              </a:rPr>
              <a:t>John </a:t>
            </a:r>
            <a:r>
              <a:rPr spc="-4" dirty="0">
                <a:solidFill>
                  <a:srgbClr val="0D0D0D"/>
                </a:solidFill>
                <a:latin typeface="Consolas"/>
                <a:cs typeface="Consolas"/>
              </a:rPr>
              <a:t>Alice </a:t>
            </a:r>
            <a:r>
              <a:rPr dirty="0">
                <a:solidFill>
                  <a:srgbClr val="0D0D0D"/>
                </a:solidFill>
                <a:latin typeface="Consolas"/>
                <a:cs typeface="Consolas"/>
              </a:rPr>
              <a:t> Kelvin</a:t>
            </a:r>
            <a:r>
              <a:rPr lang="en-US" dirty="0">
                <a:solidFill>
                  <a:srgbClr val="0D0D0D"/>
                </a:solidFill>
                <a:latin typeface="Consolas"/>
                <a:cs typeface="Consolas"/>
              </a:rPr>
              <a:t> </a:t>
            </a:r>
            <a:r>
              <a:rPr spc="-4" dirty="0" err="1">
                <a:solidFill>
                  <a:srgbClr val="0D0D0D"/>
                </a:solidFill>
                <a:latin typeface="Consolas"/>
                <a:cs typeface="Consolas"/>
              </a:rPr>
              <a:t>Smih</a:t>
            </a:r>
            <a:endParaRPr dirty="0">
              <a:latin typeface="Consolas"/>
              <a:cs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668883"/>
            <a:ext cx="6311493" cy="440505"/>
          </a:xfrm>
          <a:prstGeom prst="rect">
            <a:avLst/>
          </a:prstGeom>
        </p:spPr>
        <p:txBody>
          <a:bodyPr vert="horz" wrap="square" lIns="0" tIns="9525" rIns="0" bIns="0" rtlCol="0" anchor="ctr">
            <a:spAutoFit/>
          </a:bodyPr>
          <a:lstStyle/>
          <a:p>
            <a:pPr marL="9525">
              <a:spcBef>
                <a:spcPts val="75"/>
              </a:spcBef>
            </a:pPr>
            <a:r>
              <a:rPr sz="2800" spc="-4" dirty="0">
                <a:latin typeface="Courier New" panose="02070309020205020404" pitchFamily="49" charset="0"/>
                <a:cs typeface="Courier New" panose="02070309020205020404" pitchFamily="49" charset="0"/>
              </a:rPr>
              <a:t>PHP</a:t>
            </a:r>
            <a:r>
              <a:rPr sz="2800" spc="-71" dirty="0">
                <a:latin typeface="Courier New" panose="02070309020205020404" pitchFamily="49" charset="0"/>
                <a:cs typeface="Courier New" panose="02070309020205020404" pitchFamily="49" charset="0"/>
              </a:rPr>
              <a:t> </a:t>
            </a:r>
            <a:r>
              <a:rPr sz="2800" spc="-8" dirty="0">
                <a:latin typeface="Courier New" panose="02070309020205020404" pitchFamily="49" charset="0"/>
                <a:cs typeface="Courier New" panose="02070309020205020404" pitchFamily="49" charset="0"/>
              </a:rPr>
              <a:t>Overwriting</a:t>
            </a:r>
            <a:endParaRPr sz="2800" dirty="0">
              <a:latin typeface="Courier New" panose="02070309020205020404" pitchFamily="49" charset="0"/>
              <a:cs typeface="Courier New" panose="02070309020205020404" pitchFamily="49" charset="0"/>
            </a:endParaRPr>
          </a:p>
        </p:txBody>
      </p:sp>
      <p:sp>
        <p:nvSpPr>
          <p:cNvPr id="3" name="object 3"/>
          <p:cNvSpPr txBox="1"/>
          <p:nvPr/>
        </p:nvSpPr>
        <p:spPr>
          <a:xfrm>
            <a:off x="687476" y="1802321"/>
            <a:ext cx="3263265" cy="286617"/>
          </a:xfrm>
          <a:prstGeom prst="rect">
            <a:avLst/>
          </a:prstGeom>
        </p:spPr>
        <p:txBody>
          <a:bodyPr vert="horz" wrap="square" lIns="0" tIns="9525" rIns="0" bIns="0" rtlCol="0">
            <a:spAutoFit/>
          </a:bodyPr>
          <a:lstStyle/>
          <a:p>
            <a:pPr marL="180975" indent="-171450">
              <a:spcBef>
                <a:spcPts val="75"/>
              </a:spcBef>
              <a:buFont typeface="Wingdings"/>
              <a:buChar char=""/>
              <a:tabLst>
                <a:tab pos="180975" algn="l"/>
              </a:tabLst>
            </a:pPr>
            <a:r>
              <a:rPr spc="-4" dirty="0">
                <a:latin typeface="Courier New"/>
                <a:cs typeface="Courier New"/>
              </a:rPr>
              <a:t>Now</a:t>
            </a:r>
            <a:r>
              <a:rPr spc="266" dirty="0">
                <a:latin typeface="Courier New"/>
                <a:cs typeface="Courier New"/>
              </a:rPr>
              <a:t> </a:t>
            </a:r>
            <a:r>
              <a:rPr spc="-11" dirty="0">
                <a:latin typeface="Courier New"/>
                <a:cs typeface="Courier New"/>
              </a:rPr>
              <a:t>that</a:t>
            </a:r>
            <a:r>
              <a:rPr spc="251" dirty="0">
                <a:latin typeface="Courier New"/>
                <a:cs typeface="Courier New"/>
              </a:rPr>
              <a:t> </a:t>
            </a:r>
            <a:r>
              <a:rPr spc="-11" dirty="0">
                <a:latin typeface="Courier New"/>
                <a:cs typeface="Courier New"/>
              </a:rPr>
              <a:t>"newfile.txt"</a:t>
            </a:r>
            <a:endParaRPr dirty="0">
              <a:latin typeface="Courier New"/>
              <a:cs typeface="Courier New"/>
            </a:endParaRPr>
          </a:p>
        </p:txBody>
      </p:sp>
      <p:sp>
        <p:nvSpPr>
          <p:cNvPr id="4" name="object 4"/>
          <p:cNvSpPr txBox="1"/>
          <p:nvPr/>
        </p:nvSpPr>
        <p:spPr>
          <a:xfrm>
            <a:off x="4128802" y="1802321"/>
            <a:ext cx="4301490" cy="286617"/>
          </a:xfrm>
          <a:prstGeom prst="rect">
            <a:avLst/>
          </a:prstGeom>
        </p:spPr>
        <p:txBody>
          <a:bodyPr vert="horz" wrap="square" lIns="0" tIns="9525" rIns="0" bIns="0" rtlCol="0">
            <a:spAutoFit/>
          </a:bodyPr>
          <a:lstStyle/>
          <a:p>
            <a:pPr marL="9525">
              <a:spcBef>
                <a:spcPts val="75"/>
              </a:spcBef>
            </a:pPr>
            <a:r>
              <a:rPr spc="-11" dirty="0">
                <a:latin typeface="Courier New"/>
                <a:cs typeface="Courier New"/>
              </a:rPr>
              <a:t>contains</a:t>
            </a:r>
            <a:r>
              <a:rPr spc="266" dirty="0">
                <a:latin typeface="Courier New"/>
                <a:cs typeface="Courier New"/>
              </a:rPr>
              <a:t> </a:t>
            </a:r>
            <a:r>
              <a:rPr spc="-8" dirty="0">
                <a:latin typeface="Courier New"/>
                <a:cs typeface="Courier New"/>
              </a:rPr>
              <a:t>some</a:t>
            </a:r>
            <a:r>
              <a:rPr spc="300" dirty="0">
                <a:latin typeface="Courier New"/>
                <a:cs typeface="Courier New"/>
              </a:rPr>
              <a:t> </a:t>
            </a:r>
            <a:r>
              <a:rPr spc="-11" dirty="0">
                <a:latin typeface="Courier New"/>
                <a:cs typeface="Courier New"/>
              </a:rPr>
              <a:t>data</a:t>
            </a:r>
            <a:r>
              <a:rPr spc="296" dirty="0">
                <a:latin typeface="Courier New"/>
                <a:cs typeface="Courier New"/>
              </a:rPr>
              <a:t> </a:t>
            </a:r>
            <a:r>
              <a:rPr spc="-8" dirty="0">
                <a:latin typeface="Courier New"/>
                <a:cs typeface="Courier New"/>
              </a:rPr>
              <a:t>we</a:t>
            </a:r>
            <a:r>
              <a:rPr spc="296" dirty="0">
                <a:latin typeface="Courier New"/>
                <a:cs typeface="Courier New"/>
              </a:rPr>
              <a:t> </a:t>
            </a:r>
            <a:r>
              <a:rPr spc="-15" dirty="0">
                <a:latin typeface="Courier New"/>
                <a:cs typeface="Courier New"/>
              </a:rPr>
              <a:t>can</a:t>
            </a:r>
            <a:r>
              <a:rPr spc="289" dirty="0">
                <a:latin typeface="Courier New"/>
                <a:cs typeface="Courier New"/>
              </a:rPr>
              <a:t> </a:t>
            </a:r>
            <a:r>
              <a:rPr spc="-8" dirty="0">
                <a:latin typeface="Courier New"/>
                <a:cs typeface="Courier New"/>
              </a:rPr>
              <a:t>show</a:t>
            </a:r>
            <a:endParaRPr>
              <a:latin typeface="Courier New"/>
              <a:cs typeface="Courier New"/>
            </a:endParaRPr>
          </a:p>
        </p:txBody>
      </p:sp>
      <p:sp>
        <p:nvSpPr>
          <p:cNvPr id="5" name="object 5"/>
          <p:cNvSpPr txBox="1"/>
          <p:nvPr/>
        </p:nvSpPr>
        <p:spPr>
          <a:xfrm>
            <a:off x="858926" y="1994345"/>
            <a:ext cx="7513320" cy="286617"/>
          </a:xfrm>
          <a:prstGeom prst="rect">
            <a:avLst/>
          </a:prstGeom>
        </p:spPr>
        <p:txBody>
          <a:bodyPr vert="horz" wrap="square" lIns="0" tIns="9525" rIns="0" bIns="0" rtlCol="0">
            <a:spAutoFit/>
          </a:bodyPr>
          <a:lstStyle/>
          <a:p>
            <a:pPr marL="9525">
              <a:spcBef>
                <a:spcPts val="75"/>
              </a:spcBef>
            </a:pPr>
            <a:r>
              <a:rPr spc="-4" dirty="0">
                <a:latin typeface="Courier New"/>
                <a:cs typeface="Courier New"/>
              </a:rPr>
              <a:t>what</a:t>
            </a:r>
            <a:r>
              <a:rPr spc="-19" dirty="0">
                <a:latin typeface="Courier New"/>
                <a:cs typeface="Courier New"/>
              </a:rPr>
              <a:t> </a:t>
            </a:r>
            <a:r>
              <a:rPr spc="-11" dirty="0">
                <a:latin typeface="Courier New"/>
                <a:cs typeface="Courier New"/>
              </a:rPr>
              <a:t>happens</a:t>
            </a:r>
            <a:r>
              <a:rPr spc="-15" dirty="0">
                <a:latin typeface="Courier New"/>
                <a:cs typeface="Courier New"/>
              </a:rPr>
              <a:t> </a:t>
            </a:r>
            <a:r>
              <a:rPr spc="-11" dirty="0">
                <a:latin typeface="Courier New"/>
                <a:cs typeface="Courier New"/>
              </a:rPr>
              <a:t>when</a:t>
            </a:r>
            <a:r>
              <a:rPr spc="-15" dirty="0">
                <a:latin typeface="Courier New"/>
                <a:cs typeface="Courier New"/>
              </a:rPr>
              <a:t> </a:t>
            </a:r>
            <a:r>
              <a:rPr spc="-8" dirty="0">
                <a:latin typeface="Courier New"/>
                <a:cs typeface="Courier New"/>
              </a:rPr>
              <a:t>we</a:t>
            </a:r>
            <a:r>
              <a:rPr spc="-15" dirty="0">
                <a:latin typeface="Courier New"/>
                <a:cs typeface="Courier New"/>
              </a:rPr>
              <a:t> </a:t>
            </a:r>
            <a:r>
              <a:rPr spc="-11" dirty="0">
                <a:latin typeface="Courier New"/>
                <a:cs typeface="Courier New"/>
              </a:rPr>
              <a:t>open</a:t>
            </a:r>
            <a:r>
              <a:rPr spc="-15" dirty="0">
                <a:latin typeface="Courier New"/>
                <a:cs typeface="Courier New"/>
              </a:rPr>
              <a:t> </a:t>
            </a:r>
            <a:r>
              <a:rPr spc="-8" dirty="0">
                <a:latin typeface="Courier New"/>
                <a:cs typeface="Courier New"/>
              </a:rPr>
              <a:t>an</a:t>
            </a:r>
            <a:r>
              <a:rPr spc="-15" dirty="0">
                <a:latin typeface="Courier New"/>
                <a:cs typeface="Courier New"/>
              </a:rPr>
              <a:t> </a:t>
            </a:r>
            <a:r>
              <a:rPr spc="-8" dirty="0">
                <a:latin typeface="Courier New"/>
                <a:cs typeface="Courier New"/>
              </a:rPr>
              <a:t>existing</a:t>
            </a:r>
            <a:r>
              <a:rPr spc="-23" dirty="0">
                <a:latin typeface="Courier New"/>
                <a:cs typeface="Courier New"/>
              </a:rPr>
              <a:t> </a:t>
            </a:r>
            <a:r>
              <a:rPr spc="-11" dirty="0">
                <a:latin typeface="Courier New"/>
                <a:cs typeface="Courier New"/>
              </a:rPr>
              <a:t>file</a:t>
            </a:r>
            <a:r>
              <a:rPr spc="-15" dirty="0">
                <a:latin typeface="Courier New"/>
                <a:cs typeface="Courier New"/>
              </a:rPr>
              <a:t> </a:t>
            </a:r>
            <a:r>
              <a:rPr spc="-4" dirty="0">
                <a:latin typeface="Courier New"/>
                <a:cs typeface="Courier New"/>
              </a:rPr>
              <a:t>for</a:t>
            </a:r>
            <a:r>
              <a:rPr spc="-23" dirty="0">
                <a:latin typeface="Courier New"/>
                <a:cs typeface="Courier New"/>
              </a:rPr>
              <a:t> </a:t>
            </a:r>
            <a:r>
              <a:rPr spc="-11" dirty="0">
                <a:latin typeface="Courier New"/>
                <a:cs typeface="Courier New"/>
              </a:rPr>
              <a:t>writing.</a:t>
            </a:r>
            <a:endParaRPr dirty="0">
              <a:latin typeface="Courier New"/>
              <a:cs typeface="Courier New"/>
            </a:endParaRPr>
          </a:p>
        </p:txBody>
      </p:sp>
      <p:sp>
        <p:nvSpPr>
          <p:cNvPr id="6" name="object 6"/>
          <p:cNvSpPr txBox="1"/>
          <p:nvPr/>
        </p:nvSpPr>
        <p:spPr>
          <a:xfrm>
            <a:off x="5068347" y="2282666"/>
            <a:ext cx="3358515" cy="286617"/>
          </a:xfrm>
          <a:prstGeom prst="rect">
            <a:avLst/>
          </a:prstGeom>
        </p:spPr>
        <p:txBody>
          <a:bodyPr vert="horz" wrap="square" lIns="0" tIns="9525" rIns="0" bIns="0" rtlCol="0">
            <a:spAutoFit/>
          </a:bodyPr>
          <a:lstStyle/>
          <a:p>
            <a:pPr marL="9525">
              <a:spcBef>
                <a:spcPts val="75"/>
              </a:spcBef>
            </a:pPr>
            <a:r>
              <a:rPr spc="-11" dirty="0">
                <a:latin typeface="Courier New"/>
                <a:cs typeface="Courier New"/>
              </a:rPr>
              <a:t>ERASED</a:t>
            </a:r>
            <a:r>
              <a:rPr spc="113" dirty="0">
                <a:latin typeface="Courier New"/>
                <a:cs typeface="Courier New"/>
              </a:rPr>
              <a:t> </a:t>
            </a:r>
            <a:r>
              <a:rPr spc="-8" dirty="0">
                <a:latin typeface="Courier New"/>
                <a:cs typeface="Courier New"/>
              </a:rPr>
              <a:t>and</a:t>
            </a:r>
            <a:r>
              <a:rPr spc="94" dirty="0">
                <a:latin typeface="Courier New"/>
                <a:cs typeface="Courier New"/>
              </a:rPr>
              <a:t> </a:t>
            </a:r>
            <a:r>
              <a:rPr spc="-4" dirty="0">
                <a:latin typeface="Courier New"/>
                <a:cs typeface="Courier New"/>
              </a:rPr>
              <a:t>we</a:t>
            </a:r>
            <a:r>
              <a:rPr spc="120" dirty="0">
                <a:latin typeface="Courier New"/>
                <a:cs typeface="Courier New"/>
              </a:rPr>
              <a:t> </a:t>
            </a:r>
            <a:r>
              <a:rPr spc="-11" dirty="0">
                <a:latin typeface="Courier New"/>
                <a:cs typeface="Courier New"/>
              </a:rPr>
              <a:t>start</a:t>
            </a:r>
            <a:r>
              <a:rPr spc="105" dirty="0">
                <a:latin typeface="Courier New"/>
                <a:cs typeface="Courier New"/>
              </a:rPr>
              <a:t> </a:t>
            </a:r>
            <a:r>
              <a:rPr spc="-8" dirty="0">
                <a:latin typeface="Courier New"/>
                <a:cs typeface="Courier New"/>
              </a:rPr>
              <a:t>with</a:t>
            </a:r>
            <a:endParaRPr dirty="0">
              <a:latin typeface="Courier New"/>
              <a:cs typeface="Courier New"/>
            </a:endParaRPr>
          </a:p>
        </p:txBody>
      </p:sp>
      <p:sp>
        <p:nvSpPr>
          <p:cNvPr id="7" name="object 7"/>
          <p:cNvSpPr txBox="1"/>
          <p:nvPr/>
        </p:nvSpPr>
        <p:spPr>
          <a:xfrm>
            <a:off x="687477" y="2282666"/>
            <a:ext cx="4245769" cy="501387"/>
          </a:xfrm>
          <a:prstGeom prst="rect">
            <a:avLst/>
          </a:prstGeom>
        </p:spPr>
        <p:txBody>
          <a:bodyPr vert="horz" wrap="square" lIns="0" tIns="91916" rIns="0" bIns="0" rtlCol="0">
            <a:spAutoFit/>
          </a:bodyPr>
          <a:lstStyle/>
          <a:p>
            <a:pPr marL="180975" marR="3810" indent="-171450">
              <a:lnSpc>
                <a:spcPct val="69900"/>
              </a:lnSpc>
              <a:spcBef>
                <a:spcPts val="724"/>
              </a:spcBef>
              <a:buFont typeface="Wingdings"/>
              <a:buChar char=""/>
              <a:tabLst>
                <a:tab pos="180975" algn="l"/>
              </a:tabLst>
            </a:pPr>
            <a:r>
              <a:rPr spc="-4" dirty="0">
                <a:latin typeface="Courier New"/>
                <a:cs typeface="Courier New"/>
              </a:rPr>
              <a:t>All</a:t>
            </a:r>
            <a:r>
              <a:rPr spc="94" dirty="0">
                <a:latin typeface="Courier New"/>
                <a:cs typeface="Courier New"/>
              </a:rPr>
              <a:t> </a:t>
            </a:r>
            <a:r>
              <a:rPr spc="-8" dirty="0">
                <a:latin typeface="Courier New"/>
                <a:cs typeface="Courier New"/>
              </a:rPr>
              <a:t>the</a:t>
            </a:r>
            <a:r>
              <a:rPr spc="79" dirty="0">
                <a:latin typeface="Courier New"/>
                <a:cs typeface="Courier New"/>
              </a:rPr>
              <a:t> </a:t>
            </a:r>
            <a:r>
              <a:rPr spc="-11" dirty="0">
                <a:latin typeface="Courier New"/>
                <a:cs typeface="Courier New"/>
              </a:rPr>
              <a:t>existing</a:t>
            </a:r>
            <a:r>
              <a:rPr spc="263" dirty="0">
                <a:latin typeface="Courier New"/>
                <a:cs typeface="Courier New"/>
              </a:rPr>
              <a:t> </a:t>
            </a:r>
            <a:r>
              <a:rPr spc="-8" dirty="0">
                <a:latin typeface="Courier New"/>
                <a:cs typeface="Courier New"/>
              </a:rPr>
              <a:t>data</a:t>
            </a:r>
            <a:r>
              <a:rPr spc="127" dirty="0">
                <a:latin typeface="Courier New"/>
                <a:cs typeface="Courier New"/>
              </a:rPr>
              <a:t> </a:t>
            </a:r>
            <a:r>
              <a:rPr spc="-11" dirty="0">
                <a:latin typeface="Courier New"/>
                <a:cs typeface="Courier New"/>
              </a:rPr>
              <a:t>will</a:t>
            </a:r>
            <a:r>
              <a:rPr spc="116" dirty="0">
                <a:latin typeface="Courier New"/>
                <a:cs typeface="Courier New"/>
              </a:rPr>
              <a:t> </a:t>
            </a:r>
            <a:r>
              <a:rPr spc="-4" dirty="0">
                <a:latin typeface="Courier New"/>
                <a:cs typeface="Courier New"/>
              </a:rPr>
              <a:t>be </a:t>
            </a:r>
            <a:r>
              <a:rPr spc="-1069" dirty="0">
                <a:latin typeface="Courier New"/>
                <a:cs typeface="Courier New"/>
              </a:rPr>
              <a:t> </a:t>
            </a:r>
            <a:r>
              <a:rPr spc="-4" dirty="0">
                <a:latin typeface="Courier New"/>
                <a:cs typeface="Courier New"/>
              </a:rPr>
              <a:t>an</a:t>
            </a:r>
            <a:r>
              <a:rPr spc="-34" dirty="0">
                <a:latin typeface="Courier New"/>
                <a:cs typeface="Courier New"/>
              </a:rPr>
              <a:t> </a:t>
            </a:r>
            <a:r>
              <a:rPr spc="-11" dirty="0">
                <a:latin typeface="Courier New"/>
                <a:cs typeface="Courier New"/>
              </a:rPr>
              <a:t>empty</a:t>
            </a:r>
            <a:r>
              <a:rPr spc="-53" dirty="0">
                <a:latin typeface="Courier New"/>
                <a:cs typeface="Courier New"/>
              </a:rPr>
              <a:t> </a:t>
            </a:r>
            <a:r>
              <a:rPr spc="-8" dirty="0">
                <a:latin typeface="Courier New"/>
                <a:cs typeface="Courier New"/>
              </a:rPr>
              <a:t>file.</a:t>
            </a:r>
            <a:endParaRPr>
              <a:latin typeface="Courier New"/>
              <a:cs typeface="Courier New"/>
            </a:endParaRPr>
          </a:p>
        </p:txBody>
      </p:sp>
      <p:sp>
        <p:nvSpPr>
          <p:cNvPr id="8" name="object 8"/>
          <p:cNvSpPr txBox="1"/>
          <p:nvPr/>
        </p:nvSpPr>
        <p:spPr>
          <a:xfrm>
            <a:off x="687476" y="2781871"/>
            <a:ext cx="7768590" cy="2684133"/>
          </a:xfrm>
          <a:prstGeom prst="rect">
            <a:avLst/>
          </a:prstGeom>
        </p:spPr>
        <p:txBody>
          <a:bodyPr vert="horz" wrap="square" lIns="0" tIns="91440" rIns="0" bIns="0" rtlCol="0">
            <a:spAutoFit/>
          </a:bodyPr>
          <a:lstStyle/>
          <a:p>
            <a:pPr marL="180975" marR="3810" indent="-171450">
              <a:lnSpc>
                <a:spcPct val="70100"/>
              </a:lnSpc>
              <a:spcBef>
                <a:spcPts val="720"/>
              </a:spcBef>
              <a:buFont typeface="Wingdings"/>
              <a:buChar char=""/>
              <a:tabLst>
                <a:tab pos="180975" algn="l"/>
                <a:tab pos="751999" algn="l"/>
                <a:tab pos="1459706" algn="l"/>
                <a:tab pos="2715101" algn="l"/>
                <a:tab pos="3695700" algn="l"/>
                <a:tab pos="4268629" algn="l"/>
                <a:tab pos="5112068" algn="l"/>
                <a:tab pos="5819775" algn="l"/>
                <a:tab pos="7212330" algn="l"/>
              </a:tabLst>
            </a:pPr>
            <a:r>
              <a:rPr spc="-4" dirty="0">
                <a:latin typeface="Courier New"/>
                <a:cs typeface="Courier New"/>
              </a:rPr>
              <a:t>I</a:t>
            </a:r>
            <a:r>
              <a:rPr dirty="0">
                <a:latin typeface="Courier New"/>
                <a:cs typeface="Courier New"/>
              </a:rPr>
              <a:t>n	</a:t>
            </a:r>
            <a:r>
              <a:rPr spc="-4" dirty="0">
                <a:latin typeface="Courier New"/>
                <a:cs typeface="Courier New"/>
              </a:rPr>
              <a:t>th</a:t>
            </a:r>
            <a:r>
              <a:rPr dirty="0">
                <a:latin typeface="Courier New"/>
                <a:cs typeface="Courier New"/>
              </a:rPr>
              <a:t>e	</a:t>
            </a:r>
            <a:r>
              <a:rPr spc="-4" dirty="0">
                <a:latin typeface="Courier New"/>
                <a:cs typeface="Courier New"/>
              </a:rPr>
              <a:t>e</a:t>
            </a:r>
            <a:r>
              <a:rPr spc="-11" dirty="0">
                <a:latin typeface="Courier New"/>
                <a:cs typeface="Courier New"/>
              </a:rPr>
              <a:t>xa</a:t>
            </a:r>
            <a:r>
              <a:rPr dirty="0">
                <a:latin typeface="Courier New"/>
                <a:cs typeface="Courier New"/>
              </a:rPr>
              <a:t>m</a:t>
            </a:r>
            <a:r>
              <a:rPr spc="-11" dirty="0">
                <a:latin typeface="Courier New"/>
                <a:cs typeface="Courier New"/>
              </a:rPr>
              <a:t>p</a:t>
            </a:r>
            <a:r>
              <a:rPr spc="-19" dirty="0">
                <a:latin typeface="Courier New"/>
                <a:cs typeface="Courier New"/>
              </a:rPr>
              <a:t>l</a:t>
            </a:r>
            <a:r>
              <a:rPr dirty="0">
                <a:latin typeface="Courier New"/>
                <a:cs typeface="Courier New"/>
              </a:rPr>
              <a:t>e	</a:t>
            </a:r>
            <a:r>
              <a:rPr spc="-4" dirty="0">
                <a:latin typeface="Courier New"/>
                <a:cs typeface="Courier New"/>
              </a:rPr>
              <a:t>b</a:t>
            </a:r>
            <a:r>
              <a:rPr spc="-11" dirty="0">
                <a:latin typeface="Courier New"/>
                <a:cs typeface="Courier New"/>
              </a:rPr>
              <a:t>e</a:t>
            </a:r>
            <a:r>
              <a:rPr spc="-4" dirty="0">
                <a:latin typeface="Courier New"/>
                <a:cs typeface="Courier New"/>
              </a:rPr>
              <a:t>l</a:t>
            </a:r>
            <a:r>
              <a:rPr spc="-19" dirty="0">
                <a:latin typeface="Courier New"/>
                <a:cs typeface="Courier New"/>
              </a:rPr>
              <a:t>o</a:t>
            </a:r>
            <a:r>
              <a:rPr dirty="0">
                <a:latin typeface="Courier New"/>
                <a:cs typeface="Courier New"/>
              </a:rPr>
              <a:t>w	</a:t>
            </a:r>
            <a:r>
              <a:rPr spc="-4" dirty="0">
                <a:latin typeface="Courier New"/>
                <a:cs typeface="Courier New"/>
              </a:rPr>
              <a:t>w</a:t>
            </a:r>
            <a:r>
              <a:rPr dirty="0">
                <a:latin typeface="Courier New"/>
                <a:cs typeface="Courier New"/>
              </a:rPr>
              <a:t>e	</a:t>
            </a:r>
            <a:r>
              <a:rPr spc="-11" dirty="0">
                <a:latin typeface="Courier New"/>
                <a:cs typeface="Courier New"/>
              </a:rPr>
              <a:t>o</a:t>
            </a:r>
            <a:r>
              <a:rPr spc="-19" dirty="0">
                <a:latin typeface="Courier New"/>
                <a:cs typeface="Courier New"/>
              </a:rPr>
              <a:t>p</a:t>
            </a:r>
            <a:r>
              <a:rPr spc="-4" dirty="0">
                <a:latin typeface="Courier New"/>
                <a:cs typeface="Courier New"/>
              </a:rPr>
              <a:t>e</a:t>
            </a:r>
            <a:r>
              <a:rPr dirty="0">
                <a:latin typeface="Courier New"/>
                <a:cs typeface="Courier New"/>
              </a:rPr>
              <a:t>n	</a:t>
            </a:r>
            <a:r>
              <a:rPr spc="-4" dirty="0">
                <a:latin typeface="Courier New"/>
                <a:cs typeface="Courier New"/>
              </a:rPr>
              <a:t>ou</a:t>
            </a:r>
            <a:r>
              <a:rPr dirty="0">
                <a:latin typeface="Courier New"/>
                <a:cs typeface="Courier New"/>
              </a:rPr>
              <a:t>r	</a:t>
            </a:r>
            <a:r>
              <a:rPr spc="-4" dirty="0">
                <a:latin typeface="Courier New"/>
                <a:cs typeface="Courier New"/>
              </a:rPr>
              <a:t>e</a:t>
            </a:r>
            <a:r>
              <a:rPr spc="-11" dirty="0">
                <a:latin typeface="Courier New"/>
                <a:cs typeface="Courier New"/>
              </a:rPr>
              <a:t>xi</a:t>
            </a:r>
            <a:r>
              <a:rPr spc="-4" dirty="0">
                <a:latin typeface="Courier New"/>
                <a:cs typeface="Courier New"/>
              </a:rPr>
              <a:t>s</a:t>
            </a:r>
            <a:r>
              <a:rPr spc="-11" dirty="0">
                <a:latin typeface="Courier New"/>
                <a:cs typeface="Courier New"/>
              </a:rPr>
              <a:t>t</a:t>
            </a:r>
            <a:r>
              <a:rPr spc="-19" dirty="0">
                <a:latin typeface="Courier New"/>
                <a:cs typeface="Courier New"/>
              </a:rPr>
              <a:t>i</a:t>
            </a:r>
            <a:r>
              <a:rPr spc="-4" dirty="0">
                <a:latin typeface="Courier New"/>
                <a:cs typeface="Courier New"/>
              </a:rPr>
              <a:t>n</a:t>
            </a:r>
            <a:r>
              <a:rPr dirty="0">
                <a:latin typeface="Courier New"/>
                <a:cs typeface="Courier New"/>
              </a:rPr>
              <a:t>g	</a:t>
            </a:r>
            <a:r>
              <a:rPr spc="-4" dirty="0">
                <a:latin typeface="Courier New"/>
                <a:cs typeface="Courier New"/>
              </a:rPr>
              <a:t>f</a:t>
            </a:r>
            <a:r>
              <a:rPr spc="-11" dirty="0">
                <a:latin typeface="Courier New"/>
                <a:cs typeface="Courier New"/>
              </a:rPr>
              <a:t>il</a:t>
            </a:r>
            <a:r>
              <a:rPr dirty="0">
                <a:latin typeface="Courier New"/>
                <a:cs typeface="Courier New"/>
              </a:rPr>
              <a:t>e  </a:t>
            </a:r>
            <a:r>
              <a:rPr spc="-11" dirty="0">
                <a:latin typeface="Courier New"/>
                <a:cs typeface="Courier New"/>
              </a:rPr>
              <a:t>"newfile.txt",</a:t>
            </a:r>
            <a:r>
              <a:rPr spc="-23" dirty="0">
                <a:latin typeface="Courier New"/>
                <a:cs typeface="Courier New"/>
              </a:rPr>
              <a:t> </a:t>
            </a:r>
            <a:r>
              <a:rPr spc="-8" dirty="0">
                <a:latin typeface="Courier New"/>
                <a:cs typeface="Courier New"/>
              </a:rPr>
              <a:t>and</a:t>
            </a:r>
            <a:r>
              <a:rPr spc="-11" dirty="0">
                <a:latin typeface="Courier New"/>
                <a:cs typeface="Courier New"/>
              </a:rPr>
              <a:t> write</a:t>
            </a:r>
            <a:r>
              <a:rPr spc="-26" dirty="0">
                <a:latin typeface="Courier New"/>
                <a:cs typeface="Courier New"/>
              </a:rPr>
              <a:t> </a:t>
            </a:r>
            <a:r>
              <a:rPr spc="-8" dirty="0">
                <a:latin typeface="Courier New"/>
                <a:cs typeface="Courier New"/>
              </a:rPr>
              <a:t>some </a:t>
            </a:r>
            <a:r>
              <a:rPr spc="-11" dirty="0">
                <a:latin typeface="Courier New"/>
                <a:cs typeface="Courier New"/>
              </a:rPr>
              <a:t>new </a:t>
            </a:r>
            <a:r>
              <a:rPr spc="-8" dirty="0">
                <a:latin typeface="Courier New"/>
                <a:cs typeface="Courier New"/>
              </a:rPr>
              <a:t>data</a:t>
            </a:r>
            <a:r>
              <a:rPr spc="-23" dirty="0">
                <a:latin typeface="Courier New"/>
                <a:cs typeface="Courier New"/>
              </a:rPr>
              <a:t> </a:t>
            </a:r>
            <a:r>
              <a:rPr spc="-11" dirty="0">
                <a:latin typeface="Courier New"/>
                <a:cs typeface="Courier New"/>
              </a:rPr>
              <a:t>into </a:t>
            </a:r>
            <a:r>
              <a:rPr spc="-8" dirty="0">
                <a:latin typeface="Courier New"/>
                <a:cs typeface="Courier New"/>
              </a:rPr>
              <a:t>it:</a:t>
            </a:r>
            <a:endParaRPr dirty="0">
              <a:latin typeface="Courier New"/>
              <a:cs typeface="Courier New"/>
            </a:endParaRPr>
          </a:p>
          <a:p>
            <a:pPr marL="9525">
              <a:lnSpc>
                <a:spcPts val="2078"/>
              </a:lnSpc>
            </a:pPr>
            <a:r>
              <a:rPr sz="1600" b="1" spc="-8" dirty="0">
                <a:solidFill>
                  <a:srgbClr val="6E2E9F"/>
                </a:solidFill>
                <a:latin typeface="Courier New" panose="02070309020205020404" pitchFamily="49" charset="0"/>
                <a:cs typeface="Courier New" panose="02070309020205020404" pitchFamily="49" charset="0"/>
              </a:rPr>
              <a:t>Example</a:t>
            </a:r>
            <a:endParaRPr sz="1600" dirty="0">
              <a:latin typeface="Courier New" panose="02070309020205020404" pitchFamily="49" charset="0"/>
              <a:cs typeface="Courier New" panose="02070309020205020404" pitchFamily="49" charset="0"/>
            </a:endParaRPr>
          </a:p>
          <a:p>
            <a:pPr marL="9525">
              <a:lnSpc>
                <a:spcPts val="1485"/>
              </a:lnSpc>
              <a:spcBef>
                <a:spcPts val="150"/>
              </a:spcBef>
            </a:pPr>
            <a:r>
              <a:rPr sz="1600" spc="-4" dirty="0">
                <a:latin typeface="Courier New" panose="02070309020205020404" pitchFamily="49" charset="0"/>
                <a:cs typeface="Courier New" panose="02070309020205020404" pitchFamily="49" charset="0"/>
              </a:rPr>
              <a:t>&lt;?php</a:t>
            </a:r>
            <a:endParaRPr sz="1600" dirty="0">
              <a:latin typeface="Courier New" panose="02070309020205020404" pitchFamily="49" charset="0"/>
              <a:cs typeface="Courier New" panose="02070309020205020404" pitchFamily="49" charset="0"/>
            </a:endParaRPr>
          </a:p>
          <a:p>
            <a:pPr marL="9525">
              <a:lnSpc>
                <a:spcPts val="1342"/>
              </a:lnSpc>
            </a:pPr>
            <a:r>
              <a:rPr sz="1600" dirty="0">
                <a:latin typeface="Courier New" panose="02070309020205020404" pitchFamily="49" charset="0"/>
                <a:cs typeface="Courier New" panose="02070309020205020404" pitchFamily="49" charset="0"/>
              </a:rPr>
              <a:t>$myfile</a:t>
            </a:r>
            <a:r>
              <a:rPr sz="1600" spc="23" dirty="0">
                <a:latin typeface="Courier New" panose="02070309020205020404" pitchFamily="49" charset="0"/>
                <a:cs typeface="Courier New" panose="02070309020205020404" pitchFamily="49" charset="0"/>
              </a:rPr>
              <a:t> </a:t>
            </a:r>
            <a:r>
              <a:rPr sz="1600" spc="-4" dirty="0">
                <a:latin typeface="Courier New" panose="02070309020205020404" pitchFamily="49" charset="0"/>
                <a:cs typeface="Courier New" panose="02070309020205020404" pitchFamily="49" charset="0"/>
              </a:rPr>
              <a:t>=</a:t>
            </a:r>
            <a:r>
              <a:rPr sz="1600" spc="19" dirty="0">
                <a:latin typeface="Courier New" panose="02070309020205020404" pitchFamily="49" charset="0"/>
                <a:cs typeface="Courier New" panose="02070309020205020404" pitchFamily="49" charset="0"/>
              </a:rPr>
              <a:t> </a:t>
            </a:r>
            <a:r>
              <a:rPr sz="1600" dirty="0">
                <a:latin typeface="Courier New" panose="02070309020205020404" pitchFamily="49" charset="0"/>
                <a:cs typeface="Courier New" panose="02070309020205020404" pitchFamily="49" charset="0"/>
              </a:rPr>
              <a:t>fopen("newfile.txt",</a:t>
            </a:r>
            <a:r>
              <a:rPr sz="1600" spc="38" dirty="0">
                <a:latin typeface="Courier New" panose="02070309020205020404" pitchFamily="49" charset="0"/>
                <a:cs typeface="Courier New" panose="02070309020205020404" pitchFamily="49" charset="0"/>
              </a:rPr>
              <a:t> </a:t>
            </a:r>
            <a:r>
              <a:rPr sz="1600" dirty="0">
                <a:latin typeface="Courier New" panose="02070309020205020404" pitchFamily="49" charset="0"/>
                <a:cs typeface="Courier New" panose="02070309020205020404" pitchFamily="49" charset="0"/>
              </a:rPr>
              <a:t>"w")</a:t>
            </a:r>
            <a:r>
              <a:rPr sz="1600" spc="26" dirty="0">
                <a:latin typeface="Courier New" panose="02070309020205020404" pitchFamily="49" charset="0"/>
                <a:cs typeface="Courier New" panose="02070309020205020404" pitchFamily="49" charset="0"/>
              </a:rPr>
              <a:t> </a:t>
            </a:r>
            <a:r>
              <a:rPr sz="1600" spc="-4" dirty="0">
                <a:latin typeface="Courier New" panose="02070309020205020404" pitchFamily="49" charset="0"/>
                <a:cs typeface="Courier New" panose="02070309020205020404" pitchFamily="49" charset="0"/>
              </a:rPr>
              <a:t>or</a:t>
            </a:r>
            <a:r>
              <a:rPr sz="1600" spc="15" dirty="0">
                <a:latin typeface="Courier New" panose="02070309020205020404" pitchFamily="49" charset="0"/>
                <a:cs typeface="Courier New" panose="02070309020205020404" pitchFamily="49" charset="0"/>
              </a:rPr>
              <a:t> </a:t>
            </a:r>
            <a:r>
              <a:rPr sz="1600" dirty="0">
                <a:latin typeface="Courier New" panose="02070309020205020404" pitchFamily="49" charset="0"/>
                <a:cs typeface="Courier New" panose="02070309020205020404" pitchFamily="49" charset="0"/>
              </a:rPr>
              <a:t>die("Unable</a:t>
            </a:r>
            <a:r>
              <a:rPr sz="1600" spc="19" dirty="0">
                <a:latin typeface="Courier New" panose="02070309020205020404" pitchFamily="49" charset="0"/>
                <a:cs typeface="Courier New" panose="02070309020205020404" pitchFamily="49" charset="0"/>
              </a:rPr>
              <a:t> </a:t>
            </a:r>
            <a:r>
              <a:rPr sz="1600" spc="-4" dirty="0">
                <a:latin typeface="Courier New" panose="02070309020205020404" pitchFamily="49" charset="0"/>
                <a:cs typeface="Courier New" panose="02070309020205020404" pitchFamily="49" charset="0"/>
              </a:rPr>
              <a:t>to</a:t>
            </a:r>
            <a:r>
              <a:rPr sz="1600" spc="30" dirty="0">
                <a:latin typeface="Courier New" panose="02070309020205020404" pitchFamily="49" charset="0"/>
                <a:cs typeface="Courier New" panose="02070309020205020404" pitchFamily="49" charset="0"/>
              </a:rPr>
              <a:t> </a:t>
            </a:r>
            <a:r>
              <a:rPr sz="1600" dirty="0">
                <a:latin typeface="Courier New" panose="02070309020205020404" pitchFamily="49" charset="0"/>
                <a:cs typeface="Courier New" panose="02070309020205020404" pitchFamily="49" charset="0"/>
              </a:rPr>
              <a:t>open</a:t>
            </a:r>
            <a:r>
              <a:rPr sz="1600" spc="19" dirty="0">
                <a:latin typeface="Courier New" panose="02070309020205020404" pitchFamily="49" charset="0"/>
                <a:cs typeface="Courier New" panose="02070309020205020404" pitchFamily="49" charset="0"/>
              </a:rPr>
              <a:t> </a:t>
            </a:r>
            <a:r>
              <a:rPr sz="1600" dirty="0">
                <a:latin typeface="Courier New" panose="02070309020205020404" pitchFamily="49" charset="0"/>
                <a:cs typeface="Courier New" panose="02070309020205020404" pitchFamily="49" charset="0"/>
              </a:rPr>
              <a:t>file!");</a:t>
            </a:r>
          </a:p>
          <a:p>
            <a:pPr marL="9525">
              <a:lnSpc>
                <a:spcPts val="1309"/>
              </a:lnSpc>
            </a:pPr>
            <a:r>
              <a:rPr sz="1600" dirty="0">
                <a:solidFill>
                  <a:srgbClr val="00AE50"/>
                </a:solidFill>
                <a:latin typeface="Courier New" panose="02070309020205020404" pitchFamily="49" charset="0"/>
                <a:cs typeface="Courier New" panose="02070309020205020404" pitchFamily="49" charset="0"/>
              </a:rPr>
              <a:t>$txt</a:t>
            </a:r>
            <a:r>
              <a:rPr sz="1600" spc="-4" dirty="0">
                <a:solidFill>
                  <a:srgbClr val="00AE50"/>
                </a:solidFill>
                <a:latin typeface="Courier New" panose="02070309020205020404" pitchFamily="49" charset="0"/>
                <a:cs typeface="Courier New" panose="02070309020205020404" pitchFamily="49" charset="0"/>
              </a:rPr>
              <a:t> =</a:t>
            </a:r>
            <a:r>
              <a:rPr sz="1600" spc="-15" dirty="0">
                <a:solidFill>
                  <a:srgbClr val="00AE50"/>
                </a:solidFill>
                <a:latin typeface="Courier New" panose="02070309020205020404" pitchFamily="49" charset="0"/>
                <a:cs typeface="Courier New" panose="02070309020205020404" pitchFamily="49" charset="0"/>
              </a:rPr>
              <a:t> </a:t>
            </a:r>
            <a:r>
              <a:rPr sz="1600" dirty="0">
                <a:solidFill>
                  <a:srgbClr val="00AE50"/>
                </a:solidFill>
                <a:latin typeface="Courier New" panose="02070309020205020404" pitchFamily="49" charset="0"/>
                <a:cs typeface="Courier New" panose="02070309020205020404" pitchFamily="49" charset="0"/>
              </a:rPr>
              <a:t>"Mickey</a:t>
            </a:r>
            <a:r>
              <a:rPr sz="1600" spc="-8" dirty="0">
                <a:solidFill>
                  <a:srgbClr val="00AE50"/>
                </a:solidFill>
                <a:latin typeface="Courier New" panose="02070309020205020404" pitchFamily="49" charset="0"/>
                <a:cs typeface="Courier New" panose="02070309020205020404" pitchFamily="49" charset="0"/>
              </a:rPr>
              <a:t> </a:t>
            </a:r>
            <a:r>
              <a:rPr sz="1600" dirty="0">
                <a:solidFill>
                  <a:srgbClr val="00AE50"/>
                </a:solidFill>
                <a:latin typeface="Courier New" panose="02070309020205020404" pitchFamily="49" charset="0"/>
                <a:cs typeface="Courier New" panose="02070309020205020404" pitchFamily="49" charset="0"/>
              </a:rPr>
              <a:t>Mouse\n";</a:t>
            </a:r>
            <a:endParaRPr sz="1600" dirty="0">
              <a:latin typeface="Courier New" panose="02070309020205020404" pitchFamily="49" charset="0"/>
              <a:cs typeface="Courier New" panose="02070309020205020404" pitchFamily="49" charset="0"/>
            </a:endParaRPr>
          </a:p>
          <a:p>
            <a:pPr marL="9525">
              <a:lnSpc>
                <a:spcPts val="1196"/>
              </a:lnSpc>
            </a:pPr>
            <a:r>
              <a:rPr sz="1600" dirty="0">
                <a:latin typeface="Courier New" panose="02070309020205020404" pitchFamily="49" charset="0"/>
                <a:cs typeface="Courier New" panose="02070309020205020404" pitchFamily="49" charset="0"/>
              </a:rPr>
              <a:t>fwrite($myfile,</a:t>
            </a:r>
            <a:r>
              <a:rPr sz="1600" spc="-23" dirty="0">
                <a:latin typeface="Courier New" panose="02070309020205020404" pitchFamily="49" charset="0"/>
                <a:cs typeface="Courier New" panose="02070309020205020404" pitchFamily="49" charset="0"/>
              </a:rPr>
              <a:t> </a:t>
            </a:r>
            <a:r>
              <a:rPr sz="1600" dirty="0">
                <a:latin typeface="Courier New" panose="02070309020205020404" pitchFamily="49" charset="0"/>
                <a:cs typeface="Courier New" panose="02070309020205020404" pitchFamily="49" charset="0"/>
              </a:rPr>
              <a:t>$txt);</a:t>
            </a:r>
          </a:p>
          <a:p>
            <a:pPr marL="9525" marR="5354955">
              <a:lnSpc>
                <a:spcPct val="70000"/>
              </a:lnSpc>
              <a:spcBef>
                <a:spcPts val="255"/>
              </a:spcBef>
            </a:pPr>
            <a:r>
              <a:rPr sz="1600" dirty="0">
                <a:solidFill>
                  <a:srgbClr val="C00000"/>
                </a:solidFill>
                <a:latin typeface="Courier New" panose="02070309020205020404" pitchFamily="49" charset="0"/>
                <a:cs typeface="Courier New" panose="02070309020205020404" pitchFamily="49" charset="0"/>
              </a:rPr>
              <a:t>$txt </a:t>
            </a:r>
            <a:r>
              <a:rPr sz="1600" spc="-4" dirty="0">
                <a:solidFill>
                  <a:srgbClr val="C00000"/>
                </a:solidFill>
                <a:latin typeface="Courier New" panose="02070309020205020404" pitchFamily="49" charset="0"/>
                <a:cs typeface="Courier New" panose="02070309020205020404" pitchFamily="49" charset="0"/>
              </a:rPr>
              <a:t>= </a:t>
            </a:r>
            <a:r>
              <a:rPr sz="1600" dirty="0">
                <a:solidFill>
                  <a:srgbClr val="C00000"/>
                </a:solidFill>
                <a:latin typeface="Courier New" panose="02070309020205020404" pitchFamily="49" charset="0"/>
                <a:cs typeface="Courier New" panose="02070309020205020404" pitchFamily="49" charset="0"/>
              </a:rPr>
              <a:t>"Minnie</a:t>
            </a:r>
            <a:r>
              <a:rPr lang="en-US" sz="1600" dirty="0">
                <a:solidFill>
                  <a:srgbClr val="C00000"/>
                </a:solidFill>
                <a:latin typeface="Courier New" panose="02070309020205020404" pitchFamily="49" charset="0"/>
                <a:cs typeface="Courier New" panose="02070309020205020404" pitchFamily="49" charset="0"/>
              </a:rPr>
              <a:t> </a:t>
            </a:r>
            <a:r>
              <a:rPr sz="1600" dirty="0">
                <a:solidFill>
                  <a:srgbClr val="C00000"/>
                </a:solidFill>
                <a:latin typeface="Courier New" panose="02070309020205020404" pitchFamily="49" charset="0"/>
                <a:cs typeface="Courier New" panose="02070309020205020404" pitchFamily="49" charset="0"/>
              </a:rPr>
              <a:t>Mouse\n"; </a:t>
            </a:r>
            <a:r>
              <a:rPr sz="1600" spc="-773" dirty="0">
                <a:solidFill>
                  <a:srgbClr val="C00000"/>
                </a:solidFill>
                <a:latin typeface="Courier New" panose="02070309020205020404" pitchFamily="49" charset="0"/>
                <a:cs typeface="Courier New" panose="02070309020205020404" pitchFamily="49" charset="0"/>
              </a:rPr>
              <a:t> </a:t>
            </a:r>
            <a:r>
              <a:rPr sz="1600" dirty="0">
                <a:solidFill>
                  <a:srgbClr val="0D0D0D"/>
                </a:solidFill>
                <a:latin typeface="Courier New" panose="02070309020205020404" pitchFamily="49" charset="0"/>
                <a:cs typeface="Courier New" panose="02070309020205020404" pitchFamily="49" charset="0"/>
              </a:rPr>
              <a:t>fwrite($myfile, $txt); </a:t>
            </a:r>
            <a:r>
              <a:rPr sz="1600" spc="4" dirty="0">
                <a:solidFill>
                  <a:srgbClr val="0D0D0D"/>
                </a:solidFill>
                <a:latin typeface="Courier New" panose="02070309020205020404" pitchFamily="49" charset="0"/>
                <a:cs typeface="Courier New" panose="02070309020205020404" pitchFamily="49" charset="0"/>
              </a:rPr>
              <a:t> </a:t>
            </a:r>
            <a:r>
              <a:rPr sz="1600" dirty="0">
                <a:solidFill>
                  <a:srgbClr val="00AE50"/>
                </a:solidFill>
                <a:latin typeface="Courier New" panose="02070309020205020404" pitchFamily="49" charset="0"/>
                <a:cs typeface="Courier New" panose="02070309020205020404" pitchFamily="49" charset="0"/>
              </a:rPr>
              <a:t>fclose($myfile);</a:t>
            </a:r>
            <a:endParaRPr sz="1600" dirty="0">
              <a:latin typeface="Courier New" panose="02070309020205020404" pitchFamily="49" charset="0"/>
              <a:cs typeface="Courier New" panose="02070309020205020404" pitchFamily="49" charset="0"/>
            </a:endParaRPr>
          </a:p>
          <a:p>
            <a:pPr marL="9525">
              <a:lnSpc>
                <a:spcPts val="1196"/>
              </a:lnSpc>
            </a:pPr>
            <a:r>
              <a:rPr sz="1425" spc="-4" dirty="0">
                <a:latin typeface="Consolas"/>
                <a:cs typeface="Consolas"/>
              </a:rPr>
              <a:t>?&gt;</a:t>
            </a:r>
            <a:endParaRPr sz="1425" dirty="0">
              <a:latin typeface="Consolas"/>
              <a:cs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625804"/>
            <a:ext cx="7694524" cy="563616"/>
          </a:xfrm>
          <a:prstGeom prst="rect">
            <a:avLst/>
          </a:prstGeom>
        </p:spPr>
        <p:txBody>
          <a:bodyPr vert="horz" wrap="square" lIns="0" tIns="9525" rIns="0" bIns="0" rtlCol="0" anchor="ctr">
            <a:spAutoFit/>
          </a:bodyPr>
          <a:lstStyle/>
          <a:p>
            <a:pPr marL="9525">
              <a:spcBef>
                <a:spcPts val="75"/>
              </a:spcBef>
            </a:pPr>
            <a:r>
              <a:rPr sz="3600" spc="-4" dirty="0">
                <a:latin typeface="Courier New" panose="02070309020205020404" pitchFamily="49" charset="0"/>
                <a:cs typeface="Courier New" panose="02070309020205020404" pitchFamily="49" charset="0"/>
              </a:rPr>
              <a:t>PHP</a:t>
            </a:r>
            <a:r>
              <a:rPr sz="3600" spc="-45" dirty="0">
                <a:latin typeface="Courier New" panose="02070309020205020404" pitchFamily="49" charset="0"/>
                <a:cs typeface="Courier New" panose="02070309020205020404" pitchFamily="49" charset="0"/>
              </a:rPr>
              <a:t> </a:t>
            </a:r>
            <a:r>
              <a:rPr sz="3600" spc="-4" dirty="0">
                <a:latin typeface="Courier New" panose="02070309020205020404" pitchFamily="49" charset="0"/>
                <a:cs typeface="Courier New" panose="02070309020205020404" pitchFamily="49" charset="0"/>
              </a:rPr>
              <a:t>File</a:t>
            </a:r>
            <a:r>
              <a:rPr sz="3600" spc="-26" dirty="0">
                <a:latin typeface="Courier New" panose="02070309020205020404" pitchFamily="49" charset="0"/>
                <a:cs typeface="Courier New" panose="02070309020205020404" pitchFamily="49" charset="0"/>
              </a:rPr>
              <a:t> </a:t>
            </a:r>
            <a:r>
              <a:rPr sz="3600" spc="-8" dirty="0">
                <a:latin typeface="Courier New" panose="02070309020205020404" pitchFamily="49" charset="0"/>
                <a:cs typeface="Courier New" panose="02070309020205020404" pitchFamily="49" charset="0"/>
              </a:rPr>
              <a:t>Open/Read/Close</a:t>
            </a:r>
            <a:endParaRPr sz="3600" dirty="0">
              <a:latin typeface="Courier New" panose="02070309020205020404" pitchFamily="49" charset="0"/>
              <a:cs typeface="Courier New" panose="02070309020205020404" pitchFamily="49" charset="0"/>
            </a:endParaRPr>
          </a:p>
        </p:txBody>
      </p:sp>
      <p:sp>
        <p:nvSpPr>
          <p:cNvPr id="3" name="object 3"/>
          <p:cNvSpPr txBox="1"/>
          <p:nvPr/>
        </p:nvSpPr>
        <p:spPr>
          <a:xfrm>
            <a:off x="215456" y="1364823"/>
            <a:ext cx="8339614" cy="1261564"/>
          </a:xfrm>
          <a:prstGeom prst="rect">
            <a:avLst/>
          </a:prstGeom>
        </p:spPr>
        <p:txBody>
          <a:bodyPr vert="horz" wrap="square" lIns="0" tIns="35243" rIns="0" bIns="0" rtlCol="0">
            <a:spAutoFit/>
          </a:bodyPr>
          <a:lstStyle/>
          <a:p>
            <a:pPr marL="9525">
              <a:spcBef>
                <a:spcPts val="278"/>
              </a:spcBef>
            </a:pPr>
            <a:r>
              <a:rPr sz="2400" b="1" spc="-4" dirty="0">
                <a:solidFill>
                  <a:srgbClr val="6E2E9F"/>
                </a:solidFill>
                <a:latin typeface="Courier New"/>
                <a:cs typeface="Courier New"/>
              </a:rPr>
              <a:t>PHP</a:t>
            </a:r>
            <a:r>
              <a:rPr sz="2400" b="1" spc="-23" dirty="0">
                <a:solidFill>
                  <a:srgbClr val="6E2E9F"/>
                </a:solidFill>
                <a:latin typeface="Courier New"/>
                <a:cs typeface="Courier New"/>
              </a:rPr>
              <a:t> </a:t>
            </a:r>
            <a:r>
              <a:rPr sz="2400" b="1" dirty="0">
                <a:solidFill>
                  <a:srgbClr val="6E2E9F"/>
                </a:solidFill>
                <a:latin typeface="Courier New"/>
                <a:cs typeface="Courier New"/>
              </a:rPr>
              <a:t>Open</a:t>
            </a:r>
            <a:r>
              <a:rPr sz="2400" b="1" spc="-23" dirty="0">
                <a:solidFill>
                  <a:srgbClr val="6E2E9F"/>
                </a:solidFill>
                <a:latin typeface="Courier New"/>
                <a:cs typeface="Courier New"/>
              </a:rPr>
              <a:t> </a:t>
            </a:r>
            <a:r>
              <a:rPr sz="2400" b="1" dirty="0">
                <a:solidFill>
                  <a:srgbClr val="6E2E9F"/>
                </a:solidFill>
                <a:latin typeface="Courier New"/>
                <a:cs typeface="Courier New"/>
              </a:rPr>
              <a:t>File</a:t>
            </a:r>
            <a:r>
              <a:rPr sz="2400" b="1" spc="-19" dirty="0">
                <a:solidFill>
                  <a:srgbClr val="6E2E9F"/>
                </a:solidFill>
                <a:latin typeface="Courier New"/>
                <a:cs typeface="Courier New"/>
              </a:rPr>
              <a:t> </a:t>
            </a:r>
            <a:r>
              <a:rPr sz="2400" b="1" dirty="0">
                <a:solidFill>
                  <a:srgbClr val="6E2E9F"/>
                </a:solidFill>
                <a:latin typeface="Courier New"/>
                <a:cs typeface="Courier New"/>
              </a:rPr>
              <a:t>-</a:t>
            </a:r>
            <a:r>
              <a:rPr sz="2400" b="1" spc="-19" dirty="0">
                <a:solidFill>
                  <a:srgbClr val="6E2E9F"/>
                </a:solidFill>
                <a:latin typeface="Courier New"/>
                <a:cs typeface="Courier New"/>
              </a:rPr>
              <a:t> </a:t>
            </a:r>
            <a:r>
              <a:rPr sz="2400" b="1" dirty="0">
                <a:solidFill>
                  <a:srgbClr val="6E2E9F"/>
                </a:solidFill>
                <a:latin typeface="Courier New"/>
                <a:cs typeface="Courier New"/>
              </a:rPr>
              <a:t>fopen()</a:t>
            </a:r>
            <a:endParaRPr sz="2400" dirty="0">
              <a:latin typeface="Courier New"/>
              <a:cs typeface="Courier New"/>
            </a:endParaRPr>
          </a:p>
          <a:p>
            <a:pPr marL="224314" indent="-215265">
              <a:spcBef>
                <a:spcPts val="150"/>
              </a:spcBef>
              <a:buFont typeface="Wingdings"/>
              <a:buChar char=""/>
              <a:tabLst>
                <a:tab pos="224314" algn="l"/>
                <a:tab pos="224790" algn="l"/>
              </a:tabLst>
            </a:pPr>
            <a:r>
              <a:rPr dirty="0">
                <a:latin typeface="Courier New"/>
                <a:cs typeface="Courier New"/>
              </a:rPr>
              <a:t>A</a:t>
            </a:r>
            <a:r>
              <a:rPr spc="-4" dirty="0">
                <a:latin typeface="Courier New"/>
                <a:cs typeface="Courier New"/>
              </a:rPr>
              <a:t> </a:t>
            </a:r>
            <a:r>
              <a:rPr spc="-11" dirty="0">
                <a:latin typeface="Courier New"/>
                <a:cs typeface="Courier New"/>
              </a:rPr>
              <a:t>better</a:t>
            </a:r>
            <a:r>
              <a:rPr spc="-38" dirty="0">
                <a:latin typeface="Courier New"/>
                <a:cs typeface="Courier New"/>
              </a:rPr>
              <a:t> </a:t>
            </a:r>
            <a:r>
              <a:rPr spc="-8" dirty="0">
                <a:latin typeface="Courier New"/>
                <a:cs typeface="Courier New"/>
              </a:rPr>
              <a:t>method</a:t>
            </a:r>
            <a:r>
              <a:rPr spc="-41" dirty="0">
                <a:latin typeface="Courier New"/>
                <a:cs typeface="Courier New"/>
              </a:rPr>
              <a:t> </a:t>
            </a:r>
            <a:r>
              <a:rPr spc="-4" dirty="0">
                <a:latin typeface="Courier New"/>
                <a:cs typeface="Courier New"/>
              </a:rPr>
              <a:t>to</a:t>
            </a:r>
            <a:r>
              <a:rPr spc="-15" dirty="0">
                <a:latin typeface="Courier New"/>
                <a:cs typeface="Courier New"/>
              </a:rPr>
              <a:t> </a:t>
            </a:r>
            <a:r>
              <a:rPr spc="-4" dirty="0">
                <a:latin typeface="Courier New"/>
                <a:cs typeface="Courier New"/>
              </a:rPr>
              <a:t>open</a:t>
            </a:r>
            <a:r>
              <a:rPr spc="-45" dirty="0">
                <a:latin typeface="Courier New"/>
                <a:cs typeface="Courier New"/>
              </a:rPr>
              <a:t> </a:t>
            </a:r>
            <a:r>
              <a:rPr spc="-8" dirty="0">
                <a:latin typeface="Courier New"/>
                <a:cs typeface="Courier New"/>
              </a:rPr>
              <a:t>files</a:t>
            </a:r>
            <a:r>
              <a:rPr spc="-11" dirty="0">
                <a:latin typeface="Courier New"/>
                <a:cs typeface="Courier New"/>
              </a:rPr>
              <a:t> </a:t>
            </a:r>
            <a:r>
              <a:rPr spc="-8" dirty="0">
                <a:latin typeface="Courier New"/>
                <a:cs typeface="Courier New"/>
              </a:rPr>
              <a:t>is</a:t>
            </a:r>
            <a:r>
              <a:rPr spc="-30" dirty="0">
                <a:latin typeface="Courier New"/>
                <a:cs typeface="Courier New"/>
              </a:rPr>
              <a:t> </a:t>
            </a:r>
            <a:r>
              <a:rPr spc="-8" dirty="0">
                <a:latin typeface="Courier New"/>
                <a:cs typeface="Courier New"/>
              </a:rPr>
              <a:t>with </a:t>
            </a:r>
            <a:r>
              <a:rPr spc="-11" dirty="0">
                <a:latin typeface="Courier New"/>
                <a:cs typeface="Courier New"/>
              </a:rPr>
              <a:t>the</a:t>
            </a:r>
            <a:r>
              <a:rPr spc="-8" dirty="0">
                <a:latin typeface="Courier New"/>
                <a:cs typeface="Courier New"/>
              </a:rPr>
              <a:t> </a:t>
            </a:r>
            <a:r>
              <a:rPr spc="-11" dirty="0">
                <a:solidFill>
                  <a:srgbClr val="DC123A"/>
                </a:solidFill>
                <a:latin typeface="Courier New"/>
                <a:cs typeface="Courier New"/>
              </a:rPr>
              <a:t>fopen()</a:t>
            </a:r>
            <a:r>
              <a:rPr spc="-15" dirty="0">
                <a:solidFill>
                  <a:srgbClr val="DC123A"/>
                </a:solidFill>
                <a:latin typeface="Courier New"/>
                <a:cs typeface="Courier New"/>
              </a:rPr>
              <a:t> </a:t>
            </a:r>
            <a:r>
              <a:rPr spc="-11" dirty="0">
                <a:latin typeface="Courier New"/>
                <a:cs typeface="Courier New"/>
              </a:rPr>
              <a:t>function.</a:t>
            </a:r>
            <a:endParaRPr lang="en-US" spc="-11" dirty="0">
              <a:latin typeface="Courier New"/>
              <a:cs typeface="Courier New"/>
            </a:endParaRPr>
          </a:p>
          <a:p>
            <a:pPr marL="224314" marR="3810" indent="-215265">
              <a:buFont typeface="Wingdings"/>
              <a:buChar char=""/>
              <a:tabLst>
                <a:tab pos="224314" algn="l"/>
                <a:tab pos="224790" algn="l"/>
                <a:tab pos="1323975" algn="l"/>
                <a:tab pos="2971324" algn="l"/>
                <a:tab pos="4209098" algn="l"/>
                <a:tab pos="5171599" algn="l"/>
                <a:tab pos="6271736" algn="l"/>
                <a:tab pos="7782878" algn="l"/>
              </a:tabLst>
            </a:pPr>
            <a:r>
              <a:rPr lang="en-US" spc="-4" dirty="0">
                <a:latin typeface="Courier New"/>
                <a:cs typeface="Courier New"/>
              </a:rPr>
              <a:t>T</a:t>
            </a:r>
            <a:r>
              <a:rPr lang="en-US" spc="-8" dirty="0">
                <a:latin typeface="Courier New"/>
                <a:cs typeface="Courier New"/>
              </a:rPr>
              <a:t>h</a:t>
            </a:r>
            <a:r>
              <a:rPr lang="en-US" spc="-4" dirty="0">
                <a:latin typeface="Courier New"/>
                <a:cs typeface="Courier New"/>
              </a:rPr>
              <a:t>i</a:t>
            </a:r>
            <a:r>
              <a:rPr lang="en-US" dirty="0">
                <a:latin typeface="Courier New"/>
                <a:cs typeface="Courier New"/>
              </a:rPr>
              <a:t>s	</a:t>
            </a:r>
            <a:r>
              <a:rPr lang="en-US" spc="-4" dirty="0">
                <a:latin typeface="Courier New"/>
                <a:cs typeface="Courier New"/>
              </a:rPr>
              <a:t>f</a:t>
            </a:r>
            <a:r>
              <a:rPr lang="en-US" spc="-8" dirty="0">
                <a:latin typeface="Courier New"/>
                <a:cs typeface="Courier New"/>
              </a:rPr>
              <a:t>un</a:t>
            </a:r>
            <a:r>
              <a:rPr lang="en-US" spc="-4" dirty="0">
                <a:latin typeface="Courier New"/>
                <a:cs typeface="Courier New"/>
              </a:rPr>
              <a:t>c</a:t>
            </a:r>
            <a:r>
              <a:rPr lang="en-US" spc="-8" dirty="0">
                <a:latin typeface="Courier New"/>
                <a:cs typeface="Courier New"/>
              </a:rPr>
              <a:t>ti</a:t>
            </a:r>
            <a:r>
              <a:rPr lang="en-US" spc="-11" dirty="0">
                <a:latin typeface="Courier New"/>
                <a:cs typeface="Courier New"/>
              </a:rPr>
              <a:t>o</a:t>
            </a:r>
            <a:r>
              <a:rPr lang="en-US" dirty="0">
                <a:latin typeface="Courier New"/>
                <a:cs typeface="Courier New"/>
              </a:rPr>
              <a:t>n	</a:t>
            </a:r>
            <a:r>
              <a:rPr lang="en-US" spc="-4" dirty="0">
                <a:latin typeface="Courier New"/>
                <a:cs typeface="Courier New"/>
              </a:rPr>
              <a:t>g</a:t>
            </a:r>
            <a:r>
              <a:rPr lang="en-US" spc="-8" dirty="0">
                <a:latin typeface="Courier New"/>
                <a:cs typeface="Courier New"/>
              </a:rPr>
              <a:t>ive</a:t>
            </a:r>
            <a:r>
              <a:rPr lang="en-US" dirty="0">
                <a:latin typeface="Courier New"/>
                <a:cs typeface="Courier New"/>
              </a:rPr>
              <a:t>s	y</a:t>
            </a:r>
            <a:r>
              <a:rPr lang="en-US" spc="-4" dirty="0">
                <a:latin typeface="Courier New"/>
                <a:cs typeface="Courier New"/>
              </a:rPr>
              <a:t>o</a:t>
            </a:r>
            <a:r>
              <a:rPr lang="en-US" dirty="0">
                <a:latin typeface="Courier New"/>
                <a:cs typeface="Courier New"/>
              </a:rPr>
              <a:t>u	</a:t>
            </a:r>
            <a:r>
              <a:rPr lang="en-US" spc="-4" dirty="0">
                <a:latin typeface="Courier New"/>
                <a:cs typeface="Courier New"/>
              </a:rPr>
              <a:t>m</a:t>
            </a:r>
            <a:r>
              <a:rPr lang="en-US" spc="-8" dirty="0">
                <a:latin typeface="Courier New"/>
                <a:cs typeface="Courier New"/>
              </a:rPr>
              <a:t>o</a:t>
            </a:r>
            <a:r>
              <a:rPr lang="en-US" spc="-4" dirty="0">
                <a:latin typeface="Courier New"/>
                <a:cs typeface="Courier New"/>
              </a:rPr>
              <a:t>r</a:t>
            </a:r>
            <a:r>
              <a:rPr lang="en-US" dirty="0">
                <a:latin typeface="Courier New"/>
                <a:cs typeface="Courier New"/>
              </a:rPr>
              <a:t>e	</a:t>
            </a:r>
            <a:r>
              <a:rPr lang="en-US" spc="-4" dirty="0">
                <a:latin typeface="Courier New"/>
                <a:cs typeface="Courier New"/>
              </a:rPr>
              <a:t>o</a:t>
            </a:r>
            <a:r>
              <a:rPr lang="en-US" spc="-8" dirty="0">
                <a:latin typeface="Courier New"/>
                <a:cs typeface="Courier New"/>
              </a:rPr>
              <a:t>p</a:t>
            </a:r>
            <a:r>
              <a:rPr lang="en-US" spc="-4" dirty="0">
                <a:latin typeface="Courier New"/>
                <a:cs typeface="Courier New"/>
              </a:rPr>
              <a:t>t</a:t>
            </a:r>
            <a:r>
              <a:rPr lang="en-US" spc="-19" dirty="0">
                <a:latin typeface="Courier New"/>
                <a:cs typeface="Courier New"/>
              </a:rPr>
              <a:t>i</a:t>
            </a:r>
            <a:r>
              <a:rPr lang="en-US" spc="-8" dirty="0">
                <a:latin typeface="Courier New"/>
                <a:cs typeface="Courier New"/>
              </a:rPr>
              <a:t>o</a:t>
            </a:r>
            <a:r>
              <a:rPr lang="en-US" spc="-4" dirty="0">
                <a:latin typeface="Courier New"/>
                <a:cs typeface="Courier New"/>
              </a:rPr>
              <a:t>n</a:t>
            </a:r>
            <a:r>
              <a:rPr lang="en-US" dirty="0">
                <a:latin typeface="Courier New"/>
                <a:cs typeface="Courier New"/>
              </a:rPr>
              <a:t>s	</a:t>
            </a:r>
            <a:r>
              <a:rPr lang="en-US" spc="-11" dirty="0">
                <a:latin typeface="Courier New"/>
                <a:cs typeface="Courier New"/>
              </a:rPr>
              <a:t>t</a:t>
            </a:r>
            <a:r>
              <a:rPr lang="en-US" spc="-8" dirty="0">
                <a:latin typeface="Courier New"/>
                <a:cs typeface="Courier New"/>
              </a:rPr>
              <a:t>h</a:t>
            </a:r>
            <a:r>
              <a:rPr lang="en-US" spc="-4" dirty="0">
                <a:latin typeface="Courier New"/>
                <a:cs typeface="Courier New"/>
              </a:rPr>
              <a:t>an  the</a:t>
            </a:r>
            <a:r>
              <a:rPr lang="en-US" spc="-19" dirty="0">
                <a:latin typeface="Courier New"/>
                <a:cs typeface="Courier New"/>
              </a:rPr>
              <a:t> </a:t>
            </a:r>
            <a:r>
              <a:rPr lang="en-US" spc="-11" dirty="0" err="1">
                <a:solidFill>
                  <a:srgbClr val="DC123A"/>
                </a:solidFill>
                <a:latin typeface="Courier New"/>
                <a:cs typeface="Courier New"/>
              </a:rPr>
              <a:t>readfile</a:t>
            </a:r>
            <a:r>
              <a:rPr lang="en-US" spc="-11" dirty="0">
                <a:solidFill>
                  <a:srgbClr val="DC123A"/>
                </a:solidFill>
                <a:latin typeface="Courier New"/>
                <a:cs typeface="Courier New"/>
              </a:rPr>
              <a:t>()</a:t>
            </a:r>
            <a:r>
              <a:rPr lang="en-US" spc="-45" dirty="0">
                <a:solidFill>
                  <a:srgbClr val="DC123A"/>
                </a:solidFill>
                <a:latin typeface="Courier New"/>
                <a:cs typeface="Courier New"/>
              </a:rPr>
              <a:t> </a:t>
            </a:r>
            <a:r>
              <a:rPr lang="en-US" spc="-8" dirty="0">
                <a:latin typeface="Courier New"/>
                <a:cs typeface="Courier New"/>
              </a:rPr>
              <a:t>function.</a:t>
            </a:r>
            <a:endParaRPr lang="en-US" dirty="0">
              <a:latin typeface="Courier New"/>
              <a:cs typeface="Courier New"/>
            </a:endParaRPr>
          </a:p>
        </p:txBody>
      </p:sp>
      <p:sp>
        <p:nvSpPr>
          <p:cNvPr id="4" name="object 4"/>
          <p:cNvSpPr txBox="1"/>
          <p:nvPr/>
        </p:nvSpPr>
        <p:spPr>
          <a:xfrm>
            <a:off x="214503" y="2845498"/>
            <a:ext cx="3420428" cy="286617"/>
          </a:xfrm>
          <a:prstGeom prst="rect">
            <a:avLst/>
          </a:prstGeom>
        </p:spPr>
        <p:txBody>
          <a:bodyPr vert="horz" wrap="square" lIns="0" tIns="9525" rIns="0" bIns="0" rtlCol="0">
            <a:spAutoFit/>
          </a:bodyPr>
          <a:lstStyle/>
          <a:p>
            <a:pPr marL="224314" indent="-215265">
              <a:spcBef>
                <a:spcPts val="75"/>
              </a:spcBef>
              <a:buFont typeface="Wingdings"/>
              <a:buChar char=""/>
              <a:tabLst>
                <a:tab pos="224314" algn="l"/>
                <a:tab pos="224790" algn="l"/>
              </a:tabLst>
            </a:pPr>
            <a:r>
              <a:rPr spc="-4" dirty="0">
                <a:latin typeface="Courier New"/>
                <a:cs typeface="Courier New"/>
              </a:rPr>
              <a:t>The</a:t>
            </a:r>
            <a:r>
              <a:rPr spc="476" dirty="0">
                <a:latin typeface="Courier New"/>
                <a:cs typeface="Courier New"/>
              </a:rPr>
              <a:t> </a:t>
            </a:r>
            <a:r>
              <a:rPr spc="-11" dirty="0">
                <a:latin typeface="Courier New"/>
                <a:cs typeface="Courier New"/>
              </a:rPr>
              <a:t>first</a:t>
            </a:r>
            <a:r>
              <a:rPr spc="472" dirty="0">
                <a:latin typeface="Courier New"/>
                <a:cs typeface="Courier New"/>
              </a:rPr>
              <a:t> </a:t>
            </a:r>
            <a:r>
              <a:rPr spc="-11" dirty="0">
                <a:latin typeface="Courier New"/>
                <a:cs typeface="Courier New"/>
              </a:rPr>
              <a:t>parameter</a:t>
            </a:r>
            <a:r>
              <a:rPr spc="465" dirty="0">
                <a:latin typeface="Courier New"/>
                <a:cs typeface="Courier New"/>
              </a:rPr>
              <a:t> </a:t>
            </a:r>
            <a:r>
              <a:rPr spc="-8" dirty="0">
                <a:latin typeface="Courier New"/>
                <a:cs typeface="Courier New"/>
              </a:rPr>
              <a:t>of</a:t>
            </a:r>
            <a:endParaRPr dirty="0">
              <a:latin typeface="Courier New"/>
              <a:cs typeface="Courier New"/>
            </a:endParaRPr>
          </a:p>
        </p:txBody>
      </p:sp>
      <p:sp>
        <p:nvSpPr>
          <p:cNvPr id="5" name="object 5"/>
          <p:cNvSpPr txBox="1"/>
          <p:nvPr/>
        </p:nvSpPr>
        <p:spPr>
          <a:xfrm>
            <a:off x="3814286" y="2845498"/>
            <a:ext cx="977265" cy="286617"/>
          </a:xfrm>
          <a:prstGeom prst="rect">
            <a:avLst/>
          </a:prstGeom>
        </p:spPr>
        <p:txBody>
          <a:bodyPr vert="horz" wrap="square" lIns="0" tIns="9525" rIns="0" bIns="0" rtlCol="0">
            <a:spAutoFit/>
          </a:bodyPr>
          <a:lstStyle/>
          <a:p>
            <a:pPr marL="9525">
              <a:spcBef>
                <a:spcPts val="75"/>
              </a:spcBef>
            </a:pPr>
            <a:r>
              <a:rPr spc="-8" dirty="0">
                <a:solidFill>
                  <a:srgbClr val="DC123A"/>
                </a:solidFill>
                <a:latin typeface="Courier New"/>
                <a:cs typeface="Courier New"/>
              </a:rPr>
              <a:t>fopen()</a:t>
            </a:r>
            <a:endParaRPr dirty="0">
              <a:latin typeface="Courier New"/>
              <a:cs typeface="Courier New"/>
            </a:endParaRPr>
          </a:p>
        </p:txBody>
      </p:sp>
      <p:sp>
        <p:nvSpPr>
          <p:cNvPr id="6" name="object 6"/>
          <p:cNvSpPr txBox="1"/>
          <p:nvPr/>
        </p:nvSpPr>
        <p:spPr>
          <a:xfrm>
            <a:off x="4967764" y="2845498"/>
            <a:ext cx="1109186" cy="286617"/>
          </a:xfrm>
          <a:prstGeom prst="rect">
            <a:avLst/>
          </a:prstGeom>
        </p:spPr>
        <p:txBody>
          <a:bodyPr vert="horz" wrap="square" lIns="0" tIns="9525" rIns="0" bIns="0" rtlCol="0">
            <a:spAutoFit/>
          </a:bodyPr>
          <a:lstStyle/>
          <a:p>
            <a:pPr marL="9525">
              <a:spcBef>
                <a:spcPts val="75"/>
              </a:spcBef>
            </a:pPr>
            <a:r>
              <a:rPr spc="-11" dirty="0">
                <a:latin typeface="Courier New"/>
                <a:cs typeface="Courier New"/>
              </a:rPr>
              <a:t>contains</a:t>
            </a:r>
            <a:endParaRPr>
              <a:latin typeface="Courier New"/>
              <a:cs typeface="Courier New"/>
            </a:endParaRPr>
          </a:p>
        </p:txBody>
      </p:sp>
      <p:sp>
        <p:nvSpPr>
          <p:cNvPr id="7" name="object 7"/>
          <p:cNvSpPr txBox="1"/>
          <p:nvPr/>
        </p:nvSpPr>
        <p:spPr>
          <a:xfrm>
            <a:off x="429616" y="3120009"/>
            <a:ext cx="4761071" cy="286617"/>
          </a:xfrm>
          <a:prstGeom prst="rect">
            <a:avLst/>
          </a:prstGeom>
        </p:spPr>
        <p:txBody>
          <a:bodyPr vert="horz" wrap="square" lIns="0" tIns="9525" rIns="0" bIns="0" rtlCol="0">
            <a:spAutoFit/>
          </a:bodyPr>
          <a:lstStyle/>
          <a:p>
            <a:pPr marL="9525">
              <a:spcBef>
                <a:spcPts val="75"/>
              </a:spcBef>
            </a:pPr>
            <a:r>
              <a:rPr spc="-8" dirty="0">
                <a:latin typeface="Courier New"/>
                <a:cs typeface="Courier New"/>
              </a:rPr>
              <a:t>file</a:t>
            </a:r>
            <a:r>
              <a:rPr spc="469" dirty="0">
                <a:latin typeface="Courier New"/>
                <a:cs typeface="Courier New"/>
              </a:rPr>
              <a:t> </a:t>
            </a:r>
            <a:r>
              <a:rPr dirty="0">
                <a:latin typeface="Courier New"/>
                <a:cs typeface="Courier New"/>
              </a:rPr>
              <a:t>to</a:t>
            </a:r>
            <a:r>
              <a:rPr spc="469" dirty="0">
                <a:latin typeface="Courier New"/>
                <a:cs typeface="Courier New"/>
              </a:rPr>
              <a:t> </a:t>
            </a:r>
            <a:r>
              <a:rPr dirty="0">
                <a:latin typeface="Courier New"/>
                <a:cs typeface="Courier New"/>
              </a:rPr>
              <a:t>be</a:t>
            </a:r>
            <a:r>
              <a:rPr spc="480" dirty="0">
                <a:latin typeface="Courier New"/>
                <a:cs typeface="Courier New"/>
              </a:rPr>
              <a:t> </a:t>
            </a:r>
            <a:r>
              <a:rPr spc="-11" dirty="0">
                <a:latin typeface="Courier New"/>
                <a:cs typeface="Courier New"/>
              </a:rPr>
              <a:t>opened</a:t>
            </a:r>
            <a:r>
              <a:rPr spc="472" dirty="0">
                <a:latin typeface="Courier New"/>
                <a:cs typeface="Courier New"/>
              </a:rPr>
              <a:t> </a:t>
            </a:r>
            <a:r>
              <a:rPr spc="-4" dirty="0">
                <a:latin typeface="Courier New"/>
                <a:cs typeface="Courier New"/>
              </a:rPr>
              <a:t>and</a:t>
            </a:r>
            <a:r>
              <a:rPr spc="476" dirty="0">
                <a:latin typeface="Courier New"/>
                <a:cs typeface="Courier New"/>
              </a:rPr>
              <a:t> </a:t>
            </a:r>
            <a:r>
              <a:rPr spc="-4" dirty="0">
                <a:latin typeface="Courier New"/>
                <a:cs typeface="Courier New"/>
              </a:rPr>
              <a:t>the</a:t>
            </a:r>
            <a:r>
              <a:rPr spc="476" dirty="0">
                <a:latin typeface="Courier New"/>
                <a:cs typeface="Courier New"/>
              </a:rPr>
              <a:t> </a:t>
            </a:r>
            <a:r>
              <a:rPr spc="-11" dirty="0">
                <a:latin typeface="Courier New"/>
                <a:cs typeface="Courier New"/>
              </a:rPr>
              <a:t>second</a:t>
            </a:r>
            <a:endParaRPr dirty="0">
              <a:latin typeface="Courier New"/>
              <a:cs typeface="Courier New"/>
            </a:endParaRPr>
          </a:p>
        </p:txBody>
      </p:sp>
      <p:sp>
        <p:nvSpPr>
          <p:cNvPr id="8" name="object 8"/>
          <p:cNvSpPr txBox="1"/>
          <p:nvPr/>
        </p:nvSpPr>
        <p:spPr>
          <a:xfrm>
            <a:off x="5394770" y="3120009"/>
            <a:ext cx="1243489" cy="286617"/>
          </a:xfrm>
          <a:prstGeom prst="rect">
            <a:avLst/>
          </a:prstGeom>
        </p:spPr>
        <p:txBody>
          <a:bodyPr vert="horz" wrap="square" lIns="0" tIns="9525" rIns="0" bIns="0" rtlCol="0">
            <a:spAutoFit/>
          </a:bodyPr>
          <a:lstStyle/>
          <a:p>
            <a:pPr marL="9525">
              <a:spcBef>
                <a:spcPts val="75"/>
              </a:spcBef>
            </a:pPr>
            <a:r>
              <a:rPr spc="-11" dirty="0">
                <a:latin typeface="Courier New"/>
                <a:cs typeface="Courier New"/>
              </a:rPr>
              <a:t>parameter</a:t>
            </a:r>
            <a:endParaRPr>
              <a:latin typeface="Courier New"/>
              <a:cs typeface="Courier New"/>
            </a:endParaRPr>
          </a:p>
        </p:txBody>
      </p:sp>
      <p:sp>
        <p:nvSpPr>
          <p:cNvPr id="9" name="object 9"/>
          <p:cNvSpPr txBox="1"/>
          <p:nvPr/>
        </p:nvSpPr>
        <p:spPr>
          <a:xfrm>
            <a:off x="6314028" y="2845498"/>
            <a:ext cx="1170146" cy="286617"/>
          </a:xfrm>
          <a:prstGeom prst="rect">
            <a:avLst/>
          </a:prstGeom>
        </p:spPr>
        <p:txBody>
          <a:bodyPr vert="horz" wrap="square" lIns="0" tIns="9525" rIns="0" bIns="0" rtlCol="0">
            <a:spAutoFit/>
          </a:bodyPr>
          <a:lstStyle/>
          <a:p>
            <a:pPr marL="9525">
              <a:spcBef>
                <a:spcPts val="75"/>
              </a:spcBef>
            </a:pPr>
            <a:r>
              <a:rPr spc="-8" dirty="0">
                <a:latin typeface="Courier New"/>
                <a:cs typeface="Courier New"/>
              </a:rPr>
              <a:t>the</a:t>
            </a:r>
            <a:r>
              <a:rPr spc="401" dirty="0">
                <a:latin typeface="Courier New"/>
                <a:cs typeface="Courier New"/>
              </a:rPr>
              <a:t> </a:t>
            </a:r>
            <a:r>
              <a:rPr spc="-11" dirty="0">
                <a:latin typeface="Courier New"/>
                <a:cs typeface="Courier New"/>
              </a:rPr>
              <a:t>name</a:t>
            </a:r>
            <a:endParaRPr>
              <a:latin typeface="Courier New"/>
              <a:cs typeface="Courier New"/>
            </a:endParaRPr>
          </a:p>
        </p:txBody>
      </p:sp>
      <p:sp>
        <p:nvSpPr>
          <p:cNvPr id="10" name="object 10"/>
          <p:cNvSpPr txBox="1"/>
          <p:nvPr/>
        </p:nvSpPr>
        <p:spPr>
          <a:xfrm>
            <a:off x="6815805" y="2845498"/>
            <a:ext cx="1745456" cy="563616"/>
          </a:xfrm>
          <a:prstGeom prst="rect">
            <a:avLst/>
          </a:prstGeom>
        </p:spPr>
        <p:txBody>
          <a:bodyPr vert="horz" wrap="square" lIns="0" tIns="9525" rIns="0" bIns="0" rtlCol="0">
            <a:spAutoFit/>
          </a:bodyPr>
          <a:lstStyle/>
          <a:p>
            <a:pPr marL="9525" marR="3810" indent="846773">
              <a:spcBef>
                <a:spcPts val="75"/>
              </a:spcBef>
              <a:tabLst>
                <a:tab pos="1461135" algn="l"/>
              </a:tabLst>
            </a:pPr>
            <a:r>
              <a:rPr spc="-8" dirty="0">
                <a:latin typeface="Courier New"/>
                <a:cs typeface="Courier New"/>
              </a:rPr>
              <a:t>of</a:t>
            </a:r>
            <a:r>
              <a:rPr spc="405" dirty="0">
                <a:latin typeface="Courier New"/>
                <a:cs typeface="Courier New"/>
              </a:rPr>
              <a:t> </a:t>
            </a:r>
            <a:r>
              <a:rPr spc="-11" dirty="0">
                <a:latin typeface="Courier New"/>
                <a:cs typeface="Courier New"/>
              </a:rPr>
              <a:t>the </a:t>
            </a:r>
            <a:r>
              <a:rPr spc="-1069" dirty="0">
                <a:latin typeface="Courier New"/>
                <a:cs typeface="Courier New"/>
              </a:rPr>
              <a:t> </a:t>
            </a:r>
            <a:r>
              <a:rPr spc="-11" dirty="0">
                <a:latin typeface="Courier New"/>
                <a:cs typeface="Courier New"/>
              </a:rPr>
              <a:t>specifie</a:t>
            </a:r>
            <a:r>
              <a:rPr dirty="0">
                <a:latin typeface="Courier New"/>
                <a:cs typeface="Courier New"/>
              </a:rPr>
              <a:t>s	</a:t>
            </a:r>
            <a:r>
              <a:rPr spc="-4" dirty="0">
                <a:latin typeface="Courier New"/>
                <a:cs typeface="Courier New"/>
              </a:rPr>
              <a:t>in</a:t>
            </a:r>
            <a:endParaRPr>
              <a:latin typeface="Courier New"/>
              <a:cs typeface="Courier New"/>
            </a:endParaRPr>
          </a:p>
        </p:txBody>
      </p:sp>
      <p:sp>
        <p:nvSpPr>
          <p:cNvPr id="11" name="object 11"/>
          <p:cNvSpPr txBox="1"/>
          <p:nvPr/>
        </p:nvSpPr>
        <p:spPr>
          <a:xfrm>
            <a:off x="214980" y="3470139"/>
            <a:ext cx="8340566" cy="2818079"/>
          </a:xfrm>
          <a:prstGeom prst="rect">
            <a:avLst/>
          </a:prstGeom>
        </p:spPr>
        <p:txBody>
          <a:bodyPr vert="horz" wrap="square" lIns="0" tIns="9525" rIns="0" bIns="0" rtlCol="0">
            <a:spAutoFit/>
          </a:bodyPr>
          <a:lstStyle/>
          <a:p>
            <a:pPr marL="224314">
              <a:spcBef>
                <a:spcPts val="75"/>
              </a:spcBef>
            </a:pPr>
            <a:r>
              <a:rPr spc="-8" dirty="0">
                <a:latin typeface="Courier New"/>
                <a:cs typeface="Courier New"/>
              </a:rPr>
              <a:t>which</a:t>
            </a:r>
            <a:r>
              <a:rPr spc="-19" dirty="0">
                <a:latin typeface="Courier New"/>
                <a:cs typeface="Courier New"/>
              </a:rPr>
              <a:t> </a:t>
            </a:r>
            <a:r>
              <a:rPr spc="-11" dirty="0">
                <a:latin typeface="Courier New"/>
                <a:cs typeface="Courier New"/>
              </a:rPr>
              <a:t>mode</a:t>
            </a:r>
            <a:r>
              <a:rPr spc="-15" dirty="0">
                <a:latin typeface="Courier New"/>
                <a:cs typeface="Courier New"/>
              </a:rPr>
              <a:t> </a:t>
            </a:r>
            <a:r>
              <a:rPr spc="-8" dirty="0">
                <a:latin typeface="Courier New"/>
                <a:cs typeface="Courier New"/>
              </a:rPr>
              <a:t>the</a:t>
            </a:r>
            <a:r>
              <a:rPr spc="-23" dirty="0">
                <a:latin typeface="Courier New"/>
                <a:cs typeface="Courier New"/>
              </a:rPr>
              <a:t> </a:t>
            </a:r>
            <a:r>
              <a:rPr spc="-11" dirty="0">
                <a:latin typeface="Courier New"/>
                <a:cs typeface="Courier New"/>
              </a:rPr>
              <a:t>file</a:t>
            </a:r>
            <a:r>
              <a:rPr spc="-15" dirty="0">
                <a:latin typeface="Courier New"/>
                <a:cs typeface="Courier New"/>
              </a:rPr>
              <a:t> </a:t>
            </a:r>
            <a:r>
              <a:rPr spc="-11" dirty="0">
                <a:latin typeface="Courier New"/>
                <a:cs typeface="Courier New"/>
              </a:rPr>
              <a:t>should</a:t>
            </a:r>
            <a:r>
              <a:rPr spc="-26" dirty="0">
                <a:latin typeface="Courier New"/>
                <a:cs typeface="Courier New"/>
              </a:rPr>
              <a:t> </a:t>
            </a:r>
            <a:r>
              <a:rPr spc="-4" dirty="0">
                <a:latin typeface="Courier New"/>
                <a:cs typeface="Courier New"/>
              </a:rPr>
              <a:t>be </a:t>
            </a:r>
            <a:r>
              <a:rPr spc="-11" dirty="0">
                <a:latin typeface="Courier New"/>
                <a:cs typeface="Courier New"/>
              </a:rPr>
              <a:t>opened.</a:t>
            </a:r>
            <a:endParaRPr dirty="0">
              <a:latin typeface="Courier New"/>
              <a:cs typeface="Courier New"/>
            </a:endParaRPr>
          </a:p>
          <a:p>
            <a:pPr marL="224314" marR="3810" indent="-215265">
              <a:buFont typeface="Wingdings"/>
              <a:buChar char=""/>
              <a:tabLst>
                <a:tab pos="224314" algn="l"/>
                <a:tab pos="224790" algn="l"/>
                <a:tab pos="879158" algn="l"/>
                <a:tab pos="2352675" algn="l"/>
                <a:tab pos="3555206" algn="l"/>
                <a:tab pos="4346258" algn="l"/>
                <a:tab pos="5822156" algn="l"/>
                <a:tab pos="6201728" algn="l"/>
                <a:tab pos="7403306" algn="l"/>
                <a:tab pos="7920038" algn="l"/>
              </a:tabLst>
            </a:pPr>
            <a:r>
              <a:rPr dirty="0">
                <a:latin typeface="Courier New"/>
                <a:cs typeface="Courier New"/>
              </a:rPr>
              <a:t>T</a:t>
            </a:r>
            <a:r>
              <a:rPr spc="-4" dirty="0">
                <a:latin typeface="Courier New"/>
                <a:cs typeface="Courier New"/>
              </a:rPr>
              <a:t>h</a:t>
            </a:r>
            <a:r>
              <a:rPr dirty="0">
                <a:latin typeface="Courier New"/>
                <a:cs typeface="Courier New"/>
              </a:rPr>
              <a:t>e	</a:t>
            </a:r>
            <a:r>
              <a:rPr spc="-11" dirty="0">
                <a:latin typeface="Courier New"/>
                <a:cs typeface="Courier New"/>
              </a:rPr>
              <a:t>fol</a:t>
            </a:r>
            <a:r>
              <a:rPr spc="-8" dirty="0">
                <a:latin typeface="Courier New"/>
                <a:cs typeface="Courier New"/>
              </a:rPr>
              <a:t>l</a:t>
            </a:r>
            <a:r>
              <a:rPr spc="-4" dirty="0">
                <a:latin typeface="Courier New"/>
                <a:cs typeface="Courier New"/>
              </a:rPr>
              <a:t>o</a:t>
            </a:r>
            <a:r>
              <a:rPr spc="-8" dirty="0">
                <a:latin typeface="Courier New"/>
                <a:cs typeface="Courier New"/>
              </a:rPr>
              <a:t>wi</a:t>
            </a:r>
            <a:r>
              <a:rPr spc="-15" dirty="0">
                <a:latin typeface="Courier New"/>
                <a:cs typeface="Courier New"/>
              </a:rPr>
              <a:t>n</a:t>
            </a:r>
            <a:r>
              <a:rPr dirty="0">
                <a:latin typeface="Courier New"/>
                <a:cs typeface="Courier New"/>
              </a:rPr>
              <a:t>g	</a:t>
            </a:r>
            <a:r>
              <a:rPr spc="-4" dirty="0">
                <a:latin typeface="Courier New"/>
                <a:cs typeface="Courier New"/>
              </a:rPr>
              <a:t>e</a:t>
            </a:r>
            <a:r>
              <a:rPr spc="-8" dirty="0">
                <a:latin typeface="Courier New"/>
                <a:cs typeface="Courier New"/>
              </a:rPr>
              <a:t>xa</a:t>
            </a:r>
            <a:r>
              <a:rPr spc="-4" dirty="0">
                <a:latin typeface="Courier New"/>
                <a:cs typeface="Courier New"/>
              </a:rPr>
              <a:t>m</a:t>
            </a:r>
            <a:r>
              <a:rPr spc="-8" dirty="0">
                <a:latin typeface="Courier New"/>
                <a:cs typeface="Courier New"/>
              </a:rPr>
              <a:t>p</a:t>
            </a:r>
            <a:r>
              <a:rPr spc="-11" dirty="0">
                <a:latin typeface="Courier New"/>
                <a:cs typeface="Courier New"/>
              </a:rPr>
              <a:t>l</a:t>
            </a:r>
            <a:r>
              <a:rPr dirty="0">
                <a:latin typeface="Courier New"/>
                <a:cs typeface="Courier New"/>
              </a:rPr>
              <a:t>e	</a:t>
            </a:r>
            <a:r>
              <a:rPr spc="-4" dirty="0">
                <a:latin typeface="Courier New"/>
                <a:cs typeface="Courier New"/>
              </a:rPr>
              <a:t>a</a:t>
            </a:r>
            <a:r>
              <a:rPr spc="-8" dirty="0">
                <a:latin typeface="Courier New"/>
                <a:cs typeface="Courier New"/>
              </a:rPr>
              <a:t>l</a:t>
            </a:r>
            <a:r>
              <a:rPr spc="-4" dirty="0">
                <a:latin typeface="Courier New"/>
                <a:cs typeface="Courier New"/>
              </a:rPr>
              <a:t>s</a:t>
            </a:r>
            <a:r>
              <a:rPr dirty="0">
                <a:latin typeface="Courier New"/>
                <a:cs typeface="Courier New"/>
              </a:rPr>
              <a:t>o	</a:t>
            </a:r>
            <a:r>
              <a:rPr spc="-4" dirty="0">
                <a:latin typeface="Courier New"/>
                <a:cs typeface="Courier New"/>
              </a:rPr>
              <a:t>g</a:t>
            </a:r>
            <a:r>
              <a:rPr spc="-8" dirty="0">
                <a:latin typeface="Courier New"/>
                <a:cs typeface="Courier New"/>
              </a:rPr>
              <a:t>en</a:t>
            </a:r>
            <a:r>
              <a:rPr spc="-4" dirty="0">
                <a:latin typeface="Courier New"/>
                <a:cs typeface="Courier New"/>
              </a:rPr>
              <a:t>e</a:t>
            </a:r>
            <a:r>
              <a:rPr spc="-8" dirty="0">
                <a:latin typeface="Courier New"/>
                <a:cs typeface="Courier New"/>
              </a:rPr>
              <a:t>r</a:t>
            </a:r>
            <a:r>
              <a:rPr spc="-11" dirty="0">
                <a:latin typeface="Courier New"/>
                <a:cs typeface="Courier New"/>
              </a:rPr>
              <a:t>a</a:t>
            </a:r>
            <a:r>
              <a:rPr spc="-19" dirty="0">
                <a:latin typeface="Courier New"/>
                <a:cs typeface="Courier New"/>
              </a:rPr>
              <a:t>t</a:t>
            </a:r>
            <a:r>
              <a:rPr spc="-23" dirty="0">
                <a:latin typeface="Courier New"/>
                <a:cs typeface="Courier New"/>
              </a:rPr>
              <a:t>e</a:t>
            </a:r>
            <a:r>
              <a:rPr dirty="0">
                <a:latin typeface="Courier New"/>
                <a:cs typeface="Courier New"/>
              </a:rPr>
              <a:t>s	a	</a:t>
            </a:r>
            <a:r>
              <a:rPr spc="-4" dirty="0">
                <a:latin typeface="Courier New"/>
                <a:cs typeface="Courier New"/>
              </a:rPr>
              <a:t>m</a:t>
            </a:r>
            <a:r>
              <a:rPr spc="-19" dirty="0">
                <a:latin typeface="Courier New"/>
                <a:cs typeface="Courier New"/>
              </a:rPr>
              <a:t>e</a:t>
            </a:r>
            <a:r>
              <a:rPr spc="-4" dirty="0">
                <a:latin typeface="Courier New"/>
                <a:cs typeface="Courier New"/>
              </a:rPr>
              <a:t>s</a:t>
            </a:r>
            <a:r>
              <a:rPr spc="-8" dirty="0">
                <a:latin typeface="Courier New"/>
                <a:cs typeface="Courier New"/>
              </a:rPr>
              <a:t>sag</a:t>
            </a:r>
            <a:r>
              <a:rPr dirty="0">
                <a:latin typeface="Courier New"/>
                <a:cs typeface="Courier New"/>
              </a:rPr>
              <a:t>e	</a:t>
            </a:r>
            <a:r>
              <a:rPr spc="-11" dirty="0">
                <a:latin typeface="Courier New"/>
                <a:cs typeface="Courier New"/>
              </a:rPr>
              <a:t>i</a:t>
            </a:r>
            <a:r>
              <a:rPr dirty="0">
                <a:latin typeface="Courier New"/>
                <a:cs typeface="Courier New"/>
              </a:rPr>
              <a:t>f	</a:t>
            </a:r>
            <a:r>
              <a:rPr spc="-4" dirty="0">
                <a:latin typeface="Courier New"/>
                <a:cs typeface="Courier New"/>
              </a:rPr>
              <a:t>t</a:t>
            </a:r>
            <a:r>
              <a:rPr spc="-11" dirty="0">
                <a:latin typeface="Courier New"/>
                <a:cs typeface="Courier New"/>
              </a:rPr>
              <a:t>h</a:t>
            </a:r>
            <a:r>
              <a:rPr dirty="0">
                <a:latin typeface="Courier New"/>
                <a:cs typeface="Courier New"/>
              </a:rPr>
              <a:t>e  </a:t>
            </a:r>
            <a:r>
              <a:rPr spc="-8" dirty="0">
                <a:latin typeface="Courier New"/>
                <a:cs typeface="Courier New"/>
              </a:rPr>
              <a:t>fopen()</a:t>
            </a:r>
            <a:r>
              <a:rPr spc="-49" dirty="0">
                <a:latin typeface="Courier New"/>
                <a:cs typeface="Courier New"/>
              </a:rPr>
              <a:t> </a:t>
            </a:r>
            <a:r>
              <a:rPr spc="-11" dirty="0">
                <a:latin typeface="Courier New"/>
                <a:cs typeface="Courier New"/>
              </a:rPr>
              <a:t>function</a:t>
            </a:r>
            <a:r>
              <a:rPr spc="-26" dirty="0">
                <a:latin typeface="Courier New"/>
                <a:cs typeface="Courier New"/>
              </a:rPr>
              <a:t> </a:t>
            </a:r>
            <a:r>
              <a:rPr spc="-8" dirty="0">
                <a:latin typeface="Courier New"/>
                <a:cs typeface="Courier New"/>
              </a:rPr>
              <a:t>is</a:t>
            </a:r>
            <a:r>
              <a:rPr spc="-4" dirty="0">
                <a:latin typeface="Courier New"/>
                <a:cs typeface="Courier New"/>
              </a:rPr>
              <a:t> </a:t>
            </a:r>
            <a:r>
              <a:rPr spc="-11" dirty="0">
                <a:latin typeface="Courier New"/>
                <a:cs typeface="Courier New"/>
              </a:rPr>
              <a:t>unable</a:t>
            </a:r>
            <a:r>
              <a:rPr spc="-23" dirty="0">
                <a:latin typeface="Courier New"/>
                <a:cs typeface="Courier New"/>
              </a:rPr>
              <a:t> </a:t>
            </a:r>
            <a:r>
              <a:rPr dirty="0">
                <a:latin typeface="Courier New"/>
                <a:cs typeface="Courier New"/>
              </a:rPr>
              <a:t>to</a:t>
            </a:r>
            <a:r>
              <a:rPr spc="-15" dirty="0">
                <a:latin typeface="Courier New"/>
                <a:cs typeface="Courier New"/>
              </a:rPr>
              <a:t> </a:t>
            </a:r>
            <a:r>
              <a:rPr spc="-11" dirty="0">
                <a:latin typeface="Courier New"/>
                <a:cs typeface="Courier New"/>
              </a:rPr>
              <a:t>open </a:t>
            </a:r>
            <a:r>
              <a:rPr spc="-8" dirty="0">
                <a:latin typeface="Courier New"/>
                <a:cs typeface="Courier New"/>
              </a:rPr>
              <a:t>the</a:t>
            </a:r>
            <a:r>
              <a:rPr spc="-11" dirty="0">
                <a:latin typeface="Courier New"/>
                <a:cs typeface="Courier New"/>
              </a:rPr>
              <a:t> specified</a:t>
            </a:r>
            <a:r>
              <a:rPr spc="-26" dirty="0">
                <a:latin typeface="Courier New"/>
                <a:cs typeface="Courier New"/>
              </a:rPr>
              <a:t> </a:t>
            </a:r>
            <a:r>
              <a:rPr spc="-8" dirty="0">
                <a:latin typeface="Courier New"/>
                <a:cs typeface="Courier New"/>
              </a:rPr>
              <a:t>file:</a:t>
            </a:r>
            <a:endParaRPr dirty="0">
              <a:latin typeface="Courier New"/>
              <a:cs typeface="Courier New"/>
            </a:endParaRPr>
          </a:p>
          <a:p>
            <a:pPr marL="1790224"/>
            <a:r>
              <a:rPr b="1" spc="-8" dirty="0">
                <a:solidFill>
                  <a:srgbClr val="6E2E9F"/>
                </a:solidFill>
                <a:latin typeface="Courier New"/>
                <a:cs typeface="Courier New"/>
              </a:rPr>
              <a:t>Example</a:t>
            </a:r>
            <a:endParaRPr dirty="0">
              <a:latin typeface="Courier New"/>
              <a:cs typeface="Courier New"/>
            </a:endParaRPr>
          </a:p>
          <a:p>
            <a:pPr marL="9525">
              <a:spcBef>
                <a:spcPts val="281"/>
              </a:spcBef>
            </a:pPr>
            <a:r>
              <a:rPr dirty="0">
                <a:latin typeface="Courier New" panose="02070309020205020404" pitchFamily="49" charset="0"/>
                <a:cs typeface="Courier New" panose="02070309020205020404" pitchFamily="49" charset="0"/>
              </a:rPr>
              <a:t>&lt;?php</a:t>
            </a:r>
          </a:p>
          <a:p>
            <a:pPr marL="9525"/>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myfile</a:t>
            </a:r>
            <a:r>
              <a:rPr spc="-8" dirty="0">
                <a:latin typeface="Courier New" panose="02070309020205020404" pitchFamily="49" charset="0"/>
                <a:cs typeface="Courier New" panose="02070309020205020404" pitchFamily="49" charset="0"/>
              </a:rPr>
              <a:t> </a:t>
            </a:r>
            <a:r>
              <a:rPr dirty="0">
                <a:latin typeface="Courier New" panose="02070309020205020404" pitchFamily="49" charset="0"/>
                <a:cs typeface="Courier New" panose="02070309020205020404" pitchFamily="49" charset="0"/>
              </a:rPr>
              <a:t>=</a:t>
            </a:r>
            <a:r>
              <a:rPr spc="11" dirty="0">
                <a:latin typeface="Courier New" panose="02070309020205020404" pitchFamily="49" charset="0"/>
                <a:cs typeface="Courier New" panose="02070309020205020404" pitchFamily="49" charset="0"/>
              </a:rPr>
              <a:t> </a:t>
            </a:r>
            <a:r>
              <a:rPr spc="-4" dirty="0" err="1">
                <a:latin typeface="Courier New" panose="02070309020205020404" pitchFamily="49" charset="0"/>
                <a:cs typeface="Courier New" panose="02070309020205020404" pitchFamily="49" charset="0"/>
              </a:rPr>
              <a:t>fopen</a:t>
            </a:r>
            <a:r>
              <a:rPr spc="-4"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newfile.txt </a:t>
            </a:r>
            <a:r>
              <a:rPr spc="-4" dirty="0">
                <a:latin typeface="Courier New" panose="02070309020205020404" pitchFamily="49" charset="0"/>
                <a:cs typeface="Courier New" panose="02070309020205020404" pitchFamily="49" charset="0"/>
              </a:rPr>
              <a:t>",</a:t>
            </a:r>
            <a:r>
              <a:rPr spc="4" dirty="0">
                <a:latin typeface="Courier New" panose="02070309020205020404" pitchFamily="49" charset="0"/>
                <a:cs typeface="Courier New" panose="02070309020205020404" pitchFamily="49" charset="0"/>
              </a:rPr>
              <a:t> </a:t>
            </a:r>
            <a:r>
              <a:rPr spc="-4" dirty="0">
                <a:latin typeface="Courier New" panose="02070309020205020404" pitchFamily="49" charset="0"/>
                <a:cs typeface="Courier New" panose="02070309020205020404" pitchFamily="49" charset="0"/>
              </a:rPr>
              <a:t>"r")</a:t>
            </a:r>
            <a:r>
              <a:rPr spc="8" dirty="0">
                <a:latin typeface="Courier New" panose="02070309020205020404" pitchFamily="49" charset="0"/>
                <a:cs typeface="Courier New" panose="02070309020205020404" pitchFamily="49" charset="0"/>
              </a:rPr>
              <a:t> </a:t>
            </a:r>
            <a:r>
              <a:rPr spc="-4" dirty="0">
                <a:latin typeface="Courier New" panose="02070309020205020404" pitchFamily="49" charset="0"/>
                <a:cs typeface="Courier New" panose="02070309020205020404" pitchFamily="49" charset="0"/>
              </a:rPr>
              <a:t>or</a:t>
            </a:r>
            <a:r>
              <a:rPr spc="-8" dirty="0">
                <a:latin typeface="Courier New" panose="02070309020205020404" pitchFamily="49" charset="0"/>
                <a:cs typeface="Courier New" panose="02070309020205020404" pitchFamily="49" charset="0"/>
              </a:rPr>
              <a:t> die("Unable</a:t>
            </a:r>
            <a:r>
              <a:rPr spc="15" dirty="0">
                <a:latin typeface="Courier New" panose="02070309020205020404" pitchFamily="49" charset="0"/>
                <a:cs typeface="Courier New" panose="02070309020205020404" pitchFamily="49" charset="0"/>
              </a:rPr>
              <a:t> </a:t>
            </a:r>
            <a:r>
              <a:rPr spc="-4" dirty="0">
                <a:latin typeface="Courier New" panose="02070309020205020404" pitchFamily="49" charset="0"/>
                <a:cs typeface="Courier New" panose="02070309020205020404" pitchFamily="49" charset="0"/>
              </a:rPr>
              <a:t>to</a:t>
            </a:r>
            <a:r>
              <a:rPr spc="11" dirty="0">
                <a:latin typeface="Courier New" panose="02070309020205020404" pitchFamily="49" charset="0"/>
                <a:cs typeface="Courier New" panose="02070309020205020404" pitchFamily="49" charset="0"/>
              </a:rPr>
              <a:t> </a:t>
            </a:r>
            <a:r>
              <a:rPr spc="-8" dirty="0">
                <a:latin typeface="Courier New" panose="02070309020205020404" pitchFamily="49" charset="0"/>
                <a:cs typeface="Courier New" panose="02070309020205020404" pitchFamily="49" charset="0"/>
              </a:rPr>
              <a:t>open</a:t>
            </a:r>
            <a:r>
              <a:rPr spc="15" dirty="0">
                <a:latin typeface="Courier New" panose="02070309020205020404" pitchFamily="49" charset="0"/>
                <a:cs typeface="Courier New" panose="02070309020205020404" pitchFamily="49" charset="0"/>
              </a:rPr>
              <a:t> </a:t>
            </a:r>
            <a:r>
              <a:rPr dirty="0">
                <a:latin typeface="Courier New" panose="02070309020205020404" pitchFamily="49" charset="0"/>
                <a:cs typeface="Courier New" panose="02070309020205020404" pitchFamily="49" charset="0"/>
              </a:rPr>
              <a:t>file!");</a:t>
            </a:r>
          </a:p>
          <a:p>
            <a:pPr marL="9525">
              <a:spcBef>
                <a:spcPts val="4"/>
              </a:spcBef>
            </a:pPr>
            <a:r>
              <a:rPr dirty="0">
                <a:latin typeface="Courier New" panose="02070309020205020404" pitchFamily="49" charset="0"/>
                <a:cs typeface="Courier New" panose="02070309020205020404" pitchFamily="49" charset="0"/>
              </a:rPr>
              <a:t>echo</a:t>
            </a:r>
            <a:r>
              <a:rPr spc="-4" dirty="0">
                <a:latin typeface="Courier New" panose="02070309020205020404" pitchFamily="49" charset="0"/>
                <a:cs typeface="Courier New" panose="02070309020205020404" pitchFamily="49" charset="0"/>
              </a:rPr>
              <a:t> </a:t>
            </a:r>
            <a:r>
              <a:rPr spc="-8" dirty="0">
                <a:latin typeface="Courier New" panose="02070309020205020404" pitchFamily="49" charset="0"/>
                <a:cs typeface="Courier New" panose="02070309020205020404" pitchFamily="49" charset="0"/>
              </a:rPr>
              <a:t>fread($</a:t>
            </a:r>
            <a:r>
              <a:rPr spc="-8" dirty="0" err="1">
                <a:latin typeface="Courier New" panose="02070309020205020404" pitchFamily="49" charset="0"/>
                <a:cs typeface="Courier New" panose="02070309020205020404" pitchFamily="49" charset="0"/>
              </a:rPr>
              <a:t>myfile,filesize</a:t>
            </a:r>
            <a:r>
              <a:rPr spc="-8" dirty="0">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 newfile.txt </a:t>
            </a:r>
            <a:r>
              <a:rPr spc="-8" dirty="0">
                <a:latin typeface="Courier New" panose="02070309020205020404" pitchFamily="49" charset="0"/>
                <a:cs typeface="Courier New" panose="02070309020205020404" pitchFamily="49" charset="0"/>
              </a:rPr>
              <a:t>"));</a:t>
            </a:r>
            <a:endParaRPr dirty="0">
              <a:latin typeface="Courier New" panose="02070309020205020404" pitchFamily="49" charset="0"/>
              <a:cs typeface="Courier New" panose="02070309020205020404" pitchFamily="49" charset="0"/>
            </a:endParaRPr>
          </a:p>
          <a:p>
            <a:pPr marL="9525"/>
            <a:r>
              <a:rPr dirty="0">
                <a:latin typeface="Courier New" panose="02070309020205020404" pitchFamily="49" charset="0"/>
                <a:cs typeface="Courier New" panose="02070309020205020404" pitchFamily="49" charset="0"/>
              </a:rPr>
              <a:t>fclose($</a:t>
            </a:r>
            <a:r>
              <a:rPr dirty="0" err="1">
                <a:latin typeface="Courier New" panose="02070309020205020404" pitchFamily="49" charset="0"/>
                <a:cs typeface="Courier New" panose="02070309020205020404" pitchFamily="49" charset="0"/>
              </a:rPr>
              <a:t>myfile</a:t>
            </a:r>
            <a:r>
              <a:rPr dirty="0">
                <a:latin typeface="Courier New" panose="02070309020205020404" pitchFamily="49" charset="0"/>
                <a:cs typeface="Courier New" panose="02070309020205020404" pitchFamily="49" charset="0"/>
              </a:rPr>
              <a:t>);</a:t>
            </a:r>
          </a:p>
          <a:p>
            <a:pPr marL="9525"/>
            <a:r>
              <a:rPr dirty="0">
                <a:latin typeface="Courier New" panose="02070309020205020404" pitchFamily="49" charset="0"/>
                <a:cs typeface="Courier New" panose="02070309020205020404" pitchFamily="49" charset="0"/>
              </a:rPr>
              <a:t>?&gt;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0584" y="533400"/>
            <a:ext cx="6856324" cy="502061"/>
          </a:xfrm>
          <a:prstGeom prst="rect">
            <a:avLst/>
          </a:prstGeom>
        </p:spPr>
        <p:txBody>
          <a:bodyPr vert="horz" wrap="square" lIns="0" tIns="9525" rIns="0" bIns="0" rtlCol="0" anchor="ctr">
            <a:spAutoFit/>
          </a:bodyPr>
          <a:lstStyle/>
          <a:p>
            <a:pPr marL="9525">
              <a:spcBef>
                <a:spcPts val="75"/>
              </a:spcBef>
            </a:pPr>
            <a:r>
              <a:rPr sz="3200" spc="-4" dirty="0">
                <a:latin typeface="Courier New" panose="02070309020205020404" pitchFamily="49" charset="0"/>
                <a:cs typeface="Courier New" panose="02070309020205020404" pitchFamily="49" charset="0"/>
              </a:rPr>
              <a:t>PHP</a:t>
            </a:r>
            <a:r>
              <a:rPr sz="3200" spc="-30" dirty="0">
                <a:latin typeface="Courier New" panose="02070309020205020404" pitchFamily="49" charset="0"/>
                <a:cs typeface="Courier New" panose="02070309020205020404" pitchFamily="49" charset="0"/>
              </a:rPr>
              <a:t> </a:t>
            </a:r>
            <a:r>
              <a:rPr sz="3200" spc="-4" dirty="0">
                <a:latin typeface="Courier New" panose="02070309020205020404" pitchFamily="49" charset="0"/>
                <a:cs typeface="Courier New" panose="02070309020205020404" pitchFamily="49" charset="0"/>
              </a:rPr>
              <a:t>Read</a:t>
            </a:r>
            <a:r>
              <a:rPr sz="3200" spc="-26" dirty="0">
                <a:latin typeface="Courier New" panose="02070309020205020404" pitchFamily="49" charset="0"/>
                <a:cs typeface="Courier New" panose="02070309020205020404" pitchFamily="49" charset="0"/>
              </a:rPr>
              <a:t> </a:t>
            </a:r>
            <a:r>
              <a:rPr sz="3200" spc="-4" dirty="0">
                <a:latin typeface="Courier New" panose="02070309020205020404" pitchFamily="49" charset="0"/>
                <a:cs typeface="Courier New" panose="02070309020205020404" pitchFamily="49" charset="0"/>
              </a:rPr>
              <a:t>File</a:t>
            </a:r>
            <a:r>
              <a:rPr sz="3200" spc="-23" dirty="0">
                <a:latin typeface="Courier New" panose="02070309020205020404" pitchFamily="49" charset="0"/>
                <a:cs typeface="Courier New" panose="02070309020205020404" pitchFamily="49" charset="0"/>
              </a:rPr>
              <a:t> </a:t>
            </a:r>
            <a:r>
              <a:rPr sz="3200" dirty="0">
                <a:latin typeface="Courier New" panose="02070309020205020404" pitchFamily="49" charset="0"/>
                <a:cs typeface="Courier New" panose="02070309020205020404" pitchFamily="49" charset="0"/>
              </a:rPr>
              <a:t>- </a:t>
            </a:r>
            <a:r>
              <a:rPr sz="3200" spc="-8" dirty="0">
                <a:latin typeface="Courier New" panose="02070309020205020404" pitchFamily="49" charset="0"/>
                <a:cs typeface="Courier New" panose="02070309020205020404" pitchFamily="49" charset="0"/>
              </a:rPr>
              <a:t>fread()</a:t>
            </a:r>
            <a:endParaRPr sz="3200" dirty="0">
              <a:latin typeface="Courier New" panose="02070309020205020404" pitchFamily="49" charset="0"/>
              <a:cs typeface="Courier New" panose="02070309020205020404" pitchFamily="49" charset="0"/>
            </a:endParaRPr>
          </a:p>
        </p:txBody>
      </p:sp>
      <p:sp>
        <p:nvSpPr>
          <p:cNvPr id="3" name="object 3"/>
          <p:cNvSpPr txBox="1"/>
          <p:nvPr/>
        </p:nvSpPr>
        <p:spPr>
          <a:xfrm>
            <a:off x="609600" y="1392625"/>
            <a:ext cx="8211979" cy="4072749"/>
          </a:xfrm>
          <a:prstGeom prst="rect">
            <a:avLst/>
          </a:prstGeom>
        </p:spPr>
        <p:txBody>
          <a:bodyPr vert="horz" wrap="square" lIns="0" tIns="10001" rIns="0" bIns="0" rtlCol="0">
            <a:spAutoFit/>
          </a:bodyPr>
          <a:lstStyle/>
          <a:p>
            <a:pPr marL="224314" indent="-215265">
              <a:spcBef>
                <a:spcPts val="79"/>
              </a:spcBef>
              <a:buFont typeface="Wingdings"/>
              <a:buChar char=""/>
              <a:tabLst>
                <a:tab pos="224314" algn="l"/>
                <a:tab pos="224790" algn="l"/>
              </a:tabLst>
            </a:pPr>
            <a:r>
              <a:rPr sz="2400" spc="-4" dirty="0">
                <a:latin typeface="Courier New" panose="02070309020205020404" pitchFamily="49" charset="0"/>
                <a:cs typeface="Courier New" panose="02070309020205020404" pitchFamily="49" charset="0"/>
              </a:rPr>
              <a:t>The</a:t>
            </a:r>
            <a:r>
              <a:rPr sz="2400" spc="-19" dirty="0">
                <a:latin typeface="Courier New" panose="02070309020205020404" pitchFamily="49" charset="0"/>
                <a:cs typeface="Courier New" panose="02070309020205020404" pitchFamily="49" charset="0"/>
              </a:rPr>
              <a:t> </a:t>
            </a:r>
            <a:r>
              <a:rPr sz="2400" spc="-8" dirty="0">
                <a:solidFill>
                  <a:srgbClr val="DC123A"/>
                </a:solidFill>
                <a:latin typeface="Courier New" panose="02070309020205020404" pitchFamily="49" charset="0"/>
                <a:cs typeface="Courier New" panose="02070309020205020404" pitchFamily="49" charset="0"/>
              </a:rPr>
              <a:t>fread() </a:t>
            </a:r>
            <a:r>
              <a:rPr sz="2400" spc="-8" dirty="0">
                <a:latin typeface="Courier New" panose="02070309020205020404" pitchFamily="49" charset="0"/>
                <a:cs typeface="Courier New" panose="02070309020205020404" pitchFamily="49" charset="0"/>
              </a:rPr>
              <a:t>function</a:t>
            </a:r>
            <a:r>
              <a:rPr sz="2400" spc="-11"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reads</a:t>
            </a:r>
            <a:r>
              <a:rPr sz="2400" spc="-19"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from </a:t>
            </a:r>
            <a:r>
              <a:rPr sz="2400" dirty="0">
                <a:latin typeface="Courier New" panose="02070309020205020404" pitchFamily="49" charset="0"/>
                <a:cs typeface="Courier New" panose="02070309020205020404" pitchFamily="49" charset="0"/>
              </a:rPr>
              <a:t>an</a:t>
            </a:r>
            <a:r>
              <a:rPr sz="2400" spc="-15"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open</a:t>
            </a:r>
            <a:r>
              <a:rPr sz="2400" spc="-23"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file.</a:t>
            </a:r>
            <a:endParaRPr sz="2400" dirty="0">
              <a:latin typeface="Courier New" panose="02070309020205020404" pitchFamily="49" charset="0"/>
              <a:cs typeface="Courier New" panose="02070309020205020404" pitchFamily="49" charset="0"/>
            </a:endParaRPr>
          </a:p>
          <a:p>
            <a:pPr marL="224314" marR="3810" indent="-215265">
              <a:buFont typeface="Wingdings"/>
              <a:buChar char=""/>
              <a:tabLst>
                <a:tab pos="224314" algn="l"/>
                <a:tab pos="224790" algn="l"/>
                <a:tab pos="6151244" algn="l"/>
              </a:tabLst>
            </a:pPr>
            <a:r>
              <a:rPr sz="2400" spc="-4" dirty="0">
                <a:latin typeface="Courier New" panose="02070309020205020404" pitchFamily="49" charset="0"/>
                <a:cs typeface="Courier New" panose="02070309020205020404" pitchFamily="49" charset="0"/>
              </a:rPr>
              <a:t>The</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first</a:t>
            </a:r>
            <a:r>
              <a:rPr sz="2400" spc="-11"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parameter</a:t>
            </a:r>
            <a:r>
              <a:rPr sz="2400" spc="-4" dirty="0">
                <a:latin typeface="Courier New" panose="02070309020205020404" pitchFamily="49" charset="0"/>
                <a:cs typeface="Courier New" panose="02070309020205020404" pitchFamily="49" charset="0"/>
              </a:rPr>
              <a:t> of</a:t>
            </a:r>
            <a:r>
              <a:rPr sz="2400" dirty="0">
                <a:latin typeface="Courier New" panose="02070309020205020404" pitchFamily="49" charset="0"/>
                <a:cs typeface="Courier New" panose="02070309020205020404" pitchFamily="49" charset="0"/>
              </a:rPr>
              <a:t> </a:t>
            </a:r>
            <a:r>
              <a:rPr sz="2400" spc="-8" dirty="0">
                <a:solidFill>
                  <a:srgbClr val="DC123A"/>
                </a:solidFill>
                <a:latin typeface="Courier New" panose="02070309020205020404" pitchFamily="49" charset="0"/>
                <a:cs typeface="Courier New" panose="02070309020205020404" pitchFamily="49" charset="0"/>
              </a:rPr>
              <a:t>fread() </a:t>
            </a:r>
            <a:r>
              <a:rPr sz="2400" spc="-8" dirty="0">
                <a:latin typeface="Courier New" panose="02070309020205020404" pitchFamily="49" charset="0"/>
                <a:cs typeface="Courier New" panose="02070309020205020404" pitchFamily="49" charset="0"/>
              </a:rPr>
              <a:t>contains </a:t>
            </a:r>
            <a:r>
              <a:rPr sz="2400" spc="-4" dirty="0">
                <a:latin typeface="Courier New" panose="02070309020205020404" pitchFamily="49" charset="0"/>
                <a:cs typeface="Courier New" panose="02070309020205020404" pitchFamily="49" charset="0"/>
              </a:rPr>
              <a:t>the</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name</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of</a:t>
            </a:r>
            <a:r>
              <a:rPr sz="2400" spc="4"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the</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file</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to</a:t>
            </a:r>
            <a:r>
              <a:rPr sz="2400" spc="8"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read </a:t>
            </a:r>
            <a:r>
              <a:rPr sz="2400" spc="-4"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from</a:t>
            </a:r>
            <a:r>
              <a:rPr sz="2400" spc="4"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and</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the</a:t>
            </a:r>
            <a:r>
              <a:rPr sz="2400" spc="8"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second parameter</a:t>
            </a:r>
            <a:r>
              <a:rPr sz="2400" spc="11"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specifies</a:t>
            </a:r>
            <a:r>
              <a:rPr sz="2400" spc="4"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the</a:t>
            </a:r>
            <a:r>
              <a:rPr sz="2400" spc="4"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maximum</a:t>
            </a:r>
            <a:r>
              <a:rPr lang="en-US" sz="2400" spc="-8"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number of bytes </a:t>
            </a:r>
            <a:r>
              <a:rPr sz="2400" spc="-11" dirty="0">
                <a:latin typeface="Courier New" panose="02070309020205020404" pitchFamily="49" charset="0"/>
                <a:cs typeface="Courier New" panose="02070309020205020404" pitchFamily="49" charset="0"/>
              </a:rPr>
              <a:t>to </a:t>
            </a:r>
            <a:r>
              <a:rPr sz="2400" spc="-889"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read.</a:t>
            </a:r>
            <a:endParaRPr sz="2400" dirty="0">
              <a:latin typeface="Courier New" panose="02070309020205020404" pitchFamily="49" charset="0"/>
              <a:cs typeface="Courier New" panose="02070309020205020404" pitchFamily="49" charset="0"/>
            </a:endParaRPr>
          </a:p>
          <a:p>
            <a:pPr marL="224314" indent="-215265">
              <a:buFont typeface="Wingdings"/>
              <a:buChar char=""/>
              <a:tabLst>
                <a:tab pos="224314" algn="l"/>
                <a:tab pos="224790" algn="l"/>
              </a:tabLst>
            </a:pPr>
            <a:r>
              <a:rPr sz="2400" spc="-4" dirty="0">
                <a:latin typeface="Courier New" panose="02070309020205020404" pitchFamily="49" charset="0"/>
                <a:cs typeface="Courier New" panose="02070309020205020404" pitchFamily="49" charset="0"/>
              </a:rPr>
              <a:t>The</a:t>
            </a:r>
            <a:r>
              <a:rPr sz="2400" spc="-11"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following</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PHP </a:t>
            </a:r>
            <a:r>
              <a:rPr sz="2400" spc="-8" dirty="0">
                <a:latin typeface="Courier New" panose="02070309020205020404" pitchFamily="49" charset="0"/>
                <a:cs typeface="Courier New" panose="02070309020205020404" pitchFamily="49" charset="0"/>
              </a:rPr>
              <a:t>code</a:t>
            </a:r>
            <a:r>
              <a:rPr sz="2400" spc="-4"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reads</a:t>
            </a:r>
            <a:r>
              <a:rPr sz="2400"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the </a:t>
            </a:r>
            <a:r>
              <a:rPr sz="2400" spc="-8" dirty="0">
                <a:latin typeface="Courier New" panose="02070309020205020404" pitchFamily="49" charset="0"/>
                <a:cs typeface="Courier New" panose="02070309020205020404" pitchFamily="49" charset="0"/>
              </a:rPr>
              <a:t>"webdictionary.txt"</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file</a:t>
            </a:r>
            <a:r>
              <a:rPr sz="2400" spc="-11"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to</a:t>
            </a:r>
            <a:r>
              <a:rPr sz="2400" spc="-8" dirty="0">
                <a:latin typeface="Courier New" panose="02070309020205020404" pitchFamily="49" charset="0"/>
                <a:cs typeface="Courier New" panose="02070309020205020404" pitchFamily="49" charset="0"/>
              </a:rPr>
              <a:t> </a:t>
            </a:r>
            <a:r>
              <a:rPr sz="2400" spc="-4" dirty="0">
                <a:latin typeface="Courier New" panose="02070309020205020404" pitchFamily="49" charset="0"/>
                <a:cs typeface="Courier New" panose="02070309020205020404" pitchFamily="49" charset="0"/>
              </a:rPr>
              <a:t>the</a:t>
            </a:r>
            <a:r>
              <a:rPr sz="2400" dirty="0">
                <a:latin typeface="Courier New" panose="02070309020205020404" pitchFamily="49" charset="0"/>
                <a:cs typeface="Courier New" panose="02070309020205020404" pitchFamily="49" charset="0"/>
              </a:rPr>
              <a:t> </a:t>
            </a:r>
            <a:r>
              <a:rPr sz="2400" spc="-8" dirty="0">
                <a:latin typeface="Courier New" panose="02070309020205020404" pitchFamily="49" charset="0"/>
                <a:cs typeface="Courier New" panose="02070309020205020404" pitchFamily="49" charset="0"/>
              </a:rPr>
              <a:t>end:</a:t>
            </a:r>
            <a:endParaRPr sz="2400" dirty="0">
              <a:latin typeface="Courier New" panose="02070309020205020404" pitchFamily="49" charset="0"/>
              <a:cs typeface="Courier New" panose="02070309020205020404" pitchFamily="49" charset="0"/>
            </a:endParaRPr>
          </a:p>
          <a:p>
            <a:pPr>
              <a:spcBef>
                <a:spcPts val="30"/>
              </a:spcBef>
            </a:pPr>
            <a:endParaRPr sz="2400" dirty="0">
              <a:latin typeface="Courier New" panose="02070309020205020404" pitchFamily="49" charset="0"/>
              <a:cs typeface="Courier New" panose="02070309020205020404" pitchFamily="49" charset="0"/>
            </a:endParaRPr>
          </a:p>
          <a:p>
            <a:pPr marL="9525"/>
            <a:r>
              <a:rPr lang="en-US" sz="2400" spc="-11" dirty="0">
                <a:latin typeface="Courier New" panose="02070309020205020404" pitchFamily="49" charset="0"/>
                <a:cs typeface="Courier New" panose="02070309020205020404" pitchFamily="49" charset="0"/>
              </a:rPr>
              <a:t> </a:t>
            </a:r>
            <a:r>
              <a:rPr sz="2400" spc="-11" dirty="0" err="1">
                <a:latin typeface="Courier New" panose="02070309020205020404" pitchFamily="49" charset="0"/>
                <a:cs typeface="Courier New" panose="02070309020205020404" pitchFamily="49" charset="0"/>
              </a:rPr>
              <a:t>fread</a:t>
            </a:r>
            <a:r>
              <a:rPr sz="2400" spc="-11" dirty="0">
                <a:latin typeface="Courier New" panose="02070309020205020404" pitchFamily="49" charset="0"/>
                <a:cs typeface="Courier New" panose="02070309020205020404" pitchFamily="49" charset="0"/>
              </a:rPr>
              <a:t>($myfile,filesize("webdictionary.txt"));</a:t>
            </a:r>
            <a:endParaRPr sz="2400" dirty="0">
              <a:latin typeface="Courier New" panose="02070309020205020404" pitchFamily="49" charset="0"/>
              <a:cs typeface="Courier New" panose="020703090202050204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a:effectLst/>
                <a:latin typeface="Nyala" pitchFamily="2" charset="0"/>
              </a:rPr>
              <a:t>PHP File Upload</a:t>
            </a:r>
            <a:endParaRPr lang="en-US" dirty="0">
              <a:latin typeface="Nyala" pitchFamily="2" charset="0"/>
            </a:endParaRPr>
          </a:p>
        </p:txBody>
      </p:sp>
      <p:sp>
        <p:nvSpPr>
          <p:cNvPr id="3" name="Content Placeholder 2"/>
          <p:cNvSpPr>
            <a:spLocks noGrp="1"/>
          </p:cNvSpPr>
          <p:nvPr>
            <p:ph idx="1"/>
          </p:nvPr>
        </p:nvSpPr>
        <p:spPr>
          <a:xfrm>
            <a:off x="381000" y="914400"/>
            <a:ext cx="8686800" cy="5211763"/>
          </a:xfrm>
        </p:spPr>
        <p:txBody>
          <a:bodyPr>
            <a:normAutofit lnSpcReduction="10000"/>
          </a:bodyPr>
          <a:lstStyle/>
          <a:p>
            <a:r>
              <a:rPr lang="en-US" sz="1800" dirty="0">
                <a:effectLst/>
                <a:latin typeface="Courier New" panose="02070309020205020404" pitchFamily="49" charset="0"/>
                <a:cs typeface="Courier New" panose="02070309020205020404" pitchFamily="49" charset="0"/>
              </a:rPr>
              <a:t>With PHP, it is possible to upload files to the server.</a:t>
            </a:r>
          </a:p>
          <a:p>
            <a:r>
              <a:rPr lang="en-US" sz="1800" b="1" dirty="0">
                <a:effectLst/>
                <a:latin typeface="Courier New" panose="02070309020205020404" pitchFamily="49" charset="0"/>
                <a:cs typeface="Courier New" panose="02070309020205020404" pitchFamily="49" charset="0"/>
              </a:rPr>
              <a:t>Create an Upload-File Form</a:t>
            </a:r>
          </a:p>
          <a:p>
            <a:r>
              <a:rPr lang="en-US" sz="1800" dirty="0">
                <a:effectLst/>
                <a:latin typeface="Courier New" panose="02070309020205020404" pitchFamily="49" charset="0"/>
                <a:cs typeface="Courier New" panose="02070309020205020404" pitchFamily="49" charset="0"/>
              </a:rPr>
              <a:t>To allow users to upload files from a form can be very useful. </a:t>
            </a:r>
          </a:p>
          <a:p>
            <a:r>
              <a:rPr lang="en-US" sz="1800" dirty="0">
                <a:latin typeface="Courier New" panose="02070309020205020404" pitchFamily="49" charset="0"/>
                <a:cs typeface="Courier New" panose="02070309020205020404" pitchFamily="49" charset="0"/>
              </a:rPr>
              <a:t>Example</a:t>
            </a:r>
          </a:p>
          <a:p>
            <a:endParaRPr lang="en-US" sz="1800" dirty="0">
              <a:latin typeface="Courier New" panose="02070309020205020404" pitchFamily="49" charset="0"/>
              <a:cs typeface="Courier New" panose="02070309020205020404" pitchFamily="49" charset="0"/>
            </a:endParaRPr>
          </a:p>
          <a:p>
            <a:pPr marL="0" indent="0">
              <a:buNone/>
            </a:pPr>
            <a:r>
              <a:rPr lang="en-US" sz="1800" b="0" i="0" dirty="0">
                <a:solidFill>
                  <a:srgbClr val="0000CD"/>
                </a:solidFill>
                <a:effectLst/>
                <a:latin typeface="Courier New" panose="02070309020205020404" pitchFamily="49" charset="0"/>
                <a:cs typeface="Courier New" panose="02070309020205020404" pitchFamily="49" charset="0"/>
              </a:rPr>
              <a:t>&lt;</a:t>
            </a:r>
            <a:r>
              <a:rPr lang="en-US" sz="1800" b="0" i="0" dirty="0">
                <a:solidFill>
                  <a:srgbClr val="A52A2A"/>
                </a:solidFill>
                <a:effectLst/>
                <a:latin typeface="Courier New" panose="02070309020205020404" pitchFamily="49" charset="0"/>
                <a:cs typeface="Courier New" panose="02070309020205020404" pitchFamily="49" charset="0"/>
              </a:rPr>
              <a:t>!DOCTYPE</a:t>
            </a:r>
            <a:r>
              <a:rPr lang="en-US" sz="1800" b="0" i="0" dirty="0">
                <a:solidFill>
                  <a:srgbClr val="FF0000"/>
                </a:solidFill>
                <a:effectLst/>
                <a:latin typeface="Courier New" panose="02070309020205020404" pitchFamily="49" charset="0"/>
                <a:cs typeface="Courier New" panose="02070309020205020404" pitchFamily="49" charset="0"/>
              </a:rPr>
              <a:t> html</a:t>
            </a:r>
            <a:r>
              <a:rPr lang="en-US" sz="1800" b="0" i="0" dirty="0">
                <a:solidFill>
                  <a:srgbClr val="0000CD"/>
                </a:solidFill>
                <a:effectLst/>
                <a:latin typeface="Courier New" panose="02070309020205020404" pitchFamily="49" charset="0"/>
                <a:cs typeface="Courier New" panose="02070309020205020404" pitchFamily="49" charset="0"/>
              </a:rPr>
              <a:t>&gt;</a:t>
            </a:r>
            <a:br>
              <a:rPr lang="en-US" sz="1800" dirty="0">
                <a:latin typeface="Courier New" panose="02070309020205020404" pitchFamily="49" charset="0"/>
                <a:cs typeface="Courier New" panose="02070309020205020404" pitchFamily="49" charset="0"/>
              </a:rPr>
            </a:br>
            <a:r>
              <a:rPr lang="en-US" sz="1800" b="0" i="0" dirty="0">
                <a:solidFill>
                  <a:srgbClr val="0000CD"/>
                </a:solidFill>
                <a:effectLst/>
                <a:latin typeface="Courier New" panose="02070309020205020404" pitchFamily="49" charset="0"/>
                <a:cs typeface="Courier New" panose="02070309020205020404" pitchFamily="49" charset="0"/>
              </a:rPr>
              <a:t>&lt;</a:t>
            </a:r>
            <a:r>
              <a:rPr lang="en-US" sz="1800" b="0" i="0" dirty="0">
                <a:solidFill>
                  <a:srgbClr val="A52A2A"/>
                </a:solidFill>
                <a:effectLst/>
                <a:latin typeface="Courier New" panose="02070309020205020404" pitchFamily="49" charset="0"/>
                <a:cs typeface="Courier New" panose="02070309020205020404" pitchFamily="49" charset="0"/>
              </a:rPr>
              <a:t>html</a:t>
            </a:r>
            <a:r>
              <a:rPr lang="en-US" sz="1800" b="0" i="0" dirty="0">
                <a:solidFill>
                  <a:srgbClr val="0000CD"/>
                </a:solidFill>
                <a:effectLst/>
                <a:latin typeface="Courier New" panose="02070309020205020404" pitchFamily="49" charset="0"/>
                <a:cs typeface="Courier New" panose="02070309020205020404" pitchFamily="49" charset="0"/>
              </a:rPr>
              <a:t>&gt;</a:t>
            </a:r>
            <a:br>
              <a:rPr lang="en-US" sz="1800" dirty="0">
                <a:latin typeface="Courier New" panose="02070309020205020404" pitchFamily="49" charset="0"/>
                <a:cs typeface="Courier New" panose="02070309020205020404" pitchFamily="49" charset="0"/>
              </a:rPr>
            </a:br>
            <a:r>
              <a:rPr lang="en-US" sz="1800" b="0" i="0" dirty="0">
                <a:solidFill>
                  <a:srgbClr val="0000CD"/>
                </a:solidFill>
                <a:effectLst/>
                <a:latin typeface="Courier New" panose="02070309020205020404" pitchFamily="49" charset="0"/>
                <a:cs typeface="Courier New" panose="02070309020205020404" pitchFamily="49" charset="0"/>
              </a:rPr>
              <a:t>&lt;</a:t>
            </a:r>
            <a:r>
              <a:rPr lang="en-US" sz="1800" b="0" i="0" dirty="0">
                <a:solidFill>
                  <a:srgbClr val="A52A2A"/>
                </a:solidFill>
                <a:effectLst/>
                <a:latin typeface="Courier New" panose="02070309020205020404" pitchFamily="49" charset="0"/>
                <a:cs typeface="Courier New" panose="02070309020205020404" pitchFamily="49" charset="0"/>
              </a:rPr>
              <a:t>body</a:t>
            </a:r>
            <a:r>
              <a:rPr lang="en-US" sz="1800" b="0" i="0" dirty="0">
                <a:solidFill>
                  <a:srgbClr val="0000CD"/>
                </a:solidFill>
                <a:effectLst/>
                <a:latin typeface="Courier New" panose="02070309020205020404" pitchFamily="49" charset="0"/>
                <a:cs typeface="Courier New" panose="02070309020205020404" pitchFamily="49" charset="0"/>
              </a:rPr>
              <a:t>&gt;</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b="0" i="0" dirty="0">
                <a:solidFill>
                  <a:srgbClr val="0000CD"/>
                </a:solidFill>
                <a:effectLst/>
                <a:latin typeface="Courier New" panose="02070309020205020404" pitchFamily="49" charset="0"/>
                <a:cs typeface="Courier New" panose="02070309020205020404" pitchFamily="49" charset="0"/>
              </a:rPr>
              <a:t>&lt;</a:t>
            </a:r>
            <a:r>
              <a:rPr lang="en-US" sz="1800" b="0" i="0" dirty="0">
                <a:solidFill>
                  <a:srgbClr val="A52A2A"/>
                </a:solidFill>
                <a:effectLst/>
                <a:latin typeface="Courier New" panose="02070309020205020404" pitchFamily="49" charset="0"/>
                <a:cs typeface="Courier New" panose="02070309020205020404" pitchFamily="49" charset="0"/>
              </a:rPr>
              <a:t>form</a:t>
            </a:r>
            <a:r>
              <a:rPr lang="en-US" sz="1800" b="0" i="0" dirty="0">
                <a:solidFill>
                  <a:srgbClr val="FF0000"/>
                </a:solidFill>
                <a:effectLst/>
                <a:latin typeface="Courier New" panose="02070309020205020404" pitchFamily="49" charset="0"/>
                <a:cs typeface="Courier New" panose="02070309020205020404" pitchFamily="49" charset="0"/>
              </a:rPr>
              <a:t> action</a:t>
            </a:r>
            <a:r>
              <a:rPr lang="en-US" sz="1800" b="0" i="0" dirty="0">
                <a:solidFill>
                  <a:srgbClr val="0000CD"/>
                </a:solidFill>
                <a:effectLst/>
                <a:latin typeface="Courier New" panose="02070309020205020404" pitchFamily="49" charset="0"/>
                <a:cs typeface="Courier New" panose="02070309020205020404" pitchFamily="49" charset="0"/>
              </a:rPr>
              <a:t>="</a:t>
            </a:r>
            <a:r>
              <a:rPr lang="en-US" sz="1800" b="0" i="0" dirty="0" err="1">
                <a:solidFill>
                  <a:srgbClr val="0000CD"/>
                </a:solidFill>
                <a:effectLst/>
                <a:latin typeface="Courier New" panose="02070309020205020404" pitchFamily="49" charset="0"/>
                <a:cs typeface="Courier New" panose="02070309020205020404" pitchFamily="49" charset="0"/>
              </a:rPr>
              <a:t>upload.php</a:t>
            </a:r>
            <a:r>
              <a:rPr lang="en-US" sz="1800" b="0" i="0" dirty="0">
                <a:solidFill>
                  <a:srgbClr val="0000CD"/>
                </a:solidFill>
                <a:effectLst/>
                <a:latin typeface="Courier New" panose="02070309020205020404" pitchFamily="49" charset="0"/>
                <a:cs typeface="Courier New" panose="02070309020205020404" pitchFamily="49" charset="0"/>
              </a:rPr>
              <a:t>"</a:t>
            </a:r>
            <a:r>
              <a:rPr lang="en-US" sz="1800" b="0" i="0" dirty="0">
                <a:solidFill>
                  <a:srgbClr val="FF0000"/>
                </a:solidFill>
                <a:effectLst/>
                <a:latin typeface="Courier New" panose="02070309020205020404" pitchFamily="49" charset="0"/>
                <a:cs typeface="Courier New" panose="02070309020205020404" pitchFamily="49" charset="0"/>
              </a:rPr>
              <a:t> method</a:t>
            </a:r>
            <a:r>
              <a:rPr lang="en-US" sz="1800" b="0" i="0" dirty="0">
                <a:solidFill>
                  <a:srgbClr val="0000CD"/>
                </a:solidFill>
                <a:effectLst/>
                <a:latin typeface="Courier New" panose="02070309020205020404" pitchFamily="49" charset="0"/>
                <a:cs typeface="Courier New" panose="02070309020205020404" pitchFamily="49" charset="0"/>
              </a:rPr>
              <a:t>="post"</a:t>
            </a:r>
            <a:r>
              <a:rPr lang="en-US" sz="1800" b="0" i="0" dirty="0">
                <a:solidFill>
                  <a:srgbClr val="FF0000"/>
                </a:solidFill>
                <a:effectLst/>
                <a:latin typeface="Courier New" panose="02070309020205020404" pitchFamily="49" charset="0"/>
                <a:cs typeface="Courier New" panose="02070309020205020404" pitchFamily="49" charset="0"/>
              </a:rPr>
              <a:t> </a:t>
            </a:r>
            <a:r>
              <a:rPr lang="en-US" sz="1800" b="0" i="0" dirty="0" err="1">
                <a:solidFill>
                  <a:srgbClr val="FF0000"/>
                </a:solidFill>
                <a:effectLst/>
                <a:latin typeface="Courier New" panose="02070309020205020404" pitchFamily="49" charset="0"/>
                <a:cs typeface="Courier New" panose="02070309020205020404" pitchFamily="49" charset="0"/>
              </a:rPr>
              <a:t>enctype</a:t>
            </a:r>
            <a:r>
              <a:rPr lang="en-US" sz="1800" b="0" i="0" dirty="0">
                <a:solidFill>
                  <a:srgbClr val="0000CD"/>
                </a:solidFill>
                <a:effectLst/>
                <a:latin typeface="Courier New" panose="02070309020205020404" pitchFamily="49" charset="0"/>
                <a:cs typeface="Courier New" panose="02070309020205020404" pitchFamily="49" charset="0"/>
              </a:rPr>
              <a:t>="multipart/form-data"&gt;</a:t>
            </a:r>
            <a:br>
              <a:rPr lang="en-US" sz="1800" dirty="0">
                <a:latin typeface="Courier New" panose="02070309020205020404" pitchFamily="49" charset="0"/>
                <a:cs typeface="Courier New" panose="02070309020205020404" pitchFamily="49" charset="0"/>
              </a:rPr>
            </a:br>
            <a:r>
              <a:rPr lang="en-US" sz="1800" b="0" i="0" dirty="0">
                <a:solidFill>
                  <a:srgbClr val="000000"/>
                </a:solidFill>
                <a:effectLst/>
                <a:highlight>
                  <a:srgbClr val="FFFFFF"/>
                </a:highlight>
                <a:latin typeface="Courier New" panose="02070309020205020404" pitchFamily="49" charset="0"/>
                <a:cs typeface="Courier New" panose="02070309020205020404" pitchFamily="49" charset="0"/>
              </a:rPr>
              <a:t>  Select image to upload:</a:t>
            </a:r>
            <a:br>
              <a:rPr lang="en-US" sz="1800" dirty="0">
                <a:latin typeface="Courier New" panose="02070309020205020404" pitchFamily="49" charset="0"/>
                <a:cs typeface="Courier New" panose="02070309020205020404" pitchFamily="49" charset="0"/>
              </a:rPr>
            </a:br>
            <a:r>
              <a:rPr lang="en-US" sz="1800" b="0" i="0" dirty="0">
                <a:solidFill>
                  <a:srgbClr val="000000"/>
                </a:solidFill>
                <a:effectLst/>
                <a:highlight>
                  <a:srgbClr val="FFFFFF"/>
                </a:highlight>
                <a:latin typeface="Courier New" panose="02070309020205020404" pitchFamily="49" charset="0"/>
                <a:cs typeface="Courier New" panose="02070309020205020404" pitchFamily="49" charset="0"/>
              </a:rPr>
              <a:t>  </a:t>
            </a:r>
            <a:r>
              <a:rPr lang="en-US" sz="1800" b="0" i="0" dirty="0">
                <a:solidFill>
                  <a:srgbClr val="0000CD"/>
                </a:solidFill>
                <a:effectLst/>
                <a:latin typeface="Courier New" panose="02070309020205020404" pitchFamily="49" charset="0"/>
                <a:cs typeface="Courier New" panose="02070309020205020404" pitchFamily="49" charset="0"/>
              </a:rPr>
              <a:t>&lt;</a:t>
            </a:r>
            <a:r>
              <a:rPr lang="en-US" sz="1800" b="0" i="0" dirty="0">
                <a:solidFill>
                  <a:srgbClr val="A52A2A"/>
                </a:solidFill>
                <a:effectLst/>
                <a:latin typeface="Courier New" panose="02070309020205020404" pitchFamily="49" charset="0"/>
                <a:cs typeface="Courier New" panose="02070309020205020404" pitchFamily="49" charset="0"/>
              </a:rPr>
              <a:t>input</a:t>
            </a:r>
            <a:r>
              <a:rPr lang="en-US" sz="1800" b="0" i="0" dirty="0">
                <a:solidFill>
                  <a:srgbClr val="FF0000"/>
                </a:solidFill>
                <a:effectLst/>
                <a:latin typeface="Courier New" panose="02070309020205020404" pitchFamily="49" charset="0"/>
                <a:cs typeface="Courier New" panose="02070309020205020404" pitchFamily="49" charset="0"/>
              </a:rPr>
              <a:t> type</a:t>
            </a:r>
            <a:r>
              <a:rPr lang="en-US" sz="1800" b="0" i="0" dirty="0">
                <a:solidFill>
                  <a:srgbClr val="0000CD"/>
                </a:solidFill>
                <a:effectLst/>
                <a:latin typeface="Courier New" panose="02070309020205020404" pitchFamily="49" charset="0"/>
                <a:cs typeface="Courier New" panose="02070309020205020404" pitchFamily="49" charset="0"/>
              </a:rPr>
              <a:t>="file"</a:t>
            </a:r>
            <a:r>
              <a:rPr lang="en-US" sz="1800" b="0" i="0" dirty="0">
                <a:solidFill>
                  <a:srgbClr val="FF0000"/>
                </a:solidFill>
                <a:effectLst/>
                <a:latin typeface="Courier New" panose="02070309020205020404" pitchFamily="49" charset="0"/>
                <a:cs typeface="Courier New" panose="02070309020205020404" pitchFamily="49" charset="0"/>
              </a:rPr>
              <a:t> name</a:t>
            </a:r>
            <a:r>
              <a:rPr lang="en-US" sz="1800" b="0" i="0" dirty="0">
                <a:solidFill>
                  <a:srgbClr val="0000CD"/>
                </a:solidFill>
                <a:effectLst/>
                <a:latin typeface="Courier New" panose="02070309020205020404" pitchFamily="49" charset="0"/>
                <a:cs typeface="Courier New" panose="02070309020205020404" pitchFamily="49" charset="0"/>
              </a:rPr>
              <a:t>="</a:t>
            </a:r>
            <a:r>
              <a:rPr lang="en-US" sz="1800" b="0" i="0" dirty="0" err="1">
                <a:solidFill>
                  <a:srgbClr val="0000CD"/>
                </a:solidFill>
                <a:effectLst/>
                <a:latin typeface="Courier New" panose="02070309020205020404" pitchFamily="49" charset="0"/>
                <a:cs typeface="Courier New" panose="02070309020205020404" pitchFamily="49" charset="0"/>
              </a:rPr>
              <a:t>fileToUpload</a:t>
            </a:r>
            <a:r>
              <a:rPr lang="en-US" sz="1800" b="0" i="0" dirty="0">
                <a:solidFill>
                  <a:srgbClr val="0000CD"/>
                </a:solidFill>
                <a:effectLst/>
                <a:latin typeface="Courier New" panose="02070309020205020404" pitchFamily="49" charset="0"/>
                <a:cs typeface="Courier New" panose="02070309020205020404" pitchFamily="49" charset="0"/>
              </a:rPr>
              <a:t>"</a:t>
            </a:r>
            <a:r>
              <a:rPr lang="en-US" sz="1800" b="0" i="0" dirty="0">
                <a:solidFill>
                  <a:srgbClr val="FF0000"/>
                </a:solidFill>
                <a:effectLst/>
                <a:latin typeface="Courier New" panose="02070309020205020404" pitchFamily="49" charset="0"/>
                <a:cs typeface="Courier New" panose="02070309020205020404" pitchFamily="49" charset="0"/>
              </a:rPr>
              <a:t> id</a:t>
            </a:r>
            <a:r>
              <a:rPr lang="en-US" sz="1800" b="0" i="0" dirty="0">
                <a:solidFill>
                  <a:srgbClr val="0000CD"/>
                </a:solidFill>
                <a:effectLst/>
                <a:latin typeface="Courier New" panose="02070309020205020404" pitchFamily="49" charset="0"/>
                <a:cs typeface="Courier New" panose="02070309020205020404" pitchFamily="49" charset="0"/>
              </a:rPr>
              <a:t>="</a:t>
            </a:r>
            <a:r>
              <a:rPr lang="en-US" sz="1800" b="0" i="0" dirty="0" err="1">
                <a:solidFill>
                  <a:srgbClr val="0000CD"/>
                </a:solidFill>
                <a:effectLst/>
                <a:latin typeface="Courier New" panose="02070309020205020404" pitchFamily="49" charset="0"/>
                <a:cs typeface="Courier New" panose="02070309020205020404" pitchFamily="49" charset="0"/>
              </a:rPr>
              <a:t>fileToUpload</a:t>
            </a:r>
            <a:r>
              <a:rPr lang="en-US" sz="1800" b="0" i="0" dirty="0">
                <a:solidFill>
                  <a:srgbClr val="0000CD"/>
                </a:solidFill>
                <a:effectLst/>
                <a:latin typeface="Courier New" panose="02070309020205020404" pitchFamily="49" charset="0"/>
                <a:cs typeface="Courier New" panose="02070309020205020404" pitchFamily="49" charset="0"/>
              </a:rPr>
              <a:t>"&gt;</a:t>
            </a:r>
            <a:br>
              <a:rPr lang="en-US" sz="1800" dirty="0">
                <a:latin typeface="Courier New" panose="02070309020205020404" pitchFamily="49" charset="0"/>
                <a:cs typeface="Courier New" panose="02070309020205020404" pitchFamily="49" charset="0"/>
              </a:rPr>
            </a:br>
            <a:r>
              <a:rPr lang="en-US" sz="1800" b="0" i="0" dirty="0">
                <a:solidFill>
                  <a:srgbClr val="000000"/>
                </a:solidFill>
                <a:effectLst/>
                <a:highlight>
                  <a:srgbClr val="FFFFFF"/>
                </a:highlight>
                <a:latin typeface="Courier New" panose="02070309020205020404" pitchFamily="49" charset="0"/>
                <a:cs typeface="Courier New" panose="02070309020205020404" pitchFamily="49" charset="0"/>
              </a:rPr>
              <a:t>  </a:t>
            </a:r>
            <a:r>
              <a:rPr lang="en-US" sz="1800" b="0" i="0" dirty="0">
                <a:solidFill>
                  <a:srgbClr val="0000CD"/>
                </a:solidFill>
                <a:effectLst/>
                <a:latin typeface="Courier New" panose="02070309020205020404" pitchFamily="49" charset="0"/>
                <a:cs typeface="Courier New" panose="02070309020205020404" pitchFamily="49" charset="0"/>
              </a:rPr>
              <a:t>&lt;</a:t>
            </a:r>
            <a:r>
              <a:rPr lang="en-US" sz="1800" b="0" i="0" dirty="0">
                <a:solidFill>
                  <a:srgbClr val="A52A2A"/>
                </a:solidFill>
                <a:effectLst/>
                <a:latin typeface="Courier New" panose="02070309020205020404" pitchFamily="49" charset="0"/>
                <a:cs typeface="Courier New" panose="02070309020205020404" pitchFamily="49" charset="0"/>
              </a:rPr>
              <a:t>input</a:t>
            </a:r>
            <a:r>
              <a:rPr lang="en-US" sz="1800" b="0" i="0" dirty="0">
                <a:solidFill>
                  <a:srgbClr val="FF0000"/>
                </a:solidFill>
                <a:effectLst/>
                <a:latin typeface="Courier New" panose="02070309020205020404" pitchFamily="49" charset="0"/>
                <a:cs typeface="Courier New" panose="02070309020205020404" pitchFamily="49" charset="0"/>
              </a:rPr>
              <a:t> type</a:t>
            </a:r>
            <a:r>
              <a:rPr lang="en-US" sz="1800" b="0" i="0" dirty="0">
                <a:solidFill>
                  <a:srgbClr val="0000CD"/>
                </a:solidFill>
                <a:effectLst/>
                <a:latin typeface="Courier New" panose="02070309020205020404" pitchFamily="49" charset="0"/>
                <a:cs typeface="Courier New" panose="02070309020205020404" pitchFamily="49" charset="0"/>
              </a:rPr>
              <a:t>="submit"</a:t>
            </a:r>
            <a:r>
              <a:rPr lang="en-US" sz="1800" b="0" i="0" dirty="0">
                <a:solidFill>
                  <a:srgbClr val="FF0000"/>
                </a:solidFill>
                <a:effectLst/>
                <a:latin typeface="Courier New" panose="02070309020205020404" pitchFamily="49" charset="0"/>
                <a:cs typeface="Courier New" panose="02070309020205020404" pitchFamily="49" charset="0"/>
              </a:rPr>
              <a:t> value</a:t>
            </a:r>
            <a:r>
              <a:rPr lang="en-US" sz="1800" b="0" i="0" dirty="0">
                <a:solidFill>
                  <a:srgbClr val="0000CD"/>
                </a:solidFill>
                <a:effectLst/>
                <a:latin typeface="Courier New" panose="02070309020205020404" pitchFamily="49" charset="0"/>
                <a:cs typeface="Courier New" panose="02070309020205020404" pitchFamily="49" charset="0"/>
              </a:rPr>
              <a:t>="Upload Image"</a:t>
            </a:r>
            <a:r>
              <a:rPr lang="en-US" sz="1800" b="0" i="0" dirty="0">
                <a:solidFill>
                  <a:srgbClr val="FF0000"/>
                </a:solidFill>
                <a:effectLst/>
                <a:latin typeface="Courier New" panose="02070309020205020404" pitchFamily="49" charset="0"/>
                <a:cs typeface="Courier New" panose="02070309020205020404" pitchFamily="49" charset="0"/>
              </a:rPr>
              <a:t> name</a:t>
            </a:r>
            <a:r>
              <a:rPr lang="en-US" sz="1800" b="0" i="0" dirty="0">
                <a:solidFill>
                  <a:srgbClr val="0000CD"/>
                </a:solidFill>
                <a:effectLst/>
                <a:latin typeface="Courier New" panose="02070309020205020404" pitchFamily="49" charset="0"/>
                <a:cs typeface="Courier New" panose="02070309020205020404" pitchFamily="49" charset="0"/>
              </a:rPr>
              <a:t>="submit"&gt;</a:t>
            </a:r>
            <a:br>
              <a:rPr lang="en-US" sz="1800" dirty="0">
                <a:latin typeface="Courier New" panose="02070309020205020404" pitchFamily="49" charset="0"/>
                <a:cs typeface="Courier New" panose="02070309020205020404" pitchFamily="49" charset="0"/>
              </a:rPr>
            </a:br>
            <a:r>
              <a:rPr lang="en-US" sz="1800" b="0" i="0" dirty="0">
                <a:solidFill>
                  <a:srgbClr val="0000CD"/>
                </a:solidFill>
                <a:effectLst/>
                <a:latin typeface="Courier New" panose="02070309020205020404" pitchFamily="49" charset="0"/>
                <a:cs typeface="Courier New" panose="02070309020205020404" pitchFamily="49" charset="0"/>
              </a:rPr>
              <a:t>&lt;</a:t>
            </a:r>
            <a:r>
              <a:rPr lang="en-US" sz="1800" b="0" i="0" dirty="0">
                <a:solidFill>
                  <a:srgbClr val="A52A2A"/>
                </a:solidFill>
                <a:effectLst/>
                <a:latin typeface="Courier New" panose="02070309020205020404" pitchFamily="49" charset="0"/>
                <a:cs typeface="Courier New" panose="02070309020205020404" pitchFamily="49" charset="0"/>
              </a:rPr>
              <a:t>/form</a:t>
            </a:r>
            <a:r>
              <a:rPr lang="en-US" sz="1800" b="0" i="0" dirty="0">
                <a:solidFill>
                  <a:srgbClr val="0000CD"/>
                </a:solidFill>
                <a:effectLst/>
                <a:latin typeface="Courier New" panose="02070309020205020404" pitchFamily="49" charset="0"/>
                <a:cs typeface="Courier New" panose="02070309020205020404" pitchFamily="49" charset="0"/>
              </a:rPr>
              <a:t>&gt;</a:t>
            </a:r>
            <a:br>
              <a:rPr lang="en-US" sz="1800" dirty="0">
                <a:latin typeface="Courier New" panose="02070309020205020404" pitchFamily="49" charset="0"/>
                <a:cs typeface="Courier New" panose="02070309020205020404" pitchFamily="49" charset="0"/>
              </a:rPr>
            </a:br>
            <a:br>
              <a:rPr lang="en-US" sz="1800" dirty="0">
                <a:latin typeface="Courier New" panose="02070309020205020404" pitchFamily="49" charset="0"/>
                <a:cs typeface="Courier New" panose="02070309020205020404" pitchFamily="49" charset="0"/>
              </a:rPr>
            </a:br>
            <a:r>
              <a:rPr lang="en-US" sz="1800" b="0" i="0" dirty="0">
                <a:solidFill>
                  <a:srgbClr val="0000CD"/>
                </a:solidFill>
                <a:effectLst/>
                <a:latin typeface="Courier New" panose="02070309020205020404" pitchFamily="49" charset="0"/>
                <a:cs typeface="Courier New" panose="02070309020205020404" pitchFamily="49" charset="0"/>
              </a:rPr>
              <a:t>&lt;</a:t>
            </a:r>
            <a:r>
              <a:rPr lang="en-US" sz="1800" b="0" i="0" dirty="0">
                <a:solidFill>
                  <a:srgbClr val="A52A2A"/>
                </a:solidFill>
                <a:effectLst/>
                <a:latin typeface="Courier New" panose="02070309020205020404" pitchFamily="49" charset="0"/>
                <a:cs typeface="Courier New" panose="02070309020205020404" pitchFamily="49" charset="0"/>
              </a:rPr>
              <a:t>/body</a:t>
            </a:r>
            <a:r>
              <a:rPr lang="en-US" sz="1800" b="0" i="0" dirty="0">
                <a:solidFill>
                  <a:srgbClr val="0000CD"/>
                </a:solidFill>
                <a:effectLst/>
                <a:latin typeface="Courier New" panose="02070309020205020404" pitchFamily="49" charset="0"/>
                <a:cs typeface="Courier New" panose="02070309020205020404" pitchFamily="49" charset="0"/>
              </a:rPr>
              <a:t>&gt;</a:t>
            </a:r>
            <a:br>
              <a:rPr lang="en-US" sz="1800" dirty="0">
                <a:latin typeface="Courier New" panose="02070309020205020404" pitchFamily="49" charset="0"/>
                <a:cs typeface="Courier New" panose="02070309020205020404" pitchFamily="49" charset="0"/>
              </a:rPr>
            </a:br>
            <a:r>
              <a:rPr lang="en-US" sz="1800" b="0" i="0" dirty="0">
                <a:solidFill>
                  <a:srgbClr val="0000CD"/>
                </a:solidFill>
                <a:effectLst/>
                <a:latin typeface="Courier New" panose="02070309020205020404" pitchFamily="49" charset="0"/>
                <a:cs typeface="Courier New" panose="02070309020205020404" pitchFamily="49" charset="0"/>
              </a:rPr>
              <a:t>&lt;</a:t>
            </a:r>
            <a:r>
              <a:rPr lang="en-US" sz="1800" b="0" i="0" dirty="0">
                <a:solidFill>
                  <a:srgbClr val="A52A2A"/>
                </a:solidFill>
                <a:effectLst/>
                <a:latin typeface="Courier New" panose="02070309020205020404" pitchFamily="49" charset="0"/>
                <a:cs typeface="Courier New" panose="02070309020205020404" pitchFamily="49" charset="0"/>
              </a:rPr>
              <a:t>/html</a:t>
            </a:r>
            <a:r>
              <a:rPr lang="en-US" sz="1800" b="0" i="0" dirty="0">
                <a:solidFill>
                  <a:srgbClr val="0000CD"/>
                </a:solidFill>
                <a:effectLst/>
                <a:latin typeface="Courier New" panose="02070309020205020404" pitchFamily="49" charset="0"/>
                <a:cs typeface="Courier New" panose="02070309020205020404" pitchFamily="49" charset="0"/>
              </a:rPr>
              <a:t>&gt;</a:t>
            </a:r>
            <a:endParaRPr lang="en-US"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8569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82000" cy="5364163"/>
          </a:xfrm>
        </p:spPr>
        <p:txBody>
          <a:bodyPr>
            <a:normAutofit/>
          </a:bodyPr>
          <a:lstStyle/>
          <a:p>
            <a:pPr algn="just"/>
            <a:r>
              <a:rPr lang="en-US" sz="2400" dirty="0">
                <a:effectLst/>
                <a:latin typeface="Courier New" panose="02070309020205020404" pitchFamily="49" charset="0"/>
                <a:cs typeface="Courier New" panose="02070309020205020404" pitchFamily="49" charset="0"/>
              </a:rPr>
              <a:t>The </a:t>
            </a:r>
            <a:r>
              <a:rPr lang="en-US" sz="2400" dirty="0" err="1">
                <a:effectLst/>
                <a:latin typeface="Courier New" panose="02070309020205020404" pitchFamily="49" charset="0"/>
                <a:cs typeface="Courier New" panose="02070309020205020404" pitchFamily="49" charset="0"/>
              </a:rPr>
              <a:t>enctype</a:t>
            </a:r>
            <a:r>
              <a:rPr lang="en-US" sz="2400" dirty="0">
                <a:effectLst/>
                <a:latin typeface="Courier New" panose="02070309020205020404" pitchFamily="49" charset="0"/>
                <a:cs typeface="Courier New" panose="02070309020205020404" pitchFamily="49" charset="0"/>
              </a:rPr>
              <a:t> attribute of the &lt;form&gt; tag specifies which content-type to use when submitting the form. "multipart/form-data" is used when a form requires binary data, like the contents of a file, to be uploaded </a:t>
            </a:r>
          </a:p>
          <a:p>
            <a:pPr algn="just"/>
            <a:r>
              <a:rPr lang="en-US" sz="2400" dirty="0">
                <a:effectLst/>
                <a:latin typeface="Courier New" panose="02070309020205020404" pitchFamily="49" charset="0"/>
                <a:cs typeface="Courier New" panose="02070309020205020404" pitchFamily="49" charset="0"/>
              </a:rPr>
              <a:t>The type="file" attribute of the &lt;input&gt; tag specifies that the input should be processed as a file. For example, when viewed in a browser, there will be a browse-button next to the input field </a:t>
            </a:r>
          </a:p>
          <a:p>
            <a:pPr algn="just"/>
            <a:r>
              <a:rPr lang="en-US" sz="2400" b="1" dirty="0">
                <a:effectLst/>
                <a:latin typeface="Courier New" panose="02070309020205020404" pitchFamily="49" charset="0"/>
                <a:cs typeface="Courier New" panose="02070309020205020404" pitchFamily="49" charset="0"/>
              </a:rPr>
              <a:t>Note:</a:t>
            </a:r>
            <a:r>
              <a:rPr lang="en-US" sz="2400" dirty="0">
                <a:effectLst/>
                <a:latin typeface="Courier New" panose="02070309020205020404" pitchFamily="49" charset="0"/>
                <a:cs typeface="Courier New" panose="02070309020205020404" pitchFamily="49" charset="0"/>
              </a:rPr>
              <a:t> Allowing users to upload files is a big security risk. Only permit trusted users to perform file uploads.</a:t>
            </a:r>
            <a:br>
              <a:rPr lang="en-US" sz="2400" dirty="0">
                <a:effectLst/>
                <a:latin typeface="Courier New" panose="02070309020205020404" pitchFamily="49" charset="0"/>
                <a:cs typeface="Courier New" panose="02070309020205020404" pitchFamily="49" charset="0"/>
              </a:rPr>
            </a:br>
            <a:endParaRPr lang="en-US" sz="2400" dirty="0">
              <a:effectLst/>
              <a:latin typeface="Courier New" panose="02070309020205020404" pitchFamily="49" charset="0"/>
              <a:cs typeface="Courier New" panose="02070309020205020404" pitchFamily="49" charset="0"/>
            </a:endParaRPr>
          </a:p>
          <a:p>
            <a:endParaRPr lang="en-US" dirty="0">
              <a:latin typeface="Nyala" pitchFamily="2" charset="0"/>
            </a:endParaRPr>
          </a:p>
        </p:txBody>
      </p:sp>
    </p:spTree>
    <p:extLst>
      <p:ext uri="{BB962C8B-B14F-4D97-AF65-F5344CB8AC3E}">
        <p14:creationId xmlns:p14="http://schemas.microsoft.com/office/powerpoint/2010/main" val="28672022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686800" cy="5592763"/>
          </a:xfrm>
        </p:spPr>
        <p:txBody>
          <a:bodyPr>
            <a:normAutofit fontScale="62500" lnSpcReduction="20000"/>
          </a:bodyPr>
          <a:lstStyle/>
          <a:p>
            <a:r>
              <a:rPr lang="en-US" b="1" dirty="0">
                <a:effectLst/>
                <a:latin typeface="Courier New" panose="02070309020205020404" pitchFamily="49" charset="0"/>
                <a:cs typeface="Courier New" panose="02070309020205020404" pitchFamily="49" charset="0"/>
              </a:rPr>
              <a:t>Create The Upload Script</a:t>
            </a:r>
          </a:p>
          <a:p>
            <a:r>
              <a:rPr lang="en-US" dirty="0">
                <a:effectLst/>
                <a:latin typeface="Courier New" panose="02070309020205020404" pitchFamily="49" charset="0"/>
                <a:cs typeface="Courier New" panose="02070309020205020404" pitchFamily="49" charset="0"/>
              </a:rPr>
              <a:t>The "</a:t>
            </a:r>
            <a:r>
              <a:rPr lang="en-US" dirty="0" err="1">
                <a:effectLst/>
                <a:latin typeface="Courier New" panose="02070309020205020404" pitchFamily="49" charset="0"/>
                <a:cs typeface="Courier New" panose="02070309020205020404" pitchFamily="49" charset="0"/>
              </a:rPr>
              <a:t>upload_file.php</a:t>
            </a:r>
            <a:r>
              <a:rPr lang="en-US" dirty="0">
                <a:effectLst/>
                <a:latin typeface="Courier New" panose="02070309020205020404" pitchFamily="49" charset="0"/>
                <a:cs typeface="Courier New" panose="02070309020205020404" pitchFamily="49" charset="0"/>
              </a:rPr>
              <a:t>" file contains the code for uploading a file:</a:t>
            </a:r>
          </a:p>
          <a:p>
            <a:r>
              <a:rPr lang="en-US" dirty="0">
                <a:effectLst/>
                <a:latin typeface="Courier New" panose="02070309020205020404" pitchFamily="49" charset="0"/>
                <a:cs typeface="Courier New" panose="02070309020205020404" pitchFamily="49" charset="0"/>
              </a:rPr>
              <a:t>&lt;?</a:t>
            </a:r>
            <a:r>
              <a:rPr lang="en-US" dirty="0" err="1">
                <a:effectLst/>
                <a:latin typeface="Courier New" panose="02070309020205020404" pitchFamily="49" charset="0"/>
                <a:cs typeface="Courier New" panose="02070309020205020404" pitchFamily="49" charset="0"/>
              </a:rPr>
              <a:t>php</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if ($_FILES["file"]["error"] &gt; 0)</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  {</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echo "Error: " . $_FILES["file"]["error"] . "&lt;</a:t>
            </a:r>
            <a:r>
              <a:rPr lang="en-US" dirty="0" err="1">
                <a:effectLst/>
                <a:latin typeface="Courier New" panose="02070309020205020404" pitchFamily="49" charset="0"/>
                <a:cs typeface="Courier New" panose="02070309020205020404" pitchFamily="49" charset="0"/>
              </a:rPr>
              <a:t>br</a:t>
            </a:r>
            <a:r>
              <a:rPr lang="en-US" dirty="0">
                <a:effectLst/>
                <a:latin typeface="Courier New" panose="02070309020205020404" pitchFamily="49" charset="0"/>
                <a:cs typeface="Courier New" panose="02070309020205020404" pitchFamily="49" charset="0"/>
              </a:rPr>
              <a:t> /&gt;";</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  }</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else</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  {</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echo "Upload: " . $_FILES["file"]["name"] . "&lt;</a:t>
            </a:r>
            <a:r>
              <a:rPr lang="en-US" dirty="0" err="1">
                <a:effectLst/>
                <a:latin typeface="Courier New" panose="02070309020205020404" pitchFamily="49" charset="0"/>
                <a:cs typeface="Courier New" panose="02070309020205020404" pitchFamily="49" charset="0"/>
              </a:rPr>
              <a:t>br</a:t>
            </a:r>
            <a:r>
              <a:rPr lang="en-US" dirty="0">
                <a:effectLst/>
                <a:latin typeface="Courier New" panose="02070309020205020404" pitchFamily="49" charset="0"/>
                <a:cs typeface="Courier New" panose="02070309020205020404" pitchFamily="49" charset="0"/>
              </a:rPr>
              <a:t> /&gt;";</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  echo "Type: " . $_FILES["file"]["type"] . "&lt;</a:t>
            </a:r>
            <a:r>
              <a:rPr lang="en-US" dirty="0" err="1">
                <a:effectLst/>
                <a:latin typeface="Courier New" panose="02070309020205020404" pitchFamily="49" charset="0"/>
                <a:cs typeface="Courier New" panose="02070309020205020404" pitchFamily="49" charset="0"/>
              </a:rPr>
              <a:t>br</a:t>
            </a:r>
            <a:r>
              <a:rPr lang="en-US" dirty="0">
                <a:effectLst/>
                <a:latin typeface="Courier New" panose="02070309020205020404" pitchFamily="49" charset="0"/>
                <a:cs typeface="Courier New" panose="02070309020205020404" pitchFamily="49" charset="0"/>
              </a:rPr>
              <a:t> /&gt;";</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  echo "Size: " . ($_FILES["file"]["size"] / 1024) . " Kb&lt;</a:t>
            </a:r>
            <a:r>
              <a:rPr lang="en-US" dirty="0" err="1">
                <a:effectLst/>
                <a:latin typeface="Courier New" panose="02070309020205020404" pitchFamily="49" charset="0"/>
                <a:cs typeface="Courier New" panose="02070309020205020404" pitchFamily="49" charset="0"/>
              </a:rPr>
              <a:t>br</a:t>
            </a:r>
            <a:r>
              <a:rPr lang="en-US" dirty="0">
                <a:effectLst/>
                <a:latin typeface="Courier New" panose="02070309020205020404" pitchFamily="49" charset="0"/>
                <a:cs typeface="Courier New" panose="02070309020205020404" pitchFamily="49" charset="0"/>
              </a:rPr>
              <a:t> /&gt;";</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  echo "Stored in: " . $_FILES["file"]["</a:t>
            </a:r>
            <a:r>
              <a:rPr lang="en-US" dirty="0" err="1">
                <a:effectLst/>
                <a:latin typeface="Courier New" panose="02070309020205020404" pitchFamily="49" charset="0"/>
                <a:cs typeface="Courier New" panose="02070309020205020404" pitchFamily="49" charset="0"/>
              </a:rPr>
              <a:t>tmp_name</a:t>
            </a:r>
            <a:r>
              <a:rPr lang="en-US" dirty="0">
                <a:effectLst/>
                <a:latin typeface="Courier New" panose="02070309020205020404" pitchFamily="49" charset="0"/>
                <a:cs typeface="Courier New" panose="02070309020205020404" pitchFamily="49" charset="0"/>
              </a:rPr>
              <a:t>"];</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  }</a:t>
            </a:r>
            <a:br>
              <a:rPr lang="en-US" dirty="0">
                <a:effectLst/>
                <a:latin typeface="Courier New" panose="02070309020205020404" pitchFamily="49" charset="0"/>
                <a:cs typeface="Courier New" panose="02070309020205020404" pitchFamily="49" charset="0"/>
              </a:rPr>
            </a:br>
            <a:r>
              <a:rPr lang="en-US" dirty="0">
                <a:effectLst/>
                <a:latin typeface="Courier New" panose="02070309020205020404" pitchFamily="49" charset="0"/>
                <a:cs typeface="Courier New" panose="02070309020205020404" pitchFamily="49" charset="0"/>
              </a:rPr>
              <a:t>?&gt;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19094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normAutofit fontScale="70000" lnSpcReduction="20000"/>
          </a:bodyPr>
          <a:lstStyle/>
          <a:p>
            <a:pPr algn="just"/>
            <a:r>
              <a:rPr lang="en-US" dirty="0">
                <a:effectLst/>
                <a:latin typeface="Courier New" panose="02070309020205020404" pitchFamily="49" charset="0"/>
                <a:cs typeface="Courier New" panose="02070309020205020404" pitchFamily="49" charset="0"/>
              </a:rPr>
              <a:t>The global PHP $_FILES array you can upload files from a client computer to the remote server.</a:t>
            </a:r>
          </a:p>
          <a:p>
            <a:pPr algn="just"/>
            <a:endParaRPr lang="en-US" dirty="0">
              <a:effectLst/>
              <a:latin typeface="Courier New" panose="02070309020205020404" pitchFamily="49" charset="0"/>
              <a:cs typeface="Courier New" panose="02070309020205020404" pitchFamily="49" charset="0"/>
            </a:endParaRPr>
          </a:p>
          <a:p>
            <a:pPr algn="just"/>
            <a:r>
              <a:rPr lang="en-US" dirty="0">
                <a:effectLst/>
                <a:latin typeface="Courier New" panose="02070309020205020404" pitchFamily="49" charset="0"/>
                <a:cs typeface="Courier New" panose="02070309020205020404" pitchFamily="49" charset="0"/>
              </a:rPr>
              <a:t>$_FILES["file"]["name"]-the name of the uploaded file </a:t>
            </a:r>
          </a:p>
          <a:p>
            <a:pPr algn="just"/>
            <a:r>
              <a:rPr lang="en-US" dirty="0">
                <a:effectLst/>
                <a:latin typeface="Courier New" panose="02070309020205020404" pitchFamily="49" charset="0"/>
                <a:cs typeface="Courier New" panose="02070309020205020404" pitchFamily="49" charset="0"/>
              </a:rPr>
              <a:t>$_FILES["file"]["type"]-the type of the uploaded file </a:t>
            </a:r>
          </a:p>
          <a:p>
            <a:pPr algn="just"/>
            <a:r>
              <a:rPr lang="en-US" dirty="0">
                <a:effectLst/>
                <a:latin typeface="Courier New" panose="02070309020205020404" pitchFamily="49" charset="0"/>
                <a:cs typeface="Courier New" panose="02070309020205020404" pitchFamily="49" charset="0"/>
              </a:rPr>
              <a:t>$_FILES["file"]["size"]-the size in bytes of the uploaded file </a:t>
            </a:r>
          </a:p>
          <a:p>
            <a:pPr algn="just"/>
            <a:r>
              <a:rPr lang="en-US" dirty="0">
                <a:effectLst/>
                <a:latin typeface="Courier New" panose="02070309020205020404" pitchFamily="49" charset="0"/>
                <a:cs typeface="Courier New" panose="02070309020205020404" pitchFamily="49" charset="0"/>
              </a:rPr>
              <a:t>$_FILES["file"]["</a:t>
            </a:r>
            <a:r>
              <a:rPr lang="en-US" dirty="0" err="1">
                <a:effectLst/>
                <a:latin typeface="Courier New" panose="02070309020205020404" pitchFamily="49" charset="0"/>
                <a:cs typeface="Courier New" panose="02070309020205020404" pitchFamily="49" charset="0"/>
              </a:rPr>
              <a:t>tmp_name</a:t>
            </a:r>
            <a:r>
              <a:rPr lang="en-US" dirty="0">
                <a:effectLst/>
                <a:latin typeface="Courier New" panose="02070309020205020404" pitchFamily="49" charset="0"/>
                <a:cs typeface="Courier New" panose="02070309020205020404" pitchFamily="49" charset="0"/>
              </a:rPr>
              <a:t>"] - the name of the temporary copy of the file stored on the server </a:t>
            </a:r>
          </a:p>
          <a:p>
            <a:pPr algn="just"/>
            <a:r>
              <a:rPr lang="en-US" dirty="0">
                <a:effectLst/>
                <a:latin typeface="Courier New" panose="02070309020205020404" pitchFamily="49" charset="0"/>
                <a:cs typeface="Courier New" panose="02070309020205020404" pitchFamily="49" charset="0"/>
              </a:rPr>
              <a:t>$_FILES["file"]["error"] - the error code resulting from the file upload </a:t>
            </a:r>
          </a:p>
          <a:p>
            <a:pPr algn="just"/>
            <a:r>
              <a:rPr lang="en-US" dirty="0">
                <a:effectLst/>
                <a:latin typeface="Courier New" panose="02070309020205020404" pitchFamily="49" charset="0"/>
                <a:cs typeface="Courier New" panose="02070309020205020404" pitchFamily="49" charset="0"/>
              </a:rPr>
              <a:t>For security reasons, you should add restrictions on what the user is allowed to upload.</a:t>
            </a:r>
          </a:p>
          <a:p>
            <a:endParaRPr lang="en-US" dirty="0">
              <a:latin typeface="Nyala" pitchFamily="2" charset="0"/>
            </a:endParaRPr>
          </a:p>
        </p:txBody>
      </p:sp>
    </p:spTree>
    <p:extLst>
      <p:ext uri="{BB962C8B-B14F-4D97-AF65-F5344CB8AC3E}">
        <p14:creationId xmlns:p14="http://schemas.microsoft.com/office/powerpoint/2010/main" val="215806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5B1088-2577-A59E-3FE4-69AA64F3591C}"/>
              </a:ext>
            </a:extLst>
          </p:cNvPr>
          <p:cNvSpPr>
            <a:spLocks noGrp="1"/>
          </p:cNvSpPr>
          <p:nvPr>
            <p:ph idx="1"/>
          </p:nvPr>
        </p:nvSpPr>
        <p:spPr>
          <a:xfrm>
            <a:off x="237894" y="381000"/>
            <a:ext cx="8839200" cy="1447800"/>
          </a:xfrm>
        </p:spPr>
        <p:txBody>
          <a:bodyPr/>
          <a:lstStyle/>
          <a:p>
            <a:pPr algn="just"/>
            <a:r>
              <a:rPr lang="en-US" sz="2400" b="0" i="0" dirty="0">
                <a:solidFill>
                  <a:srgbClr val="000000"/>
                </a:solidFill>
                <a:effectLst/>
                <a:latin typeface="Courier New" panose="02070309020205020404" pitchFamily="49" charset="0"/>
                <a:cs typeface="Courier New" panose="02070309020205020404" pitchFamily="49" charset="0"/>
              </a:rPr>
              <a:t>To display the submitted data you could simply echo all the variables.</a:t>
            </a:r>
          </a:p>
          <a:p>
            <a:pPr algn="just"/>
            <a:r>
              <a:rPr lang="en-US" sz="2400" b="0" i="0" dirty="0">
                <a:solidFill>
                  <a:srgbClr val="000000"/>
                </a:solidFill>
                <a:effectLst/>
                <a:latin typeface="Courier New" panose="02070309020205020404" pitchFamily="49" charset="0"/>
                <a:cs typeface="Courier New" panose="02070309020205020404" pitchFamily="49" charset="0"/>
              </a:rPr>
              <a:t>The "</a:t>
            </a:r>
            <a:r>
              <a:rPr lang="en-US" sz="2400" b="0" i="0" dirty="0" err="1">
                <a:solidFill>
                  <a:srgbClr val="000000"/>
                </a:solidFill>
                <a:effectLst/>
                <a:latin typeface="Courier New" panose="02070309020205020404" pitchFamily="49" charset="0"/>
                <a:cs typeface="Courier New" panose="02070309020205020404" pitchFamily="49" charset="0"/>
              </a:rPr>
              <a:t>welcome.php</a:t>
            </a:r>
            <a:r>
              <a:rPr lang="en-US" sz="2400" b="0" i="0" dirty="0">
                <a:solidFill>
                  <a:srgbClr val="000000"/>
                </a:solidFill>
                <a:effectLst/>
                <a:latin typeface="Courier New" panose="02070309020205020404" pitchFamily="49" charset="0"/>
                <a:cs typeface="Courier New" panose="02070309020205020404" pitchFamily="49" charset="0"/>
              </a:rPr>
              <a:t>" looks like this:</a:t>
            </a:r>
          </a:p>
          <a:p>
            <a:endParaRPr lang="en-US" dirty="0"/>
          </a:p>
        </p:txBody>
      </p:sp>
      <p:pic>
        <p:nvPicPr>
          <p:cNvPr id="7" name="Picture 6">
            <a:extLst>
              <a:ext uri="{FF2B5EF4-FFF2-40B4-BE49-F238E27FC236}">
                <a16:creationId xmlns:a16="http://schemas.microsoft.com/office/drawing/2014/main" id="{F9BAAF58-05EF-2877-9AA4-9284B87D8F3C}"/>
              </a:ext>
            </a:extLst>
          </p:cNvPr>
          <p:cNvPicPr>
            <a:picLocks noChangeAspect="1"/>
          </p:cNvPicPr>
          <p:nvPr/>
        </p:nvPicPr>
        <p:blipFill>
          <a:blip r:embed="rId2"/>
          <a:stretch>
            <a:fillRect/>
          </a:stretch>
        </p:blipFill>
        <p:spPr>
          <a:xfrm>
            <a:off x="170989" y="1981200"/>
            <a:ext cx="8906105" cy="3835597"/>
          </a:xfrm>
          <a:prstGeom prst="rect">
            <a:avLst/>
          </a:prstGeom>
        </p:spPr>
      </p:pic>
    </p:spTree>
    <p:extLst>
      <p:ext uri="{BB962C8B-B14F-4D97-AF65-F5344CB8AC3E}">
        <p14:creationId xmlns:p14="http://schemas.microsoft.com/office/powerpoint/2010/main" val="7214881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610600" cy="5592763"/>
          </a:xfrm>
        </p:spPr>
        <p:txBody>
          <a:bodyPr>
            <a:normAutofit fontScale="55000" lnSpcReduction="20000"/>
          </a:bodyPr>
          <a:lstStyle/>
          <a:p>
            <a:r>
              <a:rPr lang="en-US" sz="4600" dirty="0">
                <a:effectLst/>
                <a:latin typeface="Courier New" panose="02070309020205020404" pitchFamily="49" charset="0"/>
                <a:cs typeface="Courier New" panose="02070309020205020404" pitchFamily="49" charset="0"/>
              </a:rPr>
              <a:t>Restrictions on Upload</a:t>
            </a:r>
          </a:p>
          <a:p>
            <a:pPr marL="0" indent="0">
              <a:buNone/>
            </a:pPr>
            <a:r>
              <a:rPr lang="en-US" sz="3400" dirty="0">
                <a:effectLst/>
                <a:latin typeface="Courier New" panose="02070309020205020404" pitchFamily="49" charset="0"/>
                <a:cs typeface="Courier New" panose="02070309020205020404" pitchFamily="49" charset="0"/>
              </a:rPr>
              <a:t>&lt;?</a:t>
            </a:r>
            <a:r>
              <a:rPr lang="en-US" sz="3400" dirty="0" err="1">
                <a:effectLst/>
                <a:latin typeface="Courier New" panose="02070309020205020404" pitchFamily="49" charset="0"/>
                <a:cs typeface="Courier New" panose="02070309020205020404" pitchFamily="49" charset="0"/>
              </a:rPr>
              <a:t>php</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if ((($_FILES["file"]["type"] == "image/gif")</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 ($_FILES["file"]["type"] == "image/jpeg")</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 ($_FILES["file"]["type"] == "image/</a:t>
            </a:r>
            <a:r>
              <a:rPr lang="en-US" sz="3400" dirty="0">
                <a:latin typeface="Courier New" panose="02070309020205020404" pitchFamily="49" charset="0"/>
                <a:cs typeface="Courier New" panose="02070309020205020404" pitchFamily="49" charset="0"/>
              </a:rPr>
              <a:t>jp</a:t>
            </a:r>
            <a:r>
              <a:rPr lang="en-US" sz="3400" dirty="0">
                <a:effectLst/>
                <a:latin typeface="Courier New" panose="02070309020205020404" pitchFamily="49" charset="0"/>
                <a:cs typeface="Courier New" panose="02070309020205020404" pitchFamily="49" charset="0"/>
              </a:rPr>
              <a:t>g"))</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&amp;&amp; ($_FILES["file"]["size"] &lt; 20000))</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  {</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  if ($_FILES["file"]["error"] &gt; 0)</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    {</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echo "Error: " . $_FILES["file"]["error"] . "&lt;</a:t>
            </a:r>
            <a:r>
              <a:rPr lang="en-US" sz="3400" dirty="0" err="1">
                <a:effectLst/>
                <a:latin typeface="Courier New" panose="02070309020205020404" pitchFamily="49" charset="0"/>
                <a:cs typeface="Courier New" panose="02070309020205020404" pitchFamily="49" charset="0"/>
              </a:rPr>
              <a:t>br</a:t>
            </a:r>
            <a:r>
              <a:rPr lang="en-US" sz="3400" dirty="0">
                <a:effectLst/>
                <a:latin typeface="Courier New" panose="02070309020205020404" pitchFamily="49" charset="0"/>
                <a:cs typeface="Courier New" panose="02070309020205020404" pitchFamily="49" charset="0"/>
              </a:rPr>
              <a:t> /&gt;";</a:t>
            </a:r>
            <a:r>
              <a:rPr lang="en-US" sz="3400" dirty="0">
                <a:latin typeface="Courier New" panose="02070309020205020404" pitchFamily="49" charset="0"/>
                <a:cs typeface="Courier New" panose="02070309020205020404" pitchFamily="49" charset="0"/>
              </a:rPr>
              <a:t> </a:t>
            </a:r>
            <a:r>
              <a:rPr lang="en-US" sz="3400" dirty="0">
                <a:effectLst/>
                <a:latin typeface="Courier New" panose="02070309020205020404" pitchFamily="49" charset="0"/>
                <a:cs typeface="Courier New" panose="02070309020205020404" pitchFamily="49" charset="0"/>
              </a:rPr>
              <a:t> }</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else{</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  echo "Upload: " . $_FILES["file"]["name"] . "&lt;</a:t>
            </a:r>
            <a:r>
              <a:rPr lang="en-US" sz="3400" dirty="0" err="1">
                <a:effectLst/>
                <a:latin typeface="Courier New" panose="02070309020205020404" pitchFamily="49" charset="0"/>
                <a:cs typeface="Courier New" panose="02070309020205020404" pitchFamily="49" charset="0"/>
              </a:rPr>
              <a:t>br</a:t>
            </a:r>
            <a:r>
              <a:rPr lang="en-US" sz="3400" dirty="0">
                <a:effectLst/>
                <a:latin typeface="Courier New" panose="02070309020205020404" pitchFamily="49" charset="0"/>
                <a:cs typeface="Courier New" panose="02070309020205020404" pitchFamily="49" charset="0"/>
              </a:rPr>
              <a:t> /&gt;";</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  echo "Type: " . $_FILES["file"]["type"] . "&lt;</a:t>
            </a:r>
            <a:r>
              <a:rPr lang="en-US" sz="3400" dirty="0" err="1">
                <a:effectLst/>
                <a:latin typeface="Courier New" panose="02070309020205020404" pitchFamily="49" charset="0"/>
                <a:cs typeface="Courier New" panose="02070309020205020404" pitchFamily="49" charset="0"/>
              </a:rPr>
              <a:t>br</a:t>
            </a:r>
            <a:r>
              <a:rPr lang="en-US" sz="3400" dirty="0">
                <a:effectLst/>
                <a:latin typeface="Courier New" panose="02070309020205020404" pitchFamily="49" charset="0"/>
                <a:cs typeface="Courier New" panose="02070309020205020404" pitchFamily="49" charset="0"/>
              </a:rPr>
              <a:t> /&gt;";</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  echo "Size: " . ($_FILES["file"]["size"] / 1024) . "  </a:t>
            </a:r>
          </a:p>
          <a:p>
            <a:pPr marL="0" indent="0">
              <a:buNone/>
            </a:pPr>
            <a:r>
              <a:rPr lang="en-US" sz="3400" dirty="0">
                <a:latin typeface="Courier New" panose="02070309020205020404" pitchFamily="49" charset="0"/>
                <a:cs typeface="Courier New" panose="02070309020205020404" pitchFamily="49" charset="0"/>
              </a:rPr>
              <a:t>        </a:t>
            </a:r>
            <a:r>
              <a:rPr lang="en-US" sz="3400" dirty="0" err="1">
                <a:effectLst/>
                <a:latin typeface="Courier New" panose="02070309020205020404" pitchFamily="49" charset="0"/>
                <a:cs typeface="Courier New" panose="02070309020205020404" pitchFamily="49" charset="0"/>
              </a:rPr>
              <a:t>Kb</a:t>
            </a:r>
            <a:r>
              <a:rPr lang="en-US" sz="3400" dirty="0">
                <a:effectLst/>
                <a:latin typeface="Courier New" panose="02070309020205020404" pitchFamily="49" charset="0"/>
                <a:cs typeface="Courier New" panose="02070309020205020404" pitchFamily="49" charset="0"/>
              </a:rPr>
              <a:t>&lt;</a:t>
            </a:r>
            <a:r>
              <a:rPr lang="en-US" sz="3400" dirty="0" err="1">
                <a:effectLst/>
                <a:latin typeface="Courier New" panose="02070309020205020404" pitchFamily="49" charset="0"/>
                <a:cs typeface="Courier New" panose="02070309020205020404" pitchFamily="49" charset="0"/>
              </a:rPr>
              <a:t>br</a:t>
            </a:r>
            <a:r>
              <a:rPr lang="en-US" sz="3400" dirty="0">
                <a:effectLst/>
                <a:latin typeface="Courier New" panose="02070309020205020404" pitchFamily="49" charset="0"/>
                <a:cs typeface="Courier New" panose="02070309020205020404" pitchFamily="49" charset="0"/>
              </a:rPr>
              <a:t> /&gt;";</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  echo "Stored in: " .$_FILES["file"]["</a:t>
            </a:r>
            <a:r>
              <a:rPr lang="en-US" sz="3400" dirty="0" err="1">
                <a:effectLst/>
                <a:latin typeface="Courier New" panose="02070309020205020404" pitchFamily="49" charset="0"/>
                <a:cs typeface="Courier New" panose="02070309020205020404" pitchFamily="49" charset="0"/>
              </a:rPr>
              <a:t>tmp_name</a:t>
            </a:r>
            <a:r>
              <a:rPr lang="en-US" sz="3400" dirty="0">
                <a:effectLst/>
                <a:latin typeface="Courier New" panose="02070309020205020404" pitchFamily="49" charset="0"/>
                <a:cs typeface="Courier New" panose="02070309020205020404" pitchFamily="49" charset="0"/>
              </a:rPr>
              <a:t>"];   }   }</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else   {</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  echo "Invalid file"; </a:t>
            </a:r>
            <a:r>
              <a:rPr lang="en-US" sz="3400" dirty="0">
                <a:latin typeface="Courier New" panose="02070309020205020404" pitchFamily="49" charset="0"/>
                <a:cs typeface="Courier New" panose="02070309020205020404" pitchFamily="49" charset="0"/>
              </a:rPr>
              <a:t> </a:t>
            </a:r>
            <a:r>
              <a:rPr lang="en-US" sz="3400" dirty="0">
                <a:effectLst/>
                <a:latin typeface="Courier New" panose="02070309020205020404" pitchFamily="49" charset="0"/>
                <a:cs typeface="Courier New" panose="02070309020205020404" pitchFamily="49" charset="0"/>
              </a:rPr>
              <a:t>}</a:t>
            </a:r>
            <a:br>
              <a:rPr lang="en-US" sz="3400" dirty="0">
                <a:effectLst/>
                <a:latin typeface="Courier New" panose="02070309020205020404" pitchFamily="49" charset="0"/>
                <a:cs typeface="Courier New" panose="02070309020205020404" pitchFamily="49" charset="0"/>
              </a:rPr>
            </a:br>
            <a:r>
              <a:rPr lang="en-US" sz="3400" dirty="0">
                <a:effectLst/>
                <a:latin typeface="Courier New" panose="02070309020205020404" pitchFamily="49" charset="0"/>
                <a:cs typeface="Courier New" panose="02070309020205020404" pitchFamily="49" charset="0"/>
              </a:rPr>
              <a:t>?&gt;</a:t>
            </a:r>
            <a:endParaRPr lang="en-US" sz="3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98540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089" y="18614"/>
            <a:ext cx="8229600" cy="1143000"/>
          </a:xfrm>
        </p:spPr>
        <p:txBody>
          <a:bodyPr>
            <a:normAutofit/>
          </a:bodyPr>
          <a:lstStyle/>
          <a:p>
            <a:r>
              <a:rPr lang="en-US" sz="3600" dirty="0">
                <a:latin typeface="Courier New" panose="02070309020205020404" pitchFamily="49" charset="0"/>
                <a:cs typeface="Courier New" panose="02070309020205020404" pitchFamily="49" charset="0"/>
              </a:rPr>
              <a:t>Saving the uploaded file</a:t>
            </a:r>
          </a:p>
        </p:txBody>
      </p:sp>
      <p:sp>
        <p:nvSpPr>
          <p:cNvPr id="3" name="Content Placeholder 2"/>
          <p:cNvSpPr>
            <a:spLocks noGrp="1"/>
          </p:cNvSpPr>
          <p:nvPr>
            <p:ph idx="1"/>
          </p:nvPr>
        </p:nvSpPr>
        <p:spPr>
          <a:xfrm>
            <a:off x="228600" y="1219200"/>
            <a:ext cx="8915400" cy="4906963"/>
          </a:xfrm>
        </p:spPr>
        <p:txBody>
          <a:bodyPr>
            <a:normAutofit/>
          </a:bodyPr>
          <a:lstStyle/>
          <a:p>
            <a:pPr marL="0" indent="0">
              <a:buNone/>
            </a:pPr>
            <a:r>
              <a:rPr lang="en-US" sz="2000" dirty="0">
                <a:effectLst/>
                <a:latin typeface="Courier New" panose="02070309020205020404" pitchFamily="49" charset="0"/>
                <a:cs typeface="Courier New" panose="02070309020205020404" pitchFamily="49" charset="0"/>
              </a:rPr>
              <a:t>if(</a:t>
            </a:r>
            <a:r>
              <a:rPr lang="en-US" sz="2000" dirty="0" err="1">
                <a:effectLst/>
                <a:latin typeface="Courier New" panose="02070309020205020404" pitchFamily="49" charset="0"/>
                <a:cs typeface="Courier New" panose="02070309020205020404" pitchFamily="49" charset="0"/>
              </a:rPr>
              <a:t>file_exists</a:t>
            </a:r>
            <a:r>
              <a:rPr lang="en-US" sz="2000" dirty="0">
                <a:effectLst/>
                <a:latin typeface="Courier New" panose="02070309020205020404" pitchFamily="49" charset="0"/>
                <a:cs typeface="Courier New" panose="02070309020205020404" pitchFamily="49" charset="0"/>
              </a:rPr>
              <a:t>("upload/".$_FILES["file"]["name"]))</a:t>
            </a:r>
            <a:br>
              <a:rPr lang="en-US" sz="2000" dirty="0">
                <a:effectLst/>
                <a:latin typeface="Courier New" panose="02070309020205020404" pitchFamily="49" charset="0"/>
                <a:cs typeface="Courier New" panose="02070309020205020404" pitchFamily="49" charset="0"/>
              </a:rPr>
            </a:br>
            <a:r>
              <a:rPr lang="en-US" sz="2000" dirty="0">
                <a:effectLst/>
                <a:latin typeface="Courier New" panose="02070309020205020404" pitchFamily="49" charset="0"/>
                <a:cs typeface="Courier New" panose="02070309020205020404" pitchFamily="49" charset="0"/>
              </a:rPr>
              <a:t>  {</a:t>
            </a:r>
            <a:br>
              <a:rPr lang="en-US" sz="2000" dirty="0">
                <a:effectLst/>
                <a:latin typeface="Courier New" panose="02070309020205020404" pitchFamily="49" charset="0"/>
                <a:cs typeface="Courier New" panose="02070309020205020404" pitchFamily="49" charset="0"/>
              </a:rPr>
            </a:br>
            <a:r>
              <a:rPr lang="en-US" sz="2000" dirty="0">
                <a:effectLst/>
                <a:latin typeface="Courier New" panose="02070309020205020404" pitchFamily="49" charset="0"/>
                <a:cs typeface="Courier New" panose="02070309020205020404" pitchFamily="49" charset="0"/>
              </a:rPr>
              <a:t>  echo $_FILES["file"]["name"] . " already exists. ";</a:t>
            </a:r>
            <a:br>
              <a:rPr lang="en-US" sz="2000" dirty="0">
                <a:effectLst/>
                <a:latin typeface="Courier New" panose="02070309020205020404" pitchFamily="49" charset="0"/>
                <a:cs typeface="Courier New" panose="02070309020205020404" pitchFamily="49" charset="0"/>
              </a:rPr>
            </a:br>
            <a:r>
              <a:rPr lang="en-US" sz="2000" dirty="0">
                <a:effectLst/>
                <a:latin typeface="Courier New" panose="02070309020205020404" pitchFamily="49" charset="0"/>
                <a:cs typeface="Courier New" panose="02070309020205020404" pitchFamily="49" charset="0"/>
              </a:rPr>
              <a:t>  }</a:t>
            </a:r>
            <a:br>
              <a:rPr lang="en-US" sz="2000" dirty="0">
                <a:effectLst/>
                <a:latin typeface="Courier New" panose="02070309020205020404" pitchFamily="49" charset="0"/>
                <a:cs typeface="Courier New" panose="02070309020205020404" pitchFamily="49" charset="0"/>
              </a:rPr>
            </a:br>
            <a:r>
              <a:rPr lang="en-US" sz="2000" dirty="0">
                <a:effectLst/>
                <a:latin typeface="Courier New" panose="02070309020205020404" pitchFamily="49" charset="0"/>
                <a:cs typeface="Courier New" panose="02070309020205020404" pitchFamily="49" charset="0"/>
              </a:rPr>
              <a:t>else</a:t>
            </a:r>
            <a:br>
              <a:rPr lang="en-US" sz="2000" dirty="0">
                <a:effectLst/>
                <a:latin typeface="Courier New" panose="02070309020205020404" pitchFamily="49" charset="0"/>
                <a:cs typeface="Courier New" panose="02070309020205020404" pitchFamily="49" charset="0"/>
              </a:rPr>
            </a:br>
            <a:r>
              <a:rPr lang="en-US" sz="2000" dirty="0">
                <a:effectLst/>
                <a:latin typeface="Courier New" panose="02070309020205020404" pitchFamily="49" charset="0"/>
                <a:cs typeface="Courier New" panose="02070309020205020404" pitchFamily="49" charset="0"/>
              </a:rPr>
              <a:t>   {</a:t>
            </a:r>
            <a:br>
              <a:rPr lang="en-US" sz="2000" dirty="0">
                <a:effectLst/>
                <a:latin typeface="Courier New" panose="02070309020205020404" pitchFamily="49" charset="0"/>
                <a:cs typeface="Courier New" panose="02070309020205020404" pitchFamily="49" charset="0"/>
              </a:rPr>
            </a:br>
            <a:r>
              <a:rPr lang="en-US" sz="2000" dirty="0">
                <a:effectLst/>
                <a:latin typeface="Courier New" panose="02070309020205020404" pitchFamily="49" charset="0"/>
                <a:cs typeface="Courier New" panose="02070309020205020404" pitchFamily="49" charset="0"/>
              </a:rPr>
              <a:t>   </a:t>
            </a:r>
            <a:r>
              <a:rPr lang="en-US" sz="2000" b="1" dirty="0" err="1">
                <a:effectLst/>
                <a:latin typeface="Courier New" panose="02070309020205020404" pitchFamily="49" charset="0"/>
                <a:cs typeface="Courier New" panose="02070309020205020404" pitchFamily="49" charset="0"/>
              </a:rPr>
              <a:t>move_uploaded_file</a:t>
            </a:r>
            <a:r>
              <a:rPr lang="en-US" sz="2000" dirty="0">
                <a:effectLst/>
                <a:latin typeface="Courier New" panose="02070309020205020404" pitchFamily="49" charset="0"/>
                <a:cs typeface="Courier New" panose="02070309020205020404" pitchFamily="49" charset="0"/>
              </a:rPr>
              <a:t>($_FILES["file"]["</a:t>
            </a:r>
            <a:r>
              <a:rPr lang="en-US" sz="2000" dirty="0" err="1">
                <a:effectLst/>
                <a:latin typeface="Courier New" panose="02070309020205020404" pitchFamily="49" charset="0"/>
                <a:cs typeface="Courier New" panose="02070309020205020404" pitchFamily="49" charset="0"/>
              </a:rPr>
              <a:t>tmp_name</a:t>
            </a:r>
            <a:r>
              <a:rPr lang="en-US" sz="2000" dirty="0">
                <a:effectLst/>
                <a:latin typeface="Courier New" panose="02070309020205020404" pitchFamily="49" charset="0"/>
                <a:cs typeface="Courier New" panose="02070309020205020404" pitchFamily="49" charset="0"/>
              </a:rPr>
              <a:t>"],</a:t>
            </a:r>
            <a:br>
              <a:rPr lang="en-US" sz="2000" dirty="0">
                <a:effectLst/>
                <a:latin typeface="Courier New" panose="02070309020205020404" pitchFamily="49" charset="0"/>
                <a:cs typeface="Courier New" panose="02070309020205020404" pitchFamily="49" charset="0"/>
              </a:rPr>
            </a:br>
            <a:r>
              <a:rPr lang="en-US" sz="2000" dirty="0">
                <a:effectLst/>
                <a:latin typeface="Courier New" panose="02070309020205020404" pitchFamily="49" charset="0"/>
                <a:cs typeface="Courier New" panose="02070309020205020404" pitchFamily="49" charset="0"/>
              </a:rPr>
              <a:t>   "upload/" . $_FILES["file"]["name"]);</a:t>
            </a:r>
            <a:br>
              <a:rPr lang="en-US" sz="2000" dirty="0">
                <a:effectLst/>
                <a:latin typeface="Courier New" panose="02070309020205020404" pitchFamily="49" charset="0"/>
                <a:cs typeface="Courier New" panose="02070309020205020404" pitchFamily="49" charset="0"/>
              </a:rPr>
            </a:br>
            <a:r>
              <a:rPr lang="en-US" sz="2000" dirty="0">
                <a:effectLst/>
                <a:latin typeface="Courier New" panose="02070309020205020404" pitchFamily="49" charset="0"/>
                <a:cs typeface="Courier New" panose="02070309020205020404" pitchFamily="49" charset="0"/>
              </a:rPr>
              <a:t>   echo "Stored in: " . "upload/" .    </a:t>
            </a:r>
          </a:p>
          <a:p>
            <a:pPr marL="0" indent="0">
              <a:buNone/>
            </a:pPr>
            <a:r>
              <a:rPr lang="en-US" sz="2000" dirty="0">
                <a:latin typeface="Courier New" panose="02070309020205020404" pitchFamily="49" charset="0"/>
                <a:cs typeface="Courier New" panose="02070309020205020404" pitchFamily="49" charset="0"/>
              </a:rPr>
              <a:t>   </a:t>
            </a:r>
            <a:r>
              <a:rPr lang="en-US" sz="2000" dirty="0">
                <a:effectLst/>
                <a:latin typeface="Courier New" panose="02070309020205020404" pitchFamily="49" charset="0"/>
                <a:cs typeface="Courier New" panose="02070309020205020404" pitchFamily="49" charset="0"/>
              </a:rPr>
              <a:t>$_FILES["file"]["name"];</a:t>
            </a:r>
            <a:br>
              <a:rPr lang="en-US" sz="2000" dirty="0">
                <a:effectLst/>
                <a:latin typeface="Courier New" panose="02070309020205020404" pitchFamily="49" charset="0"/>
                <a:cs typeface="Courier New" panose="02070309020205020404" pitchFamily="49" charset="0"/>
              </a:rPr>
            </a:br>
            <a:r>
              <a:rPr lang="en-US" sz="2000" dirty="0">
                <a:effectLst/>
                <a:latin typeface="Courier New" panose="02070309020205020404" pitchFamily="49" charset="0"/>
                <a:cs typeface="Courier New" panose="02070309020205020404" pitchFamily="49" charset="0"/>
              </a:rPr>
              <a:t>      }</a:t>
            </a:r>
            <a:br>
              <a:rPr lang="en-US" sz="2000" dirty="0">
                <a:effectLst/>
                <a:latin typeface="Courier New" panose="02070309020205020404" pitchFamily="49" charset="0"/>
                <a:cs typeface="Courier New" panose="02070309020205020404" pitchFamily="49" charset="0"/>
              </a:rPr>
            </a:br>
            <a:r>
              <a:rPr lang="en-US" sz="2000" dirty="0">
                <a:effectLst/>
                <a:latin typeface="Courier New" panose="02070309020205020404" pitchFamily="49" charset="0"/>
                <a:cs typeface="Courier New" panose="02070309020205020404" pitchFamily="49" charset="0"/>
              </a:rPr>
              <a:t>    }</a:t>
            </a:r>
            <a:br>
              <a:rPr lang="en-US" sz="2000" dirty="0">
                <a:effectLst/>
                <a:latin typeface="Courier New" panose="02070309020205020404" pitchFamily="49" charset="0"/>
                <a:cs typeface="Courier New" panose="02070309020205020404" pitchFamily="49" charset="0"/>
              </a:rPr>
            </a:br>
            <a:r>
              <a:rPr lang="en-US" sz="2000" dirty="0">
                <a:effectLst/>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46532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effectLst/>
                <a:latin typeface="Courier New" panose="02070309020205020404" pitchFamily="49" charset="0"/>
                <a:cs typeface="Courier New" panose="02070309020205020404" pitchFamily="49" charset="0"/>
              </a:rPr>
              <a:t>What is a Cookie? </a:t>
            </a:r>
            <a:endParaRPr lang="en-US"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lgn="just"/>
            <a:r>
              <a:rPr lang="en-US" sz="3400" dirty="0">
                <a:effectLst/>
                <a:latin typeface="Courier New" panose="02070309020205020404" pitchFamily="49" charset="0"/>
                <a:cs typeface="Courier New" panose="02070309020205020404" pitchFamily="49" charset="0"/>
              </a:rPr>
              <a:t>A cookie is often used to identify a user. </a:t>
            </a:r>
          </a:p>
          <a:p>
            <a:pPr algn="just"/>
            <a:r>
              <a:rPr lang="en-US" sz="3400" dirty="0">
                <a:effectLst/>
                <a:latin typeface="Courier New" panose="02070309020205020404" pitchFamily="49" charset="0"/>
                <a:cs typeface="Courier New" panose="02070309020205020404" pitchFamily="49" charset="0"/>
              </a:rPr>
              <a:t>A cookie is a small file that the server embeds on the user's computer. </a:t>
            </a:r>
          </a:p>
          <a:p>
            <a:pPr algn="just"/>
            <a:r>
              <a:rPr lang="en-US" sz="3400" dirty="0">
                <a:effectLst/>
                <a:latin typeface="Courier New" panose="02070309020205020404" pitchFamily="49" charset="0"/>
                <a:cs typeface="Courier New" panose="02070309020205020404" pitchFamily="49" charset="0"/>
              </a:rPr>
              <a:t>Each time the same computer requests a page with a browser, it will send the cookie too. </a:t>
            </a:r>
          </a:p>
          <a:p>
            <a:pPr algn="just"/>
            <a:r>
              <a:rPr lang="en-US" sz="3400" dirty="0">
                <a:effectLst/>
                <a:latin typeface="Courier New" panose="02070309020205020404" pitchFamily="49" charset="0"/>
                <a:cs typeface="Courier New" panose="02070309020205020404" pitchFamily="49" charset="0"/>
              </a:rPr>
              <a:t>With PHP, you can both create and retrieve cookie values.</a:t>
            </a:r>
          </a:p>
          <a:p>
            <a:pPr algn="just" fontAlgn="t"/>
            <a:r>
              <a:rPr lang="en-US" sz="3400" dirty="0">
                <a:latin typeface="Courier New" panose="02070309020205020404" pitchFamily="49" charset="0"/>
                <a:cs typeface="Courier New" panose="02070309020205020404" pitchFamily="49" charset="0"/>
              </a:rPr>
              <a:t>The </a:t>
            </a:r>
            <a:r>
              <a:rPr lang="en-US" sz="3400" dirty="0" err="1">
                <a:latin typeface="Courier New" panose="02070309020205020404" pitchFamily="49" charset="0"/>
                <a:cs typeface="Courier New" panose="02070309020205020404" pitchFamily="49" charset="0"/>
              </a:rPr>
              <a:t>setcookie</a:t>
            </a:r>
            <a:r>
              <a:rPr lang="en-US" sz="3400" dirty="0">
                <a:latin typeface="Courier New" panose="02070309020205020404" pitchFamily="49" charset="0"/>
                <a:cs typeface="Courier New" panose="02070309020205020404" pitchFamily="49" charset="0"/>
              </a:rPr>
              <a:t>() function is used to set a cookie.</a:t>
            </a:r>
          </a:p>
          <a:p>
            <a:pPr algn="just" fontAlgn="t"/>
            <a:r>
              <a:rPr lang="en-US" sz="3400" b="1" dirty="0">
                <a:latin typeface="Courier New" panose="02070309020205020404" pitchFamily="49" charset="0"/>
                <a:cs typeface="Courier New" panose="02070309020205020404" pitchFamily="49" charset="0"/>
              </a:rPr>
              <a:t>Note:</a:t>
            </a:r>
            <a:r>
              <a:rPr lang="en-US" sz="3400" dirty="0">
                <a:latin typeface="Courier New" panose="02070309020205020404" pitchFamily="49" charset="0"/>
                <a:cs typeface="Courier New" panose="02070309020205020404" pitchFamily="49" charset="0"/>
              </a:rPr>
              <a:t> The </a:t>
            </a:r>
            <a:r>
              <a:rPr lang="en-US" sz="3400" dirty="0" err="1">
                <a:latin typeface="Courier New" panose="02070309020205020404" pitchFamily="49" charset="0"/>
                <a:cs typeface="Courier New" panose="02070309020205020404" pitchFamily="49" charset="0"/>
              </a:rPr>
              <a:t>setcookie</a:t>
            </a:r>
            <a:r>
              <a:rPr lang="en-US" sz="3400" dirty="0">
                <a:latin typeface="Courier New" panose="02070309020205020404" pitchFamily="49" charset="0"/>
                <a:cs typeface="Courier New" panose="02070309020205020404" pitchFamily="49" charset="0"/>
              </a:rPr>
              <a:t>() function must appear BEFORE the &lt;html&gt; tag. </a:t>
            </a:r>
          </a:p>
          <a:p>
            <a:pPr algn="just" fontAlgn="t"/>
            <a:r>
              <a:rPr lang="en-US" sz="3400" b="1" dirty="0">
                <a:latin typeface="Courier New" panose="02070309020205020404" pitchFamily="49" charset="0"/>
                <a:cs typeface="Courier New" panose="02070309020205020404" pitchFamily="49" charset="0"/>
              </a:rPr>
              <a:t>Syntax</a:t>
            </a:r>
            <a:endParaRPr lang="en-US" sz="3400" dirty="0">
              <a:latin typeface="Courier New" panose="02070309020205020404" pitchFamily="49" charset="0"/>
              <a:cs typeface="Courier New" panose="02070309020205020404" pitchFamily="49" charset="0"/>
            </a:endParaRPr>
          </a:p>
          <a:p>
            <a:pPr algn="just" fontAlgn="t"/>
            <a:r>
              <a:rPr lang="en-US" sz="3400" dirty="0" err="1">
                <a:latin typeface="Courier New" panose="02070309020205020404" pitchFamily="49" charset="0"/>
                <a:cs typeface="Courier New" panose="02070309020205020404" pitchFamily="49" charset="0"/>
              </a:rPr>
              <a:t>setcookie</a:t>
            </a:r>
            <a:r>
              <a:rPr lang="en-US" sz="3400" dirty="0">
                <a:latin typeface="Courier New" panose="02070309020205020404" pitchFamily="49" charset="0"/>
                <a:cs typeface="Courier New" panose="02070309020205020404" pitchFamily="49" charset="0"/>
              </a:rPr>
              <a:t>(name, value, expire, path, domain); </a:t>
            </a:r>
          </a:p>
          <a:p>
            <a:endParaRPr lang="en-US" dirty="0">
              <a:effectLst/>
              <a:latin typeface="Nyala" pitchFamily="2" charset="0"/>
            </a:endParaRPr>
          </a:p>
          <a:p>
            <a:endParaRPr lang="en-US" dirty="0">
              <a:latin typeface="Nyala" pitchFamily="2" charset="0"/>
            </a:endParaRPr>
          </a:p>
        </p:txBody>
      </p:sp>
    </p:spTree>
    <p:extLst>
      <p:ext uri="{BB962C8B-B14F-4D97-AF65-F5344CB8AC3E}">
        <p14:creationId xmlns:p14="http://schemas.microsoft.com/office/powerpoint/2010/main" val="2650864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10600" cy="5745163"/>
          </a:xfrm>
        </p:spPr>
        <p:txBody>
          <a:bodyPr>
            <a:noAutofit/>
          </a:bodyPr>
          <a:lstStyle/>
          <a:p>
            <a:pPr marL="0" indent="0">
              <a:buNone/>
            </a:pPr>
            <a:r>
              <a:rPr lang="en-US" sz="2800" dirty="0">
                <a:latin typeface="Courier New" panose="02070309020205020404" pitchFamily="49" charset="0"/>
                <a:cs typeface="Courier New" panose="02070309020205020404" pitchFamily="49" charset="0"/>
              </a:rPr>
              <a:t>Example</a:t>
            </a:r>
          </a:p>
          <a:p>
            <a:pPr marL="0" indent="0">
              <a:buNone/>
            </a:pPr>
            <a:r>
              <a:rPr lang="en-US" sz="2400" dirty="0">
                <a:latin typeface="Courier New" panose="02070309020205020404" pitchFamily="49" charset="0"/>
                <a:cs typeface="Courier New" panose="02070309020205020404" pitchFamily="49" charset="0"/>
              </a:rPr>
              <a:t>//How to set cookie</a:t>
            </a:r>
          </a:p>
          <a:p>
            <a:pPr marL="0" indent="0">
              <a:buNone/>
            </a:pPr>
            <a:r>
              <a:rPr lang="en-US" sz="2400" dirty="0">
                <a:latin typeface="Courier New" panose="02070309020205020404" pitchFamily="49" charset="0"/>
                <a:cs typeface="Courier New" panose="02070309020205020404" pitchFamily="49" charset="0"/>
              </a:rPr>
              <a:t>  &lt;?</a:t>
            </a:r>
            <a:r>
              <a:rPr lang="en-US" sz="2400" dirty="0" err="1">
                <a:latin typeface="Courier New" panose="02070309020205020404" pitchFamily="49" charset="0"/>
                <a:cs typeface="Courier New" panose="02070309020205020404" pitchFamily="49" charset="0"/>
              </a:rPr>
              <a:t>php</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setcookie</a:t>
            </a:r>
            <a:r>
              <a:rPr lang="en-US" sz="2400" dirty="0">
                <a:latin typeface="Courier New" panose="02070309020205020404" pitchFamily="49" charset="0"/>
                <a:cs typeface="Courier New" panose="02070309020205020404" pitchFamily="49" charset="0"/>
              </a:rPr>
              <a:t>("student", "</a:t>
            </a:r>
            <a:r>
              <a:rPr lang="en-US" sz="2400" dirty="0" err="1">
                <a:latin typeface="Courier New" panose="02070309020205020404" pitchFamily="49" charset="0"/>
                <a:cs typeface="Courier New" panose="02070309020205020404" pitchFamily="49" charset="0"/>
              </a:rPr>
              <a:t>Abdisa</a:t>
            </a:r>
            <a:r>
              <a:rPr lang="en-US" sz="2400" dirty="0">
                <a:latin typeface="Courier New" panose="02070309020205020404" pitchFamily="49" charset="0"/>
                <a:cs typeface="Courier New" panose="02070309020205020404" pitchFamily="49" charset="0"/>
              </a:rPr>
              <a:t>",time()+10); ?&gt;</a:t>
            </a:r>
          </a:p>
          <a:p>
            <a:r>
              <a:rPr lang="nl-NL" sz="2400" b="1" dirty="0">
                <a:latin typeface="Courier New" panose="02070309020205020404" pitchFamily="49" charset="0"/>
                <a:cs typeface="Courier New" panose="02070309020205020404" pitchFamily="49" charset="0"/>
              </a:rPr>
              <a:t>How to retrieve cookie value?</a:t>
            </a:r>
          </a:p>
          <a:p>
            <a:r>
              <a:rPr lang="en-US" sz="2400" dirty="0">
                <a:latin typeface="Courier New" panose="02070309020205020404" pitchFamily="49" charset="0"/>
                <a:cs typeface="Courier New" panose="02070309020205020404" pitchFamily="49" charset="0"/>
              </a:rPr>
              <a:t>The PHP $_COOKIE variable is used to retrieve a cookie value. </a:t>
            </a:r>
            <a:endParaRPr lang="nl-NL" sz="2400" b="1" dirty="0">
              <a:latin typeface="Courier New" panose="02070309020205020404" pitchFamily="49" charset="0"/>
              <a:cs typeface="Courier New" panose="02070309020205020404" pitchFamily="49" charset="0"/>
            </a:endParaRPr>
          </a:p>
          <a:p>
            <a:pPr marL="738188" indent="0">
              <a:buNone/>
            </a:pPr>
            <a:r>
              <a:rPr lang="nl-NL" sz="2400" dirty="0">
                <a:latin typeface="Courier New" panose="02070309020205020404" pitchFamily="49" charset="0"/>
                <a:cs typeface="Courier New" panose="02070309020205020404" pitchFamily="49" charset="0"/>
              </a:rPr>
              <a:t>&lt;?php</a:t>
            </a:r>
          </a:p>
          <a:p>
            <a:pPr marL="738188" indent="0">
              <a:buNone/>
            </a:pPr>
            <a:r>
              <a:rPr lang="nl-NL" sz="2400" dirty="0">
                <a:latin typeface="Courier New" panose="02070309020205020404" pitchFamily="49" charset="0"/>
                <a:cs typeface="Courier New" panose="02070309020205020404" pitchFamily="49" charset="0"/>
              </a:rPr>
              <a:t>$student=$_COOKIE["student"];</a:t>
            </a:r>
          </a:p>
          <a:p>
            <a:pPr marL="738188" indent="0">
              <a:buNone/>
            </a:pPr>
            <a:r>
              <a:rPr lang="nl-NL" sz="2400" dirty="0">
                <a:latin typeface="Courier New" panose="02070309020205020404" pitchFamily="49" charset="0"/>
                <a:cs typeface="Courier New" panose="02070309020205020404" pitchFamily="49" charset="0"/>
              </a:rPr>
              <a:t>echo $student;  ?&gt;</a:t>
            </a:r>
          </a:p>
          <a:p>
            <a:r>
              <a:rPr lang="en-US" sz="2400" dirty="0">
                <a:latin typeface="Courier New" panose="02070309020205020404" pitchFamily="49" charset="0"/>
                <a:cs typeface="Courier New" panose="02070309020205020404" pitchFamily="49" charset="0"/>
              </a:rPr>
              <a:t>In the example above student value “</a:t>
            </a:r>
            <a:r>
              <a:rPr lang="en-US" sz="2400" dirty="0" err="1">
                <a:latin typeface="Courier New" panose="02070309020205020404" pitchFamily="49" charset="0"/>
                <a:cs typeface="Courier New" panose="02070309020205020404" pitchFamily="49" charset="0"/>
              </a:rPr>
              <a:t>Abdisa</a:t>
            </a:r>
            <a:r>
              <a:rPr lang="en-US" sz="2400" dirty="0">
                <a:latin typeface="Courier New" panose="02070309020205020404" pitchFamily="49" charset="0"/>
                <a:cs typeface="Courier New" panose="02070309020205020404" pitchFamily="49" charset="0"/>
              </a:rPr>
              <a:t>” will be visible only for 10seconds unless you have to refresh the set cookie script </a:t>
            </a:r>
          </a:p>
          <a:p>
            <a:pPr marL="0" indent="0">
              <a:buNone/>
            </a:pPr>
            <a:endParaRPr lang="en-US" sz="2800" dirty="0">
              <a:latin typeface="Nyala" pitchFamily="2" charset="0"/>
            </a:endParaRPr>
          </a:p>
        </p:txBody>
      </p:sp>
    </p:spTree>
    <p:extLst>
      <p:ext uri="{BB962C8B-B14F-4D97-AF65-F5344CB8AC3E}">
        <p14:creationId xmlns:p14="http://schemas.microsoft.com/office/powerpoint/2010/main" val="1279670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a:latin typeface="Courier New" panose="02070309020205020404" pitchFamily="49" charset="0"/>
                <a:cs typeface="Courier New" panose="02070309020205020404" pitchFamily="49" charset="0"/>
              </a:rPr>
              <a:t>Delete cookie</a:t>
            </a:r>
          </a:p>
        </p:txBody>
      </p:sp>
      <p:sp>
        <p:nvSpPr>
          <p:cNvPr id="3" name="Content Placeholder 2"/>
          <p:cNvSpPr>
            <a:spLocks noGrp="1"/>
          </p:cNvSpPr>
          <p:nvPr>
            <p:ph idx="1"/>
          </p:nvPr>
        </p:nvSpPr>
        <p:spPr>
          <a:xfrm>
            <a:off x="76200" y="1143000"/>
            <a:ext cx="8915400" cy="4983163"/>
          </a:xfrm>
        </p:spPr>
        <p:txBody>
          <a:bodyPr>
            <a:normAutofit fontScale="85000" lnSpcReduction="10000"/>
          </a:bodyPr>
          <a:lstStyle/>
          <a:p>
            <a:r>
              <a:rPr lang="en-US" sz="3100" dirty="0">
                <a:latin typeface="Courier New" panose="02070309020205020404" pitchFamily="49" charset="0"/>
                <a:cs typeface="Courier New" panose="02070309020205020404" pitchFamily="49" charset="0"/>
              </a:rPr>
              <a:t>When deleting a cookie you should assure that the expiration date is in the past.</a:t>
            </a:r>
          </a:p>
          <a:p>
            <a:r>
              <a:rPr lang="en-US" sz="3100" dirty="0">
                <a:latin typeface="Courier New" panose="02070309020205020404" pitchFamily="49" charset="0"/>
                <a:cs typeface="Courier New" panose="02070309020205020404" pitchFamily="49" charset="0"/>
              </a:rPr>
              <a:t>&lt;?</a:t>
            </a:r>
            <a:r>
              <a:rPr lang="en-US" sz="3100" dirty="0" err="1">
                <a:latin typeface="Courier New" panose="02070309020205020404" pitchFamily="49" charset="0"/>
                <a:cs typeface="Courier New" panose="02070309020205020404" pitchFamily="49" charset="0"/>
              </a:rPr>
              <a:t>php</a:t>
            </a:r>
            <a:br>
              <a:rPr lang="en-US" sz="3100" dirty="0">
                <a:latin typeface="Courier New" panose="02070309020205020404" pitchFamily="49" charset="0"/>
                <a:cs typeface="Courier New" panose="02070309020205020404" pitchFamily="49" charset="0"/>
              </a:rPr>
            </a:br>
            <a:r>
              <a:rPr lang="en-US" sz="3100" dirty="0">
                <a:latin typeface="Courier New" panose="02070309020205020404" pitchFamily="49" charset="0"/>
                <a:cs typeface="Courier New" panose="02070309020205020404" pitchFamily="49" charset="0"/>
              </a:rPr>
              <a:t>// set the expiration date to one hour ago</a:t>
            </a:r>
            <a:br>
              <a:rPr lang="en-US" sz="3100" dirty="0">
                <a:latin typeface="Courier New" panose="02070309020205020404" pitchFamily="49" charset="0"/>
                <a:cs typeface="Courier New" panose="02070309020205020404" pitchFamily="49" charset="0"/>
              </a:rPr>
            </a:br>
            <a:r>
              <a:rPr lang="en-US" sz="3100" dirty="0" err="1">
                <a:latin typeface="Courier New" panose="02070309020205020404" pitchFamily="49" charset="0"/>
                <a:cs typeface="Courier New" panose="02070309020205020404" pitchFamily="49" charset="0"/>
              </a:rPr>
              <a:t>setcookie</a:t>
            </a:r>
            <a:r>
              <a:rPr lang="en-US" sz="3100" dirty="0">
                <a:latin typeface="Courier New" panose="02070309020205020404" pitchFamily="49" charset="0"/>
                <a:cs typeface="Courier New" panose="02070309020205020404" pitchFamily="49" charset="0"/>
              </a:rPr>
              <a:t>("user", "", time()-3600);?&gt; </a:t>
            </a:r>
          </a:p>
          <a:p>
            <a:r>
              <a:rPr lang="en-US" sz="3100" dirty="0">
                <a:latin typeface="Courier New" panose="02070309020205020404" pitchFamily="49" charset="0"/>
                <a:cs typeface="Courier New" panose="02070309020205020404" pitchFamily="49" charset="0"/>
              </a:rPr>
              <a:t>Note: If your application deals with browsers that do not support cookies, you will have to use other methods to pass information from one page to another in your application. One method is to pass the data through forms </a:t>
            </a:r>
          </a:p>
          <a:p>
            <a:endParaRPr lang="en-US" dirty="0">
              <a:latin typeface="Nyala" pitchFamily="2" charset="0"/>
            </a:endParaRPr>
          </a:p>
        </p:txBody>
      </p:sp>
    </p:spTree>
    <p:extLst>
      <p:ext uri="{BB962C8B-B14F-4D97-AF65-F5344CB8AC3E}">
        <p14:creationId xmlns:p14="http://schemas.microsoft.com/office/powerpoint/2010/main" val="23185242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200" dirty="0">
                <a:latin typeface="Courier New" panose="02070309020205020404" pitchFamily="49" charset="0"/>
                <a:cs typeface="Courier New" panose="02070309020205020404" pitchFamily="49" charset="0"/>
              </a:rPr>
              <a:t>PHP Session</a:t>
            </a:r>
          </a:p>
        </p:txBody>
      </p:sp>
      <p:sp>
        <p:nvSpPr>
          <p:cNvPr id="3" name="Content Placeholder 2"/>
          <p:cNvSpPr>
            <a:spLocks noGrp="1"/>
          </p:cNvSpPr>
          <p:nvPr>
            <p:ph idx="1"/>
          </p:nvPr>
        </p:nvSpPr>
        <p:spPr>
          <a:xfrm>
            <a:off x="381000" y="823118"/>
            <a:ext cx="8610600" cy="5211763"/>
          </a:xfrm>
        </p:spPr>
        <p:txBody>
          <a:bodyPr>
            <a:normAutofit fontScale="92500" lnSpcReduction="20000"/>
          </a:bodyPr>
          <a:lstStyle/>
          <a:p>
            <a:pPr algn="just"/>
            <a:r>
              <a:rPr lang="en-US" sz="2400" dirty="0">
                <a:latin typeface="Courier New" panose="02070309020205020404" pitchFamily="49" charset="0"/>
                <a:cs typeface="Courier New" panose="02070309020205020404" pitchFamily="49" charset="0"/>
              </a:rPr>
              <a:t>A session is a way to store information (in the form of variable ) to be used across multiple pages</a:t>
            </a:r>
          </a:p>
          <a:p>
            <a:pPr algn="just"/>
            <a:r>
              <a:rPr lang="en-US" sz="2400" dirty="0">
                <a:latin typeface="Courier New" panose="02070309020205020404" pitchFamily="49" charset="0"/>
                <a:cs typeface="Courier New" panose="02070309020205020404" pitchFamily="49" charset="0"/>
              </a:rPr>
              <a:t>A PHP session is used to store information about, or change setting for a user session.</a:t>
            </a:r>
          </a:p>
          <a:p>
            <a:pPr algn="just"/>
            <a:r>
              <a:rPr lang="en-US" sz="2400" dirty="0">
                <a:latin typeface="Courier New" panose="02070309020205020404" pitchFamily="49" charset="0"/>
                <a:cs typeface="Courier New" panose="02070309020205020404" pitchFamily="49" charset="0"/>
              </a:rPr>
              <a:t>Session variables hold information about one single user, and are available to all pages in one application </a:t>
            </a:r>
          </a:p>
          <a:p>
            <a:pPr algn="just"/>
            <a:r>
              <a:rPr lang="en-US" sz="2400" dirty="0">
                <a:latin typeface="Courier New" panose="02070309020205020404" pitchFamily="49" charset="0"/>
                <a:cs typeface="Courier New" panose="02070309020205020404" pitchFamily="49" charset="0"/>
              </a:rPr>
              <a:t>Session functions provide a unique identifier to a user, which can then be used to store and acquire information linked to that ID. </a:t>
            </a:r>
          </a:p>
          <a:p>
            <a:pPr algn="just"/>
            <a:r>
              <a:rPr lang="en-US" sz="2400" dirty="0">
                <a:latin typeface="Courier New" panose="02070309020205020404" pitchFamily="49" charset="0"/>
                <a:cs typeface="Courier New" panose="02070309020205020404" pitchFamily="49" charset="0"/>
              </a:rPr>
              <a:t>However, session information is temporary and will be deleted after the user has left the website.</a:t>
            </a:r>
          </a:p>
          <a:p>
            <a:pPr algn="just"/>
            <a:r>
              <a:rPr lang="en-US" sz="2400" dirty="0">
                <a:latin typeface="Courier New" panose="02070309020205020404" pitchFamily="49" charset="0"/>
                <a:cs typeface="Courier New" panose="02070309020205020404" pitchFamily="49" charset="0"/>
              </a:rPr>
              <a:t>Any variables that have been associated with the session will become available to your code through the $_SESSION </a:t>
            </a:r>
            <a:r>
              <a:rPr lang="en-US" sz="2400" dirty="0" err="1">
                <a:latin typeface="Courier New" panose="02070309020205020404" pitchFamily="49" charset="0"/>
                <a:cs typeface="Courier New" panose="02070309020205020404" pitchFamily="49" charset="0"/>
              </a:rPr>
              <a:t>superglobal</a:t>
            </a:r>
            <a:r>
              <a:rPr lang="en-US" sz="24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748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a:latin typeface="Courier New" panose="02070309020205020404" pitchFamily="49" charset="0"/>
                <a:cs typeface="Courier New" panose="02070309020205020404" pitchFamily="49" charset="0"/>
              </a:rPr>
              <a:t>Starting a PHP Session</a:t>
            </a:r>
          </a:p>
        </p:txBody>
      </p:sp>
      <p:sp>
        <p:nvSpPr>
          <p:cNvPr id="3" name="Content Placeholder 2"/>
          <p:cNvSpPr>
            <a:spLocks noGrp="1"/>
          </p:cNvSpPr>
          <p:nvPr>
            <p:ph idx="1"/>
          </p:nvPr>
        </p:nvSpPr>
        <p:spPr>
          <a:xfrm>
            <a:off x="381000" y="914400"/>
            <a:ext cx="8534400" cy="5211763"/>
          </a:xfrm>
        </p:spPr>
        <p:txBody>
          <a:bodyPr>
            <a:normAutofit/>
          </a:bodyPr>
          <a:lstStyle/>
          <a:p>
            <a:r>
              <a:rPr lang="en-US" sz="2400" dirty="0">
                <a:latin typeface="Courier New" panose="02070309020205020404" pitchFamily="49" charset="0"/>
                <a:cs typeface="Courier New" panose="02070309020205020404" pitchFamily="49" charset="0"/>
              </a:rPr>
              <a:t>Before you can store user information in your PHP session, you must first start up the session.</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Note:</a:t>
            </a:r>
            <a:r>
              <a:rPr lang="en-US" sz="2400" dirty="0">
                <a:latin typeface="Courier New" panose="02070309020205020404" pitchFamily="49" charset="0"/>
                <a:cs typeface="Courier New" panose="02070309020205020404" pitchFamily="49" charset="0"/>
              </a:rPr>
              <a:t> The </a:t>
            </a:r>
            <a:r>
              <a:rPr lang="en-US" sz="2400" dirty="0" err="1">
                <a:latin typeface="Courier New" panose="02070309020205020404" pitchFamily="49" charset="0"/>
                <a:cs typeface="Courier New" panose="02070309020205020404" pitchFamily="49" charset="0"/>
              </a:rPr>
              <a:t>session_start</a:t>
            </a:r>
            <a:r>
              <a:rPr lang="en-US" sz="2400" dirty="0">
                <a:latin typeface="Courier New" panose="02070309020205020404" pitchFamily="49" charset="0"/>
                <a:cs typeface="Courier New" panose="02070309020205020404" pitchFamily="49" charset="0"/>
              </a:rPr>
              <a:t>() function must appear BEFORE the &lt;html&gt; tag:</a:t>
            </a:r>
          </a:p>
          <a:p>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php</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session_start</a:t>
            </a:r>
            <a:r>
              <a:rPr lang="en-US" sz="2400" dirty="0">
                <a:latin typeface="Courier New" panose="02070309020205020404" pitchFamily="49" charset="0"/>
                <a:cs typeface="Courier New" panose="02070309020205020404" pitchFamily="49" charset="0"/>
              </a:rPr>
              <a:t>(); ?&gt;</a:t>
            </a:r>
          </a:p>
          <a:p>
            <a:r>
              <a:rPr lang="en-US" sz="2400" b="1" dirty="0">
                <a:latin typeface="Courier New" panose="02070309020205020404" pitchFamily="49" charset="0"/>
                <a:cs typeface="Courier New" panose="02070309020205020404" pitchFamily="49" charset="0"/>
              </a:rPr>
              <a:t>Storing a Session Variable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The correct way to store and retrieve session variables is to use the PHP $_SESSION variable:</a:t>
            </a:r>
          </a:p>
          <a:p>
            <a:endParaRPr lang="en-US" sz="2800" dirty="0">
              <a:latin typeface="Nyala" pitchFamily="2" charset="0"/>
            </a:endParaRPr>
          </a:p>
        </p:txBody>
      </p:sp>
    </p:spTree>
    <p:extLst>
      <p:ext uri="{BB962C8B-B14F-4D97-AF65-F5344CB8AC3E}">
        <p14:creationId xmlns:p14="http://schemas.microsoft.com/office/powerpoint/2010/main" val="13150375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Autofit/>
          </a:bodyPr>
          <a:lstStyle/>
          <a:p>
            <a:r>
              <a:rPr lang="en-US" sz="3200" dirty="0">
                <a:latin typeface="Courier New" panose="02070309020205020404" pitchFamily="49" charset="0"/>
                <a:cs typeface="Courier New" panose="02070309020205020404" pitchFamily="49" charset="0"/>
              </a:rPr>
              <a:t>Example </a:t>
            </a:r>
          </a:p>
        </p:txBody>
      </p:sp>
      <p:sp>
        <p:nvSpPr>
          <p:cNvPr id="3" name="Content Placeholder 2"/>
          <p:cNvSpPr>
            <a:spLocks noGrp="1"/>
          </p:cNvSpPr>
          <p:nvPr>
            <p:ph idx="1"/>
          </p:nvPr>
        </p:nvSpPr>
        <p:spPr>
          <a:xfrm>
            <a:off x="381000" y="838200"/>
            <a:ext cx="8305800" cy="5287963"/>
          </a:xfrm>
        </p:spPr>
        <p:txBody>
          <a:bodyPr>
            <a:normAutofit/>
          </a:bodyPr>
          <a:lstStyle/>
          <a:p>
            <a:pPr marL="1430338" indent="0">
              <a:buNone/>
            </a:pP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php</a:t>
            </a:r>
            <a:br>
              <a:rPr lang="en-US" sz="2400" dirty="0">
                <a:latin typeface="Courier New" panose="02070309020205020404" pitchFamily="49" charset="0"/>
                <a:cs typeface="Courier New" panose="02070309020205020404" pitchFamily="49" charset="0"/>
              </a:rPr>
            </a:br>
            <a:r>
              <a:rPr lang="en-US" sz="2400" dirty="0" err="1">
                <a:latin typeface="Courier New" panose="02070309020205020404" pitchFamily="49" charset="0"/>
                <a:cs typeface="Courier New" panose="02070309020205020404" pitchFamily="49" charset="0"/>
              </a:rPr>
              <a:t>session_start</a:t>
            </a: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store session data</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$_SESSION['views']=1;</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&lt;html&gt;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&lt;body&gt;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php</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//retrieve session data</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echo "</a:t>
            </a:r>
            <a:r>
              <a:rPr lang="en-US" sz="2400" dirty="0" err="1">
                <a:latin typeface="Courier New" panose="02070309020205020404" pitchFamily="49" charset="0"/>
                <a:cs typeface="Courier New" panose="02070309020205020404" pitchFamily="49" charset="0"/>
              </a:rPr>
              <a:t>Pageviews</a:t>
            </a:r>
            <a:r>
              <a:rPr lang="en-US" sz="2400" dirty="0">
                <a:latin typeface="Courier New" panose="02070309020205020404" pitchFamily="49" charset="0"/>
                <a:cs typeface="Courier New" panose="02070309020205020404" pitchFamily="49" charset="0"/>
              </a:rPr>
              <a:t>=". $_SESSION['views'];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&lt;/body&gt;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&lt;/html&gt; </a:t>
            </a:r>
          </a:p>
        </p:txBody>
      </p:sp>
    </p:spTree>
    <p:extLst>
      <p:ext uri="{BB962C8B-B14F-4D97-AF65-F5344CB8AC3E}">
        <p14:creationId xmlns:p14="http://schemas.microsoft.com/office/powerpoint/2010/main" val="1296668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Autofit/>
          </a:bodyPr>
          <a:lstStyle/>
          <a:p>
            <a:r>
              <a:rPr lang="en-US" sz="3600" dirty="0">
                <a:latin typeface="Courier New" panose="02070309020205020404" pitchFamily="49" charset="0"/>
                <a:cs typeface="Courier New" panose="02070309020205020404" pitchFamily="49" charset="0"/>
              </a:rPr>
              <a:t>Destroying a Session</a:t>
            </a:r>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sz="2400" dirty="0">
                <a:latin typeface="Courier New" panose="02070309020205020404" pitchFamily="49" charset="0"/>
                <a:cs typeface="Courier New" panose="02070309020205020404" pitchFamily="49" charset="0"/>
              </a:rPr>
              <a:t>If you wish to delete some session data, you can use the unset() or the </a:t>
            </a:r>
            <a:r>
              <a:rPr lang="en-US" sz="2400" dirty="0" err="1">
                <a:latin typeface="Courier New" panose="02070309020205020404" pitchFamily="49" charset="0"/>
                <a:cs typeface="Courier New" panose="02070309020205020404" pitchFamily="49" charset="0"/>
              </a:rPr>
              <a:t>session_destroy</a:t>
            </a:r>
            <a:r>
              <a:rPr lang="en-US" sz="2400" dirty="0">
                <a:latin typeface="Courier New" panose="02070309020205020404" pitchFamily="49" charset="0"/>
                <a:cs typeface="Courier New" panose="02070309020205020404" pitchFamily="49" charset="0"/>
              </a:rPr>
              <a:t>() function.</a:t>
            </a:r>
          </a:p>
          <a:p>
            <a:r>
              <a:rPr lang="en-US" sz="2400" dirty="0">
                <a:latin typeface="Courier New" panose="02070309020205020404" pitchFamily="49" charset="0"/>
                <a:cs typeface="Courier New" panose="02070309020205020404" pitchFamily="49" charset="0"/>
              </a:rPr>
              <a:t>The unset() function is used to free the specified session variable:</a:t>
            </a:r>
          </a:p>
          <a:p>
            <a:pPr marL="0" indent="0">
              <a:buNone/>
            </a:pPr>
            <a:r>
              <a:rPr lang="en-US" sz="2400" b="1" dirty="0">
                <a:latin typeface="Courier New" panose="02070309020205020404" pitchFamily="49" charset="0"/>
                <a:cs typeface="Courier New" panose="02070309020205020404" pitchFamily="49" charset="0"/>
              </a:rPr>
              <a:t>Example</a:t>
            </a:r>
            <a:r>
              <a:rPr lang="en-US" sz="2400" dirty="0">
                <a:latin typeface="Courier New" panose="02070309020205020404" pitchFamily="49" charset="0"/>
                <a:cs typeface="Courier New" panose="02070309020205020404" pitchFamily="49" charset="0"/>
              </a:rPr>
              <a:t>: </a:t>
            </a:r>
          </a:p>
          <a:p>
            <a:pPr marL="973138" indent="0">
              <a:buNone/>
            </a:pP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php</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unset($_SESSION['views']);</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?&gt; </a:t>
            </a:r>
          </a:p>
          <a:p>
            <a:r>
              <a:rPr lang="en-US" sz="2400" dirty="0">
                <a:latin typeface="Courier New" panose="02070309020205020404" pitchFamily="49" charset="0"/>
                <a:cs typeface="Courier New" panose="02070309020205020404" pitchFamily="49" charset="0"/>
              </a:rPr>
              <a:t>You can also completely destroy the session by calling the </a:t>
            </a:r>
            <a:r>
              <a:rPr lang="en-US" sz="2400" dirty="0" err="1">
                <a:latin typeface="Courier New" panose="02070309020205020404" pitchFamily="49" charset="0"/>
                <a:cs typeface="Courier New" panose="02070309020205020404" pitchFamily="49" charset="0"/>
              </a:rPr>
              <a:t>session_destroy</a:t>
            </a:r>
            <a:r>
              <a:rPr lang="en-US" sz="2400" dirty="0">
                <a:latin typeface="Courier New" panose="02070309020205020404" pitchFamily="49" charset="0"/>
                <a:cs typeface="Courier New" panose="02070309020205020404" pitchFamily="49" charset="0"/>
              </a:rPr>
              <a:t>() function:</a:t>
            </a:r>
          </a:p>
          <a:p>
            <a:pPr marL="0" indent="0">
              <a:buNone/>
            </a:pPr>
            <a:r>
              <a:rPr lang="en-US" sz="2400" b="1" dirty="0">
                <a:latin typeface="Courier New" panose="02070309020205020404" pitchFamily="49" charset="0"/>
                <a:cs typeface="Courier New" panose="02070309020205020404" pitchFamily="49" charset="0"/>
              </a:rPr>
              <a:t>Example</a:t>
            </a:r>
            <a:r>
              <a:rPr lang="en-US" sz="2400" dirty="0">
                <a:latin typeface="Courier New" panose="02070309020205020404" pitchFamily="49" charset="0"/>
                <a:cs typeface="Courier New" panose="02070309020205020404" pitchFamily="49" charset="0"/>
              </a:rPr>
              <a:t>: </a:t>
            </a:r>
          </a:p>
          <a:p>
            <a:pPr marL="1371600" indent="-58738">
              <a:buNone/>
            </a:pPr>
            <a:r>
              <a:rPr lang="en-US" sz="2400" dirty="0">
                <a:latin typeface="Courier New" panose="02070309020205020404" pitchFamily="49" charset="0"/>
                <a:cs typeface="Courier New" panose="02070309020205020404" pitchFamily="49" charset="0"/>
              </a:rPr>
              <a:t>&lt;?</a:t>
            </a:r>
            <a:r>
              <a:rPr lang="en-US" sz="2400" dirty="0" err="1">
                <a:latin typeface="Courier New" panose="02070309020205020404" pitchFamily="49" charset="0"/>
                <a:cs typeface="Courier New" panose="02070309020205020404" pitchFamily="49" charset="0"/>
              </a:rPr>
              <a:t>php</a:t>
            </a:r>
            <a:br>
              <a:rPr lang="en-US" sz="2400" dirty="0">
                <a:latin typeface="Courier New" panose="02070309020205020404" pitchFamily="49" charset="0"/>
                <a:cs typeface="Courier New" panose="02070309020205020404" pitchFamily="49" charset="0"/>
              </a:rPr>
            </a:br>
            <a:r>
              <a:rPr lang="en-US" sz="2400" dirty="0" err="1">
                <a:latin typeface="Courier New" panose="02070309020205020404" pitchFamily="49" charset="0"/>
                <a:cs typeface="Courier New" panose="02070309020205020404" pitchFamily="49" charset="0"/>
              </a:rPr>
              <a:t>session_destroy</a:t>
            </a:r>
            <a:r>
              <a:rPr lang="en-US" sz="2400" dirty="0">
                <a:latin typeface="Courier New" panose="02070309020205020404" pitchFamily="49" charset="0"/>
                <a:cs typeface="Courier New" panose="02070309020205020404" pitchFamily="49" charset="0"/>
              </a:rPr>
              <a:t>();</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?&gt;</a:t>
            </a:r>
          </a:p>
          <a:p>
            <a:endParaRPr lang="en-US" sz="2000" dirty="0">
              <a:latin typeface="Nyala" pitchFamily="2" charset="0"/>
            </a:endParaRPr>
          </a:p>
        </p:txBody>
      </p:sp>
    </p:spTree>
    <p:extLst>
      <p:ext uri="{BB962C8B-B14F-4D97-AF65-F5344CB8AC3E}">
        <p14:creationId xmlns:p14="http://schemas.microsoft.com/office/powerpoint/2010/main" val="42556514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1520" y="2998752"/>
            <a:ext cx="3090863" cy="632866"/>
          </a:xfrm>
          <a:prstGeom prst="rect">
            <a:avLst/>
          </a:prstGeom>
        </p:spPr>
        <p:txBody>
          <a:bodyPr vert="horz" wrap="square" lIns="0" tIns="9525" rIns="0" bIns="0" rtlCol="0" anchor="ctr">
            <a:spAutoFit/>
          </a:bodyPr>
          <a:lstStyle/>
          <a:p>
            <a:pPr marL="9525">
              <a:spcBef>
                <a:spcPts val="75"/>
              </a:spcBef>
            </a:pPr>
            <a:r>
              <a:rPr sz="4000" spc="-8" dirty="0">
                <a:solidFill>
                  <a:srgbClr val="A1B0C1"/>
                </a:solidFill>
                <a:latin typeface="Courier New"/>
                <a:cs typeface="Courier New"/>
              </a:rPr>
              <a:t>Thank</a:t>
            </a:r>
            <a:r>
              <a:rPr sz="4050" spc="-90" dirty="0">
                <a:solidFill>
                  <a:srgbClr val="A1B0C1"/>
                </a:solidFill>
                <a:latin typeface="Courier New"/>
                <a:cs typeface="Courier New"/>
              </a:rPr>
              <a:t> </a:t>
            </a:r>
            <a:r>
              <a:rPr sz="4050" spc="-23" dirty="0">
                <a:solidFill>
                  <a:srgbClr val="A1B0C1"/>
                </a:solidFill>
                <a:latin typeface="Courier New"/>
                <a:cs typeface="Courier New"/>
              </a:rPr>
              <a:t>you!</a:t>
            </a:r>
            <a:endParaRPr sz="4050" dirty="0">
              <a:latin typeface="Courier New"/>
              <a:cs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9E636-DF6E-F351-D19D-BFB862C6917A}"/>
              </a:ext>
            </a:extLst>
          </p:cNvPr>
          <p:cNvSpPr>
            <a:spLocks noGrp="1"/>
          </p:cNvSpPr>
          <p:nvPr>
            <p:ph type="title"/>
          </p:nvPr>
        </p:nvSpPr>
        <p:spPr>
          <a:xfrm>
            <a:off x="381000" y="32574"/>
            <a:ext cx="8229600" cy="792162"/>
          </a:xfrm>
        </p:spPr>
        <p:txBody>
          <a:bodyPr>
            <a:normAutofit fontScale="90000"/>
          </a:bodyPr>
          <a:lstStyle/>
          <a:p>
            <a:br>
              <a:rPr lang="en-US" sz="4400" b="1" dirty="0">
                <a:solidFill>
                  <a:srgbClr val="6E2E9F"/>
                </a:solidFill>
                <a:latin typeface="Courier New"/>
                <a:cs typeface="Courier New"/>
              </a:rPr>
            </a:br>
            <a:r>
              <a:rPr lang="en-US" sz="4000" dirty="0">
                <a:latin typeface="Courier New"/>
                <a:cs typeface="Courier New"/>
              </a:rPr>
              <a:t>When</a:t>
            </a:r>
            <a:r>
              <a:rPr lang="en-US" sz="4000" spc="-25" dirty="0">
                <a:latin typeface="Courier New"/>
                <a:cs typeface="Courier New"/>
              </a:rPr>
              <a:t> </a:t>
            </a:r>
            <a:r>
              <a:rPr lang="en-US" sz="4000" dirty="0">
                <a:latin typeface="Courier New"/>
                <a:cs typeface="Courier New"/>
              </a:rPr>
              <a:t>to</a:t>
            </a:r>
            <a:r>
              <a:rPr lang="en-US" sz="4000" spc="-10" dirty="0">
                <a:latin typeface="Courier New"/>
                <a:cs typeface="Courier New"/>
              </a:rPr>
              <a:t> </a:t>
            </a:r>
            <a:r>
              <a:rPr lang="en-US" sz="4000" dirty="0">
                <a:latin typeface="Courier New"/>
                <a:cs typeface="Courier New"/>
              </a:rPr>
              <a:t>use</a:t>
            </a:r>
            <a:r>
              <a:rPr lang="en-US" sz="4000" spc="-10" dirty="0">
                <a:latin typeface="Courier New"/>
                <a:cs typeface="Courier New"/>
              </a:rPr>
              <a:t> </a:t>
            </a:r>
            <a:r>
              <a:rPr lang="en-US" sz="4000" dirty="0">
                <a:latin typeface="Courier New"/>
                <a:cs typeface="Courier New"/>
              </a:rPr>
              <a:t>GET?</a:t>
            </a:r>
            <a:br>
              <a:rPr lang="en-US" sz="4400" dirty="0">
                <a:latin typeface="Courier New"/>
                <a:cs typeface="Courier New"/>
              </a:rPr>
            </a:br>
            <a:endParaRPr lang="en-US" dirty="0"/>
          </a:p>
        </p:txBody>
      </p:sp>
      <p:sp>
        <p:nvSpPr>
          <p:cNvPr id="3" name="Content Placeholder 2">
            <a:extLst>
              <a:ext uri="{FF2B5EF4-FFF2-40B4-BE49-F238E27FC236}">
                <a16:creationId xmlns:a16="http://schemas.microsoft.com/office/drawing/2014/main" id="{0474248B-DCF2-1F9B-09CC-A20A97B42F2E}"/>
              </a:ext>
            </a:extLst>
          </p:cNvPr>
          <p:cNvSpPr>
            <a:spLocks noGrp="1"/>
          </p:cNvSpPr>
          <p:nvPr>
            <p:ph idx="1"/>
          </p:nvPr>
        </p:nvSpPr>
        <p:spPr>
          <a:xfrm>
            <a:off x="381000" y="990600"/>
            <a:ext cx="8458200" cy="5135563"/>
          </a:xfrm>
        </p:spPr>
        <p:txBody>
          <a:bodyPr>
            <a:normAutofit/>
          </a:bodyPr>
          <a:lstStyle/>
          <a:p>
            <a:pPr marL="241300" marR="5080" indent="-229235" algn="just">
              <a:lnSpc>
                <a:spcPct val="90000"/>
              </a:lnSpc>
              <a:spcBef>
                <a:spcPts val="830"/>
              </a:spcBef>
              <a:buFont typeface="Arial MT"/>
              <a:buChar char="•"/>
              <a:tabLst>
                <a:tab pos="241300" algn="l"/>
                <a:tab pos="241935" algn="l"/>
              </a:tabLst>
            </a:pPr>
            <a:r>
              <a:rPr lang="en-US" sz="2400" spc="-5" dirty="0">
                <a:latin typeface="Courier New"/>
                <a:cs typeface="Courier New"/>
              </a:rPr>
              <a:t>Information </a:t>
            </a:r>
            <a:r>
              <a:rPr lang="en-US" sz="2400" dirty="0">
                <a:latin typeface="Courier New"/>
                <a:cs typeface="Courier New"/>
              </a:rPr>
              <a:t>sent</a:t>
            </a:r>
            <a:r>
              <a:rPr lang="en-US" sz="2400" spc="25" dirty="0">
                <a:latin typeface="Courier New"/>
                <a:cs typeface="Courier New"/>
              </a:rPr>
              <a:t> </a:t>
            </a:r>
            <a:r>
              <a:rPr lang="en-US" sz="2400" spc="-5" dirty="0">
                <a:latin typeface="Courier New"/>
                <a:cs typeface="Courier New"/>
              </a:rPr>
              <a:t>from</a:t>
            </a:r>
            <a:r>
              <a:rPr lang="en-US" sz="2400" spc="15" dirty="0">
                <a:latin typeface="Courier New"/>
                <a:cs typeface="Courier New"/>
              </a:rPr>
              <a:t> </a:t>
            </a:r>
            <a:r>
              <a:rPr lang="en-US" sz="2400" dirty="0">
                <a:latin typeface="Courier New"/>
                <a:cs typeface="Courier New"/>
              </a:rPr>
              <a:t>a</a:t>
            </a:r>
            <a:r>
              <a:rPr lang="en-US" sz="2400" spc="30" dirty="0">
                <a:latin typeface="Courier New"/>
                <a:cs typeface="Courier New"/>
              </a:rPr>
              <a:t> </a:t>
            </a:r>
            <a:r>
              <a:rPr lang="en-US" sz="2400" dirty="0">
                <a:latin typeface="Courier New"/>
                <a:cs typeface="Courier New"/>
              </a:rPr>
              <a:t>form</a:t>
            </a:r>
            <a:r>
              <a:rPr lang="en-US" sz="2400" spc="15" dirty="0">
                <a:latin typeface="Courier New"/>
                <a:cs typeface="Courier New"/>
              </a:rPr>
              <a:t> </a:t>
            </a:r>
            <a:r>
              <a:rPr lang="en-US" sz="2400" dirty="0">
                <a:latin typeface="Courier New"/>
                <a:cs typeface="Courier New"/>
              </a:rPr>
              <a:t>with</a:t>
            </a:r>
            <a:r>
              <a:rPr lang="en-US" sz="2400" spc="25" dirty="0">
                <a:latin typeface="Courier New"/>
                <a:cs typeface="Courier New"/>
              </a:rPr>
              <a:t> </a:t>
            </a:r>
            <a:r>
              <a:rPr lang="en-US" sz="2400" dirty="0">
                <a:latin typeface="Courier New"/>
                <a:cs typeface="Courier New"/>
              </a:rPr>
              <a:t>the</a:t>
            </a:r>
            <a:r>
              <a:rPr lang="en-US" sz="2400" spc="15" dirty="0">
                <a:latin typeface="Courier New"/>
                <a:cs typeface="Courier New"/>
              </a:rPr>
              <a:t> </a:t>
            </a:r>
            <a:r>
              <a:rPr lang="en-US" sz="2400" dirty="0">
                <a:latin typeface="Courier New"/>
                <a:cs typeface="Courier New"/>
              </a:rPr>
              <a:t>GET</a:t>
            </a:r>
            <a:r>
              <a:rPr lang="en-US" sz="2400" spc="15" dirty="0">
                <a:latin typeface="Courier New"/>
                <a:cs typeface="Courier New"/>
              </a:rPr>
              <a:t> </a:t>
            </a:r>
            <a:r>
              <a:rPr lang="en-US" sz="2400" spc="-5" dirty="0">
                <a:latin typeface="Courier New"/>
                <a:cs typeface="Courier New"/>
              </a:rPr>
              <a:t>method</a:t>
            </a:r>
            <a:r>
              <a:rPr lang="en-US" sz="2400" spc="15" dirty="0">
                <a:latin typeface="Courier New"/>
                <a:cs typeface="Courier New"/>
              </a:rPr>
              <a:t> </a:t>
            </a:r>
            <a:r>
              <a:rPr lang="en-US" sz="2400" dirty="0">
                <a:latin typeface="Courier New"/>
                <a:cs typeface="Courier New"/>
              </a:rPr>
              <a:t>is</a:t>
            </a:r>
            <a:r>
              <a:rPr lang="en-US" sz="2400" spc="55" dirty="0">
                <a:latin typeface="Courier New"/>
                <a:cs typeface="Courier New"/>
              </a:rPr>
              <a:t> </a:t>
            </a:r>
            <a:r>
              <a:rPr lang="en-US" sz="2400" b="1" spc="-5" dirty="0">
                <a:latin typeface="Courier New"/>
                <a:cs typeface="Courier New"/>
              </a:rPr>
              <a:t>visible</a:t>
            </a:r>
            <a:r>
              <a:rPr lang="en-US" sz="2400" b="1" spc="15" dirty="0">
                <a:latin typeface="Courier New"/>
                <a:cs typeface="Courier New"/>
              </a:rPr>
              <a:t> </a:t>
            </a:r>
            <a:r>
              <a:rPr lang="en-US" sz="2400" b="1" dirty="0">
                <a:latin typeface="Courier New"/>
                <a:cs typeface="Courier New"/>
              </a:rPr>
              <a:t>to </a:t>
            </a:r>
            <a:r>
              <a:rPr lang="en-US" sz="2400" b="1" spc="5" dirty="0">
                <a:latin typeface="Courier New"/>
                <a:cs typeface="Courier New"/>
              </a:rPr>
              <a:t> </a:t>
            </a:r>
            <a:r>
              <a:rPr lang="en-US" sz="2400" b="1" spc="-5" dirty="0">
                <a:latin typeface="Courier New"/>
                <a:cs typeface="Courier New"/>
              </a:rPr>
              <a:t>everyone </a:t>
            </a:r>
            <a:r>
              <a:rPr lang="en-US" sz="2400" dirty="0">
                <a:latin typeface="Courier New"/>
                <a:cs typeface="Courier New"/>
              </a:rPr>
              <a:t>(all </a:t>
            </a:r>
            <a:r>
              <a:rPr lang="en-US" sz="2400" spc="-5" dirty="0">
                <a:latin typeface="Courier New"/>
                <a:cs typeface="Courier New"/>
              </a:rPr>
              <a:t>variable </a:t>
            </a:r>
            <a:r>
              <a:rPr lang="en-US" sz="2400" dirty="0">
                <a:latin typeface="Courier New"/>
                <a:cs typeface="Courier New"/>
              </a:rPr>
              <a:t>names and </a:t>
            </a:r>
            <a:r>
              <a:rPr lang="en-US" sz="2400" spc="-5" dirty="0">
                <a:latin typeface="Courier New"/>
                <a:cs typeface="Courier New"/>
              </a:rPr>
              <a:t>values </a:t>
            </a:r>
            <a:r>
              <a:rPr lang="en-US" sz="2400" dirty="0">
                <a:latin typeface="Courier New"/>
                <a:cs typeface="Courier New"/>
              </a:rPr>
              <a:t>are </a:t>
            </a:r>
            <a:r>
              <a:rPr lang="en-US" sz="2400" spc="-5" dirty="0">
                <a:latin typeface="Courier New"/>
                <a:cs typeface="Courier New"/>
              </a:rPr>
              <a:t>displayed </a:t>
            </a:r>
            <a:r>
              <a:rPr lang="en-US" sz="2400" dirty="0">
                <a:latin typeface="Courier New"/>
                <a:cs typeface="Courier New"/>
              </a:rPr>
              <a:t>in the </a:t>
            </a:r>
            <a:r>
              <a:rPr lang="en-US" sz="2400" spc="-5" dirty="0">
                <a:latin typeface="Courier New"/>
                <a:cs typeface="Courier New"/>
              </a:rPr>
              <a:t>URL). </a:t>
            </a:r>
          </a:p>
          <a:p>
            <a:pPr marL="241300" marR="5080" indent="-229235" algn="just">
              <a:lnSpc>
                <a:spcPct val="90000"/>
              </a:lnSpc>
              <a:spcBef>
                <a:spcPts val="830"/>
              </a:spcBef>
              <a:buFont typeface="Arial MT"/>
              <a:buChar char="•"/>
              <a:tabLst>
                <a:tab pos="241300" algn="l"/>
                <a:tab pos="241935" algn="l"/>
              </a:tabLst>
            </a:pPr>
            <a:r>
              <a:rPr lang="en-US" sz="2400" dirty="0">
                <a:latin typeface="Courier New"/>
                <a:cs typeface="Courier New"/>
              </a:rPr>
              <a:t>GET </a:t>
            </a:r>
            <a:r>
              <a:rPr lang="en-US" sz="2400" spc="-1250" dirty="0">
                <a:latin typeface="Courier New"/>
                <a:cs typeface="Courier New"/>
              </a:rPr>
              <a:t> </a:t>
            </a:r>
            <a:r>
              <a:rPr lang="en-US" sz="2400" dirty="0">
                <a:latin typeface="Courier New"/>
                <a:cs typeface="Courier New"/>
              </a:rPr>
              <a:t>also</a:t>
            </a:r>
            <a:r>
              <a:rPr lang="en-US" sz="2400" spc="20" dirty="0">
                <a:latin typeface="Courier New"/>
                <a:cs typeface="Courier New"/>
              </a:rPr>
              <a:t> </a:t>
            </a:r>
            <a:r>
              <a:rPr lang="en-US" sz="2400" dirty="0">
                <a:latin typeface="Courier New"/>
                <a:cs typeface="Courier New"/>
              </a:rPr>
              <a:t>has</a:t>
            </a:r>
            <a:r>
              <a:rPr lang="en-US" sz="2400" spc="25" dirty="0">
                <a:latin typeface="Courier New"/>
                <a:cs typeface="Courier New"/>
              </a:rPr>
              <a:t> </a:t>
            </a:r>
            <a:r>
              <a:rPr lang="en-US" sz="2400" dirty="0">
                <a:latin typeface="Courier New"/>
                <a:cs typeface="Courier New"/>
              </a:rPr>
              <a:t>limits</a:t>
            </a:r>
            <a:r>
              <a:rPr lang="en-US" sz="2400" spc="20" dirty="0">
                <a:latin typeface="Courier New"/>
                <a:cs typeface="Courier New"/>
              </a:rPr>
              <a:t> </a:t>
            </a:r>
            <a:r>
              <a:rPr lang="en-US" sz="2400" dirty="0">
                <a:latin typeface="Courier New"/>
                <a:cs typeface="Courier New"/>
              </a:rPr>
              <a:t>on</a:t>
            </a:r>
            <a:r>
              <a:rPr lang="en-US" sz="2400" spc="25" dirty="0">
                <a:latin typeface="Courier New"/>
                <a:cs typeface="Courier New"/>
              </a:rPr>
              <a:t> </a:t>
            </a:r>
            <a:r>
              <a:rPr lang="en-US" sz="2400" dirty="0">
                <a:latin typeface="Courier New"/>
                <a:cs typeface="Courier New"/>
              </a:rPr>
              <a:t>the</a:t>
            </a:r>
            <a:r>
              <a:rPr lang="en-US" sz="2400" spc="30" dirty="0">
                <a:latin typeface="Courier New"/>
                <a:cs typeface="Courier New"/>
              </a:rPr>
              <a:t> </a:t>
            </a:r>
            <a:r>
              <a:rPr lang="en-US" sz="2400" dirty="0">
                <a:latin typeface="Courier New"/>
                <a:cs typeface="Courier New"/>
              </a:rPr>
              <a:t>amount</a:t>
            </a:r>
            <a:r>
              <a:rPr lang="en-US" sz="2400" spc="20" dirty="0">
                <a:latin typeface="Courier New"/>
                <a:cs typeface="Courier New"/>
              </a:rPr>
              <a:t> </a:t>
            </a:r>
            <a:r>
              <a:rPr lang="en-US" sz="2400" dirty="0">
                <a:latin typeface="Courier New"/>
                <a:cs typeface="Courier New"/>
              </a:rPr>
              <a:t>of</a:t>
            </a:r>
            <a:r>
              <a:rPr lang="en-US" sz="2400" spc="25" dirty="0">
                <a:latin typeface="Courier New"/>
                <a:cs typeface="Courier New"/>
              </a:rPr>
              <a:t> </a:t>
            </a:r>
            <a:r>
              <a:rPr lang="en-US" sz="2400" spc="-5" dirty="0">
                <a:latin typeface="Courier New"/>
                <a:cs typeface="Courier New"/>
              </a:rPr>
              <a:t>information</a:t>
            </a:r>
            <a:r>
              <a:rPr lang="en-US" sz="2400" spc="10" dirty="0">
                <a:latin typeface="Courier New"/>
                <a:cs typeface="Courier New"/>
              </a:rPr>
              <a:t> </a:t>
            </a:r>
            <a:r>
              <a:rPr lang="en-US" sz="2400" dirty="0">
                <a:latin typeface="Courier New"/>
                <a:cs typeface="Courier New"/>
              </a:rPr>
              <a:t>to</a:t>
            </a:r>
            <a:r>
              <a:rPr lang="en-US" sz="2400" spc="25" dirty="0">
                <a:latin typeface="Courier New"/>
                <a:cs typeface="Courier New"/>
              </a:rPr>
              <a:t> </a:t>
            </a:r>
            <a:r>
              <a:rPr lang="en-US" sz="2400" spc="-5" dirty="0">
                <a:latin typeface="Courier New"/>
                <a:cs typeface="Courier New"/>
              </a:rPr>
              <a:t>send.</a:t>
            </a:r>
            <a:r>
              <a:rPr lang="en-US" sz="2400" spc="20" dirty="0">
                <a:latin typeface="Courier New"/>
                <a:cs typeface="Courier New"/>
              </a:rPr>
              <a:t> </a:t>
            </a:r>
            <a:r>
              <a:rPr lang="en-US" sz="2400" dirty="0">
                <a:latin typeface="Courier New"/>
                <a:cs typeface="Courier New"/>
              </a:rPr>
              <a:t>The</a:t>
            </a:r>
            <a:r>
              <a:rPr lang="en-US" sz="2400" spc="25" dirty="0">
                <a:latin typeface="Courier New"/>
                <a:cs typeface="Courier New"/>
              </a:rPr>
              <a:t> </a:t>
            </a:r>
            <a:r>
              <a:rPr lang="en-US" sz="2400" spc="-10" dirty="0">
                <a:latin typeface="Courier New"/>
                <a:cs typeface="Courier New"/>
              </a:rPr>
              <a:t>limitation </a:t>
            </a:r>
            <a:r>
              <a:rPr lang="en-US" sz="2400" spc="-5" dirty="0">
                <a:latin typeface="Courier New"/>
                <a:cs typeface="Courier New"/>
              </a:rPr>
              <a:t> </a:t>
            </a:r>
            <a:r>
              <a:rPr lang="en-US" sz="2400" dirty="0">
                <a:latin typeface="Courier New"/>
                <a:cs typeface="Courier New"/>
              </a:rPr>
              <a:t>is about 2000 </a:t>
            </a:r>
            <a:r>
              <a:rPr lang="en-US" sz="2400" spc="-5" dirty="0">
                <a:latin typeface="Courier New"/>
                <a:cs typeface="Courier New"/>
              </a:rPr>
              <a:t>characters. However, because the variables </a:t>
            </a:r>
            <a:r>
              <a:rPr lang="en-US" sz="2400" dirty="0">
                <a:latin typeface="Courier New"/>
                <a:cs typeface="Courier New"/>
              </a:rPr>
              <a:t>are </a:t>
            </a:r>
            <a:r>
              <a:rPr lang="en-US" sz="2400" spc="-5" dirty="0">
                <a:latin typeface="Courier New"/>
                <a:cs typeface="Courier New"/>
              </a:rPr>
              <a:t>displayed </a:t>
            </a:r>
            <a:r>
              <a:rPr lang="en-US" sz="2400" spc="-1250" dirty="0">
                <a:latin typeface="Courier New"/>
                <a:cs typeface="Courier New"/>
              </a:rPr>
              <a:t> </a:t>
            </a:r>
            <a:r>
              <a:rPr lang="en-US" sz="2400" dirty="0">
                <a:latin typeface="Courier New"/>
                <a:cs typeface="Courier New"/>
              </a:rPr>
              <a:t>in the URL, it is </a:t>
            </a:r>
            <a:r>
              <a:rPr lang="en-US" sz="2400" spc="-5" dirty="0">
                <a:latin typeface="Courier New"/>
                <a:cs typeface="Courier New"/>
              </a:rPr>
              <a:t>possible to bookmark </a:t>
            </a:r>
            <a:r>
              <a:rPr lang="en-US" sz="2400" dirty="0">
                <a:latin typeface="Courier New"/>
                <a:cs typeface="Courier New"/>
              </a:rPr>
              <a:t>the </a:t>
            </a:r>
            <a:r>
              <a:rPr lang="en-US" sz="2400" spc="-5" dirty="0">
                <a:latin typeface="Courier New"/>
                <a:cs typeface="Courier New"/>
              </a:rPr>
              <a:t>page. </a:t>
            </a:r>
            <a:endParaRPr lang="en-US" sz="2400" dirty="0">
              <a:latin typeface="Courier New"/>
              <a:cs typeface="Courier New"/>
            </a:endParaRPr>
          </a:p>
          <a:p>
            <a:pPr marL="241300" indent="-229235" algn="just">
              <a:lnSpc>
                <a:spcPct val="100000"/>
              </a:lnSpc>
              <a:spcBef>
                <a:spcPts val="640"/>
              </a:spcBef>
              <a:buFont typeface="Arial MT"/>
              <a:buChar char="•"/>
              <a:tabLst>
                <a:tab pos="241300" algn="l"/>
                <a:tab pos="241935" algn="l"/>
              </a:tabLst>
            </a:pPr>
            <a:r>
              <a:rPr lang="en-US" sz="2400" dirty="0">
                <a:latin typeface="Courier New"/>
                <a:cs typeface="Courier New"/>
              </a:rPr>
              <a:t>GET</a:t>
            </a:r>
            <a:r>
              <a:rPr lang="en-US" sz="2400" spc="-15" dirty="0">
                <a:latin typeface="Courier New"/>
                <a:cs typeface="Courier New"/>
              </a:rPr>
              <a:t> </a:t>
            </a:r>
            <a:r>
              <a:rPr lang="en-US" sz="2400" dirty="0">
                <a:latin typeface="Courier New"/>
                <a:cs typeface="Courier New"/>
              </a:rPr>
              <a:t>may</a:t>
            </a:r>
            <a:r>
              <a:rPr lang="en-US" sz="2400" spc="-15" dirty="0">
                <a:latin typeface="Courier New"/>
                <a:cs typeface="Courier New"/>
              </a:rPr>
              <a:t> </a:t>
            </a:r>
            <a:r>
              <a:rPr lang="en-US" sz="2400" spc="-5" dirty="0">
                <a:latin typeface="Courier New"/>
                <a:cs typeface="Courier New"/>
              </a:rPr>
              <a:t>be</a:t>
            </a:r>
            <a:r>
              <a:rPr lang="en-US" sz="2400" spc="-15" dirty="0">
                <a:latin typeface="Courier New"/>
                <a:cs typeface="Courier New"/>
              </a:rPr>
              <a:t> </a:t>
            </a:r>
            <a:r>
              <a:rPr lang="en-US" sz="2400" dirty="0">
                <a:latin typeface="Courier New"/>
                <a:cs typeface="Courier New"/>
              </a:rPr>
              <a:t>used</a:t>
            </a:r>
            <a:r>
              <a:rPr lang="en-US" sz="2400" spc="-20" dirty="0">
                <a:latin typeface="Courier New"/>
                <a:cs typeface="Courier New"/>
              </a:rPr>
              <a:t> </a:t>
            </a:r>
            <a:r>
              <a:rPr lang="en-US" sz="2400" dirty="0">
                <a:latin typeface="Courier New"/>
                <a:cs typeface="Courier New"/>
              </a:rPr>
              <a:t>for</a:t>
            </a:r>
            <a:r>
              <a:rPr lang="en-US" sz="2400" spc="-15" dirty="0">
                <a:latin typeface="Courier New"/>
                <a:cs typeface="Courier New"/>
              </a:rPr>
              <a:t> </a:t>
            </a:r>
            <a:r>
              <a:rPr lang="en-US" sz="2400" dirty="0">
                <a:latin typeface="Courier New"/>
                <a:cs typeface="Courier New"/>
              </a:rPr>
              <a:t>sending</a:t>
            </a:r>
            <a:r>
              <a:rPr lang="en-US" sz="2400" spc="-25" dirty="0">
                <a:latin typeface="Courier New"/>
                <a:cs typeface="Courier New"/>
              </a:rPr>
              <a:t> </a:t>
            </a:r>
            <a:r>
              <a:rPr lang="en-US" sz="2400" spc="-5" dirty="0">
                <a:latin typeface="Courier New"/>
                <a:cs typeface="Courier New"/>
              </a:rPr>
              <a:t>non-sensitive</a:t>
            </a:r>
            <a:r>
              <a:rPr lang="en-US" sz="2400" spc="-25" dirty="0">
                <a:latin typeface="Courier New"/>
                <a:cs typeface="Courier New"/>
              </a:rPr>
              <a:t> </a:t>
            </a:r>
            <a:r>
              <a:rPr lang="en-US" sz="2400" spc="-5" dirty="0">
                <a:latin typeface="Courier New"/>
                <a:cs typeface="Courier New"/>
              </a:rPr>
              <a:t>data.</a:t>
            </a:r>
            <a:endParaRPr lang="en-US" sz="2400" dirty="0">
              <a:latin typeface="Courier New"/>
              <a:cs typeface="Courier New"/>
            </a:endParaRPr>
          </a:p>
          <a:p>
            <a:pPr marL="241300" marR="1444625" indent="-229235" algn="just">
              <a:lnSpc>
                <a:spcPts val="2400"/>
              </a:lnSpc>
              <a:spcBef>
                <a:spcPts val="885"/>
              </a:spcBef>
              <a:buFont typeface="Arial MT"/>
              <a:buChar char="•"/>
              <a:tabLst>
                <a:tab pos="241300" algn="l"/>
                <a:tab pos="241935" algn="l"/>
              </a:tabLst>
            </a:pPr>
            <a:r>
              <a:rPr lang="en-US" sz="2400" b="1" spc="-5" dirty="0">
                <a:solidFill>
                  <a:srgbClr val="6E2E9F"/>
                </a:solidFill>
                <a:latin typeface="Courier New"/>
                <a:cs typeface="Courier New"/>
              </a:rPr>
              <a:t>Note</a:t>
            </a:r>
            <a:r>
              <a:rPr lang="en-US" sz="2400" b="1" spc="-5" dirty="0">
                <a:latin typeface="Courier New"/>
                <a:cs typeface="Courier New"/>
              </a:rPr>
              <a:t>: </a:t>
            </a:r>
            <a:r>
              <a:rPr lang="en-US" sz="2400" dirty="0">
                <a:latin typeface="Courier New"/>
                <a:cs typeface="Courier New"/>
              </a:rPr>
              <a:t>GET should NEVER </a:t>
            </a:r>
            <a:r>
              <a:rPr lang="en-US" sz="2400" spc="-5" dirty="0">
                <a:latin typeface="Courier New"/>
                <a:cs typeface="Courier New"/>
              </a:rPr>
              <a:t>be </a:t>
            </a:r>
            <a:r>
              <a:rPr lang="en-US" sz="2400" dirty="0">
                <a:latin typeface="Courier New"/>
                <a:cs typeface="Courier New"/>
              </a:rPr>
              <a:t>used for </a:t>
            </a:r>
            <a:r>
              <a:rPr lang="en-US" sz="2400" spc="-5" dirty="0">
                <a:latin typeface="Courier New"/>
                <a:cs typeface="Courier New"/>
              </a:rPr>
              <a:t>sending passwords </a:t>
            </a:r>
            <a:r>
              <a:rPr lang="en-US" sz="2400" spc="5" dirty="0">
                <a:latin typeface="Courier New"/>
                <a:cs typeface="Courier New"/>
              </a:rPr>
              <a:t>or </a:t>
            </a:r>
            <a:r>
              <a:rPr lang="en-US" sz="2400" dirty="0">
                <a:latin typeface="Courier New"/>
                <a:cs typeface="Courier New"/>
              </a:rPr>
              <a:t>other </a:t>
            </a:r>
            <a:r>
              <a:rPr lang="en-US" sz="2400" spc="-1250" dirty="0">
                <a:latin typeface="Courier New"/>
                <a:cs typeface="Courier New"/>
              </a:rPr>
              <a:t> </a:t>
            </a:r>
            <a:r>
              <a:rPr lang="en-US" sz="2400" spc="-5" dirty="0">
                <a:latin typeface="Courier New"/>
                <a:cs typeface="Courier New"/>
              </a:rPr>
              <a:t>sensitive</a:t>
            </a:r>
            <a:r>
              <a:rPr lang="en-US" sz="2400" spc="-55" dirty="0">
                <a:latin typeface="Courier New"/>
                <a:cs typeface="Courier New"/>
              </a:rPr>
              <a:t> </a:t>
            </a:r>
            <a:r>
              <a:rPr lang="en-US" sz="2400" spc="-5" dirty="0">
                <a:latin typeface="Courier New"/>
                <a:cs typeface="Courier New"/>
              </a:rPr>
              <a:t>information!</a:t>
            </a:r>
            <a:endParaRPr lang="en-US" sz="2400" dirty="0">
              <a:latin typeface="Courier New"/>
              <a:cs typeface="Courier New"/>
            </a:endParaRPr>
          </a:p>
          <a:p>
            <a:endParaRPr lang="en-US" dirty="0"/>
          </a:p>
        </p:txBody>
      </p:sp>
    </p:spTree>
    <p:extLst>
      <p:ext uri="{BB962C8B-B14F-4D97-AF65-F5344CB8AC3E}">
        <p14:creationId xmlns:p14="http://schemas.microsoft.com/office/powerpoint/2010/main" val="1393387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A9F1-CC71-36E2-C162-719A61F50D5F}"/>
              </a:ext>
            </a:extLst>
          </p:cNvPr>
          <p:cNvSpPr>
            <a:spLocks noGrp="1"/>
          </p:cNvSpPr>
          <p:nvPr>
            <p:ph type="title"/>
          </p:nvPr>
        </p:nvSpPr>
        <p:spPr/>
        <p:txBody>
          <a:bodyPr>
            <a:normAutofit/>
          </a:bodyPr>
          <a:lstStyle/>
          <a:p>
            <a:r>
              <a:rPr lang="en-US" sz="3600" spc="-5" dirty="0">
                <a:latin typeface="Courier New" panose="02070309020205020404" pitchFamily="49" charset="0"/>
                <a:cs typeface="Courier New" panose="02070309020205020404" pitchFamily="49" charset="0"/>
              </a:rPr>
              <a:t>When</a:t>
            </a:r>
            <a:r>
              <a:rPr lang="en-US" sz="3600" spc="-45" dirty="0">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to</a:t>
            </a:r>
            <a:r>
              <a:rPr lang="en-US" sz="3600" spc="-45" dirty="0">
                <a:latin typeface="Courier New" panose="02070309020205020404" pitchFamily="49" charset="0"/>
                <a:cs typeface="Courier New" panose="02070309020205020404" pitchFamily="49" charset="0"/>
              </a:rPr>
              <a:t> </a:t>
            </a:r>
            <a:r>
              <a:rPr lang="en-US" sz="3600" spc="-5" dirty="0">
                <a:latin typeface="Courier New" panose="02070309020205020404" pitchFamily="49" charset="0"/>
                <a:cs typeface="Courier New" panose="02070309020205020404" pitchFamily="49" charset="0"/>
              </a:rPr>
              <a:t>Use</a:t>
            </a:r>
            <a:r>
              <a:rPr lang="en-US" sz="3600" spc="-20" dirty="0">
                <a:latin typeface="Courier New" panose="02070309020205020404" pitchFamily="49" charset="0"/>
                <a:cs typeface="Courier New" panose="02070309020205020404" pitchFamily="49" charset="0"/>
              </a:rPr>
              <a:t> </a:t>
            </a:r>
            <a:r>
              <a:rPr lang="en-US" sz="3600" spc="-5" dirty="0">
                <a:latin typeface="Courier New" panose="02070309020205020404" pitchFamily="49" charset="0"/>
                <a:cs typeface="Courier New" panose="02070309020205020404" pitchFamily="49" charset="0"/>
              </a:rPr>
              <a:t>POST?</a:t>
            </a:r>
            <a:endParaRPr lang="en-US" sz="3600"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1B72017E-575C-E71E-74E6-7A395568D87D}"/>
              </a:ext>
            </a:extLst>
          </p:cNvPr>
          <p:cNvSpPr>
            <a:spLocks noGrp="1"/>
          </p:cNvSpPr>
          <p:nvPr>
            <p:ph idx="1"/>
          </p:nvPr>
        </p:nvSpPr>
        <p:spPr>
          <a:xfrm>
            <a:off x="457200" y="1371600"/>
            <a:ext cx="8229600" cy="4754563"/>
          </a:xfrm>
        </p:spPr>
        <p:txBody>
          <a:bodyPr>
            <a:normAutofit/>
          </a:bodyPr>
          <a:lstStyle/>
          <a:p>
            <a:pPr marL="241300" marR="160020" indent="-229235" algn="just">
              <a:lnSpc>
                <a:spcPct val="90900"/>
              </a:lnSpc>
              <a:spcBef>
                <a:spcPts val="335"/>
              </a:spcBef>
              <a:buFont typeface="Arial MT"/>
              <a:buChar char="•"/>
              <a:tabLst>
                <a:tab pos="241935" algn="l"/>
              </a:tabLst>
            </a:pPr>
            <a:r>
              <a:rPr lang="en-US" sz="2400" spc="-5" dirty="0">
                <a:latin typeface="Courier New"/>
                <a:cs typeface="Courier New"/>
              </a:rPr>
              <a:t>Information sent from a </a:t>
            </a:r>
            <a:r>
              <a:rPr lang="en-US" sz="2400" dirty="0">
                <a:latin typeface="Courier New"/>
                <a:cs typeface="Courier New"/>
              </a:rPr>
              <a:t>form </a:t>
            </a:r>
            <a:r>
              <a:rPr lang="en-US" sz="2400" spc="-5" dirty="0">
                <a:latin typeface="Courier New"/>
                <a:cs typeface="Courier New"/>
              </a:rPr>
              <a:t>with </a:t>
            </a:r>
            <a:r>
              <a:rPr lang="en-US" sz="2400" spc="5" dirty="0">
                <a:latin typeface="Courier New"/>
                <a:cs typeface="Courier New"/>
              </a:rPr>
              <a:t>the </a:t>
            </a:r>
            <a:r>
              <a:rPr lang="en-US" sz="2400" spc="-5" dirty="0">
                <a:latin typeface="Courier New"/>
                <a:cs typeface="Courier New"/>
              </a:rPr>
              <a:t>POST </a:t>
            </a:r>
            <a:r>
              <a:rPr lang="en-US" sz="2400" spc="5" dirty="0">
                <a:latin typeface="Courier New"/>
                <a:cs typeface="Courier New"/>
              </a:rPr>
              <a:t>method is </a:t>
            </a:r>
            <a:r>
              <a:rPr lang="en-US" sz="2400" b="1" spc="-5" dirty="0">
                <a:latin typeface="Courier New"/>
                <a:cs typeface="Courier New"/>
              </a:rPr>
              <a:t>invisible </a:t>
            </a:r>
            <a:r>
              <a:rPr lang="en-US" sz="2400" b="1" spc="-15" dirty="0">
                <a:latin typeface="Courier New"/>
                <a:cs typeface="Courier New"/>
              </a:rPr>
              <a:t>to </a:t>
            </a:r>
            <a:r>
              <a:rPr lang="en-US" sz="2400" b="1" spc="-1310" dirty="0">
                <a:latin typeface="Courier New"/>
                <a:cs typeface="Courier New"/>
              </a:rPr>
              <a:t> </a:t>
            </a:r>
            <a:r>
              <a:rPr lang="en-US" sz="2400" b="1" spc="-5" dirty="0">
                <a:latin typeface="Courier New"/>
                <a:cs typeface="Courier New"/>
              </a:rPr>
              <a:t>others </a:t>
            </a:r>
            <a:r>
              <a:rPr lang="en-US" sz="2400" dirty="0">
                <a:latin typeface="Courier New"/>
                <a:cs typeface="Courier New"/>
              </a:rPr>
              <a:t>(all </a:t>
            </a:r>
            <a:r>
              <a:rPr lang="en-US" sz="2400" spc="-5" dirty="0">
                <a:latin typeface="Courier New"/>
                <a:cs typeface="Courier New"/>
              </a:rPr>
              <a:t>names/values </a:t>
            </a:r>
            <a:r>
              <a:rPr lang="en-US" sz="2400" spc="5" dirty="0">
                <a:latin typeface="Courier New"/>
                <a:cs typeface="Courier New"/>
              </a:rPr>
              <a:t>are </a:t>
            </a:r>
            <a:r>
              <a:rPr lang="en-US" sz="2400" dirty="0">
                <a:latin typeface="Courier New"/>
                <a:cs typeface="Courier New"/>
              </a:rPr>
              <a:t>embedded within </a:t>
            </a:r>
            <a:r>
              <a:rPr lang="en-US" sz="2400" spc="-10" dirty="0">
                <a:latin typeface="Courier New"/>
                <a:cs typeface="Courier New"/>
              </a:rPr>
              <a:t>the </a:t>
            </a:r>
            <a:r>
              <a:rPr lang="en-US" sz="2400" spc="-5" dirty="0">
                <a:latin typeface="Courier New"/>
                <a:cs typeface="Courier New"/>
              </a:rPr>
              <a:t>body of </a:t>
            </a:r>
            <a:r>
              <a:rPr lang="en-US" sz="2400" spc="-10" dirty="0">
                <a:latin typeface="Courier New"/>
                <a:cs typeface="Courier New"/>
              </a:rPr>
              <a:t>the </a:t>
            </a:r>
            <a:r>
              <a:rPr lang="en-US" sz="2400" dirty="0">
                <a:latin typeface="Courier New"/>
                <a:cs typeface="Courier New"/>
              </a:rPr>
              <a:t>HTTP </a:t>
            </a:r>
            <a:r>
              <a:rPr lang="en-US" sz="2400" spc="-1310" dirty="0">
                <a:latin typeface="Courier New"/>
                <a:cs typeface="Courier New"/>
              </a:rPr>
              <a:t> </a:t>
            </a:r>
            <a:r>
              <a:rPr lang="en-US" sz="2400" spc="-5" dirty="0">
                <a:latin typeface="Courier New"/>
                <a:cs typeface="Courier New"/>
              </a:rPr>
              <a:t>request)</a:t>
            </a:r>
            <a:r>
              <a:rPr lang="en-US" sz="2400" spc="5" dirty="0">
                <a:latin typeface="Courier New"/>
                <a:cs typeface="Courier New"/>
              </a:rPr>
              <a:t> </a:t>
            </a:r>
            <a:r>
              <a:rPr lang="en-US" sz="2400" spc="-10" dirty="0">
                <a:latin typeface="Courier New"/>
                <a:cs typeface="Courier New"/>
              </a:rPr>
              <a:t>and</a:t>
            </a:r>
            <a:r>
              <a:rPr lang="en-US" sz="2400" dirty="0">
                <a:latin typeface="Courier New"/>
                <a:cs typeface="Courier New"/>
              </a:rPr>
              <a:t> has</a:t>
            </a:r>
            <a:r>
              <a:rPr lang="en-US" sz="2400" spc="40" dirty="0">
                <a:latin typeface="Courier New"/>
                <a:cs typeface="Courier New"/>
              </a:rPr>
              <a:t> </a:t>
            </a:r>
            <a:r>
              <a:rPr lang="en-US" sz="2400" b="1" spc="5" dirty="0">
                <a:latin typeface="Courier New"/>
                <a:cs typeface="Courier New"/>
              </a:rPr>
              <a:t>no</a:t>
            </a:r>
            <a:r>
              <a:rPr lang="en-US" sz="2400" b="1" dirty="0">
                <a:latin typeface="Courier New"/>
                <a:cs typeface="Courier New"/>
              </a:rPr>
              <a:t> limits</a:t>
            </a:r>
            <a:r>
              <a:rPr lang="en-US" sz="2400" b="1" spc="55" dirty="0">
                <a:latin typeface="Courier New"/>
                <a:cs typeface="Courier New"/>
              </a:rPr>
              <a:t> </a:t>
            </a:r>
            <a:r>
              <a:rPr lang="en-US" sz="2400" spc="-5" dirty="0">
                <a:latin typeface="Courier New"/>
                <a:cs typeface="Courier New"/>
              </a:rPr>
              <a:t>on</a:t>
            </a:r>
            <a:r>
              <a:rPr lang="en-US" sz="2400" spc="10" dirty="0">
                <a:latin typeface="Courier New"/>
                <a:cs typeface="Courier New"/>
              </a:rPr>
              <a:t> </a:t>
            </a:r>
            <a:r>
              <a:rPr lang="en-US" sz="2400" spc="-10" dirty="0">
                <a:latin typeface="Courier New"/>
                <a:cs typeface="Courier New"/>
              </a:rPr>
              <a:t>the</a:t>
            </a:r>
            <a:r>
              <a:rPr lang="en-US" sz="2400" spc="15" dirty="0">
                <a:latin typeface="Courier New"/>
                <a:cs typeface="Courier New"/>
              </a:rPr>
              <a:t> </a:t>
            </a:r>
            <a:r>
              <a:rPr lang="en-US" sz="2400" dirty="0">
                <a:latin typeface="Courier New"/>
                <a:cs typeface="Courier New"/>
              </a:rPr>
              <a:t>amount</a:t>
            </a:r>
            <a:r>
              <a:rPr lang="en-US" sz="2400" spc="-5" dirty="0">
                <a:latin typeface="Courier New"/>
                <a:cs typeface="Courier New"/>
              </a:rPr>
              <a:t> </a:t>
            </a:r>
            <a:r>
              <a:rPr lang="en-US" sz="2400" spc="5" dirty="0">
                <a:latin typeface="Courier New"/>
                <a:cs typeface="Courier New"/>
              </a:rPr>
              <a:t>of</a:t>
            </a:r>
            <a:r>
              <a:rPr lang="en-US" sz="2400" spc="25" dirty="0">
                <a:latin typeface="Courier New"/>
                <a:cs typeface="Courier New"/>
              </a:rPr>
              <a:t> </a:t>
            </a:r>
            <a:r>
              <a:rPr lang="en-US" sz="2400" dirty="0">
                <a:latin typeface="Courier New"/>
                <a:cs typeface="Courier New"/>
              </a:rPr>
              <a:t>information </a:t>
            </a:r>
            <a:r>
              <a:rPr lang="en-US" sz="2400" spc="-5" dirty="0">
                <a:latin typeface="Courier New"/>
                <a:cs typeface="Courier New"/>
              </a:rPr>
              <a:t>to</a:t>
            </a:r>
            <a:r>
              <a:rPr lang="en-US" sz="2400" spc="15" dirty="0">
                <a:latin typeface="Courier New"/>
                <a:cs typeface="Courier New"/>
              </a:rPr>
              <a:t> </a:t>
            </a:r>
            <a:r>
              <a:rPr lang="en-US" sz="2400" dirty="0">
                <a:latin typeface="Courier New"/>
                <a:cs typeface="Courier New"/>
              </a:rPr>
              <a:t>send.</a:t>
            </a:r>
          </a:p>
          <a:p>
            <a:pPr marL="241300" marR="163195" indent="-229235" algn="just">
              <a:lnSpc>
                <a:spcPts val="2400"/>
              </a:lnSpc>
              <a:spcBef>
                <a:spcPts val="1035"/>
              </a:spcBef>
              <a:buFont typeface="Arial MT"/>
              <a:buChar char="•"/>
              <a:tabLst>
                <a:tab pos="241935" algn="l"/>
              </a:tabLst>
            </a:pPr>
            <a:r>
              <a:rPr lang="en-US" sz="2400" spc="-5" dirty="0">
                <a:latin typeface="Courier New"/>
                <a:cs typeface="Courier New"/>
              </a:rPr>
              <a:t>Moreover POST </a:t>
            </a:r>
            <a:r>
              <a:rPr lang="en-US" sz="2400" dirty="0">
                <a:latin typeface="Courier New"/>
                <a:cs typeface="Courier New"/>
              </a:rPr>
              <a:t>supports advanced functionality </a:t>
            </a:r>
            <a:r>
              <a:rPr lang="en-US" sz="2400" spc="-5" dirty="0">
                <a:latin typeface="Courier New"/>
                <a:cs typeface="Courier New"/>
              </a:rPr>
              <a:t>such as support for </a:t>
            </a:r>
            <a:r>
              <a:rPr lang="en-US" sz="2400" spc="-1310" dirty="0">
                <a:latin typeface="Courier New"/>
                <a:cs typeface="Courier New"/>
              </a:rPr>
              <a:t> </a:t>
            </a:r>
            <a:r>
              <a:rPr lang="en-US" sz="2400" dirty="0">
                <a:latin typeface="Courier New"/>
                <a:cs typeface="Courier New"/>
              </a:rPr>
              <a:t>multi-part</a:t>
            </a:r>
            <a:r>
              <a:rPr lang="en-US" sz="2400" spc="-15" dirty="0">
                <a:latin typeface="Courier New"/>
                <a:cs typeface="Courier New"/>
              </a:rPr>
              <a:t> </a:t>
            </a:r>
            <a:r>
              <a:rPr lang="en-US" sz="2400" dirty="0">
                <a:latin typeface="Courier New"/>
                <a:cs typeface="Courier New"/>
              </a:rPr>
              <a:t>binary</a:t>
            </a:r>
            <a:r>
              <a:rPr lang="en-US" sz="2400" spc="50" dirty="0">
                <a:latin typeface="Courier New"/>
                <a:cs typeface="Courier New"/>
              </a:rPr>
              <a:t> </a:t>
            </a:r>
            <a:r>
              <a:rPr lang="en-US" sz="2400" spc="-5" dirty="0">
                <a:latin typeface="Courier New"/>
                <a:cs typeface="Courier New"/>
              </a:rPr>
              <a:t>input</a:t>
            </a:r>
            <a:r>
              <a:rPr lang="en-US" sz="2400" dirty="0">
                <a:latin typeface="Courier New"/>
                <a:cs typeface="Courier New"/>
              </a:rPr>
              <a:t> </a:t>
            </a:r>
            <a:r>
              <a:rPr lang="en-US" sz="2400" spc="-5" dirty="0">
                <a:latin typeface="Courier New"/>
                <a:cs typeface="Courier New"/>
              </a:rPr>
              <a:t>while</a:t>
            </a:r>
            <a:r>
              <a:rPr lang="en-US" sz="2400" spc="20" dirty="0">
                <a:latin typeface="Courier New"/>
                <a:cs typeface="Courier New"/>
              </a:rPr>
              <a:t> </a:t>
            </a:r>
            <a:r>
              <a:rPr lang="en-US" sz="2400" spc="-5" dirty="0">
                <a:latin typeface="Courier New"/>
                <a:cs typeface="Courier New"/>
              </a:rPr>
              <a:t>uploading</a:t>
            </a:r>
            <a:r>
              <a:rPr lang="en-US" sz="2400" spc="5" dirty="0">
                <a:latin typeface="Courier New"/>
                <a:cs typeface="Courier New"/>
              </a:rPr>
              <a:t> </a:t>
            </a:r>
            <a:r>
              <a:rPr lang="en-US" sz="2400" spc="-5" dirty="0">
                <a:latin typeface="Courier New"/>
                <a:cs typeface="Courier New"/>
              </a:rPr>
              <a:t>files</a:t>
            </a:r>
            <a:r>
              <a:rPr lang="en-US" sz="2400" spc="30" dirty="0">
                <a:latin typeface="Courier New"/>
                <a:cs typeface="Courier New"/>
              </a:rPr>
              <a:t> </a:t>
            </a:r>
            <a:r>
              <a:rPr lang="en-US" sz="2400" spc="-5" dirty="0">
                <a:latin typeface="Courier New"/>
                <a:cs typeface="Courier New"/>
              </a:rPr>
              <a:t>to</a:t>
            </a:r>
            <a:r>
              <a:rPr lang="en-US" sz="2400" spc="10" dirty="0">
                <a:latin typeface="Courier New"/>
                <a:cs typeface="Courier New"/>
              </a:rPr>
              <a:t> </a:t>
            </a:r>
            <a:r>
              <a:rPr lang="en-US" sz="2400" dirty="0">
                <a:latin typeface="Courier New"/>
                <a:cs typeface="Courier New"/>
              </a:rPr>
              <a:t>server.</a:t>
            </a:r>
          </a:p>
          <a:p>
            <a:pPr marL="241300" indent="-229235" algn="just">
              <a:lnSpc>
                <a:spcPts val="2570"/>
              </a:lnSpc>
              <a:spcBef>
                <a:spcPts val="505"/>
              </a:spcBef>
              <a:buFont typeface="Arial MT"/>
              <a:buChar char="•"/>
              <a:tabLst>
                <a:tab pos="241935" algn="l"/>
              </a:tabLst>
            </a:pPr>
            <a:r>
              <a:rPr lang="en-US" sz="2400" spc="-5" dirty="0">
                <a:latin typeface="Courier New"/>
                <a:cs typeface="Courier New"/>
              </a:rPr>
              <a:t>However,</a:t>
            </a:r>
            <a:r>
              <a:rPr lang="en-US" sz="2400" spc="25" dirty="0">
                <a:latin typeface="Courier New"/>
                <a:cs typeface="Courier New"/>
              </a:rPr>
              <a:t> </a:t>
            </a:r>
            <a:r>
              <a:rPr lang="en-US" sz="2400" spc="-5" dirty="0">
                <a:latin typeface="Courier New"/>
                <a:cs typeface="Courier New"/>
              </a:rPr>
              <a:t>because</a:t>
            </a:r>
            <a:r>
              <a:rPr lang="en-US" sz="2400" spc="5" dirty="0">
                <a:latin typeface="Courier New"/>
                <a:cs typeface="Courier New"/>
              </a:rPr>
              <a:t> </a:t>
            </a:r>
            <a:r>
              <a:rPr lang="en-US" sz="2400" dirty="0">
                <a:latin typeface="Courier New"/>
                <a:cs typeface="Courier New"/>
              </a:rPr>
              <a:t>the</a:t>
            </a:r>
            <a:r>
              <a:rPr lang="en-US" sz="2400" spc="35" dirty="0">
                <a:latin typeface="Courier New"/>
                <a:cs typeface="Courier New"/>
              </a:rPr>
              <a:t> </a:t>
            </a:r>
            <a:r>
              <a:rPr lang="en-US" sz="2400" spc="-5" dirty="0">
                <a:latin typeface="Courier New"/>
                <a:cs typeface="Courier New"/>
              </a:rPr>
              <a:t>variables</a:t>
            </a:r>
            <a:r>
              <a:rPr lang="en-US" sz="2400" dirty="0">
                <a:latin typeface="Courier New"/>
                <a:cs typeface="Courier New"/>
              </a:rPr>
              <a:t> are</a:t>
            </a:r>
            <a:r>
              <a:rPr lang="en-US" sz="2400" spc="30" dirty="0">
                <a:latin typeface="Courier New"/>
                <a:cs typeface="Courier New"/>
              </a:rPr>
              <a:t> </a:t>
            </a:r>
            <a:r>
              <a:rPr lang="en-US" sz="2400" dirty="0">
                <a:latin typeface="Courier New"/>
                <a:cs typeface="Courier New"/>
              </a:rPr>
              <a:t>not</a:t>
            </a:r>
            <a:r>
              <a:rPr lang="en-US" sz="2400" spc="15" dirty="0">
                <a:latin typeface="Courier New"/>
                <a:cs typeface="Courier New"/>
              </a:rPr>
              <a:t> </a:t>
            </a:r>
            <a:r>
              <a:rPr lang="en-US" sz="2400" spc="-5" dirty="0">
                <a:latin typeface="Courier New"/>
                <a:cs typeface="Courier New"/>
              </a:rPr>
              <a:t>displayed</a:t>
            </a:r>
            <a:r>
              <a:rPr lang="en-US" sz="2400" spc="25" dirty="0">
                <a:latin typeface="Courier New"/>
                <a:cs typeface="Courier New"/>
              </a:rPr>
              <a:t> </a:t>
            </a:r>
            <a:r>
              <a:rPr lang="en-US" sz="2400" spc="-5" dirty="0">
                <a:latin typeface="Courier New"/>
                <a:cs typeface="Courier New"/>
              </a:rPr>
              <a:t>in</a:t>
            </a:r>
            <a:r>
              <a:rPr lang="en-US" sz="2400" spc="25" dirty="0">
                <a:latin typeface="Courier New"/>
                <a:cs typeface="Courier New"/>
              </a:rPr>
              <a:t> </a:t>
            </a:r>
            <a:r>
              <a:rPr lang="en-US" sz="2400" dirty="0">
                <a:latin typeface="Courier New"/>
                <a:cs typeface="Courier New"/>
              </a:rPr>
              <a:t>the</a:t>
            </a:r>
            <a:r>
              <a:rPr lang="en-US" sz="2400" spc="15" dirty="0">
                <a:latin typeface="Courier New"/>
                <a:cs typeface="Courier New"/>
              </a:rPr>
              <a:t> </a:t>
            </a:r>
            <a:r>
              <a:rPr lang="en-US" sz="2400" spc="-5" dirty="0">
                <a:latin typeface="Courier New"/>
                <a:cs typeface="Courier New"/>
              </a:rPr>
              <a:t>URL,</a:t>
            </a:r>
            <a:r>
              <a:rPr lang="en-US" sz="2400" spc="20" dirty="0">
                <a:latin typeface="Courier New"/>
                <a:cs typeface="Courier New"/>
              </a:rPr>
              <a:t> </a:t>
            </a:r>
            <a:r>
              <a:rPr lang="en-US" sz="2400" spc="5" dirty="0">
                <a:latin typeface="Courier New"/>
                <a:cs typeface="Courier New"/>
              </a:rPr>
              <a:t>it</a:t>
            </a:r>
            <a:r>
              <a:rPr lang="en-US" sz="2400" spc="40" dirty="0">
                <a:latin typeface="Courier New"/>
                <a:cs typeface="Courier New"/>
              </a:rPr>
              <a:t> </a:t>
            </a:r>
            <a:r>
              <a:rPr lang="en-US" sz="2400" spc="-15" dirty="0">
                <a:latin typeface="Courier New"/>
                <a:cs typeface="Courier New"/>
              </a:rPr>
              <a:t>is</a:t>
            </a:r>
            <a:r>
              <a:rPr lang="en-US" sz="2400" dirty="0">
                <a:latin typeface="Courier New"/>
                <a:cs typeface="Courier New"/>
              </a:rPr>
              <a:t> </a:t>
            </a:r>
            <a:r>
              <a:rPr lang="en-US" sz="2400" spc="-5" dirty="0">
                <a:latin typeface="Courier New"/>
                <a:cs typeface="Courier New"/>
              </a:rPr>
              <a:t>not</a:t>
            </a:r>
            <a:r>
              <a:rPr lang="en-US" sz="2400" spc="-20" dirty="0">
                <a:latin typeface="Courier New"/>
                <a:cs typeface="Courier New"/>
              </a:rPr>
              <a:t> </a:t>
            </a:r>
            <a:r>
              <a:rPr lang="en-US" sz="2400" dirty="0">
                <a:latin typeface="Courier New"/>
                <a:cs typeface="Courier New"/>
              </a:rPr>
              <a:t>possible</a:t>
            </a:r>
            <a:r>
              <a:rPr lang="en-US" sz="2400" spc="-20" dirty="0">
                <a:latin typeface="Courier New"/>
                <a:cs typeface="Courier New"/>
              </a:rPr>
              <a:t> </a:t>
            </a:r>
            <a:r>
              <a:rPr lang="en-US" sz="2400" spc="-5" dirty="0">
                <a:latin typeface="Courier New"/>
                <a:cs typeface="Courier New"/>
              </a:rPr>
              <a:t>to</a:t>
            </a:r>
            <a:r>
              <a:rPr lang="en-US" sz="2400" dirty="0">
                <a:latin typeface="Courier New"/>
                <a:cs typeface="Courier New"/>
              </a:rPr>
              <a:t> bookmark</a:t>
            </a:r>
            <a:r>
              <a:rPr lang="en-US" sz="2400" spc="-10" dirty="0">
                <a:latin typeface="Courier New"/>
                <a:cs typeface="Courier New"/>
              </a:rPr>
              <a:t> </a:t>
            </a:r>
            <a:r>
              <a:rPr lang="en-US" sz="2400" spc="5" dirty="0">
                <a:latin typeface="Courier New"/>
                <a:cs typeface="Courier New"/>
              </a:rPr>
              <a:t>the</a:t>
            </a:r>
            <a:r>
              <a:rPr lang="en-US" sz="2400" spc="-25" dirty="0">
                <a:latin typeface="Courier New"/>
                <a:cs typeface="Courier New"/>
              </a:rPr>
              <a:t> </a:t>
            </a:r>
            <a:r>
              <a:rPr lang="en-US" sz="2400" dirty="0">
                <a:latin typeface="Courier New"/>
                <a:cs typeface="Courier New"/>
              </a:rPr>
              <a:t>page.</a:t>
            </a:r>
          </a:p>
          <a:p>
            <a:endParaRPr lang="en-US" dirty="0"/>
          </a:p>
        </p:txBody>
      </p:sp>
    </p:spTree>
    <p:extLst>
      <p:ext uri="{BB962C8B-B14F-4D97-AF65-F5344CB8AC3E}">
        <p14:creationId xmlns:p14="http://schemas.microsoft.com/office/powerpoint/2010/main" val="95877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1200" y="152400"/>
            <a:ext cx="4777264" cy="517930"/>
          </a:xfrm>
          <a:prstGeom prst="rect">
            <a:avLst/>
          </a:prstGeom>
        </p:spPr>
        <p:txBody>
          <a:bodyPr vert="horz" wrap="square" lIns="0" tIns="10001" rIns="0" bIns="0" rtlCol="0" anchor="ctr">
            <a:spAutoFit/>
          </a:bodyPr>
          <a:lstStyle/>
          <a:p>
            <a:pPr marL="9525">
              <a:spcBef>
                <a:spcPts val="79"/>
              </a:spcBef>
            </a:pPr>
            <a:r>
              <a:rPr sz="3300" dirty="0"/>
              <a:t>PHP</a:t>
            </a:r>
            <a:r>
              <a:rPr sz="3300" spc="-98" dirty="0"/>
              <a:t> </a:t>
            </a:r>
            <a:r>
              <a:rPr sz="3300" dirty="0"/>
              <a:t>Form</a:t>
            </a:r>
            <a:r>
              <a:rPr sz="3300" spc="-90" dirty="0"/>
              <a:t> </a:t>
            </a:r>
            <a:r>
              <a:rPr sz="3300" spc="-8" dirty="0"/>
              <a:t>Validation</a:t>
            </a:r>
            <a:endParaRPr sz="3300" dirty="0"/>
          </a:p>
        </p:txBody>
      </p:sp>
      <p:sp>
        <p:nvSpPr>
          <p:cNvPr id="4" name="object 4"/>
          <p:cNvSpPr txBox="1"/>
          <p:nvPr/>
        </p:nvSpPr>
        <p:spPr>
          <a:xfrm>
            <a:off x="981574" y="838200"/>
            <a:ext cx="7561851" cy="625171"/>
          </a:xfrm>
          <a:prstGeom prst="rect">
            <a:avLst/>
          </a:prstGeom>
        </p:spPr>
        <p:txBody>
          <a:bodyPr vert="horz" wrap="square" lIns="0" tIns="9525" rIns="0" bIns="0" rtlCol="0">
            <a:spAutoFit/>
          </a:bodyPr>
          <a:lstStyle/>
          <a:p>
            <a:pPr marL="266700" marR="3810" indent="-257175">
              <a:spcBef>
                <a:spcPts val="75"/>
              </a:spcBef>
              <a:buFont typeface="Wingdings"/>
              <a:buChar char=""/>
              <a:tabLst>
                <a:tab pos="266224" algn="l"/>
                <a:tab pos="266700" algn="l"/>
              </a:tabLst>
            </a:pPr>
            <a:r>
              <a:rPr sz="2000" spc="-8" dirty="0">
                <a:latin typeface="Courier New"/>
                <a:cs typeface="Courier New"/>
              </a:rPr>
              <a:t>Proper </a:t>
            </a:r>
            <a:r>
              <a:rPr sz="2000" spc="-11" dirty="0">
                <a:latin typeface="Courier New"/>
                <a:cs typeface="Courier New"/>
              </a:rPr>
              <a:t>validation </a:t>
            </a:r>
            <a:r>
              <a:rPr sz="2000" spc="-4" dirty="0">
                <a:latin typeface="Courier New"/>
                <a:cs typeface="Courier New"/>
              </a:rPr>
              <a:t>of </a:t>
            </a:r>
            <a:r>
              <a:rPr sz="2000" spc="-11" dirty="0">
                <a:latin typeface="Courier New"/>
                <a:cs typeface="Courier New"/>
              </a:rPr>
              <a:t>form </a:t>
            </a:r>
            <a:r>
              <a:rPr sz="2000" spc="-8" dirty="0">
                <a:latin typeface="Courier New"/>
                <a:cs typeface="Courier New"/>
              </a:rPr>
              <a:t>data </a:t>
            </a:r>
            <a:r>
              <a:rPr sz="2000" spc="-11" dirty="0">
                <a:latin typeface="Courier New"/>
                <a:cs typeface="Courier New"/>
              </a:rPr>
              <a:t>is important </a:t>
            </a:r>
            <a:r>
              <a:rPr sz="2000" spc="-4" dirty="0">
                <a:latin typeface="Courier New"/>
                <a:cs typeface="Courier New"/>
              </a:rPr>
              <a:t>to </a:t>
            </a:r>
            <a:r>
              <a:rPr sz="2000" spc="-1073" dirty="0">
                <a:latin typeface="Courier New"/>
                <a:cs typeface="Courier New"/>
              </a:rPr>
              <a:t> </a:t>
            </a:r>
            <a:r>
              <a:rPr sz="2000" spc="-8" dirty="0">
                <a:latin typeface="Courier New"/>
                <a:cs typeface="Courier New"/>
              </a:rPr>
              <a:t>protect</a:t>
            </a:r>
            <a:r>
              <a:rPr sz="2000" spc="-45" dirty="0">
                <a:latin typeface="Courier New"/>
                <a:cs typeface="Courier New"/>
              </a:rPr>
              <a:t> </a:t>
            </a:r>
            <a:r>
              <a:rPr sz="2000" spc="-8" dirty="0">
                <a:latin typeface="Courier New"/>
                <a:cs typeface="Courier New"/>
              </a:rPr>
              <a:t>your </a:t>
            </a:r>
            <a:r>
              <a:rPr sz="2000" spc="-11" dirty="0">
                <a:latin typeface="Courier New"/>
                <a:cs typeface="Courier New"/>
              </a:rPr>
              <a:t>form</a:t>
            </a:r>
            <a:r>
              <a:rPr sz="2000" spc="-23" dirty="0">
                <a:latin typeface="Courier New"/>
                <a:cs typeface="Courier New"/>
              </a:rPr>
              <a:t> </a:t>
            </a:r>
            <a:r>
              <a:rPr sz="2000" spc="-8" dirty="0">
                <a:latin typeface="Courier New"/>
                <a:cs typeface="Courier New"/>
              </a:rPr>
              <a:t>from</a:t>
            </a:r>
            <a:r>
              <a:rPr sz="2000" spc="-15" dirty="0">
                <a:latin typeface="Courier New"/>
                <a:cs typeface="Courier New"/>
              </a:rPr>
              <a:t> </a:t>
            </a:r>
            <a:r>
              <a:rPr sz="2000" spc="-11" dirty="0">
                <a:latin typeface="Courier New"/>
                <a:cs typeface="Courier New"/>
              </a:rPr>
              <a:t>hackers</a:t>
            </a:r>
            <a:r>
              <a:rPr sz="2000" spc="-26" dirty="0">
                <a:latin typeface="Courier New"/>
                <a:cs typeface="Courier New"/>
              </a:rPr>
              <a:t> </a:t>
            </a:r>
            <a:r>
              <a:rPr sz="2000" spc="-11" dirty="0">
                <a:latin typeface="Courier New"/>
                <a:cs typeface="Courier New"/>
              </a:rPr>
              <a:t>and</a:t>
            </a:r>
            <a:r>
              <a:rPr sz="2000" spc="-23" dirty="0">
                <a:latin typeface="Courier New"/>
                <a:cs typeface="Courier New"/>
              </a:rPr>
              <a:t> </a:t>
            </a:r>
            <a:r>
              <a:rPr sz="2000" spc="-11" dirty="0">
                <a:latin typeface="Courier New"/>
                <a:cs typeface="Courier New"/>
              </a:rPr>
              <a:t>spammers!</a:t>
            </a:r>
            <a:endParaRPr sz="2000" dirty="0">
              <a:latin typeface="Courier New"/>
              <a:cs typeface="Courier New"/>
            </a:endParaRPr>
          </a:p>
        </p:txBody>
      </p:sp>
      <p:pic>
        <p:nvPicPr>
          <p:cNvPr id="6" name="Picture 5">
            <a:extLst>
              <a:ext uri="{FF2B5EF4-FFF2-40B4-BE49-F238E27FC236}">
                <a16:creationId xmlns:a16="http://schemas.microsoft.com/office/drawing/2014/main" id="{C0BCA6C0-D076-8222-4288-DAC3BAB1EE48}"/>
              </a:ext>
            </a:extLst>
          </p:cNvPr>
          <p:cNvPicPr>
            <a:picLocks noChangeAspect="1"/>
          </p:cNvPicPr>
          <p:nvPr/>
        </p:nvPicPr>
        <p:blipFill>
          <a:blip r:embed="rId2"/>
          <a:stretch>
            <a:fillRect/>
          </a:stretch>
        </p:blipFill>
        <p:spPr>
          <a:xfrm>
            <a:off x="762000" y="1631241"/>
            <a:ext cx="8001000" cy="47305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1652" y="494928"/>
            <a:ext cx="7361748" cy="502061"/>
          </a:xfrm>
          <a:prstGeom prst="rect">
            <a:avLst/>
          </a:prstGeom>
        </p:spPr>
        <p:txBody>
          <a:bodyPr vert="horz" wrap="square" lIns="0" tIns="9525" rIns="0" bIns="0" rtlCol="0" anchor="ctr">
            <a:spAutoFit/>
          </a:bodyPr>
          <a:lstStyle/>
          <a:p>
            <a:pPr marL="9525">
              <a:spcBef>
                <a:spcPts val="75"/>
              </a:spcBef>
            </a:pPr>
            <a:r>
              <a:rPr sz="2700" spc="-4" dirty="0"/>
              <a:t>PHP</a:t>
            </a:r>
            <a:r>
              <a:rPr sz="2700" spc="-56" dirty="0"/>
              <a:t> </a:t>
            </a:r>
            <a:r>
              <a:rPr sz="2700" spc="-4" dirty="0"/>
              <a:t>Form</a:t>
            </a:r>
            <a:r>
              <a:rPr sz="2700" spc="-56" dirty="0"/>
              <a:t> </a:t>
            </a:r>
            <a:r>
              <a:rPr sz="3200" spc="-4" dirty="0"/>
              <a:t>Validation</a:t>
            </a:r>
            <a:endParaRPr sz="2700" dirty="0"/>
          </a:p>
        </p:txBody>
      </p:sp>
      <p:graphicFrame>
        <p:nvGraphicFramePr>
          <p:cNvPr id="3" name="object 3"/>
          <p:cNvGraphicFramePr>
            <a:graphicFrameLocks noGrp="1"/>
          </p:cNvGraphicFramePr>
          <p:nvPr>
            <p:extLst>
              <p:ext uri="{D42A27DB-BD31-4B8C-83A1-F6EECF244321}">
                <p14:modId xmlns:p14="http://schemas.microsoft.com/office/powerpoint/2010/main" val="1811071825"/>
              </p:ext>
            </p:extLst>
          </p:nvPr>
        </p:nvGraphicFramePr>
        <p:xfrm>
          <a:off x="533400" y="2590800"/>
          <a:ext cx="8077200" cy="3276600"/>
        </p:xfrm>
        <a:graphic>
          <a:graphicData uri="http://schemas.openxmlformats.org/drawingml/2006/table">
            <a:tbl>
              <a:tblPr firstRow="1" bandRow="1">
                <a:tableStyleId>{2D5ABB26-0587-4C30-8999-92F81FD0307C}</a:tableStyleId>
              </a:tblPr>
              <a:tblGrid>
                <a:gridCol w="2024334">
                  <a:extLst>
                    <a:ext uri="{9D8B030D-6E8A-4147-A177-3AD203B41FA5}">
                      <a16:colId xmlns:a16="http://schemas.microsoft.com/office/drawing/2014/main" val="20000"/>
                    </a:ext>
                  </a:extLst>
                </a:gridCol>
                <a:gridCol w="6052866">
                  <a:extLst>
                    <a:ext uri="{9D8B030D-6E8A-4147-A177-3AD203B41FA5}">
                      <a16:colId xmlns:a16="http://schemas.microsoft.com/office/drawing/2014/main" val="20001"/>
                    </a:ext>
                  </a:extLst>
                </a:gridCol>
              </a:tblGrid>
              <a:tr h="507241">
                <a:tc>
                  <a:txBody>
                    <a:bodyPr/>
                    <a:lstStyle/>
                    <a:p>
                      <a:pPr marL="102235">
                        <a:lnSpc>
                          <a:spcPts val="2050"/>
                        </a:lnSpc>
                      </a:pPr>
                      <a:r>
                        <a:rPr sz="1400" spc="-15" dirty="0">
                          <a:latin typeface="Courier New"/>
                          <a:cs typeface="Courier New"/>
                        </a:rPr>
                        <a:t>Field</a:t>
                      </a:r>
                      <a:endParaRPr sz="1400">
                        <a:latin typeface="Courier New"/>
                        <a:cs typeface="Courier New"/>
                      </a:endParaRPr>
                    </a:p>
                  </a:txBody>
                  <a:tcPr marL="0" marR="0" marT="0"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tc>
                  <a:txBody>
                    <a:bodyPr/>
                    <a:lstStyle/>
                    <a:p>
                      <a:pPr marL="50165">
                        <a:lnSpc>
                          <a:spcPts val="2050"/>
                        </a:lnSpc>
                      </a:pPr>
                      <a:r>
                        <a:rPr sz="1400" spc="-20" dirty="0">
                          <a:latin typeface="Courier New"/>
                          <a:cs typeface="Courier New"/>
                        </a:rPr>
                        <a:t>Validation</a:t>
                      </a:r>
                      <a:r>
                        <a:rPr sz="1400" spc="-114" dirty="0">
                          <a:latin typeface="Courier New"/>
                          <a:cs typeface="Courier New"/>
                        </a:rPr>
                        <a:t> </a:t>
                      </a:r>
                      <a:r>
                        <a:rPr sz="1400" spc="-15" dirty="0">
                          <a:latin typeface="Courier New"/>
                          <a:cs typeface="Courier New"/>
                        </a:rPr>
                        <a:t>Rules</a:t>
                      </a:r>
                      <a:endParaRPr sz="1400">
                        <a:latin typeface="Courier New"/>
                        <a:cs typeface="Courier New"/>
                      </a:endParaRPr>
                    </a:p>
                  </a:txBody>
                  <a:tcPr marL="0" marR="0" marT="0"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extLst>
                  <a:ext uri="{0D108BD9-81ED-4DB2-BD59-A6C34878D82A}">
                    <a16:rowId xmlns:a16="http://schemas.microsoft.com/office/drawing/2014/main" val="10000"/>
                  </a:ext>
                </a:extLst>
              </a:tr>
              <a:tr h="877325">
                <a:tc>
                  <a:txBody>
                    <a:bodyPr/>
                    <a:lstStyle/>
                    <a:p>
                      <a:pPr marL="102235">
                        <a:lnSpc>
                          <a:spcPts val="2055"/>
                        </a:lnSpc>
                      </a:pPr>
                      <a:r>
                        <a:rPr sz="1400" spc="-15" dirty="0">
                          <a:latin typeface="Courier New"/>
                          <a:cs typeface="Courier New"/>
                        </a:rPr>
                        <a:t>Name</a:t>
                      </a:r>
                      <a:endParaRPr sz="1400">
                        <a:latin typeface="Courier New"/>
                        <a:cs typeface="Courier New"/>
                      </a:endParaRPr>
                    </a:p>
                  </a:txBody>
                  <a:tcPr marL="0" marR="0" marT="0"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solidFill>
                      <a:srgbClr val="EFEFEF"/>
                    </a:solidFill>
                  </a:tcPr>
                </a:tc>
                <a:tc>
                  <a:txBody>
                    <a:bodyPr/>
                    <a:lstStyle/>
                    <a:p>
                      <a:pPr marL="50165">
                        <a:lnSpc>
                          <a:spcPts val="2055"/>
                        </a:lnSpc>
                      </a:pPr>
                      <a:r>
                        <a:rPr sz="1400" spc="-15" dirty="0">
                          <a:latin typeface="Courier New"/>
                          <a:cs typeface="Courier New"/>
                        </a:rPr>
                        <a:t>Required.</a:t>
                      </a:r>
                      <a:r>
                        <a:rPr sz="1400" spc="-55" dirty="0">
                          <a:latin typeface="Courier New"/>
                          <a:cs typeface="Courier New"/>
                        </a:rPr>
                        <a:t> </a:t>
                      </a:r>
                      <a:r>
                        <a:rPr sz="1400" dirty="0">
                          <a:latin typeface="Courier New"/>
                          <a:cs typeface="Courier New"/>
                        </a:rPr>
                        <a:t>+</a:t>
                      </a:r>
                      <a:r>
                        <a:rPr sz="1400" spc="-20" dirty="0">
                          <a:latin typeface="Courier New"/>
                          <a:cs typeface="Courier New"/>
                        </a:rPr>
                        <a:t> </a:t>
                      </a:r>
                      <a:r>
                        <a:rPr sz="1400" spc="-10" dirty="0">
                          <a:latin typeface="Courier New"/>
                          <a:cs typeface="Courier New"/>
                        </a:rPr>
                        <a:t>Must</a:t>
                      </a:r>
                      <a:r>
                        <a:rPr sz="1400" spc="-45" dirty="0">
                          <a:latin typeface="Courier New"/>
                          <a:cs typeface="Courier New"/>
                        </a:rPr>
                        <a:t> </a:t>
                      </a:r>
                      <a:r>
                        <a:rPr sz="1400" spc="-15" dirty="0">
                          <a:latin typeface="Courier New"/>
                          <a:cs typeface="Courier New"/>
                        </a:rPr>
                        <a:t>only</a:t>
                      </a:r>
                      <a:r>
                        <a:rPr sz="1400" spc="-45" dirty="0">
                          <a:latin typeface="Courier New"/>
                          <a:cs typeface="Courier New"/>
                        </a:rPr>
                        <a:t> </a:t>
                      </a:r>
                      <a:r>
                        <a:rPr sz="1400" spc="-15" dirty="0">
                          <a:latin typeface="Courier New"/>
                          <a:cs typeface="Courier New"/>
                        </a:rPr>
                        <a:t>contain</a:t>
                      </a:r>
                      <a:r>
                        <a:rPr sz="1400" spc="-30" dirty="0">
                          <a:latin typeface="Courier New"/>
                          <a:cs typeface="Courier New"/>
                        </a:rPr>
                        <a:t> </a:t>
                      </a:r>
                      <a:r>
                        <a:rPr sz="1400" spc="-20" dirty="0">
                          <a:latin typeface="Courier New"/>
                          <a:cs typeface="Courier New"/>
                        </a:rPr>
                        <a:t>letters</a:t>
                      </a:r>
                      <a:r>
                        <a:rPr sz="1400" spc="-60" dirty="0">
                          <a:latin typeface="Courier New"/>
                          <a:cs typeface="Courier New"/>
                        </a:rPr>
                        <a:t> </a:t>
                      </a:r>
                      <a:r>
                        <a:rPr sz="1400" spc="-15" dirty="0">
                          <a:latin typeface="Courier New"/>
                          <a:cs typeface="Courier New"/>
                        </a:rPr>
                        <a:t>and</a:t>
                      </a:r>
                      <a:endParaRPr sz="1400" dirty="0">
                        <a:latin typeface="Courier New"/>
                        <a:cs typeface="Courier New"/>
                      </a:endParaRPr>
                    </a:p>
                    <a:p>
                      <a:pPr marL="50165">
                        <a:lnSpc>
                          <a:spcPct val="100000"/>
                        </a:lnSpc>
                      </a:pPr>
                      <a:r>
                        <a:rPr sz="1400" spc="-20" dirty="0">
                          <a:latin typeface="Courier New"/>
                          <a:cs typeface="Courier New"/>
                        </a:rPr>
                        <a:t>whitespace</a:t>
                      </a:r>
                      <a:endParaRPr sz="1400" dirty="0">
                        <a:latin typeface="Courier New"/>
                        <a:cs typeface="Courier New"/>
                      </a:endParaRPr>
                    </a:p>
                  </a:txBody>
                  <a:tcPr marL="0" marR="0" marT="0"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solidFill>
                      <a:srgbClr val="EFEFEF"/>
                    </a:solidFill>
                  </a:tcPr>
                </a:tc>
                <a:extLst>
                  <a:ext uri="{0D108BD9-81ED-4DB2-BD59-A6C34878D82A}">
                    <a16:rowId xmlns:a16="http://schemas.microsoft.com/office/drawing/2014/main" val="10001"/>
                  </a:ext>
                </a:extLst>
              </a:tr>
              <a:tr h="877478">
                <a:tc>
                  <a:txBody>
                    <a:bodyPr/>
                    <a:lstStyle/>
                    <a:p>
                      <a:pPr marL="102235">
                        <a:lnSpc>
                          <a:spcPts val="2060"/>
                        </a:lnSpc>
                      </a:pPr>
                      <a:r>
                        <a:rPr sz="1400" spc="-15" dirty="0">
                          <a:latin typeface="Courier New"/>
                          <a:cs typeface="Courier New"/>
                        </a:rPr>
                        <a:t>E-mail</a:t>
                      </a:r>
                      <a:endParaRPr sz="1400">
                        <a:latin typeface="Courier New"/>
                        <a:cs typeface="Courier New"/>
                      </a:endParaRPr>
                    </a:p>
                  </a:txBody>
                  <a:tcPr marL="0" marR="0" marT="0"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tc>
                  <a:txBody>
                    <a:bodyPr/>
                    <a:lstStyle/>
                    <a:p>
                      <a:pPr marL="50165">
                        <a:lnSpc>
                          <a:spcPts val="2060"/>
                        </a:lnSpc>
                      </a:pPr>
                      <a:r>
                        <a:rPr sz="1400" spc="-15" dirty="0">
                          <a:latin typeface="Courier New"/>
                          <a:cs typeface="Courier New"/>
                        </a:rPr>
                        <a:t>Required.</a:t>
                      </a:r>
                      <a:r>
                        <a:rPr sz="1400" spc="-65" dirty="0">
                          <a:latin typeface="Courier New"/>
                          <a:cs typeface="Courier New"/>
                        </a:rPr>
                        <a:t> </a:t>
                      </a:r>
                      <a:r>
                        <a:rPr sz="1400" dirty="0">
                          <a:latin typeface="Courier New"/>
                          <a:cs typeface="Courier New"/>
                        </a:rPr>
                        <a:t>+</a:t>
                      </a:r>
                      <a:r>
                        <a:rPr sz="1400" spc="-45" dirty="0">
                          <a:latin typeface="Courier New"/>
                          <a:cs typeface="Courier New"/>
                        </a:rPr>
                        <a:t> </a:t>
                      </a:r>
                      <a:r>
                        <a:rPr sz="1400" spc="-10" dirty="0">
                          <a:latin typeface="Courier New"/>
                          <a:cs typeface="Courier New"/>
                        </a:rPr>
                        <a:t>Must</a:t>
                      </a:r>
                      <a:r>
                        <a:rPr sz="1400" spc="-45" dirty="0">
                          <a:latin typeface="Courier New"/>
                          <a:cs typeface="Courier New"/>
                        </a:rPr>
                        <a:t> </a:t>
                      </a:r>
                      <a:r>
                        <a:rPr sz="1400" spc="-20" dirty="0">
                          <a:latin typeface="Courier New"/>
                          <a:cs typeface="Courier New"/>
                        </a:rPr>
                        <a:t>contain</a:t>
                      </a:r>
                      <a:r>
                        <a:rPr sz="1400" spc="-45" dirty="0">
                          <a:latin typeface="Courier New"/>
                          <a:cs typeface="Courier New"/>
                        </a:rPr>
                        <a:t> </a:t>
                      </a:r>
                      <a:r>
                        <a:rPr sz="1400" dirty="0">
                          <a:latin typeface="Courier New"/>
                          <a:cs typeface="Courier New"/>
                        </a:rPr>
                        <a:t>a</a:t>
                      </a:r>
                      <a:r>
                        <a:rPr sz="1400" spc="-35" dirty="0">
                          <a:latin typeface="Courier New"/>
                          <a:cs typeface="Courier New"/>
                        </a:rPr>
                        <a:t> </a:t>
                      </a:r>
                      <a:r>
                        <a:rPr sz="1400" spc="-15" dirty="0">
                          <a:latin typeface="Courier New"/>
                          <a:cs typeface="Courier New"/>
                        </a:rPr>
                        <a:t>valid</a:t>
                      </a:r>
                      <a:r>
                        <a:rPr sz="1400" spc="-75" dirty="0">
                          <a:latin typeface="Courier New"/>
                          <a:cs typeface="Courier New"/>
                        </a:rPr>
                        <a:t> </a:t>
                      </a:r>
                      <a:r>
                        <a:rPr sz="1400" spc="-15" dirty="0">
                          <a:latin typeface="Courier New"/>
                          <a:cs typeface="Courier New"/>
                        </a:rPr>
                        <a:t>email</a:t>
                      </a:r>
                      <a:endParaRPr sz="1400">
                        <a:latin typeface="Courier New"/>
                        <a:cs typeface="Courier New"/>
                      </a:endParaRPr>
                    </a:p>
                    <a:p>
                      <a:pPr marL="50165">
                        <a:lnSpc>
                          <a:spcPct val="100000"/>
                        </a:lnSpc>
                      </a:pPr>
                      <a:r>
                        <a:rPr sz="1400" spc="-15" dirty="0">
                          <a:latin typeface="Courier New"/>
                          <a:cs typeface="Courier New"/>
                        </a:rPr>
                        <a:t>address</a:t>
                      </a:r>
                      <a:r>
                        <a:rPr sz="1400" spc="-65" dirty="0">
                          <a:latin typeface="Courier New"/>
                          <a:cs typeface="Courier New"/>
                        </a:rPr>
                        <a:t> </a:t>
                      </a:r>
                      <a:r>
                        <a:rPr sz="1400" spc="-15" dirty="0">
                          <a:latin typeface="Courier New"/>
                          <a:cs typeface="Courier New"/>
                        </a:rPr>
                        <a:t>(with</a:t>
                      </a:r>
                      <a:r>
                        <a:rPr sz="1400" spc="-70" dirty="0">
                          <a:latin typeface="Courier New"/>
                          <a:cs typeface="Courier New"/>
                        </a:rPr>
                        <a:t> </a:t>
                      </a:r>
                      <a:r>
                        <a:rPr sz="1400" dirty="0">
                          <a:latin typeface="Courier New"/>
                          <a:cs typeface="Courier New"/>
                        </a:rPr>
                        <a:t>@</a:t>
                      </a:r>
                      <a:r>
                        <a:rPr sz="1400" spc="-60" dirty="0">
                          <a:latin typeface="Courier New"/>
                          <a:cs typeface="Courier New"/>
                        </a:rPr>
                        <a:t> </a:t>
                      </a:r>
                      <a:r>
                        <a:rPr sz="1400" spc="-10" dirty="0">
                          <a:latin typeface="Courier New"/>
                          <a:cs typeface="Courier New"/>
                        </a:rPr>
                        <a:t>and</a:t>
                      </a:r>
                      <a:r>
                        <a:rPr sz="1400" spc="-60" dirty="0">
                          <a:latin typeface="Courier New"/>
                          <a:cs typeface="Courier New"/>
                        </a:rPr>
                        <a:t> </a:t>
                      </a:r>
                      <a:r>
                        <a:rPr sz="1400" spc="-15" dirty="0">
                          <a:latin typeface="Courier New"/>
                          <a:cs typeface="Courier New"/>
                        </a:rPr>
                        <a:t>.)</a:t>
                      </a:r>
                      <a:endParaRPr sz="1400">
                        <a:latin typeface="Courier New"/>
                        <a:cs typeface="Courier New"/>
                      </a:endParaRPr>
                    </a:p>
                  </a:txBody>
                  <a:tcPr marL="0" marR="0" marT="0" marB="0">
                    <a:lnL w="6350">
                      <a:solidFill>
                        <a:srgbClr val="CCCCCC"/>
                      </a:solidFill>
                      <a:prstDash val="solid"/>
                    </a:lnL>
                    <a:lnR w="6350">
                      <a:solidFill>
                        <a:srgbClr val="CCCCCC"/>
                      </a:solidFill>
                      <a:prstDash val="solid"/>
                    </a:lnR>
                    <a:lnT w="6350">
                      <a:solidFill>
                        <a:srgbClr val="CCCCCC"/>
                      </a:solidFill>
                      <a:prstDash val="solid"/>
                    </a:lnT>
                    <a:lnB w="6350">
                      <a:solidFill>
                        <a:srgbClr val="CCCCCC"/>
                      </a:solidFill>
                      <a:prstDash val="solid"/>
                    </a:lnB>
                  </a:tcPr>
                </a:tc>
                <a:extLst>
                  <a:ext uri="{0D108BD9-81ED-4DB2-BD59-A6C34878D82A}">
                    <a16:rowId xmlns:a16="http://schemas.microsoft.com/office/drawing/2014/main" val="10002"/>
                  </a:ext>
                </a:extLst>
              </a:tr>
              <a:tr h="507300">
                <a:tc>
                  <a:txBody>
                    <a:bodyPr/>
                    <a:lstStyle/>
                    <a:p>
                      <a:pPr marL="102235">
                        <a:lnSpc>
                          <a:spcPts val="2065"/>
                        </a:lnSpc>
                      </a:pPr>
                      <a:r>
                        <a:rPr sz="1400" spc="-15" dirty="0">
                          <a:latin typeface="Courier New"/>
                          <a:cs typeface="Courier New"/>
                        </a:rPr>
                        <a:t>Comment</a:t>
                      </a:r>
                      <a:endParaRPr sz="1400">
                        <a:latin typeface="Courier New"/>
                        <a:cs typeface="Courier New"/>
                      </a:endParaRPr>
                    </a:p>
                  </a:txBody>
                  <a:tcPr marL="0" marR="0" marT="0" marB="0">
                    <a:lnL w="6350">
                      <a:solidFill>
                        <a:srgbClr val="CCCCCC"/>
                      </a:solidFill>
                      <a:prstDash val="solid"/>
                    </a:lnL>
                    <a:lnR w="6350" cap="flat" cmpd="sng" algn="ctr">
                      <a:solidFill>
                        <a:srgbClr val="CCCCCC"/>
                      </a:solidFill>
                      <a:prstDash val="solid"/>
                      <a:round/>
                      <a:headEnd type="none" w="med" len="med"/>
                      <a:tailEnd type="none" w="med" len="med"/>
                    </a:lnR>
                    <a:lnT w="6350" cap="flat" cmpd="sng" algn="ctr">
                      <a:solidFill>
                        <a:srgbClr val="CCCCCC"/>
                      </a:solidFill>
                      <a:prstDash val="solid"/>
                      <a:round/>
                      <a:headEnd type="none" w="med" len="med"/>
                      <a:tailEnd type="none" w="med" len="med"/>
                    </a:lnT>
                    <a:lnB w="6350">
                      <a:solidFill>
                        <a:srgbClr val="CCCCCC"/>
                      </a:solidFill>
                      <a:prstDash val="solid"/>
                    </a:lnB>
                  </a:tcPr>
                </a:tc>
                <a:tc>
                  <a:txBody>
                    <a:bodyPr/>
                    <a:lstStyle/>
                    <a:p>
                      <a:pPr marL="50165">
                        <a:lnSpc>
                          <a:spcPts val="2065"/>
                        </a:lnSpc>
                      </a:pPr>
                      <a:r>
                        <a:rPr sz="1400" spc="-15" dirty="0">
                          <a:latin typeface="Courier New"/>
                          <a:cs typeface="Courier New"/>
                        </a:rPr>
                        <a:t>Optional.</a:t>
                      </a:r>
                      <a:r>
                        <a:rPr sz="1400" spc="-35" dirty="0">
                          <a:latin typeface="Courier New"/>
                          <a:cs typeface="Courier New"/>
                        </a:rPr>
                        <a:t> </a:t>
                      </a:r>
                      <a:r>
                        <a:rPr sz="1400" spc="-20" dirty="0">
                          <a:latin typeface="Courier New"/>
                          <a:cs typeface="Courier New"/>
                        </a:rPr>
                        <a:t>Multi-line</a:t>
                      </a:r>
                      <a:r>
                        <a:rPr sz="1400" spc="-40" dirty="0">
                          <a:latin typeface="Courier New"/>
                          <a:cs typeface="Courier New"/>
                        </a:rPr>
                        <a:t> </a:t>
                      </a:r>
                      <a:r>
                        <a:rPr sz="1400" spc="-15" dirty="0">
                          <a:latin typeface="Courier New"/>
                          <a:cs typeface="Courier New"/>
                        </a:rPr>
                        <a:t>input</a:t>
                      </a:r>
                      <a:r>
                        <a:rPr sz="1400" spc="-40" dirty="0">
                          <a:latin typeface="Courier New"/>
                          <a:cs typeface="Courier New"/>
                        </a:rPr>
                        <a:t> </a:t>
                      </a:r>
                      <a:r>
                        <a:rPr sz="1400" spc="-15" dirty="0">
                          <a:latin typeface="Courier New"/>
                          <a:cs typeface="Courier New"/>
                        </a:rPr>
                        <a:t>field</a:t>
                      </a:r>
                      <a:r>
                        <a:rPr sz="1400" spc="-45" dirty="0">
                          <a:latin typeface="Courier New"/>
                          <a:cs typeface="Courier New"/>
                        </a:rPr>
                        <a:t> </a:t>
                      </a:r>
                      <a:r>
                        <a:rPr sz="1400" spc="-20" dirty="0">
                          <a:latin typeface="Courier New"/>
                          <a:cs typeface="Courier New"/>
                        </a:rPr>
                        <a:t>(textarea)</a:t>
                      </a:r>
                      <a:endParaRPr sz="1400" dirty="0">
                        <a:latin typeface="Courier New"/>
                        <a:cs typeface="Courier New"/>
                      </a:endParaRPr>
                    </a:p>
                  </a:txBody>
                  <a:tcPr marL="0" marR="0" marT="0" marB="0">
                    <a:lnL w="6350" cap="flat" cmpd="sng" algn="ctr">
                      <a:solidFill>
                        <a:srgbClr val="CCCCCC"/>
                      </a:solidFill>
                      <a:prstDash val="solid"/>
                      <a:round/>
                      <a:headEnd type="none" w="med" len="med"/>
                      <a:tailEnd type="none" w="med" len="med"/>
                    </a:lnL>
                    <a:lnR w="6350">
                      <a:solidFill>
                        <a:srgbClr val="CCCCCC"/>
                      </a:solidFill>
                      <a:prstDash val="solid"/>
                    </a:lnR>
                    <a:lnT w="6350" cap="flat" cmpd="sng" algn="ctr">
                      <a:solidFill>
                        <a:srgbClr val="CCCCCC"/>
                      </a:solidFill>
                      <a:prstDash val="solid"/>
                      <a:round/>
                      <a:headEnd type="none" w="med" len="med"/>
                      <a:tailEnd type="none" w="med" len="med"/>
                    </a:lnT>
                    <a:lnB w="6350">
                      <a:solidFill>
                        <a:srgbClr val="CCCCCC"/>
                      </a:solidFill>
                      <a:prstDash val="solid"/>
                    </a:lnB>
                  </a:tcPr>
                </a:tc>
                <a:extLst>
                  <a:ext uri="{0D108BD9-81ED-4DB2-BD59-A6C34878D82A}">
                    <a16:rowId xmlns:a16="http://schemas.microsoft.com/office/drawing/2014/main" val="10004"/>
                  </a:ext>
                </a:extLst>
              </a:tr>
              <a:tr h="507256">
                <a:tc>
                  <a:txBody>
                    <a:bodyPr/>
                    <a:lstStyle/>
                    <a:p>
                      <a:pPr marL="102235">
                        <a:lnSpc>
                          <a:spcPts val="2065"/>
                        </a:lnSpc>
                      </a:pPr>
                      <a:r>
                        <a:rPr sz="1400" spc="-15" dirty="0">
                          <a:latin typeface="Courier New"/>
                          <a:cs typeface="Courier New"/>
                        </a:rPr>
                        <a:t>Gender</a:t>
                      </a:r>
                      <a:endParaRPr sz="1400">
                        <a:latin typeface="Courier New"/>
                        <a:cs typeface="Courier New"/>
                      </a:endParaRPr>
                    </a:p>
                  </a:txBody>
                  <a:tcPr marL="0" marR="0" marT="0" marB="0">
                    <a:lnL w="6350">
                      <a:solidFill>
                        <a:srgbClr val="CCCCCC"/>
                      </a:solidFill>
                      <a:prstDash val="solid"/>
                    </a:lnL>
                    <a:lnR w="6350">
                      <a:solidFill>
                        <a:srgbClr val="CCCCCC"/>
                      </a:solidFill>
                      <a:prstDash val="solid"/>
                    </a:lnR>
                    <a:lnT w="6350">
                      <a:solidFill>
                        <a:srgbClr val="CCCCCC"/>
                      </a:solidFill>
                      <a:prstDash val="solid"/>
                    </a:lnT>
                    <a:lnB w="6350">
                      <a:solidFill>
                        <a:srgbClr val="DDDDDD"/>
                      </a:solidFill>
                      <a:prstDash val="solid"/>
                    </a:lnB>
                    <a:solidFill>
                      <a:srgbClr val="EFEFEF"/>
                    </a:solidFill>
                  </a:tcPr>
                </a:tc>
                <a:tc>
                  <a:txBody>
                    <a:bodyPr/>
                    <a:lstStyle/>
                    <a:p>
                      <a:pPr marL="50165">
                        <a:lnSpc>
                          <a:spcPts val="2065"/>
                        </a:lnSpc>
                      </a:pPr>
                      <a:r>
                        <a:rPr sz="1400" spc="-15" dirty="0">
                          <a:latin typeface="Courier New"/>
                          <a:cs typeface="Courier New"/>
                        </a:rPr>
                        <a:t>Required.</a:t>
                      </a:r>
                      <a:r>
                        <a:rPr sz="1400" spc="-70" dirty="0">
                          <a:latin typeface="Courier New"/>
                          <a:cs typeface="Courier New"/>
                        </a:rPr>
                        <a:t> </a:t>
                      </a:r>
                      <a:r>
                        <a:rPr sz="1400" spc="-15" dirty="0">
                          <a:latin typeface="Courier New"/>
                          <a:cs typeface="Courier New"/>
                        </a:rPr>
                        <a:t>Must</a:t>
                      </a:r>
                      <a:r>
                        <a:rPr sz="1400" spc="-75" dirty="0">
                          <a:latin typeface="Courier New"/>
                          <a:cs typeface="Courier New"/>
                        </a:rPr>
                        <a:t> </a:t>
                      </a:r>
                      <a:r>
                        <a:rPr sz="1400" spc="-15" dirty="0">
                          <a:latin typeface="Courier New"/>
                          <a:cs typeface="Courier New"/>
                        </a:rPr>
                        <a:t>select</a:t>
                      </a:r>
                      <a:r>
                        <a:rPr sz="1400" spc="-95" dirty="0">
                          <a:latin typeface="Courier New"/>
                          <a:cs typeface="Courier New"/>
                        </a:rPr>
                        <a:t> </a:t>
                      </a:r>
                      <a:r>
                        <a:rPr sz="1400" spc="-15" dirty="0">
                          <a:latin typeface="Courier New"/>
                          <a:cs typeface="Courier New"/>
                        </a:rPr>
                        <a:t>one</a:t>
                      </a:r>
                      <a:endParaRPr sz="1400" dirty="0">
                        <a:latin typeface="Courier New"/>
                        <a:cs typeface="Courier New"/>
                      </a:endParaRPr>
                    </a:p>
                  </a:txBody>
                  <a:tcPr marL="0" marR="0" marT="0" marB="0">
                    <a:lnL w="6350">
                      <a:solidFill>
                        <a:srgbClr val="CCCCCC"/>
                      </a:solidFill>
                      <a:prstDash val="solid"/>
                    </a:lnL>
                    <a:lnR w="6350">
                      <a:solidFill>
                        <a:srgbClr val="CCCCCC"/>
                      </a:solidFill>
                      <a:prstDash val="solid"/>
                    </a:lnR>
                    <a:lnT w="6350">
                      <a:solidFill>
                        <a:srgbClr val="CCCCCC"/>
                      </a:solidFill>
                      <a:prstDash val="solid"/>
                    </a:lnT>
                    <a:lnB w="6350">
                      <a:solidFill>
                        <a:srgbClr val="DDDDDD"/>
                      </a:solidFill>
                      <a:prstDash val="solid"/>
                    </a:lnB>
                    <a:solidFill>
                      <a:srgbClr val="EFEFEF"/>
                    </a:solidFill>
                  </a:tcPr>
                </a:tc>
                <a:extLst>
                  <a:ext uri="{0D108BD9-81ED-4DB2-BD59-A6C34878D82A}">
                    <a16:rowId xmlns:a16="http://schemas.microsoft.com/office/drawing/2014/main" val="10005"/>
                  </a:ext>
                </a:extLst>
              </a:tr>
            </a:tbl>
          </a:graphicData>
        </a:graphic>
      </p:graphicFrame>
      <p:sp>
        <p:nvSpPr>
          <p:cNvPr id="4" name="object 4"/>
          <p:cNvSpPr txBox="1"/>
          <p:nvPr/>
        </p:nvSpPr>
        <p:spPr>
          <a:xfrm>
            <a:off x="533400" y="1352960"/>
            <a:ext cx="8305800" cy="932948"/>
          </a:xfrm>
          <a:prstGeom prst="rect">
            <a:avLst/>
          </a:prstGeom>
        </p:spPr>
        <p:txBody>
          <a:bodyPr vert="horz" wrap="square" lIns="0" tIns="9525" rIns="0" bIns="0" rtlCol="0">
            <a:spAutoFit/>
          </a:bodyPr>
          <a:lstStyle/>
          <a:p>
            <a:pPr marL="9525" marR="3810">
              <a:spcBef>
                <a:spcPts val="75"/>
              </a:spcBef>
            </a:pPr>
            <a:r>
              <a:rPr sz="2000" spc="-8" dirty="0">
                <a:latin typeface="Courier New"/>
                <a:cs typeface="Courier New"/>
              </a:rPr>
              <a:t>The </a:t>
            </a:r>
            <a:r>
              <a:rPr sz="2000" spc="-11" dirty="0">
                <a:latin typeface="Courier New"/>
                <a:cs typeface="Courier New"/>
              </a:rPr>
              <a:t>validation rules </a:t>
            </a:r>
            <a:r>
              <a:rPr sz="2000" spc="-8" dirty="0">
                <a:latin typeface="Courier New"/>
                <a:cs typeface="Courier New"/>
              </a:rPr>
              <a:t>for the </a:t>
            </a:r>
            <a:r>
              <a:rPr sz="2000" spc="-11" dirty="0">
                <a:latin typeface="Courier New"/>
                <a:cs typeface="Courier New"/>
              </a:rPr>
              <a:t>form </a:t>
            </a:r>
            <a:r>
              <a:rPr sz="2000" spc="-8" dirty="0">
                <a:latin typeface="Courier New"/>
                <a:cs typeface="Courier New"/>
              </a:rPr>
              <a:t>above are as follows: </a:t>
            </a:r>
            <a:r>
              <a:rPr sz="2000" spc="-1073" dirty="0">
                <a:latin typeface="Courier New"/>
                <a:cs typeface="Courier New"/>
              </a:rPr>
              <a:t> </a:t>
            </a:r>
            <a:r>
              <a:rPr sz="2000" spc="-8" dirty="0">
                <a:latin typeface="Courier New"/>
                <a:cs typeface="Courier New"/>
              </a:rPr>
              <a:t>First</a:t>
            </a:r>
            <a:r>
              <a:rPr sz="2000" spc="-15" dirty="0">
                <a:latin typeface="Courier New"/>
                <a:cs typeface="Courier New"/>
              </a:rPr>
              <a:t> </a:t>
            </a:r>
            <a:r>
              <a:rPr sz="2000" spc="-8" dirty="0">
                <a:latin typeface="Courier New"/>
                <a:cs typeface="Courier New"/>
              </a:rPr>
              <a:t>we</a:t>
            </a:r>
            <a:r>
              <a:rPr sz="2000" spc="-19" dirty="0">
                <a:latin typeface="Courier New"/>
                <a:cs typeface="Courier New"/>
              </a:rPr>
              <a:t> </a:t>
            </a:r>
            <a:r>
              <a:rPr sz="2000" spc="-8" dirty="0">
                <a:latin typeface="Courier New"/>
                <a:cs typeface="Courier New"/>
              </a:rPr>
              <a:t>will</a:t>
            </a:r>
            <a:r>
              <a:rPr sz="2000" spc="-4" dirty="0">
                <a:latin typeface="Courier New"/>
                <a:cs typeface="Courier New"/>
              </a:rPr>
              <a:t> </a:t>
            </a:r>
            <a:r>
              <a:rPr sz="2000" spc="-11" dirty="0">
                <a:latin typeface="Courier New"/>
                <a:cs typeface="Courier New"/>
              </a:rPr>
              <a:t>look </a:t>
            </a:r>
            <a:r>
              <a:rPr sz="2000" spc="-4" dirty="0">
                <a:latin typeface="Courier New"/>
                <a:cs typeface="Courier New"/>
              </a:rPr>
              <a:t>at</a:t>
            </a:r>
            <a:r>
              <a:rPr sz="2000" spc="-15" dirty="0">
                <a:latin typeface="Courier New"/>
                <a:cs typeface="Courier New"/>
              </a:rPr>
              <a:t> </a:t>
            </a:r>
            <a:r>
              <a:rPr sz="2000" spc="-11" dirty="0">
                <a:latin typeface="Courier New"/>
                <a:cs typeface="Courier New"/>
              </a:rPr>
              <a:t>the</a:t>
            </a:r>
            <a:r>
              <a:rPr sz="2000" spc="-8" dirty="0">
                <a:latin typeface="Courier New"/>
                <a:cs typeface="Courier New"/>
              </a:rPr>
              <a:t> plain</a:t>
            </a:r>
            <a:r>
              <a:rPr sz="2000" spc="-34" dirty="0">
                <a:latin typeface="Courier New"/>
                <a:cs typeface="Courier New"/>
              </a:rPr>
              <a:t> </a:t>
            </a:r>
            <a:r>
              <a:rPr sz="2000" spc="-8" dirty="0">
                <a:latin typeface="Courier New"/>
                <a:cs typeface="Courier New"/>
              </a:rPr>
              <a:t>HTML</a:t>
            </a:r>
            <a:r>
              <a:rPr sz="2000" spc="-4" dirty="0">
                <a:latin typeface="Courier New"/>
                <a:cs typeface="Courier New"/>
              </a:rPr>
              <a:t> </a:t>
            </a:r>
            <a:r>
              <a:rPr sz="2000" spc="-11" dirty="0">
                <a:latin typeface="Courier New"/>
                <a:cs typeface="Courier New"/>
              </a:rPr>
              <a:t>code</a:t>
            </a:r>
            <a:r>
              <a:rPr sz="2000" spc="-15" dirty="0">
                <a:latin typeface="Courier New"/>
                <a:cs typeface="Courier New"/>
              </a:rPr>
              <a:t> </a:t>
            </a:r>
            <a:r>
              <a:rPr sz="2000" spc="-4" dirty="0">
                <a:latin typeface="Courier New"/>
                <a:cs typeface="Courier New"/>
              </a:rPr>
              <a:t>for</a:t>
            </a:r>
            <a:r>
              <a:rPr sz="2000" spc="-11" dirty="0">
                <a:latin typeface="Courier New"/>
                <a:cs typeface="Courier New"/>
              </a:rPr>
              <a:t> the </a:t>
            </a:r>
            <a:r>
              <a:rPr sz="2000" spc="-8" dirty="0">
                <a:latin typeface="Courier New"/>
                <a:cs typeface="Courier New"/>
              </a:rPr>
              <a:t>form:</a:t>
            </a:r>
            <a:endParaRPr sz="2000" dirty="0">
              <a:latin typeface="Courier New"/>
              <a:cs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B5CE9-6948-78BF-F88C-BBDA2E6931D5}"/>
              </a:ext>
            </a:extLst>
          </p:cNvPr>
          <p:cNvSpPr>
            <a:spLocks noGrp="1"/>
          </p:cNvSpPr>
          <p:nvPr>
            <p:ph idx="1"/>
          </p:nvPr>
        </p:nvSpPr>
        <p:spPr>
          <a:xfrm>
            <a:off x="381000" y="442118"/>
            <a:ext cx="8534400" cy="5973763"/>
          </a:xfrm>
        </p:spPr>
        <p:txBody>
          <a:bodyPr>
            <a:normAutofit fontScale="40000" lnSpcReduction="20000"/>
          </a:bodyPr>
          <a:lstStyle/>
          <a:p>
            <a:pPr marL="0" indent="0">
              <a:buNone/>
            </a:pPr>
            <a:r>
              <a:rPr lang="en-US" sz="4300" b="0" dirty="0">
                <a:effectLst/>
                <a:latin typeface="Courier New" panose="02070309020205020404" pitchFamily="49" charset="0"/>
                <a:cs typeface="Courier New" panose="02070309020205020404" pitchFamily="49" charset="0"/>
              </a:rPr>
              <a:t>&lt;h2&gt;PHP Form Validation Example&lt;/h2&gt;</a:t>
            </a:r>
          </a:p>
          <a:p>
            <a:pPr marL="0" indent="0">
              <a:buNone/>
            </a:pPr>
            <a:r>
              <a:rPr lang="en-US" sz="4300" b="0" dirty="0">
                <a:effectLst/>
                <a:latin typeface="Courier New" panose="02070309020205020404" pitchFamily="49" charset="0"/>
                <a:cs typeface="Courier New" panose="02070309020205020404" pitchFamily="49" charset="0"/>
              </a:rPr>
              <a:t>&lt;p&gt;&lt;span class="error"&gt;* required field&lt;/span&gt;&lt;/p&gt;</a:t>
            </a:r>
          </a:p>
          <a:p>
            <a:pPr marL="0" indent="0">
              <a:buNone/>
            </a:pPr>
            <a:r>
              <a:rPr lang="en-US" sz="4300" b="0" dirty="0">
                <a:effectLst/>
                <a:latin typeface="Courier New" panose="02070309020205020404" pitchFamily="49" charset="0"/>
                <a:cs typeface="Courier New" panose="02070309020205020404" pitchFamily="49" charset="0"/>
              </a:rPr>
              <a:t>&lt;form method="post" action="&lt;?</a:t>
            </a:r>
            <a:r>
              <a:rPr lang="en-US" sz="4300" b="0" dirty="0" err="1">
                <a:effectLst/>
                <a:latin typeface="Courier New" panose="02070309020205020404" pitchFamily="49" charset="0"/>
                <a:cs typeface="Courier New" panose="02070309020205020404" pitchFamily="49" charset="0"/>
              </a:rPr>
              <a:t>php</a:t>
            </a:r>
            <a:r>
              <a:rPr lang="en-US" sz="4300" b="0" dirty="0">
                <a:effectLst/>
                <a:latin typeface="Courier New" panose="02070309020205020404" pitchFamily="49" charset="0"/>
                <a:cs typeface="Courier New" panose="02070309020205020404" pitchFamily="49" charset="0"/>
              </a:rPr>
              <a:t> echo </a:t>
            </a:r>
            <a:r>
              <a:rPr lang="en-US" sz="4300" b="0" dirty="0" err="1">
                <a:effectLst/>
                <a:latin typeface="Courier New" panose="02070309020205020404" pitchFamily="49" charset="0"/>
                <a:cs typeface="Courier New" panose="02070309020205020404" pitchFamily="49" charset="0"/>
              </a:rPr>
              <a:t>htmlspecialchars</a:t>
            </a:r>
            <a:r>
              <a:rPr lang="en-US" sz="4300" b="0" dirty="0">
                <a:effectLst/>
                <a:latin typeface="Courier New" panose="02070309020205020404" pitchFamily="49" charset="0"/>
                <a:cs typeface="Courier New" panose="02070309020205020404" pitchFamily="49" charset="0"/>
              </a:rPr>
              <a:t>($_SERVER["PHP_SELF"]);?&gt;"&gt;  </a:t>
            </a:r>
          </a:p>
          <a:p>
            <a:pPr marL="0" indent="0">
              <a:buNone/>
            </a:pPr>
            <a:r>
              <a:rPr lang="en-US" sz="4300" b="0" dirty="0">
                <a:effectLst/>
                <a:latin typeface="Courier New" panose="02070309020205020404" pitchFamily="49" charset="0"/>
                <a:cs typeface="Courier New" panose="02070309020205020404" pitchFamily="49" charset="0"/>
              </a:rPr>
              <a:t>  Name: &lt;input type="text" name="name"&gt;</a:t>
            </a:r>
          </a:p>
          <a:p>
            <a:pPr marL="0" indent="0">
              <a:buNone/>
            </a:pPr>
            <a:r>
              <a:rPr lang="en-US" sz="4300" b="0" dirty="0">
                <a:effectLst/>
                <a:latin typeface="Courier New" panose="02070309020205020404" pitchFamily="49" charset="0"/>
                <a:cs typeface="Courier New" panose="02070309020205020404" pitchFamily="49" charset="0"/>
              </a:rPr>
              <a:t>  &lt;span class="error"&gt;* &lt;?</a:t>
            </a:r>
            <a:r>
              <a:rPr lang="en-US" sz="4300" b="0" dirty="0" err="1">
                <a:effectLst/>
                <a:latin typeface="Courier New" panose="02070309020205020404" pitchFamily="49" charset="0"/>
                <a:cs typeface="Courier New" panose="02070309020205020404" pitchFamily="49" charset="0"/>
              </a:rPr>
              <a:t>php</a:t>
            </a:r>
            <a:r>
              <a:rPr lang="en-US" sz="4300" b="0" dirty="0">
                <a:effectLst/>
                <a:latin typeface="Courier New" panose="02070309020205020404" pitchFamily="49" charset="0"/>
                <a:cs typeface="Courier New" panose="02070309020205020404" pitchFamily="49" charset="0"/>
              </a:rPr>
              <a:t> echo $</a:t>
            </a:r>
            <a:r>
              <a:rPr lang="en-US" sz="4300" b="0" dirty="0" err="1">
                <a:effectLst/>
                <a:latin typeface="Courier New" panose="02070309020205020404" pitchFamily="49" charset="0"/>
                <a:cs typeface="Courier New" panose="02070309020205020404" pitchFamily="49" charset="0"/>
              </a:rPr>
              <a:t>nameErr</a:t>
            </a:r>
            <a:r>
              <a:rPr lang="en-US" sz="4300" b="0" dirty="0">
                <a:effectLst/>
                <a:latin typeface="Courier New" panose="02070309020205020404" pitchFamily="49" charset="0"/>
                <a:cs typeface="Courier New" panose="02070309020205020404" pitchFamily="49" charset="0"/>
              </a:rPr>
              <a:t>;?&gt;&lt;/span&gt;</a:t>
            </a:r>
          </a:p>
          <a:p>
            <a:pPr marL="0" indent="0">
              <a:buNone/>
            </a:pPr>
            <a:r>
              <a:rPr lang="en-US" sz="4300" b="0" dirty="0">
                <a:effectLst/>
                <a:latin typeface="Courier New" panose="02070309020205020404" pitchFamily="49" charset="0"/>
                <a:cs typeface="Courier New" panose="02070309020205020404" pitchFamily="49" charset="0"/>
              </a:rPr>
              <a:t>  &lt;</a:t>
            </a:r>
            <a:r>
              <a:rPr lang="en-US" sz="4300" b="0" dirty="0" err="1">
                <a:effectLst/>
                <a:latin typeface="Courier New" panose="02070309020205020404" pitchFamily="49" charset="0"/>
                <a:cs typeface="Courier New" panose="02070309020205020404" pitchFamily="49" charset="0"/>
              </a:rPr>
              <a:t>br</a:t>
            </a:r>
            <a:r>
              <a:rPr lang="en-US" sz="4300" b="0" dirty="0">
                <a:effectLst/>
                <a:latin typeface="Courier New" panose="02070309020205020404" pitchFamily="49" charset="0"/>
                <a:cs typeface="Courier New" panose="02070309020205020404" pitchFamily="49" charset="0"/>
              </a:rPr>
              <a:t>&gt;&lt;</a:t>
            </a:r>
            <a:r>
              <a:rPr lang="en-US" sz="4300" b="0" dirty="0" err="1">
                <a:effectLst/>
                <a:latin typeface="Courier New" panose="02070309020205020404" pitchFamily="49" charset="0"/>
                <a:cs typeface="Courier New" panose="02070309020205020404" pitchFamily="49" charset="0"/>
              </a:rPr>
              <a:t>br</a:t>
            </a:r>
            <a:r>
              <a:rPr lang="en-US" sz="4300" b="0" dirty="0">
                <a:effectLst/>
                <a:latin typeface="Courier New" panose="02070309020205020404" pitchFamily="49" charset="0"/>
                <a:cs typeface="Courier New" panose="02070309020205020404" pitchFamily="49" charset="0"/>
              </a:rPr>
              <a:t>&gt;</a:t>
            </a:r>
          </a:p>
          <a:p>
            <a:pPr marL="0" indent="0">
              <a:buNone/>
            </a:pPr>
            <a:r>
              <a:rPr lang="en-US" sz="4300" b="0" dirty="0">
                <a:effectLst/>
                <a:latin typeface="Courier New" panose="02070309020205020404" pitchFamily="49" charset="0"/>
                <a:cs typeface="Courier New" panose="02070309020205020404" pitchFamily="49" charset="0"/>
              </a:rPr>
              <a:t>  E-mail: &lt;input type="text" name="email"&gt;</a:t>
            </a:r>
          </a:p>
          <a:p>
            <a:pPr marL="0" indent="0">
              <a:buNone/>
            </a:pPr>
            <a:r>
              <a:rPr lang="en-US" sz="4300" b="0" dirty="0">
                <a:effectLst/>
                <a:latin typeface="Courier New" panose="02070309020205020404" pitchFamily="49" charset="0"/>
                <a:cs typeface="Courier New" panose="02070309020205020404" pitchFamily="49" charset="0"/>
              </a:rPr>
              <a:t>  &lt;span class="error"&gt;* &lt;?</a:t>
            </a:r>
            <a:r>
              <a:rPr lang="en-US" sz="4300" b="0" dirty="0" err="1">
                <a:effectLst/>
                <a:latin typeface="Courier New" panose="02070309020205020404" pitchFamily="49" charset="0"/>
                <a:cs typeface="Courier New" panose="02070309020205020404" pitchFamily="49" charset="0"/>
              </a:rPr>
              <a:t>php</a:t>
            </a:r>
            <a:r>
              <a:rPr lang="en-US" sz="4300" b="0" dirty="0">
                <a:effectLst/>
                <a:latin typeface="Courier New" panose="02070309020205020404" pitchFamily="49" charset="0"/>
                <a:cs typeface="Courier New" panose="02070309020205020404" pitchFamily="49" charset="0"/>
              </a:rPr>
              <a:t> echo $</a:t>
            </a:r>
            <a:r>
              <a:rPr lang="en-US" sz="4300" b="0" dirty="0" err="1">
                <a:effectLst/>
                <a:latin typeface="Courier New" panose="02070309020205020404" pitchFamily="49" charset="0"/>
                <a:cs typeface="Courier New" panose="02070309020205020404" pitchFamily="49" charset="0"/>
              </a:rPr>
              <a:t>emailErr</a:t>
            </a:r>
            <a:r>
              <a:rPr lang="en-US" sz="4300" b="0" dirty="0">
                <a:effectLst/>
                <a:latin typeface="Courier New" panose="02070309020205020404" pitchFamily="49" charset="0"/>
                <a:cs typeface="Courier New" panose="02070309020205020404" pitchFamily="49" charset="0"/>
              </a:rPr>
              <a:t>;?&gt;&lt;/span&gt;</a:t>
            </a:r>
          </a:p>
          <a:p>
            <a:pPr marL="0" indent="0">
              <a:buNone/>
            </a:pPr>
            <a:r>
              <a:rPr lang="en-US" sz="4300" b="0" dirty="0">
                <a:effectLst/>
                <a:latin typeface="Courier New" panose="02070309020205020404" pitchFamily="49" charset="0"/>
                <a:cs typeface="Courier New" panose="02070309020205020404" pitchFamily="49" charset="0"/>
              </a:rPr>
              <a:t>  &lt;</a:t>
            </a:r>
            <a:r>
              <a:rPr lang="en-US" sz="4300" b="0" dirty="0" err="1">
                <a:effectLst/>
                <a:latin typeface="Courier New" panose="02070309020205020404" pitchFamily="49" charset="0"/>
                <a:cs typeface="Courier New" panose="02070309020205020404" pitchFamily="49" charset="0"/>
              </a:rPr>
              <a:t>br</a:t>
            </a:r>
            <a:r>
              <a:rPr lang="en-US" sz="4300" b="0" dirty="0">
                <a:effectLst/>
                <a:latin typeface="Courier New" panose="02070309020205020404" pitchFamily="49" charset="0"/>
                <a:cs typeface="Courier New" panose="02070309020205020404" pitchFamily="49" charset="0"/>
              </a:rPr>
              <a:t>&gt;&lt;</a:t>
            </a:r>
            <a:r>
              <a:rPr lang="en-US" sz="4300" b="0" dirty="0" err="1">
                <a:effectLst/>
                <a:latin typeface="Courier New" panose="02070309020205020404" pitchFamily="49" charset="0"/>
                <a:cs typeface="Courier New" panose="02070309020205020404" pitchFamily="49" charset="0"/>
              </a:rPr>
              <a:t>br</a:t>
            </a:r>
            <a:r>
              <a:rPr lang="en-US" sz="4300" b="0" dirty="0">
                <a:effectLst/>
                <a:latin typeface="Courier New" panose="02070309020205020404" pitchFamily="49" charset="0"/>
                <a:cs typeface="Courier New" panose="02070309020205020404" pitchFamily="49" charset="0"/>
              </a:rPr>
              <a:t>&gt;</a:t>
            </a:r>
          </a:p>
          <a:p>
            <a:pPr marL="0" indent="0">
              <a:buNone/>
            </a:pPr>
            <a:r>
              <a:rPr lang="en-US" sz="4300" b="0" dirty="0">
                <a:effectLst/>
                <a:latin typeface="Courier New" panose="02070309020205020404" pitchFamily="49" charset="0"/>
                <a:cs typeface="Courier New" panose="02070309020205020404" pitchFamily="49" charset="0"/>
              </a:rPr>
              <a:t>  </a:t>
            </a:r>
          </a:p>
          <a:p>
            <a:pPr marL="0" indent="0">
              <a:buNone/>
            </a:pPr>
            <a:r>
              <a:rPr lang="en-US" sz="4300" b="0" dirty="0">
                <a:effectLst/>
                <a:latin typeface="Courier New" panose="02070309020205020404" pitchFamily="49" charset="0"/>
                <a:cs typeface="Courier New" panose="02070309020205020404" pitchFamily="49" charset="0"/>
              </a:rPr>
              <a:t>  Comment: &lt;</a:t>
            </a:r>
            <a:r>
              <a:rPr lang="en-US" sz="4300" b="0" dirty="0" err="1">
                <a:effectLst/>
                <a:latin typeface="Courier New" panose="02070309020205020404" pitchFamily="49" charset="0"/>
                <a:cs typeface="Courier New" panose="02070309020205020404" pitchFamily="49" charset="0"/>
              </a:rPr>
              <a:t>textarea</a:t>
            </a:r>
            <a:r>
              <a:rPr lang="en-US" sz="4300" b="0" dirty="0">
                <a:effectLst/>
                <a:latin typeface="Courier New" panose="02070309020205020404" pitchFamily="49" charset="0"/>
                <a:cs typeface="Courier New" panose="02070309020205020404" pitchFamily="49" charset="0"/>
              </a:rPr>
              <a:t> name="comment" rows="5"   </a:t>
            </a:r>
          </a:p>
          <a:p>
            <a:pPr marL="0" indent="0">
              <a:buNone/>
            </a:pPr>
            <a:r>
              <a:rPr lang="en-US" sz="4300" dirty="0">
                <a:latin typeface="Courier New" panose="02070309020205020404" pitchFamily="49" charset="0"/>
                <a:cs typeface="Courier New" panose="02070309020205020404" pitchFamily="49" charset="0"/>
              </a:rPr>
              <a:t>  </a:t>
            </a:r>
            <a:r>
              <a:rPr lang="en-US" sz="4300" b="0" dirty="0">
                <a:effectLst/>
                <a:latin typeface="Courier New" panose="02070309020205020404" pitchFamily="49" charset="0"/>
                <a:cs typeface="Courier New" panose="02070309020205020404" pitchFamily="49" charset="0"/>
              </a:rPr>
              <a:t>cols="40"&gt;&lt;/</a:t>
            </a:r>
            <a:r>
              <a:rPr lang="en-US" sz="4300" b="0" dirty="0" err="1">
                <a:effectLst/>
                <a:latin typeface="Courier New" panose="02070309020205020404" pitchFamily="49" charset="0"/>
                <a:cs typeface="Courier New" panose="02070309020205020404" pitchFamily="49" charset="0"/>
              </a:rPr>
              <a:t>textarea</a:t>
            </a:r>
            <a:r>
              <a:rPr lang="en-US" sz="4300" b="0" dirty="0">
                <a:effectLst/>
                <a:latin typeface="Courier New" panose="02070309020205020404" pitchFamily="49" charset="0"/>
                <a:cs typeface="Courier New" panose="02070309020205020404" pitchFamily="49" charset="0"/>
              </a:rPr>
              <a:t>&gt;</a:t>
            </a:r>
          </a:p>
          <a:p>
            <a:pPr marL="0" indent="0">
              <a:buNone/>
            </a:pPr>
            <a:r>
              <a:rPr lang="en-US" sz="4300" b="0" dirty="0">
                <a:effectLst/>
                <a:latin typeface="Courier New" panose="02070309020205020404" pitchFamily="49" charset="0"/>
                <a:cs typeface="Courier New" panose="02070309020205020404" pitchFamily="49" charset="0"/>
              </a:rPr>
              <a:t>  &lt;</a:t>
            </a:r>
            <a:r>
              <a:rPr lang="en-US" sz="4300" b="0" dirty="0" err="1">
                <a:effectLst/>
                <a:latin typeface="Courier New" panose="02070309020205020404" pitchFamily="49" charset="0"/>
                <a:cs typeface="Courier New" panose="02070309020205020404" pitchFamily="49" charset="0"/>
              </a:rPr>
              <a:t>br</a:t>
            </a:r>
            <a:r>
              <a:rPr lang="en-US" sz="4300" b="0" dirty="0">
                <a:effectLst/>
                <a:latin typeface="Courier New" panose="02070309020205020404" pitchFamily="49" charset="0"/>
                <a:cs typeface="Courier New" panose="02070309020205020404" pitchFamily="49" charset="0"/>
              </a:rPr>
              <a:t>&gt;&lt;</a:t>
            </a:r>
            <a:r>
              <a:rPr lang="en-US" sz="4300" b="0" dirty="0" err="1">
                <a:effectLst/>
                <a:latin typeface="Courier New" panose="02070309020205020404" pitchFamily="49" charset="0"/>
                <a:cs typeface="Courier New" panose="02070309020205020404" pitchFamily="49" charset="0"/>
              </a:rPr>
              <a:t>br</a:t>
            </a:r>
            <a:r>
              <a:rPr lang="en-US" sz="4300" b="0" dirty="0">
                <a:effectLst/>
                <a:latin typeface="Courier New" panose="02070309020205020404" pitchFamily="49" charset="0"/>
                <a:cs typeface="Courier New" panose="02070309020205020404" pitchFamily="49" charset="0"/>
              </a:rPr>
              <a:t>&gt;</a:t>
            </a:r>
          </a:p>
          <a:p>
            <a:pPr marL="0" indent="0">
              <a:buNone/>
            </a:pPr>
            <a:r>
              <a:rPr lang="en-US" sz="4300" b="0" dirty="0">
                <a:effectLst/>
                <a:latin typeface="Courier New" panose="02070309020205020404" pitchFamily="49" charset="0"/>
                <a:cs typeface="Courier New" panose="02070309020205020404" pitchFamily="49" charset="0"/>
              </a:rPr>
              <a:t>  Gender:</a:t>
            </a:r>
          </a:p>
          <a:p>
            <a:pPr marL="0" indent="0">
              <a:buNone/>
            </a:pPr>
            <a:r>
              <a:rPr lang="en-US" sz="4300" b="0" dirty="0">
                <a:effectLst/>
                <a:latin typeface="Courier New" panose="02070309020205020404" pitchFamily="49" charset="0"/>
                <a:cs typeface="Courier New" panose="02070309020205020404" pitchFamily="49" charset="0"/>
              </a:rPr>
              <a:t>  &lt;input type="radio" name="gender" value="female"&gt;Female</a:t>
            </a:r>
          </a:p>
          <a:p>
            <a:pPr marL="0" indent="0">
              <a:buNone/>
            </a:pPr>
            <a:r>
              <a:rPr lang="en-US" sz="4300" b="0" dirty="0">
                <a:effectLst/>
                <a:latin typeface="Courier New" panose="02070309020205020404" pitchFamily="49" charset="0"/>
                <a:cs typeface="Courier New" panose="02070309020205020404" pitchFamily="49" charset="0"/>
              </a:rPr>
              <a:t>  &lt;input type="radio" name="gender" value="male"&gt;Male</a:t>
            </a:r>
          </a:p>
          <a:p>
            <a:pPr marL="0" indent="0">
              <a:buNone/>
            </a:pPr>
            <a:r>
              <a:rPr lang="en-US" sz="4300" b="0" dirty="0">
                <a:effectLst/>
                <a:latin typeface="Courier New" panose="02070309020205020404" pitchFamily="49" charset="0"/>
                <a:cs typeface="Courier New" panose="02070309020205020404" pitchFamily="49" charset="0"/>
              </a:rPr>
              <a:t>  </a:t>
            </a:r>
          </a:p>
          <a:p>
            <a:pPr marL="0" indent="0">
              <a:buNone/>
            </a:pPr>
            <a:r>
              <a:rPr lang="en-US" sz="4300" b="0" dirty="0">
                <a:effectLst/>
                <a:latin typeface="Courier New" panose="02070309020205020404" pitchFamily="49" charset="0"/>
                <a:cs typeface="Courier New" panose="02070309020205020404" pitchFamily="49" charset="0"/>
              </a:rPr>
              <a:t>  &lt;span class="error"&gt;* &lt;?</a:t>
            </a:r>
            <a:r>
              <a:rPr lang="en-US" sz="4300" b="0" dirty="0" err="1">
                <a:effectLst/>
                <a:latin typeface="Courier New" panose="02070309020205020404" pitchFamily="49" charset="0"/>
                <a:cs typeface="Courier New" panose="02070309020205020404" pitchFamily="49" charset="0"/>
              </a:rPr>
              <a:t>php</a:t>
            </a:r>
            <a:r>
              <a:rPr lang="en-US" sz="4300" b="0" dirty="0">
                <a:effectLst/>
                <a:latin typeface="Courier New" panose="02070309020205020404" pitchFamily="49" charset="0"/>
                <a:cs typeface="Courier New" panose="02070309020205020404" pitchFamily="49" charset="0"/>
              </a:rPr>
              <a:t> echo $</a:t>
            </a:r>
            <a:r>
              <a:rPr lang="en-US" sz="4300" b="0" dirty="0" err="1">
                <a:effectLst/>
                <a:latin typeface="Courier New" panose="02070309020205020404" pitchFamily="49" charset="0"/>
                <a:cs typeface="Courier New" panose="02070309020205020404" pitchFamily="49" charset="0"/>
              </a:rPr>
              <a:t>genderErr</a:t>
            </a:r>
            <a:r>
              <a:rPr lang="en-US" sz="4300" b="0" dirty="0">
                <a:effectLst/>
                <a:latin typeface="Courier New" panose="02070309020205020404" pitchFamily="49" charset="0"/>
                <a:cs typeface="Courier New" panose="02070309020205020404" pitchFamily="49" charset="0"/>
              </a:rPr>
              <a:t>;?&gt;&lt;/span&gt;</a:t>
            </a:r>
          </a:p>
          <a:p>
            <a:pPr marL="0" indent="0">
              <a:buNone/>
            </a:pPr>
            <a:r>
              <a:rPr lang="en-US" sz="4300" b="0" dirty="0">
                <a:effectLst/>
                <a:latin typeface="Courier New" panose="02070309020205020404" pitchFamily="49" charset="0"/>
                <a:cs typeface="Courier New" panose="02070309020205020404" pitchFamily="49" charset="0"/>
              </a:rPr>
              <a:t>  &lt;</a:t>
            </a:r>
            <a:r>
              <a:rPr lang="en-US" sz="4300" b="0" dirty="0" err="1">
                <a:effectLst/>
                <a:latin typeface="Courier New" panose="02070309020205020404" pitchFamily="49" charset="0"/>
                <a:cs typeface="Courier New" panose="02070309020205020404" pitchFamily="49" charset="0"/>
              </a:rPr>
              <a:t>br</a:t>
            </a:r>
            <a:r>
              <a:rPr lang="en-US" sz="4300" b="0" dirty="0">
                <a:effectLst/>
                <a:latin typeface="Courier New" panose="02070309020205020404" pitchFamily="49" charset="0"/>
                <a:cs typeface="Courier New" panose="02070309020205020404" pitchFamily="49" charset="0"/>
              </a:rPr>
              <a:t>&gt;&lt;</a:t>
            </a:r>
            <a:r>
              <a:rPr lang="en-US" sz="4300" b="0" dirty="0" err="1">
                <a:effectLst/>
                <a:latin typeface="Courier New" panose="02070309020205020404" pitchFamily="49" charset="0"/>
                <a:cs typeface="Courier New" panose="02070309020205020404" pitchFamily="49" charset="0"/>
              </a:rPr>
              <a:t>br</a:t>
            </a:r>
            <a:r>
              <a:rPr lang="en-US" sz="4300" b="0" dirty="0">
                <a:effectLst/>
                <a:latin typeface="Courier New" panose="02070309020205020404" pitchFamily="49" charset="0"/>
                <a:cs typeface="Courier New" panose="02070309020205020404" pitchFamily="49" charset="0"/>
              </a:rPr>
              <a:t>&gt;</a:t>
            </a:r>
          </a:p>
          <a:p>
            <a:pPr marL="0" indent="0">
              <a:buNone/>
            </a:pPr>
            <a:r>
              <a:rPr lang="en-US" sz="4300" b="0" dirty="0">
                <a:effectLst/>
                <a:latin typeface="Courier New" panose="02070309020205020404" pitchFamily="49" charset="0"/>
                <a:cs typeface="Courier New" panose="02070309020205020404" pitchFamily="49" charset="0"/>
              </a:rPr>
              <a:t>  &lt;input type="submit" name="submit" value="Submit"&gt;  </a:t>
            </a:r>
          </a:p>
          <a:p>
            <a:pPr marL="0" indent="0">
              <a:buNone/>
            </a:pPr>
            <a:r>
              <a:rPr lang="en-US" sz="4300" b="0" dirty="0">
                <a:effectLst/>
                <a:latin typeface="Courier New" panose="02070309020205020404" pitchFamily="49" charset="0"/>
                <a:cs typeface="Courier New" panose="02070309020205020404" pitchFamily="49" charset="0"/>
              </a:rPr>
              <a:t>&lt;/form&gt;</a:t>
            </a:r>
          </a:p>
          <a:p>
            <a:endParaRPr lang="en-US" dirty="0"/>
          </a:p>
        </p:txBody>
      </p:sp>
    </p:spTree>
    <p:extLst>
      <p:ext uri="{BB962C8B-B14F-4D97-AF65-F5344CB8AC3E}">
        <p14:creationId xmlns:p14="http://schemas.microsoft.com/office/powerpoint/2010/main" val="2667161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152C-AB2E-D65E-E026-AD80731FFA91}"/>
              </a:ext>
            </a:extLst>
          </p:cNvPr>
          <p:cNvSpPr>
            <a:spLocks noGrp="1"/>
          </p:cNvSpPr>
          <p:nvPr>
            <p:ph type="title"/>
          </p:nvPr>
        </p:nvSpPr>
        <p:spPr>
          <a:xfrm>
            <a:off x="457200" y="76200"/>
            <a:ext cx="8229600" cy="715962"/>
          </a:xfrm>
        </p:spPr>
        <p:txBody>
          <a:bodyPr>
            <a:normAutofit fontScale="90000"/>
          </a:bodyPr>
          <a:lstStyle/>
          <a:p>
            <a:r>
              <a:rPr lang="en-US" sz="4000" spc="-4" dirty="0"/>
              <a:t>PHP</a:t>
            </a:r>
            <a:r>
              <a:rPr lang="en-US" sz="4000" spc="-56" dirty="0"/>
              <a:t> </a:t>
            </a:r>
            <a:r>
              <a:rPr lang="en-US" sz="4000" spc="-4" dirty="0"/>
              <a:t>Form</a:t>
            </a:r>
            <a:r>
              <a:rPr lang="en-US" sz="4000" spc="-56" dirty="0"/>
              <a:t> </a:t>
            </a:r>
            <a:r>
              <a:rPr lang="en-US" sz="4400" spc="-4" dirty="0"/>
              <a:t>Validation</a:t>
            </a:r>
            <a:endParaRPr lang="en-US" dirty="0"/>
          </a:p>
        </p:txBody>
      </p:sp>
      <p:sp>
        <p:nvSpPr>
          <p:cNvPr id="3" name="Content Placeholder 2">
            <a:extLst>
              <a:ext uri="{FF2B5EF4-FFF2-40B4-BE49-F238E27FC236}">
                <a16:creationId xmlns:a16="http://schemas.microsoft.com/office/drawing/2014/main" id="{9B87A72A-B15D-E1D5-319D-652F582AC33F}"/>
              </a:ext>
            </a:extLst>
          </p:cNvPr>
          <p:cNvSpPr>
            <a:spLocks noGrp="1"/>
          </p:cNvSpPr>
          <p:nvPr>
            <p:ph idx="1"/>
          </p:nvPr>
        </p:nvSpPr>
        <p:spPr>
          <a:xfrm>
            <a:off x="457200" y="990600"/>
            <a:ext cx="8458200" cy="5135563"/>
          </a:xfrm>
        </p:spPr>
        <p:txBody>
          <a:bodyPr>
            <a:normAutofit lnSpcReduction="10000"/>
          </a:bodyPr>
          <a:lstStyle/>
          <a:p>
            <a:pPr>
              <a:buFont typeface="Arial" panose="020B0604020202020204" pitchFamily="34" charset="0"/>
              <a:buChar char="•"/>
            </a:pPr>
            <a:r>
              <a:rPr lang="en-US" sz="2400" dirty="0">
                <a:latin typeface="Courier New" panose="02070309020205020404" pitchFamily="49" charset="0"/>
                <a:ea typeface="Roboto" panose="02000000000000000000" pitchFamily="2" charset="0"/>
                <a:cs typeface="Courier New" panose="02070309020205020404" pitchFamily="49" charset="0"/>
              </a:rPr>
              <a:t>The $_SERVER["PHP_SELF"] is a super global variable that returns the filename of the currently executing script.</a:t>
            </a:r>
          </a:p>
          <a:p>
            <a:pPr>
              <a:buFont typeface="Arial" panose="020B0604020202020204" pitchFamily="34" charset="0"/>
              <a:buChar char="•"/>
            </a:pPr>
            <a:r>
              <a:rPr lang="en-US" sz="2400" dirty="0">
                <a:latin typeface="Courier New" panose="02070309020205020404" pitchFamily="49" charset="0"/>
                <a:ea typeface="Roboto" panose="02000000000000000000" pitchFamily="2" charset="0"/>
                <a:cs typeface="Courier New" panose="02070309020205020404" pitchFamily="49" charset="0"/>
              </a:rPr>
              <a:t>The </a:t>
            </a:r>
            <a:r>
              <a:rPr lang="en-US" sz="2400" dirty="0" err="1">
                <a:latin typeface="Courier New" panose="02070309020205020404" pitchFamily="49" charset="0"/>
                <a:ea typeface="Roboto" panose="02000000000000000000" pitchFamily="2" charset="0"/>
                <a:cs typeface="Courier New" panose="02070309020205020404" pitchFamily="49" charset="0"/>
              </a:rPr>
              <a:t>htmlspecialchars</a:t>
            </a:r>
            <a:r>
              <a:rPr lang="en-US" sz="2400" dirty="0">
                <a:latin typeface="Courier New" panose="02070309020205020404" pitchFamily="49" charset="0"/>
                <a:ea typeface="Roboto" panose="02000000000000000000" pitchFamily="2" charset="0"/>
                <a:cs typeface="Courier New" panose="02070309020205020404" pitchFamily="49" charset="0"/>
              </a:rPr>
              <a:t>() function converts special characters into HTML entities. This means that it will replace HTML characters like &lt; and &gt; with &amp;</a:t>
            </a:r>
            <a:r>
              <a:rPr lang="en-US" sz="2400" dirty="0" err="1">
                <a:latin typeface="Courier New" panose="02070309020205020404" pitchFamily="49" charset="0"/>
                <a:ea typeface="Roboto" panose="02000000000000000000" pitchFamily="2" charset="0"/>
                <a:cs typeface="Courier New" panose="02070309020205020404" pitchFamily="49" charset="0"/>
              </a:rPr>
              <a:t>lt</a:t>
            </a:r>
            <a:r>
              <a:rPr lang="en-US" sz="2400" dirty="0">
                <a:latin typeface="Courier New" panose="02070309020205020404" pitchFamily="49" charset="0"/>
                <a:ea typeface="Roboto" panose="02000000000000000000" pitchFamily="2" charset="0"/>
                <a:cs typeface="Courier New" panose="02070309020205020404" pitchFamily="49" charset="0"/>
              </a:rPr>
              <a:t>; and &amp;</a:t>
            </a:r>
            <a:r>
              <a:rPr lang="en-US" sz="2400" dirty="0" err="1">
                <a:latin typeface="Courier New" panose="02070309020205020404" pitchFamily="49" charset="0"/>
                <a:ea typeface="Roboto" panose="02000000000000000000" pitchFamily="2" charset="0"/>
                <a:cs typeface="Courier New" panose="02070309020205020404" pitchFamily="49" charset="0"/>
              </a:rPr>
              <a:t>gt</a:t>
            </a:r>
            <a:r>
              <a:rPr lang="en-US" sz="2400" dirty="0">
                <a:latin typeface="Courier New" panose="02070309020205020404" pitchFamily="49" charset="0"/>
                <a:ea typeface="Roboto" panose="02000000000000000000" pitchFamily="2" charset="0"/>
                <a:cs typeface="Courier New" panose="02070309020205020404" pitchFamily="49" charset="0"/>
              </a:rPr>
              <a:t>;.</a:t>
            </a:r>
            <a:endParaRPr lang="en-GB" sz="2400" dirty="0">
              <a:latin typeface="Courier New" panose="02070309020205020404" pitchFamily="49" charset="0"/>
              <a:ea typeface="Roboto" panose="02000000000000000000" pitchFamily="2" charset="0"/>
              <a:cs typeface="Courier New" panose="02070309020205020404" pitchFamily="49" charset="0"/>
            </a:endParaRPr>
          </a:p>
          <a:p>
            <a:pPr>
              <a:buFont typeface="Arial" panose="020B0604020202020204" pitchFamily="34" charset="0"/>
              <a:buChar char="•"/>
            </a:pPr>
            <a:r>
              <a:rPr lang="en-GB" sz="2400" dirty="0">
                <a:latin typeface="Courier New" panose="02070309020205020404" pitchFamily="49" charset="0"/>
                <a:ea typeface="Roboto" panose="02000000000000000000" pitchFamily="2" charset="0"/>
                <a:cs typeface="Courier New" panose="02070309020205020404" pitchFamily="49" charset="0"/>
              </a:rPr>
              <a:t>Basically to validate form we can perform the following on each input.</a:t>
            </a:r>
          </a:p>
          <a:p>
            <a:pPr lvl="1"/>
            <a:r>
              <a:rPr lang="en-GB" sz="2400" b="1" dirty="0">
                <a:latin typeface="Courier New" panose="02070309020205020404" pitchFamily="49" charset="0"/>
                <a:ea typeface="Roboto" panose="02000000000000000000" pitchFamily="2" charset="0"/>
                <a:cs typeface="Courier New" panose="02070309020205020404" pitchFamily="49" charset="0"/>
              </a:rPr>
              <a:t>trim</a:t>
            </a:r>
            <a:r>
              <a:rPr lang="en-GB" sz="2400" dirty="0">
                <a:latin typeface="Courier New" panose="02070309020205020404" pitchFamily="49" charset="0"/>
                <a:ea typeface="Roboto" panose="02000000000000000000" pitchFamily="2" charset="0"/>
                <a:cs typeface="Courier New" panose="02070309020205020404" pitchFamily="49" charset="0"/>
              </a:rPr>
              <a:t> - remove unnecessary characters (extra space, tab, newline)</a:t>
            </a:r>
          </a:p>
          <a:p>
            <a:pPr lvl="1"/>
            <a:r>
              <a:rPr lang="en-GB" sz="2400" b="1" dirty="0" err="1">
                <a:effectLst/>
                <a:latin typeface="Courier New" panose="02070309020205020404" pitchFamily="49" charset="0"/>
                <a:ea typeface="Roboto" panose="02000000000000000000" pitchFamily="2" charset="0"/>
                <a:cs typeface="Courier New" panose="02070309020205020404" pitchFamily="49" charset="0"/>
              </a:rPr>
              <a:t>stripslashes</a:t>
            </a:r>
            <a:r>
              <a:rPr lang="en-GB" sz="2400" dirty="0">
                <a:effectLst/>
                <a:latin typeface="Courier New" panose="02070309020205020404" pitchFamily="49" charset="0"/>
                <a:ea typeface="Roboto" panose="02000000000000000000" pitchFamily="2" charset="0"/>
                <a:cs typeface="Courier New" panose="02070309020205020404" pitchFamily="49" charset="0"/>
              </a:rPr>
              <a:t> - </a:t>
            </a:r>
            <a:r>
              <a:rPr lang="en-GB" sz="2400" dirty="0">
                <a:latin typeface="Courier New" panose="02070309020205020404" pitchFamily="49" charset="0"/>
                <a:ea typeface="Roboto" panose="02000000000000000000" pitchFamily="2" charset="0"/>
                <a:cs typeface="Courier New" panose="02070309020205020404" pitchFamily="49" charset="0"/>
              </a:rPr>
              <a:t>Remove backslashes (\)</a:t>
            </a:r>
            <a:endParaRPr lang="en-GB" sz="2400" dirty="0">
              <a:effectLst/>
              <a:latin typeface="Courier New" panose="02070309020205020404" pitchFamily="49" charset="0"/>
              <a:ea typeface="Roboto" panose="02000000000000000000" pitchFamily="2" charset="0"/>
              <a:cs typeface="Courier New" panose="02070309020205020404" pitchFamily="49" charset="0"/>
            </a:endParaRPr>
          </a:p>
          <a:p>
            <a:pPr lvl="1"/>
            <a:r>
              <a:rPr lang="en-GB" sz="2400" b="1" dirty="0" err="1">
                <a:latin typeface="Courier New" panose="02070309020205020404" pitchFamily="49" charset="0"/>
                <a:ea typeface="Roboto" panose="02000000000000000000" pitchFamily="2" charset="0"/>
                <a:cs typeface="Courier New" panose="02070309020205020404" pitchFamily="49" charset="0"/>
              </a:rPr>
              <a:t>h</a:t>
            </a:r>
            <a:r>
              <a:rPr lang="en-GB" sz="2400" b="1" dirty="0" err="1">
                <a:effectLst/>
                <a:latin typeface="Courier New" panose="02070309020205020404" pitchFamily="49" charset="0"/>
                <a:ea typeface="Roboto" panose="02000000000000000000" pitchFamily="2" charset="0"/>
                <a:cs typeface="Courier New" panose="02070309020205020404" pitchFamily="49" charset="0"/>
              </a:rPr>
              <a:t>tmlspecialchars</a:t>
            </a:r>
            <a:r>
              <a:rPr lang="en-GB" sz="2400" dirty="0">
                <a:effectLst/>
                <a:latin typeface="Courier New" panose="02070309020205020404" pitchFamily="49" charset="0"/>
                <a:ea typeface="Roboto" panose="02000000000000000000" pitchFamily="2" charset="0"/>
                <a:cs typeface="Courier New" panose="02070309020205020404" pitchFamily="49" charset="0"/>
              </a:rPr>
              <a:t> - </a:t>
            </a:r>
            <a:r>
              <a:rPr lang="en-GB" sz="2400" dirty="0">
                <a:latin typeface="Courier New" panose="02070309020205020404" pitchFamily="49" charset="0"/>
                <a:ea typeface="Roboto" panose="02000000000000000000" pitchFamily="2" charset="0"/>
                <a:cs typeface="Courier New" panose="02070309020205020404" pitchFamily="49" charset="0"/>
              </a:rPr>
              <a:t>converts special characters to HTML entities</a:t>
            </a:r>
            <a:endParaRPr lang="en-GB" sz="2400" dirty="0">
              <a:effectLst/>
              <a:latin typeface="Courier New" panose="02070309020205020404" pitchFamily="49" charset="0"/>
              <a:ea typeface="Roboto" panose="02000000000000000000" pitchFamily="2" charset="0"/>
              <a:cs typeface="Courier New" panose="02070309020205020404" pitchFamily="49" charset="0"/>
            </a:endParaRPr>
          </a:p>
          <a:p>
            <a:endParaRPr lang="en-US" dirty="0"/>
          </a:p>
        </p:txBody>
      </p:sp>
    </p:spTree>
    <p:extLst>
      <p:ext uri="{BB962C8B-B14F-4D97-AF65-F5344CB8AC3E}">
        <p14:creationId xmlns:p14="http://schemas.microsoft.com/office/powerpoint/2010/main" val="4006576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2592</TotalTime>
  <Words>3914</Words>
  <Application>Microsoft Office PowerPoint</Application>
  <PresentationFormat>On-screen Show (4:3)</PresentationFormat>
  <Paragraphs>344</Paragraphs>
  <Slides>39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-apple-system</vt:lpstr>
      <vt:lpstr>Arial</vt:lpstr>
      <vt:lpstr>Arial MT</vt:lpstr>
      <vt:lpstr>Bell MT</vt:lpstr>
      <vt:lpstr>Calibri</vt:lpstr>
      <vt:lpstr>Consolas</vt:lpstr>
      <vt:lpstr>Courier New</vt:lpstr>
      <vt:lpstr>Nyala</vt:lpstr>
      <vt:lpstr>Times New Roman</vt:lpstr>
      <vt:lpstr>Verdana</vt:lpstr>
      <vt:lpstr>Wingdings</vt:lpstr>
      <vt:lpstr>Office Theme</vt:lpstr>
      <vt:lpstr>INTERNET PROGRAMMING II</vt:lpstr>
      <vt:lpstr>PHP Form Handling</vt:lpstr>
      <vt:lpstr>PowerPoint Presentation</vt:lpstr>
      <vt:lpstr> When to use GET? </vt:lpstr>
      <vt:lpstr>When to Use POST?</vt:lpstr>
      <vt:lpstr>PHP Form Validation</vt:lpstr>
      <vt:lpstr>PHP Form Validation</vt:lpstr>
      <vt:lpstr>PowerPoint Presentation</vt:lpstr>
      <vt:lpstr>PHP Form Validation</vt:lpstr>
      <vt:lpstr>PowerPoint Presentation</vt:lpstr>
      <vt:lpstr>PowerPoint Presentation</vt:lpstr>
      <vt:lpstr>PowerPoint Presentation</vt:lpstr>
      <vt:lpstr>The PHP Date() Function</vt:lpstr>
      <vt:lpstr>Cont. …</vt:lpstr>
      <vt:lpstr>Cont.…</vt:lpstr>
      <vt:lpstr>PHP Include File</vt:lpstr>
      <vt:lpstr>PHP include() Function</vt:lpstr>
      <vt:lpstr>PHP File Handling</vt:lpstr>
      <vt:lpstr>PowerPoint Presentation</vt:lpstr>
      <vt:lpstr>PHP Create File - fopen()</vt:lpstr>
      <vt:lpstr>PHP Write to File - fwrite()</vt:lpstr>
      <vt:lpstr>Cont…</vt:lpstr>
      <vt:lpstr>PHP Overwriting</vt:lpstr>
      <vt:lpstr>PHP File Open/Read/Close</vt:lpstr>
      <vt:lpstr>PHP Read File - fread()</vt:lpstr>
      <vt:lpstr>PHP File Upload</vt:lpstr>
      <vt:lpstr>PowerPoint Presentation</vt:lpstr>
      <vt:lpstr>PowerPoint Presentation</vt:lpstr>
      <vt:lpstr>PowerPoint Presentation</vt:lpstr>
      <vt:lpstr>PowerPoint Presentation</vt:lpstr>
      <vt:lpstr>Saving the uploaded file</vt:lpstr>
      <vt:lpstr>What is a Cookie? </vt:lpstr>
      <vt:lpstr>PowerPoint Presentation</vt:lpstr>
      <vt:lpstr>Delete cookie</vt:lpstr>
      <vt:lpstr>PHP Session</vt:lpstr>
      <vt:lpstr>Starting a PHP Session</vt:lpstr>
      <vt:lpstr>Example </vt:lpstr>
      <vt:lpstr>Destroying a Session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Yared Daba</cp:lastModifiedBy>
  <cp:revision>197</cp:revision>
  <dcterms:created xsi:type="dcterms:W3CDTF">2019-02-03T18:10:41Z</dcterms:created>
  <dcterms:modified xsi:type="dcterms:W3CDTF">2024-04-17T19:12:10Z</dcterms:modified>
</cp:coreProperties>
</file>