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271" r:id="rId16"/>
    <p:sldId id="272" r:id="rId17"/>
    <p:sldId id="273" r:id="rId18"/>
    <p:sldId id="297" r:id="rId19"/>
    <p:sldId id="298" r:id="rId20"/>
    <p:sldId id="274" r:id="rId21"/>
    <p:sldId id="299" r:id="rId22"/>
    <p:sldId id="277" r:id="rId23"/>
    <p:sldId id="278" r:id="rId24"/>
    <p:sldId id="300" r:id="rId25"/>
    <p:sldId id="301" r:id="rId26"/>
    <p:sldId id="295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300" y="176529"/>
            <a:ext cx="10170160" cy="1033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6363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6363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2F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195529"/>
            <a:ext cx="11607800" cy="135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2F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6239" y="1743582"/>
            <a:ext cx="9604375" cy="137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63636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5500" y="6465214"/>
            <a:ext cx="609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1776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2389632"/>
            <a:ext cx="10363200" cy="114300"/>
            <a:chOff x="914400" y="2389632"/>
            <a:chExt cx="10363200" cy="114300"/>
          </a:xfrm>
        </p:grpSpPr>
        <p:sp>
          <p:nvSpPr>
            <p:cNvPr id="3" name="object 3"/>
            <p:cNvSpPr/>
            <p:nvPr/>
          </p:nvSpPr>
          <p:spPr>
            <a:xfrm>
              <a:off x="914400" y="2394205"/>
              <a:ext cx="6404610" cy="109855"/>
            </a:xfrm>
            <a:custGeom>
              <a:avLst/>
              <a:gdLst/>
              <a:ahLst/>
              <a:cxnLst/>
              <a:rect l="l" t="t" r="r" b="b"/>
              <a:pathLst>
                <a:path w="6404609" h="109855">
                  <a:moveTo>
                    <a:pt x="6404483" y="0"/>
                  </a:moveTo>
                  <a:lnTo>
                    <a:pt x="0" y="0"/>
                  </a:lnTo>
                  <a:lnTo>
                    <a:pt x="0" y="109726"/>
                  </a:lnTo>
                  <a:lnTo>
                    <a:pt x="6404483" y="109726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4400" y="2394204"/>
              <a:ext cx="10363200" cy="0"/>
            </a:xfrm>
            <a:custGeom>
              <a:avLst/>
              <a:gdLst/>
              <a:ahLst/>
              <a:cxnLst/>
              <a:rect l="l" t="t" r="r" b="b"/>
              <a:pathLst>
                <a:path w="10363200">
                  <a:moveTo>
                    <a:pt x="0" y="0"/>
                  </a:moveTo>
                  <a:lnTo>
                    <a:pt x="10363200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1400" y="1219200"/>
            <a:ext cx="4724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cap="small" dirty="0">
                <a:solidFill>
                  <a:srgbClr val="6E2E9F"/>
                </a:solidFill>
              </a:rPr>
              <a:t>IP II PART 3</a:t>
            </a:r>
            <a:endParaRPr sz="4400" dirty="0"/>
          </a:p>
        </p:txBody>
      </p:sp>
      <p:sp>
        <p:nvSpPr>
          <p:cNvPr id="7" name="object 7"/>
          <p:cNvSpPr txBox="1"/>
          <p:nvPr/>
        </p:nvSpPr>
        <p:spPr>
          <a:xfrm>
            <a:off x="3124200" y="3751399"/>
            <a:ext cx="606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cap="small" dirty="0">
                <a:solidFill>
                  <a:srgbClr val="6E2E9F"/>
                </a:solidFill>
                <a:latin typeface="Courier New"/>
                <a:cs typeface="Courier New"/>
              </a:rPr>
              <a:t>Conne</a:t>
            </a:r>
            <a:r>
              <a:rPr lang="en-US" sz="3600" b="1" cap="small" dirty="0">
                <a:solidFill>
                  <a:srgbClr val="6E2E9F"/>
                </a:solidFill>
                <a:latin typeface="Courier New"/>
                <a:cs typeface="Courier New"/>
              </a:rPr>
              <a:t>ct</a:t>
            </a:r>
            <a:r>
              <a:rPr sz="3600" b="1" cap="small" dirty="0">
                <a:solidFill>
                  <a:srgbClr val="6E2E9F"/>
                </a:solidFill>
                <a:latin typeface="Courier New"/>
                <a:cs typeface="Courier New"/>
              </a:rPr>
              <a:t>ing</a:t>
            </a:r>
            <a:r>
              <a:rPr sz="3600" b="1" cap="small" spc="200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3600" b="1" cap="small" dirty="0">
                <a:solidFill>
                  <a:srgbClr val="6E2E9F"/>
                </a:solidFill>
                <a:latin typeface="Courier New"/>
                <a:cs typeface="Courier New"/>
              </a:rPr>
              <a:t>to</a:t>
            </a:r>
            <a:r>
              <a:rPr sz="3600" b="1" cap="small" spc="225" dirty="0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sz="3600" b="1" cap="small" spc="-50" dirty="0">
                <a:solidFill>
                  <a:srgbClr val="6E2E9F"/>
                </a:solidFill>
                <a:latin typeface="Courier New"/>
                <a:cs typeface="Courier New"/>
              </a:rPr>
              <a:t>Databases</a:t>
            </a:r>
            <a:endParaRPr sz="3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6958" y="6424371"/>
            <a:ext cx="12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71935" y="642711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08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sz="3800" spc="-10" dirty="0">
                <a:solidFill>
                  <a:srgbClr val="6E2E9F"/>
                </a:solidFill>
              </a:rPr>
              <a:t>Example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8" y="1429511"/>
            <a:ext cx="10927080" cy="51587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08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sz="3800" spc="-10" dirty="0">
                <a:solidFill>
                  <a:srgbClr val="6E2E9F"/>
                </a:solidFill>
              </a:rPr>
              <a:t>insert.php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50492"/>
            <a:ext cx="9296400" cy="5231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891" y="338150"/>
            <a:ext cx="1009840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Insert</a:t>
            </a:r>
            <a:r>
              <a:rPr sz="3800" spc="-114" dirty="0"/>
              <a:t> </a:t>
            </a:r>
            <a:r>
              <a:rPr sz="3800" dirty="0"/>
              <a:t>Data</a:t>
            </a:r>
            <a:r>
              <a:rPr sz="3800" spc="-114" dirty="0"/>
              <a:t> </a:t>
            </a:r>
            <a:r>
              <a:rPr sz="3800" dirty="0"/>
              <a:t>Into</a:t>
            </a:r>
            <a:r>
              <a:rPr sz="3800" spc="-114" dirty="0"/>
              <a:t> </a:t>
            </a:r>
            <a:r>
              <a:rPr sz="3800" dirty="0"/>
              <a:t>MySQL</a:t>
            </a:r>
            <a:r>
              <a:rPr sz="3800" spc="-150" dirty="0"/>
              <a:t> </a:t>
            </a:r>
            <a:r>
              <a:rPr sz="3800" dirty="0"/>
              <a:t>Using</a:t>
            </a:r>
            <a:r>
              <a:rPr sz="3800" spc="-120" dirty="0"/>
              <a:t> </a:t>
            </a:r>
            <a:r>
              <a:rPr sz="3800" spc="-10" dirty="0"/>
              <a:t>MySQLi</a:t>
            </a:r>
            <a:endParaRPr sz="3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3148" y="1164389"/>
          <a:ext cx="11127739" cy="2358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31750">
                        <a:lnSpc>
                          <a:spcPts val="2640"/>
                        </a:lnSpc>
                      </a:pPr>
                      <a:r>
                        <a:rPr sz="2400" spc="-5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49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Here</a:t>
                      </a:r>
                      <a:r>
                        <a:rPr sz="2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are</a:t>
                      </a:r>
                      <a:r>
                        <a:rPr sz="2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some</a:t>
                      </a:r>
                      <a:r>
                        <a:rPr sz="2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syntax</a:t>
                      </a:r>
                      <a:r>
                        <a:rPr sz="24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rules</a:t>
                      </a:r>
                      <a:r>
                        <a:rPr sz="2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4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follow: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200">
                        <a:latin typeface="Wingdings"/>
                        <a:cs typeface="Wingding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SQL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query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must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quoted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PHP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200">
                        <a:latin typeface="Wingdings"/>
                        <a:cs typeface="Wingding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values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inside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SQL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query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must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quoted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200">
                        <a:latin typeface="Wingdings"/>
                        <a:cs typeface="Wingding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Numeric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values</a:t>
                      </a:r>
                      <a:r>
                        <a:rPr sz="22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must</a:t>
                      </a:r>
                      <a:r>
                        <a:rPr sz="22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quoted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200" spc="-5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200">
                        <a:latin typeface="Wingdings"/>
                        <a:cs typeface="Wingding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word</a:t>
                      </a:r>
                      <a:r>
                        <a:rPr sz="22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NULL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must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sz="22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quoted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1750">
                        <a:lnSpc>
                          <a:spcPts val="2570"/>
                        </a:lnSpc>
                        <a:spcBef>
                          <a:spcPts val="160"/>
                        </a:spcBef>
                      </a:pPr>
                      <a:r>
                        <a:rPr sz="2200" spc="-50" dirty="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</a:t>
                      </a:r>
                      <a:endParaRPr sz="2200">
                        <a:latin typeface="Wingdings"/>
                        <a:cs typeface="Wingdings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INSERT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INTO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statement</a:t>
                      </a:r>
                      <a:r>
                        <a:rPr sz="22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2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add</a:t>
                      </a:r>
                      <a:r>
                        <a:rPr sz="22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new 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records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61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2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0" dirty="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61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MySQL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7062" y="3436384"/>
            <a:ext cx="9192895" cy="15455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590"/>
              </a:spcBef>
            </a:pPr>
            <a:r>
              <a:rPr sz="2200" spc="-10" dirty="0">
                <a:latin typeface="Courier New"/>
                <a:cs typeface="Courier New"/>
              </a:rPr>
              <a:t>table: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200" dirty="0">
                <a:latin typeface="Courier New"/>
                <a:cs typeface="Courier New"/>
              </a:rPr>
              <a:t>INSERT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INTO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table_name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(column1,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column2,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column3,...)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VALUES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(value1,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value2,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value3,...)</a:t>
            </a:r>
            <a:endParaRPr sz="2200">
              <a:latin typeface="Courier New"/>
              <a:cs typeface="Courier New"/>
            </a:endParaRPr>
          </a:p>
          <a:p>
            <a:pPr marL="82550">
              <a:lnSpc>
                <a:spcPct val="100000"/>
              </a:lnSpc>
              <a:spcBef>
                <a:spcPts val="660"/>
              </a:spcBef>
            </a:pPr>
            <a:r>
              <a:rPr sz="2000" b="1" dirty="0">
                <a:latin typeface="Courier New"/>
                <a:cs typeface="Courier New"/>
              </a:rPr>
              <a:t>Note:</a:t>
            </a:r>
            <a:r>
              <a:rPr sz="2000" b="1" spc="1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If</a:t>
            </a:r>
            <a:r>
              <a:rPr sz="2000" spc="1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2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column</a:t>
            </a:r>
            <a:r>
              <a:rPr sz="2000" spc="1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2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AUTO_INCREMENT</a:t>
            </a:r>
            <a:r>
              <a:rPr sz="2000" spc="204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(like</a:t>
            </a:r>
            <a:r>
              <a:rPr sz="2000" spc="1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1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"id"</a:t>
            </a:r>
            <a:r>
              <a:rPr sz="2000" spc="20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column)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766" y="4956175"/>
            <a:ext cx="97593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with</a:t>
            </a:r>
            <a:r>
              <a:rPr sz="2000" spc="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default</a:t>
            </a:r>
            <a:r>
              <a:rPr sz="2000" spc="1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update</a:t>
            </a:r>
            <a:r>
              <a:rPr sz="2000" spc="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1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current_timesamp</a:t>
            </a:r>
            <a:r>
              <a:rPr sz="2000" spc="1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(like</a:t>
            </a:r>
            <a:r>
              <a:rPr sz="2000" spc="1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1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"reg_date"</a:t>
            </a:r>
            <a:r>
              <a:rPr sz="2000" spc="-434" dirty="0">
                <a:latin typeface="Courier New"/>
                <a:cs typeface="Courier New"/>
              </a:rPr>
              <a:t> </a:t>
            </a:r>
            <a:r>
              <a:rPr sz="3000" spc="-37" baseline="15277" dirty="0">
                <a:latin typeface="Courier New"/>
                <a:cs typeface="Courier New"/>
              </a:rPr>
              <a:t>or</a:t>
            </a:r>
            <a:endParaRPr sz="3000" baseline="15277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2816" y="4884801"/>
            <a:ext cx="139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ourier New"/>
                <a:cs typeface="Courier New"/>
              </a:rPr>
              <a:t>TIMESTAMP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166" y="5218252"/>
            <a:ext cx="10145395" cy="6464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739264" marR="5080" indent="-1727200">
              <a:lnSpc>
                <a:spcPct val="103400"/>
              </a:lnSpc>
              <a:spcBef>
                <a:spcPts val="25"/>
              </a:spcBef>
            </a:pPr>
            <a:r>
              <a:rPr sz="2000" dirty="0">
                <a:latin typeface="Courier New"/>
                <a:cs typeface="Courier New"/>
              </a:rPr>
              <a:t>column),</a:t>
            </a:r>
            <a:r>
              <a:rPr sz="2000" spc="5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it</a:t>
            </a:r>
            <a:r>
              <a:rPr sz="2000" spc="-869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need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specified in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SQL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query;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will </a:t>
            </a:r>
            <a:r>
              <a:rPr sz="2000" dirty="0">
                <a:latin typeface="Courier New"/>
                <a:cs typeface="Courier New"/>
              </a:rPr>
              <a:t>automatically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add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1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value.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388" rIns="0" bIns="0" rtlCol="0">
            <a:spAutoFit/>
          </a:bodyPr>
          <a:lstStyle/>
          <a:p>
            <a:pPr marL="796290" marR="50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Insert</a:t>
            </a:r>
            <a:r>
              <a:rPr sz="3800" spc="-114" dirty="0"/>
              <a:t> </a:t>
            </a:r>
            <a:r>
              <a:rPr sz="3800" dirty="0"/>
              <a:t>Data</a:t>
            </a:r>
            <a:r>
              <a:rPr sz="3800" spc="-110" dirty="0"/>
              <a:t> </a:t>
            </a:r>
            <a:r>
              <a:rPr sz="3800" dirty="0"/>
              <a:t>into</a:t>
            </a:r>
            <a:r>
              <a:rPr sz="3800" spc="-110" dirty="0"/>
              <a:t> </a:t>
            </a:r>
            <a:r>
              <a:rPr sz="3800" dirty="0"/>
              <a:t>a</a:t>
            </a:r>
            <a:r>
              <a:rPr sz="3800" spc="-105" dirty="0"/>
              <a:t> </a:t>
            </a:r>
            <a:r>
              <a:rPr sz="3800" dirty="0"/>
              <a:t>Database</a:t>
            </a:r>
            <a:r>
              <a:rPr sz="3800" spc="-110" dirty="0"/>
              <a:t> </a:t>
            </a:r>
            <a:r>
              <a:rPr sz="3800" dirty="0"/>
              <a:t>from</a:t>
            </a:r>
            <a:r>
              <a:rPr sz="3800" spc="-120" dirty="0"/>
              <a:t> </a:t>
            </a:r>
            <a:r>
              <a:rPr sz="3800" spc="-25" dirty="0"/>
              <a:t>an </a:t>
            </a:r>
            <a:r>
              <a:rPr sz="3800" dirty="0"/>
              <a:t>HTML</a:t>
            </a:r>
            <a:r>
              <a:rPr sz="3800" spc="-100" dirty="0"/>
              <a:t> </a:t>
            </a:r>
            <a:r>
              <a:rPr sz="3800" spc="-20" dirty="0"/>
              <a:t>Form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34339" y="1713433"/>
            <a:ext cx="975741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Multiple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SQL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statements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must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be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executed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with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mysqli_multi_query()</a:t>
            </a:r>
            <a:r>
              <a:rPr sz="2400" spc="-3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function.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following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examples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add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three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records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dirty="0">
                <a:latin typeface="Courier New"/>
                <a:cs typeface="Courier New"/>
              </a:rPr>
              <a:t>"MyGuests"</a:t>
            </a:r>
            <a:r>
              <a:rPr sz="2400" spc="-19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table: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735C8-7639-1EBB-C15D-B8CCA6DD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58617"/>
            <a:ext cx="7467600" cy="6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9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981" rIns="0" bIns="0" rtlCol="0">
            <a:spAutoFit/>
          </a:bodyPr>
          <a:lstStyle/>
          <a:p>
            <a:pPr marL="1779905">
              <a:lnSpc>
                <a:spcPct val="100000"/>
              </a:lnSpc>
              <a:spcBef>
                <a:spcPts val="95"/>
              </a:spcBef>
            </a:pPr>
            <a:r>
              <a:rPr sz="34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Cont.</a:t>
            </a:r>
            <a:r>
              <a:rPr sz="3400" b="0" spc="-17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400" b="0" spc="-50" dirty="0">
                <a:solidFill>
                  <a:srgbClr val="000000"/>
                </a:solidFill>
                <a:latin typeface="Calibri Light"/>
                <a:cs typeface="Calibri Light"/>
              </a:rPr>
              <a:t>…</a:t>
            </a:r>
            <a:endParaRPr sz="34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20725" y="1918461"/>
            <a:ext cx="161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When</a:t>
            </a:r>
            <a:r>
              <a:rPr sz="2400" spc="14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613" y="1918461"/>
            <a:ext cx="9232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user</a:t>
            </a:r>
            <a:r>
              <a:rPr sz="2400" spc="2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clicks</a:t>
            </a:r>
            <a:r>
              <a:rPr sz="2400" spc="2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200" dirty="0"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submit</a:t>
            </a:r>
            <a:r>
              <a:rPr sz="2400" spc="2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button</a:t>
            </a:r>
            <a:r>
              <a:rPr sz="2400" spc="20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2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2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2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form</a:t>
            </a:r>
            <a:r>
              <a:rPr sz="2400" spc="20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117" y="2284221"/>
            <a:ext cx="10374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example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above,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form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sent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"insert.php".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725" y="2707385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spc="-25" dirty="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8136" y="2722829"/>
            <a:ext cx="9662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1915" algn="l"/>
                <a:tab pos="3771265" algn="l"/>
                <a:tab pos="5652135" algn="l"/>
                <a:tab pos="6436995" algn="l"/>
                <a:tab pos="7038975" algn="l"/>
                <a:tab pos="9101455" algn="l"/>
              </a:tabLst>
            </a:pPr>
            <a:r>
              <a:rPr sz="2400" spc="-10" dirty="0">
                <a:latin typeface="Courier New"/>
                <a:cs typeface="Courier New"/>
              </a:rPr>
              <a:t>"insert.php"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20" dirty="0">
                <a:latin typeface="Courier New"/>
                <a:cs typeface="Courier New"/>
              </a:rPr>
              <a:t>file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connects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sz="2400" spc="-25" dirty="0">
                <a:latin typeface="Courier New"/>
                <a:cs typeface="Courier New"/>
              </a:rPr>
              <a:t>to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50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10" dirty="0">
                <a:latin typeface="Courier New"/>
                <a:cs typeface="Courier New"/>
              </a:rPr>
              <a:t>database,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25" dirty="0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725" y="3089224"/>
            <a:ext cx="11111230" cy="193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retrieves</a:t>
            </a:r>
            <a:r>
              <a:rPr sz="2400" spc="-405" dirty="0"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400" dirty="0"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values</a:t>
            </a:r>
            <a:r>
              <a:rPr sz="2400" spc="-400" dirty="0">
                <a:latin typeface="Courier New"/>
                <a:cs typeface="Courier New"/>
              </a:rPr>
              <a:t>  </a:t>
            </a:r>
            <a:r>
              <a:rPr sz="2400" dirty="0">
                <a:solidFill>
                  <a:srgbClr val="FF0000"/>
                </a:solidFill>
                <a:latin typeface="Courier New"/>
                <a:cs typeface="Courier New"/>
              </a:rPr>
              <a:t>from</a:t>
            </a:r>
            <a:r>
              <a:rPr sz="2400" spc="-400" dirty="0">
                <a:solidFill>
                  <a:srgbClr val="FF0000"/>
                </a:solidFill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405" dirty="0"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form</a:t>
            </a:r>
            <a:r>
              <a:rPr sz="2400" spc="-390" dirty="0"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with</a:t>
            </a:r>
            <a:r>
              <a:rPr sz="2400" spc="-405" dirty="0"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395" dirty="0">
                <a:latin typeface="Courier New"/>
                <a:cs typeface="Courier New"/>
              </a:rPr>
              <a:t>  </a:t>
            </a:r>
            <a:r>
              <a:rPr sz="2400" dirty="0">
                <a:latin typeface="Courier New"/>
                <a:cs typeface="Courier New"/>
              </a:rPr>
              <a:t>PHP</a:t>
            </a:r>
            <a:r>
              <a:rPr sz="2400" spc="-405" dirty="0">
                <a:latin typeface="Courier New"/>
                <a:cs typeface="Courier New"/>
              </a:rPr>
              <a:t>  </a:t>
            </a:r>
            <a:r>
              <a:rPr sz="2400" spc="-10" dirty="0">
                <a:latin typeface="Courier New"/>
                <a:cs typeface="Courier New"/>
              </a:rPr>
              <a:t>$_POST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variables.</a:t>
            </a:r>
            <a:endParaRPr sz="2400">
              <a:latin typeface="Courier New"/>
              <a:cs typeface="Courier New"/>
            </a:endParaRPr>
          </a:p>
          <a:p>
            <a:pPr marL="480695" marR="5080" indent="-468630" algn="just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Then,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mysqli_query()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function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executes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INSERT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INTO 	</a:t>
            </a:r>
            <a:r>
              <a:rPr sz="2400" dirty="0">
                <a:latin typeface="Courier New"/>
                <a:cs typeface="Courier New"/>
              </a:rPr>
              <a:t>statement,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and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record will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be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added to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“student" 	table.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18" y="-76200"/>
            <a:ext cx="11607800" cy="1354963"/>
          </a:xfrm>
          <a:prstGeom prst="rect">
            <a:avLst/>
          </a:prstGeom>
        </p:spPr>
        <p:txBody>
          <a:bodyPr vert="horz" wrap="square" lIns="0" tIns="769162" rIns="0" bIns="0" rtlCol="0">
            <a:spAutoFit/>
          </a:bodyPr>
          <a:lstStyle/>
          <a:p>
            <a:pPr marL="396303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Calibri Light"/>
                <a:cs typeface="Calibri Light"/>
              </a:rPr>
              <a:t>PHP</a:t>
            </a:r>
            <a:r>
              <a:rPr sz="3600" b="0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b="0" dirty="0">
                <a:solidFill>
                  <a:srgbClr val="000000"/>
                </a:solidFill>
                <a:latin typeface="Calibri Light"/>
                <a:cs typeface="Calibri Light"/>
              </a:rPr>
              <a:t>MySQL</a:t>
            </a:r>
            <a:r>
              <a:rPr sz="3600" b="0" spc="-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Calibri Light"/>
                <a:cs typeface="Calibri Light"/>
              </a:rPr>
              <a:t>Select</a:t>
            </a:r>
            <a:endParaRPr sz="36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082" y="1576781"/>
            <a:ext cx="11011917" cy="428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8560" marR="234061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"/>
              <a:tabLst>
                <a:tab pos="1178560" algn="l"/>
              </a:tabLst>
            </a:pPr>
            <a:r>
              <a:rPr sz="2800" dirty="0">
                <a:latin typeface="Courier New"/>
                <a:cs typeface="Courier New"/>
              </a:rPr>
              <a:t>The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SELECT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statement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is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used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to </a:t>
            </a:r>
            <a:r>
              <a:rPr sz="2800" dirty="0">
                <a:latin typeface="Courier New"/>
                <a:cs typeface="Courier New"/>
              </a:rPr>
              <a:t>select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from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database.</a:t>
            </a:r>
            <a:endParaRPr sz="2800" dirty="0">
              <a:latin typeface="Courier New"/>
              <a:cs typeface="Courier New"/>
            </a:endParaRPr>
          </a:p>
          <a:p>
            <a:pPr marL="1178560" marR="2125345" indent="-469900">
              <a:lnSpc>
                <a:spcPct val="100000"/>
              </a:lnSpc>
              <a:spcBef>
                <a:spcPts val="710"/>
              </a:spcBef>
            </a:pPr>
            <a:r>
              <a:rPr sz="2800" b="1" dirty="0">
                <a:latin typeface="Courier New"/>
                <a:cs typeface="Courier New"/>
              </a:rPr>
              <a:t>Select/search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Data</a:t>
            </a:r>
            <a:r>
              <a:rPr sz="2800" b="1" spc="-60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From</a:t>
            </a:r>
            <a:r>
              <a:rPr sz="2800" b="1" spc="-6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a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Database Table</a:t>
            </a:r>
            <a:endParaRPr sz="2800" dirty="0">
              <a:latin typeface="Courier New"/>
              <a:cs typeface="Courier New"/>
            </a:endParaRPr>
          </a:p>
          <a:p>
            <a:pPr marL="1178560" marR="234251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"/>
              <a:tabLst>
                <a:tab pos="1178560" algn="l"/>
              </a:tabLst>
            </a:pPr>
            <a:r>
              <a:rPr sz="2800" dirty="0">
                <a:latin typeface="Courier New"/>
                <a:cs typeface="Courier New"/>
              </a:rPr>
              <a:t>The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SELECT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statement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is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used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to </a:t>
            </a:r>
            <a:r>
              <a:rPr sz="2800" dirty="0">
                <a:latin typeface="Courier New"/>
                <a:cs typeface="Courier New"/>
              </a:rPr>
              <a:t>select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data</a:t>
            </a:r>
            <a:r>
              <a:rPr sz="2800" spc="-6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from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database.</a:t>
            </a:r>
            <a:endParaRPr sz="2800" dirty="0">
              <a:latin typeface="Courier New"/>
              <a:cs typeface="Courier New"/>
            </a:endParaRPr>
          </a:p>
          <a:p>
            <a:pPr marL="2995295"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solidFill>
                  <a:srgbClr val="FF0000"/>
                </a:solidFill>
                <a:latin typeface="Courier New"/>
                <a:cs typeface="Courier New"/>
              </a:rPr>
              <a:t>Syntax</a:t>
            </a:r>
            <a:endParaRPr lang="en-US" sz="2800" dirty="0">
              <a:latin typeface="Courier New"/>
              <a:cs typeface="Courier New"/>
            </a:endParaRPr>
          </a:p>
          <a:p>
            <a:pPr marL="1623695">
              <a:lnSpc>
                <a:spcPct val="100000"/>
              </a:lnSpc>
              <a:spcBef>
                <a:spcPts val="710"/>
              </a:spcBef>
            </a:pPr>
            <a:r>
              <a:rPr lang="en-US" sz="2800" dirty="0">
                <a:latin typeface="Courier New"/>
                <a:cs typeface="Courier New"/>
              </a:rPr>
              <a:t>SELECT</a:t>
            </a:r>
            <a:r>
              <a:rPr lang="en-US" sz="2800" spc="-100" dirty="0">
                <a:latin typeface="Courier New"/>
                <a:cs typeface="Courier New"/>
              </a:rPr>
              <a:t> </a:t>
            </a:r>
            <a:r>
              <a:rPr lang="en-US" sz="2800" spc="-10" dirty="0" err="1">
                <a:latin typeface="Courier New"/>
                <a:cs typeface="Courier New"/>
              </a:rPr>
              <a:t>column_name</a:t>
            </a:r>
            <a:r>
              <a:rPr lang="en-US" sz="2800" spc="-10" dirty="0">
                <a:latin typeface="Courier New"/>
                <a:cs typeface="Courier New"/>
              </a:rPr>
              <a:t>(s)</a:t>
            </a:r>
            <a:endParaRPr lang="en-US" sz="2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178560" algn="l"/>
                <a:tab pos="10579735" algn="l"/>
              </a:tabLst>
            </a:pPr>
            <a:r>
              <a:rPr sz="280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	FROM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sz="2800" u="sng" spc="-1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table_name</a:t>
            </a:r>
            <a:r>
              <a:rPr sz="300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	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17605"/>
              </p:ext>
            </p:extLst>
          </p:nvPr>
        </p:nvGraphicFramePr>
        <p:xfrm>
          <a:off x="512318" y="69673"/>
          <a:ext cx="9345292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4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5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622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</a:pPr>
                      <a:endParaRPr lang="en-US" sz="3200" b="1" spc="-204" dirty="0">
                        <a:solidFill>
                          <a:srgbClr val="6E2E9F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3304"/>
                        </a:lnSpc>
                      </a:pPr>
                      <a:r>
                        <a:rPr lang="en-US" sz="3600" b="1" spc="-204" dirty="0">
                          <a:solidFill>
                            <a:srgbClr val="6E2E9F"/>
                          </a:solidFill>
                          <a:latin typeface="Courier New"/>
                          <a:cs typeface="Courier New"/>
                        </a:rPr>
                        <a:t>Example</a:t>
                      </a:r>
                      <a:r>
                        <a:rPr sz="3600" b="1" spc="-204" dirty="0">
                          <a:solidFill>
                            <a:srgbClr val="6E2E9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endParaRPr sz="3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3304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304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304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3304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304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05">
                <a:tc>
                  <a:txBody>
                    <a:bodyPr/>
                    <a:lstStyle/>
                    <a:p>
                      <a:pPr marL="31750">
                        <a:lnSpc>
                          <a:spcPts val="3475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3475"/>
                        </a:lnSpc>
                      </a:pPr>
                      <a:endParaRPr sz="3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4036" y="6290253"/>
            <a:ext cx="817244" cy="1854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Verdana"/>
                <a:cs typeface="Verdana"/>
              </a:rPr>
              <a:t>2/22/2020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CB2C1-5998-A1CF-0F47-6F3059EF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" y="1117615"/>
            <a:ext cx="8784082" cy="51563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6701-5771-5800-F229-8EAD4614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176529"/>
            <a:ext cx="10170160" cy="98488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PHP MySQL Use The WHERE Clause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6D504-510D-BE7F-2D76-2515D7050E8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9300" y="1066800"/>
            <a:ext cx="10833100" cy="2523768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and Filter Data From a MySQL Database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WHERE clause is used to filter records.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WHERE clause is used to extract only those records that fulfill a specified condition.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(s) FROM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operator value 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6301E-82CA-5A28-AE18-B353614B0A0C}"/>
              </a:ext>
            </a:extLst>
          </p:cNvPr>
          <p:cNvSpPr txBox="1"/>
          <p:nvPr/>
        </p:nvSpPr>
        <p:spPr>
          <a:xfrm>
            <a:off x="749300" y="3576026"/>
            <a:ext cx="1075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following example selects the id,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columns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MyGuests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table where the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is "Doe", and displays it on the page: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0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252-F27A-3A82-E66B-339B1261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300" y="176529"/>
            <a:ext cx="10170160" cy="98488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25F50-6AC3-08C9-329B-2BA262F1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20" y="914400"/>
            <a:ext cx="8401680" cy="57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794500"/>
            <a:chOff x="0" y="38099"/>
            <a:chExt cx="12192000" cy="6794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099"/>
              <a:ext cx="12192000" cy="67944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400" y="2394205"/>
              <a:ext cx="6404610" cy="109855"/>
            </a:xfrm>
            <a:custGeom>
              <a:avLst/>
              <a:gdLst/>
              <a:ahLst/>
              <a:cxnLst/>
              <a:rect l="l" t="t" r="r" b="b"/>
              <a:pathLst>
                <a:path w="6404609" h="109855">
                  <a:moveTo>
                    <a:pt x="6404483" y="0"/>
                  </a:moveTo>
                  <a:lnTo>
                    <a:pt x="0" y="0"/>
                  </a:lnTo>
                  <a:lnTo>
                    <a:pt x="0" y="109726"/>
                  </a:lnTo>
                  <a:lnTo>
                    <a:pt x="6404483" y="109726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2394204"/>
              <a:ext cx="10363200" cy="0"/>
            </a:xfrm>
            <a:custGeom>
              <a:avLst/>
              <a:gdLst/>
              <a:ahLst/>
              <a:cxnLst/>
              <a:rect l="l" t="t" r="r" b="b"/>
              <a:pathLst>
                <a:path w="10363200">
                  <a:moveTo>
                    <a:pt x="0" y="0"/>
                  </a:moveTo>
                  <a:lnTo>
                    <a:pt x="10363200" y="0"/>
                  </a:lnTo>
                </a:path>
              </a:pathLst>
            </a:custGeom>
            <a:ln w="914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2835" y="1582369"/>
            <a:ext cx="2460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Contents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371600" y="2738892"/>
            <a:ext cx="9278620" cy="29181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058545" indent="-4572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Courier New"/>
                <a:cs typeface="Courier New"/>
              </a:rPr>
              <a:t>Connect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to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an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existing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Database </a:t>
            </a:r>
            <a:endParaRPr lang="en-US" sz="3200" spc="-10" dirty="0">
              <a:latin typeface="Courier New"/>
              <a:cs typeface="Courier New"/>
            </a:endParaRPr>
          </a:p>
          <a:p>
            <a:pPr marL="469900" marR="1058545" indent="-4572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Courier New"/>
                <a:cs typeface="Courier New"/>
              </a:rPr>
              <a:t>Retrieve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Data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from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Database</a:t>
            </a:r>
            <a:endParaRPr lang="en-US" sz="3200" spc="-10" dirty="0">
              <a:latin typeface="Courier New"/>
              <a:cs typeface="Courier New"/>
            </a:endParaRPr>
          </a:p>
          <a:p>
            <a:pPr marL="469900" marR="1058545" indent="-457200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Courier New"/>
                <a:cs typeface="Courier New"/>
              </a:rPr>
              <a:t>Modify</a:t>
            </a:r>
            <a:r>
              <a:rPr sz="3200" spc="-14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Existing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Data</a:t>
            </a:r>
            <a:endParaRPr sz="3200" dirty="0">
              <a:latin typeface="Courier New"/>
              <a:cs typeface="Courier New"/>
            </a:endParaRPr>
          </a:p>
          <a:p>
            <a:pPr marL="469900" indent="-4572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Courier New"/>
                <a:cs typeface="Courier New"/>
              </a:rPr>
              <a:t>Remove</a:t>
            </a:r>
            <a:r>
              <a:rPr sz="3200" spc="-18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Existing</a:t>
            </a:r>
            <a:r>
              <a:rPr sz="3200" spc="-16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Data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451801"/>
            <a:ext cx="48056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91890" algn="l"/>
              </a:tabLst>
            </a:pPr>
            <a:r>
              <a:rPr sz="2900" dirty="0"/>
              <a:t>PHP</a:t>
            </a:r>
            <a:r>
              <a:rPr sz="2900" spc="-210" dirty="0"/>
              <a:t> </a:t>
            </a:r>
            <a:r>
              <a:rPr sz="2900" dirty="0"/>
              <a:t>MySQL</a:t>
            </a:r>
            <a:r>
              <a:rPr sz="2900" spc="-200" dirty="0"/>
              <a:t> </a:t>
            </a:r>
            <a:r>
              <a:rPr sz="2900" spc="-10" dirty="0"/>
              <a:t>UPDATE</a:t>
            </a:r>
            <a:r>
              <a:rPr sz="2900" dirty="0"/>
              <a:t>	</a:t>
            </a:r>
            <a:r>
              <a:rPr sz="2900" spc="-10" dirty="0"/>
              <a:t>Query</a:t>
            </a:r>
            <a:endParaRPr sz="2900"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6811"/>
              </p:ext>
            </p:extLst>
          </p:nvPr>
        </p:nvGraphicFramePr>
        <p:xfrm>
          <a:off x="691083" y="1181856"/>
          <a:ext cx="11182350" cy="1635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pPr marL="502284" indent="-469265">
                        <a:lnSpc>
                          <a:spcPts val="2155"/>
                        </a:lnSpc>
                        <a:buClr>
                          <a:srgbClr val="CC0000"/>
                        </a:buClr>
                        <a:buFont typeface="Wingdings"/>
                        <a:buChar char=""/>
                        <a:tabLst>
                          <a:tab pos="502284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UPDATE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statement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502284">
                        <a:lnSpc>
                          <a:spcPts val="2355"/>
                        </a:lnSpc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table.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1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update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16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records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MySQL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database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33020">
                        <a:lnSpc>
                          <a:spcPts val="2390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Updating</a:t>
                      </a:r>
                      <a:r>
                        <a:rPr sz="20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Database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390"/>
                        </a:lnSpc>
                      </a:pPr>
                      <a:r>
                        <a:rPr sz="2000" b="1" spc="-20" dirty="0">
                          <a:latin typeface="Courier New"/>
                          <a:cs typeface="Courier New"/>
                        </a:rPr>
                        <a:t>Data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marL="502284" marR="69850" indent="-471170">
                        <a:lnSpc>
                          <a:spcPts val="2350"/>
                        </a:lnSpc>
                        <a:spcBef>
                          <a:spcPts val="170"/>
                        </a:spcBef>
                        <a:buClr>
                          <a:srgbClr val="CC0000"/>
                        </a:buClr>
                        <a:buFont typeface="Wingdings"/>
                        <a:buChar char=""/>
                        <a:tabLst>
                          <a:tab pos="502284" algn="l"/>
                        </a:tabLst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UPDATE</a:t>
                      </a:r>
                      <a:r>
                        <a:rPr sz="20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statement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database</a:t>
                      </a:r>
                      <a:r>
                        <a:rPr sz="2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table.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sz="2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change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modify</a:t>
                      </a:r>
                      <a:r>
                        <a:rPr sz="20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20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existing</a:t>
                      </a:r>
                      <a:r>
                        <a:rPr sz="20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records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1194" y="2950438"/>
            <a:ext cx="11131550" cy="26680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sz="2000" dirty="0">
                <a:latin typeface="Courier New"/>
                <a:cs typeface="Courier New"/>
              </a:rPr>
              <a:t>It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typically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used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conju</a:t>
            </a:r>
            <a:r>
              <a:rPr lang="en-US" sz="2000" dirty="0">
                <a:latin typeface="Courier New"/>
                <a:cs typeface="Courier New"/>
              </a:rPr>
              <a:t>ga</a:t>
            </a:r>
            <a:r>
              <a:rPr sz="2000" dirty="0">
                <a:latin typeface="Courier New"/>
                <a:cs typeface="Courier New"/>
              </a:rPr>
              <a:t>tion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with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WHERE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clause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apply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the</a:t>
            </a:r>
            <a:endParaRPr sz="20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changes</a:t>
            </a:r>
            <a:r>
              <a:rPr sz="2000" spc="-9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only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those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records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that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matches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specific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criteria.</a:t>
            </a:r>
            <a:endParaRPr sz="2000" dirty="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basic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syntax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UPDATE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statement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can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given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with: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000" b="1" dirty="0">
                <a:latin typeface="Courier New"/>
                <a:cs typeface="Courier New"/>
              </a:rPr>
              <a:t>UPDATE</a:t>
            </a:r>
            <a:r>
              <a:rPr sz="2000" b="1" spc="-114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table_name</a:t>
            </a:r>
            <a:r>
              <a:rPr sz="2000" b="1" spc="-10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SET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column1=value,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column2=value2,...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WHERE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column_name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5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some_value</a:t>
            </a:r>
            <a:endParaRPr sz="2000" dirty="0">
              <a:latin typeface="Courier New"/>
              <a:cs typeface="Courier New"/>
            </a:endParaRPr>
          </a:p>
          <a:p>
            <a:pPr marL="481965" marR="46037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sz="2000" dirty="0">
                <a:latin typeface="Courier New"/>
                <a:cs typeface="Courier New"/>
              </a:rPr>
              <a:t>Let's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make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SQL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query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using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UPDATE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statement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WHERE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clause, </a:t>
            </a:r>
            <a:r>
              <a:rPr sz="2000" dirty="0">
                <a:latin typeface="Courier New"/>
                <a:cs typeface="Courier New"/>
              </a:rPr>
              <a:t>after</a:t>
            </a:r>
            <a:r>
              <a:rPr sz="2000" spc="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that</a:t>
            </a:r>
            <a:r>
              <a:rPr sz="2000" spc="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we</a:t>
            </a:r>
            <a:r>
              <a:rPr sz="2000" spc="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will</a:t>
            </a:r>
            <a:r>
              <a:rPr sz="2000" spc="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execute</a:t>
            </a:r>
            <a:r>
              <a:rPr sz="2000" spc="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this</a:t>
            </a:r>
            <a:r>
              <a:rPr sz="2000" spc="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SQL</a:t>
            </a:r>
            <a:r>
              <a:rPr sz="2000" spc="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query</a:t>
            </a:r>
            <a:r>
              <a:rPr sz="2000" spc="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through</a:t>
            </a:r>
            <a:r>
              <a:rPr sz="2000" spc="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passing</a:t>
            </a:r>
            <a:r>
              <a:rPr sz="2000" spc="8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it</a:t>
            </a:r>
            <a:r>
              <a:rPr sz="2000" spc="9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to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9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mysqli_query()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function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update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tables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records.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E4E-D09B-04D0-8512-D85EB3F5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195529"/>
            <a:ext cx="11607800" cy="492443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D5E44-043C-BE9C-19D6-F6B5B944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8" y="914400"/>
            <a:ext cx="8484036" cy="5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1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PHP</a:t>
            </a:r>
            <a:r>
              <a:rPr sz="3800" spc="-130" dirty="0"/>
              <a:t> </a:t>
            </a:r>
            <a:r>
              <a:rPr sz="3800" dirty="0"/>
              <a:t>MySQL</a:t>
            </a:r>
            <a:r>
              <a:rPr sz="3800" spc="-145" dirty="0"/>
              <a:t> </a:t>
            </a:r>
            <a:r>
              <a:rPr sz="3800" dirty="0"/>
              <a:t>Delete</a:t>
            </a:r>
            <a:r>
              <a:rPr sz="3800" spc="-105" dirty="0"/>
              <a:t> </a:t>
            </a:r>
            <a:r>
              <a:rPr sz="3800" spc="-20" dirty="0"/>
              <a:t>Data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34339" y="1637157"/>
            <a:ext cx="10121900" cy="41414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Delete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From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MySQL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Table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Using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 err="1">
                <a:latin typeface="Courier New"/>
                <a:cs typeface="Courier New"/>
              </a:rPr>
              <a:t>MySQLi</a:t>
            </a:r>
            <a:r>
              <a:rPr sz="2400" spc="-65" dirty="0">
                <a:latin typeface="Courier New"/>
                <a:cs typeface="Courier New"/>
              </a:rPr>
              <a:t> </a:t>
            </a:r>
            <a:endParaRPr sz="2400" dirty="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DELETE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statement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used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delete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records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from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a</a:t>
            </a:r>
            <a:endParaRPr sz="24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table:</a:t>
            </a:r>
            <a:endParaRPr sz="2400" dirty="0">
              <a:latin typeface="Courier New"/>
              <a:cs typeface="Courier New"/>
            </a:endParaRPr>
          </a:p>
          <a:p>
            <a:pPr marL="1655445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ourier New"/>
                <a:cs typeface="Courier New"/>
              </a:rPr>
              <a:t>DELETE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FROM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table_name</a:t>
            </a:r>
            <a:endParaRPr sz="2400" dirty="0">
              <a:latin typeface="Courier New"/>
              <a:cs typeface="Courier New"/>
            </a:endParaRPr>
          </a:p>
          <a:p>
            <a:pPr marL="165544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WHERE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some_column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some_value</a:t>
            </a:r>
            <a:endParaRPr sz="2400" dirty="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b="1" dirty="0">
                <a:latin typeface="Courier New"/>
                <a:cs typeface="Courier New"/>
              </a:rPr>
              <a:t>Notice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WHERE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clause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the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DELETE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syntax:</a:t>
            </a:r>
            <a:endParaRPr sz="2400" dirty="0">
              <a:latin typeface="Courier New"/>
              <a:cs typeface="Courier New"/>
            </a:endParaRPr>
          </a:p>
          <a:p>
            <a:pPr marL="12700" marR="845185">
              <a:lnSpc>
                <a:spcPct val="100000"/>
              </a:lnSpc>
              <a:spcBef>
                <a:spcPts val="600"/>
              </a:spcBef>
              <a:tabLst>
                <a:tab pos="920750" algn="l"/>
              </a:tabLst>
            </a:pPr>
            <a:r>
              <a:rPr sz="2400" spc="-25" dirty="0">
                <a:latin typeface="Courier New"/>
                <a:cs typeface="Courier New"/>
              </a:rPr>
              <a:t>The</a:t>
            </a:r>
            <a:r>
              <a:rPr sz="2400" dirty="0">
                <a:latin typeface="Courier New"/>
                <a:cs typeface="Courier New"/>
              </a:rPr>
              <a:t>	WHERE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clause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specifies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which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record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or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records </a:t>
            </a:r>
            <a:r>
              <a:rPr sz="2400" dirty="0">
                <a:latin typeface="Courier New"/>
                <a:cs typeface="Courier New"/>
              </a:rPr>
              <a:t>that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should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deleted.</a:t>
            </a:r>
            <a:endParaRPr sz="2400" dirty="0">
              <a:latin typeface="Courier New"/>
              <a:cs typeface="Courier New"/>
            </a:endParaRPr>
          </a:p>
          <a:p>
            <a:pPr marL="481965" marR="556895" indent="-4699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481965" algn="l"/>
                <a:tab pos="664845" algn="l"/>
              </a:tabLst>
            </a:pPr>
            <a:r>
              <a:rPr sz="24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you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omit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WHERE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clause,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all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records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will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be </a:t>
            </a:r>
            <a:r>
              <a:rPr sz="2400" spc="-10" dirty="0">
                <a:latin typeface="Courier New"/>
                <a:cs typeface="Courier New"/>
              </a:rPr>
              <a:t>deleted!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-382934"/>
            <a:ext cx="11607800" cy="1195840"/>
          </a:xfrm>
          <a:prstGeom prst="rect">
            <a:avLst/>
          </a:prstGeom>
        </p:spPr>
        <p:txBody>
          <a:bodyPr vert="horz" wrap="square" lIns="0" tIns="574675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Example: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9A9201-6BFC-AF81-8624-5D8334CC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7841"/>
            <a:ext cx="8712648" cy="53787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5CDE-29C0-BB77-5008-4E6A7598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195529"/>
            <a:ext cx="11607800" cy="492443"/>
          </a:xfrm>
        </p:spPr>
        <p:txBody>
          <a:bodyPr/>
          <a:lstStyle/>
          <a:p>
            <a:r>
              <a:rPr lang="en-US" dirty="0"/>
              <a:t> Login Form/</a:t>
            </a: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E7F63-BEA0-81DD-EF2D-EC951C133781}"/>
              </a:ext>
            </a:extLst>
          </p:cNvPr>
          <p:cNvSpPr txBox="1"/>
          <p:nvPr/>
        </p:nvSpPr>
        <p:spPr>
          <a:xfrm>
            <a:off x="381000" y="1351508"/>
            <a:ext cx="11607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&lt;div id= "form"&gt;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&lt;h1&gt;Login Form&lt;/h1&gt;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&lt;form name="form" action= "</a:t>
            </a:r>
            <a:r>
              <a:rPr lang="en-US" sz="2400" dirty="0" err="1">
                <a:latin typeface="Consolas" panose="020B0609020204030204" pitchFamily="49" charset="0"/>
              </a:rPr>
              <a:t>login.php</a:t>
            </a:r>
            <a:r>
              <a:rPr lang="en-US" sz="2400" dirty="0">
                <a:latin typeface="Consolas" panose="020B0609020204030204" pitchFamily="49" charset="0"/>
              </a:rPr>
              <a:t>" method="post"&gt;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&lt;label&gt;Username:&lt;/label&gt;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&lt;input type="text" id= "user" name="user"&gt;&lt;/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&lt;label&gt;Password:&lt;/label&gt;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&lt;input type="password" id= "pass" name= "pass"&gt;&lt;/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&lt;input type="submit" id= "</a:t>
            </a:r>
            <a:r>
              <a:rPr lang="en-US" sz="2400" dirty="0" err="1">
                <a:latin typeface="Consolas" panose="020B0609020204030204" pitchFamily="49" charset="0"/>
              </a:rPr>
              <a:t>btn</a:t>
            </a:r>
            <a:r>
              <a:rPr lang="en-US" sz="2400" dirty="0">
                <a:latin typeface="Consolas" panose="020B0609020204030204" pitchFamily="49" charset="0"/>
              </a:rPr>
              <a:t>" value="Login" name=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"submit"&gt;&lt;/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latin typeface="Consolas" panose="020B0609020204030204" pitchFamily="49" charset="0"/>
              </a:rPr>
              <a:t>br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49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2A7367-5668-CFE1-D9A2-A3A674F2B396}"/>
              </a:ext>
            </a:extLst>
          </p:cNvPr>
          <p:cNvSpPr txBox="1"/>
          <p:nvPr/>
        </p:nvSpPr>
        <p:spPr>
          <a:xfrm>
            <a:off x="533400" y="762000"/>
            <a:ext cx="11277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&lt;?</a:t>
            </a:r>
            <a:r>
              <a:rPr lang="en-US" dirty="0" err="1">
                <a:latin typeface="Consolas" panose="020B0609020204030204" pitchFamily="49" charset="0"/>
              </a:rPr>
              <a:t>php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require '</a:t>
            </a:r>
            <a:r>
              <a:rPr lang="en-US" dirty="0" err="1">
                <a:latin typeface="Consolas" panose="020B0609020204030204" pitchFamily="49" charset="0"/>
              </a:rPr>
              <a:t>connection.php</a:t>
            </a:r>
            <a:r>
              <a:rPr lang="en-US" dirty="0">
                <a:latin typeface="Consolas" panose="020B0609020204030204" pitchFamily="49" charset="0"/>
              </a:rPr>
              <a:t>';</a:t>
            </a:r>
          </a:p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isset</a:t>
            </a:r>
            <a:r>
              <a:rPr lang="en-US" dirty="0">
                <a:latin typeface="Consolas" panose="020B0609020204030204" pitchFamily="49" charset="0"/>
              </a:rPr>
              <a:t>($_POST['submit'])){</a:t>
            </a:r>
          </a:p>
          <a:p>
            <a:r>
              <a:rPr lang="en-US" dirty="0">
                <a:latin typeface="Consolas" panose="020B0609020204030204" pitchFamily="49" charset="0"/>
              </a:rPr>
              <a:t>    $username= $_POST['user'];</a:t>
            </a:r>
          </a:p>
          <a:p>
            <a:r>
              <a:rPr lang="en-US" dirty="0">
                <a:latin typeface="Consolas" panose="020B0609020204030204" pitchFamily="49" charset="0"/>
              </a:rPr>
              <a:t>    $password= $_POST['pass'];</a:t>
            </a:r>
          </a:p>
          <a:p>
            <a:r>
              <a:rPr lang="en-US" dirty="0">
                <a:latin typeface="Consolas" panose="020B0609020204030204" pitchFamily="49" charset="0"/>
              </a:rPr>
              <a:t>    $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= "select * from login2 where username = '$username' and password= '$password'";</a:t>
            </a:r>
          </a:p>
          <a:p>
            <a:r>
              <a:rPr lang="en-US" dirty="0">
                <a:latin typeface="Consolas" panose="020B0609020204030204" pitchFamily="49" charset="0"/>
              </a:rPr>
              <a:t>    $result= </a:t>
            </a:r>
            <a:r>
              <a:rPr lang="en-US" dirty="0" err="1">
                <a:latin typeface="Consolas" panose="020B0609020204030204" pitchFamily="49" charset="0"/>
              </a:rPr>
              <a:t>mysqli_query</a:t>
            </a:r>
            <a:r>
              <a:rPr lang="en-US" dirty="0">
                <a:latin typeface="Consolas" panose="020B0609020204030204" pitchFamily="49" charset="0"/>
              </a:rPr>
              <a:t>($conn, $</a:t>
            </a:r>
            <a:r>
              <a:rPr lang="en-US" dirty="0" err="1">
                <a:latin typeface="Consolas" panose="020B0609020204030204" pitchFamily="49" charset="0"/>
              </a:rPr>
              <a:t>sql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$row= </a:t>
            </a:r>
            <a:r>
              <a:rPr lang="en-US" dirty="0" err="1">
                <a:latin typeface="Consolas" panose="020B0609020204030204" pitchFamily="49" charset="0"/>
              </a:rPr>
              <a:t>mysqli_fetch_array</a:t>
            </a:r>
            <a:r>
              <a:rPr lang="en-US" dirty="0">
                <a:latin typeface="Consolas" panose="020B0609020204030204" pitchFamily="49" charset="0"/>
              </a:rPr>
              <a:t>($result, MYSQLI_ASSOC);</a:t>
            </a:r>
          </a:p>
          <a:p>
            <a:r>
              <a:rPr lang="en-US" dirty="0">
                <a:latin typeface="Consolas" panose="020B0609020204030204" pitchFamily="49" charset="0"/>
              </a:rPr>
              <a:t>    $count=</a:t>
            </a:r>
            <a:r>
              <a:rPr lang="en-US" dirty="0" err="1">
                <a:latin typeface="Consolas" panose="020B0609020204030204" pitchFamily="49" charset="0"/>
              </a:rPr>
              <a:t>mysqli_num_rows</a:t>
            </a:r>
            <a:r>
              <a:rPr lang="en-US" dirty="0">
                <a:latin typeface="Consolas" panose="020B0609020204030204" pitchFamily="49" charset="0"/>
              </a:rPr>
              <a:t>($result);</a:t>
            </a:r>
          </a:p>
          <a:p>
            <a:r>
              <a:rPr lang="en-US" dirty="0">
                <a:latin typeface="Consolas" panose="020B0609020204030204" pitchFamily="49" charset="0"/>
              </a:rPr>
              <a:t>    if($count==1){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header("</a:t>
            </a:r>
            <a:r>
              <a:rPr lang="en-US" dirty="0" err="1">
                <a:latin typeface="Consolas" panose="020B0609020204030204" pitchFamily="49" charset="0"/>
              </a:rPr>
              <a:t>location:welcome.php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else{</a:t>
            </a:r>
          </a:p>
          <a:p>
            <a:r>
              <a:rPr lang="en-US" dirty="0">
                <a:latin typeface="Consolas" panose="020B0609020204030204" pitchFamily="49" charset="0"/>
              </a:rPr>
              <a:t>        echo '&lt;script&gt;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window.location.href</a:t>
            </a:r>
            <a:r>
              <a:rPr lang="en-US" dirty="0">
                <a:latin typeface="Consolas" panose="020B0609020204030204" pitchFamily="49" charset="0"/>
              </a:rPr>
              <a:t> = "index3.php";</a:t>
            </a:r>
          </a:p>
          <a:p>
            <a:r>
              <a:rPr lang="en-US" dirty="0">
                <a:latin typeface="Consolas" panose="020B0609020204030204" pitchFamily="49" charset="0"/>
              </a:rPr>
              <a:t>        alert("login failed");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&lt;/script&gt;';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C94A9A-36F4-0F3D-BB08-1E87F88A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6200"/>
            <a:ext cx="11607800" cy="492443"/>
          </a:xfrm>
        </p:spPr>
        <p:txBody>
          <a:bodyPr/>
          <a:lstStyle/>
          <a:p>
            <a:r>
              <a:rPr lang="en-US" dirty="0"/>
              <a:t> Login Form/</a:t>
            </a:r>
            <a:r>
              <a:rPr lang="en-US" dirty="0" err="1"/>
              <a:t>login.php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209800"/>
            <a:ext cx="51816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dirty="0">
                <a:solidFill>
                  <a:srgbClr val="6E2E9F"/>
                </a:solidFill>
              </a:rPr>
              <a:t>Thank</a:t>
            </a:r>
            <a:r>
              <a:rPr sz="6600" spc="-120" dirty="0">
                <a:solidFill>
                  <a:srgbClr val="6E2E9F"/>
                </a:solidFill>
              </a:rPr>
              <a:t> </a:t>
            </a:r>
            <a:r>
              <a:rPr sz="6600" spc="-25" dirty="0">
                <a:solidFill>
                  <a:srgbClr val="6E2E9F"/>
                </a:solidFill>
              </a:rPr>
              <a:t>you</a:t>
            </a:r>
            <a:r>
              <a:rPr lang="en-US" sz="6600" spc="-25" dirty="0">
                <a:solidFill>
                  <a:srgbClr val="6E2E9F"/>
                </a:solidFill>
              </a:rPr>
              <a:t>!</a:t>
            </a:r>
            <a:endParaRPr sz="6600" spc="-25" dirty="0">
              <a:solidFill>
                <a:srgbClr val="6E2E9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5412" rIns="0" bIns="0" rtlCol="0">
            <a:spAutoFit/>
          </a:bodyPr>
          <a:lstStyle/>
          <a:p>
            <a:pPr marL="567055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PHP</a:t>
            </a:r>
            <a:r>
              <a:rPr sz="3800" spc="-135" dirty="0"/>
              <a:t> </a:t>
            </a:r>
            <a:r>
              <a:rPr sz="3800" dirty="0"/>
              <a:t>MySQL</a:t>
            </a:r>
            <a:r>
              <a:rPr sz="3800" spc="-140" dirty="0"/>
              <a:t> </a:t>
            </a:r>
            <a:r>
              <a:rPr sz="3800" spc="-10" dirty="0"/>
              <a:t>Database</a:t>
            </a:r>
            <a:endParaRPr sz="3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5289" y="4458405"/>
          <a:ext cx="6454774" cy="671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501015" indent="-469265">
                        <a:lnSpc>
                          <a:spcPts val="2200"/>
                        </a:lnSpc>
                        <a:buClr>
                          <a:srgbClr val="CC0000"/>
                        </a:buClr>
                        <a:buFont typeface="Wingdings"/>
                        <a:buChar char=""/>
                        <a:tabLst>
                          <a:tab pos="501015" algn="l"/>
                        </a:tabLst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MySQL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uses</a:t>
                      </a:r>
                      <a:r>
                        <a:rPr sz="20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standard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200"/>
                        </a:lnSpc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SQL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501015" indent="-469265">
                        <a:lnSpc>
                          <a:spcPct val="100000"/>
                        </a:lnSpc>
                        <a:spcBef>
                          <a:spcPts val="45"/>
                        </a:spcBef>
                        <a:buClr>
                          <a:srgbClr val="CC0000"/>
                        </a:buClr>
                        <a:buFont typeface="Wingdings"/>
                        <a:buChar char=""/>
                        <a:tabLst>
                          <a:tab pos="501015" algn="l"/>
                        </a:tabLst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MySQL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compiles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25" dirty="0"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platforms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9083" y="1673401"/>
            <a:ext cx="10593070" cy="4234493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6890" indent="-469265">
              <a:lnSpc>
                <a:spcPct val="1000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"/>
              <a:tabLst>
                <a:tab pos="516890" algn="l"/>
              </a:tabLst>
            </a:pPr>
            <a:r>
              <a:rPr sz="2000" dirty="0">
                <a:latin typeface="Courier New"/>
                <a:cs typeface="Courier New"/>
              </a:rPr>
              <a:t>With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PHP,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you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can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connect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manipulate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databases.</a:t>
            </a:r>
            <a:endParaRPr sz="2000" dirty="0">
              <a:latin typeface="Courier New"/>
              <a:cs typeface="Courier New"/>
            </a:endParaRPr>
          </a:p>
          <a:p>
            <a:pPr marL="516890" indent="-469265">
              <a:lnSpc>
                <a:spcPts val="2305"/>
              </a:lnSpc>
              <a:spcBef>
                <a:spcPts val="420"/>
              </a:spcBef>
              <a:buClr>
                <a:srgbClr val="CC0000"/>
              </a:buClr>
              <a:buFont typeface="Wingdings"/>
              <a:buChar char=""/>
              <a:tabLst>
                <a:tab pos="516890" algn="l"/>
              </a:tabLst>
            </a:pP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most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popular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database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used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with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PHP.</a:t>
            </a:r>
            <a:endParaRPr sz="2000" dirty="0">
              <a:latin typeface="Courier New"/>
              <a:cs typeface="Courier New"/>
            </a:endParaRPr>
          </a:p>
          <a:p>
            <a:pPr marL="516890">
              <a:lnSpc>
                <a:spcPts val="3745"/>
              </a:lnSpc>
            </a:pPr>
            <a:r>
              <a:rPr sz="3200" b="1" dirty="0">
                <a:solidFill>
                  <a:srgbClr val="C00000"/>
                </a:solidFill>
                <a:latin typeface="Courier New"/>
                <a:cs typeface="Courier New"/>
              </a:rPr>
              <a:t>What</a:t>
            </a:r>
            <a:r>
              <a:rPr sz="3200" b="1" spc="-9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3200" b="1" spc="-10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ourier New"/>
                <a:cs typeface="Courier New"/>
              </a:rPr>
              <a:t>MySQL?</a:t>
            </a:r>
            <a:endParaRPr sz="3200" dirty="0">
              <a:latin typeface="Courier New"/>
              <a:cs typeface="Courier New"/>
            </a:endParaRPr>
          </a:p>
          <a:p>
            <a:pPr marL="516890" indent="-469265">
              <a:lnSpc>
                <a:spcPct val="100000"/>
              </a:lnSpc>
              <a:spcBef>
                <a:spcPts val="735"/>
              </a:spcBef>
              <a:buClr>
                <a:srgbClr val="CC0000"/>
              </a:buClr>
              <a:buFont typeface="Wingdings"/>
              <a:buChar char=""/>
              <a:tabLst>
                <a:tab pos="516890" algn="l"/>
              </a:tabLst>
            </a:pP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database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used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on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the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web</a:t>
            </a:r>
            <a:endParaRPr sz="2000" dirty="0">
              <a:latin typeface="Courier New"/>
              <a:cs typeface="Courier New"/>
            </a:endParaRPr>
          </a:p>
          <a:p>
            <a:pPr marL="516890" indent="-469265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516890" algn="l"/>
              </a:tabLst>
            </a:pP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database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that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runs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on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server</a:t>
            </a:r>
            <a:endParaRPr sz="2000" dirty="0">
              <a:latin typeface="Courier New"/>
              <a:cs typeface="Courier New"/>
            </a:endParaRPr>
          </a:p>
          <a:p>
            <a:pPr marL="516890" indent="-469265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"/>
              <a:tabLst>
                <a:tab pos="516890" algn="l"/>
              </a:tabLst>
            </a:pP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ideal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both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small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large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applications</a:t>
            </a:r>
            <a:endParaRPr sz="2000" dirty="0">
              <a:latin typeface="Courier New"/>
              <a:cs typeface="Courier New"/>
            </a:endParaRPr>
          </a:p>
          <a:p>
            <a:pPr marL="516890" indent="-469265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516890" algn="l"/>
                <a:tab pos="6894195" algn="l"/>
              </a:tabLst>
            </a:pP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very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fast,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reliable,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easy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to</a:t>
            </a:r>
            <a:r>
              <a:rPr sz="2000" dirty="0">
                <a:latin typeface="Courier New"/>
                <a:cs typeface="Courier New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use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"/>
            </a:pP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Clr>
                <a:srgbClr val="CC0000"/>
              </a:buClr>
              <a:buFont typeface="Wingdings"/>
              <a:buChar char=""/>
            </a:pPr>
            <a:endParaRPr sz="2000" dirty="0">
              <a:latin typeface="Courier New"/>
              <a:cs typeface="Courier New"/>
            </a:endParaRPr>
          </a:p>
          <a:p>
            <a:pPr marL="516890" indent="-469265">
              <a:lnSpc>
                <a:spcPct val="100000"/>
              </a:lnSpc>
              <a:buClr>
                <a:srgbClr val="CC0000"/>
              </a:buClr>
              <a:buFont typeface="Wingdings"/>
              <a:buChar char=""/>
              <a:tabLst>
                <a:tab pos="516890" algn="l"/>
              </a:tabLst>
            </a:pPr>
            <a:r>
              <a:rPr sz="2000" dirty="0">
                <a:latin typeface="Courier New"/>
                <a:cs typeface="Courier New"/>
              </a:rPr>
              <a:t>MySQL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is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free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to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download</a:t>
            </a:r>
            <a:r>
              <a:rPr sz="2000" spc="-4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use</a:t>
            </a:r>
            <a:endParaRPr sz="2000" dirty="0">
              <a:latin typeface="Courier New"/>
              <a:cs typeface="Courier New"/>
            </a:endParaRPr>
          </a:p>
          <a:p>
            <a:pPr marL="47625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tabLst>
                <a:tab pos="516890" algn="l"/>
              </a:tabLst>
            </a:pP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702" y="800811"/>
            <a:ext cx="11728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Cont..</a:t>
            </a:r>
            <a:endParaRPr sz="3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1408" y="1394536"/>
            <a:ext cx="18726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are</a:t>
            </a:r>
            <a:r>
              <a:rPr sz="2400" spc="204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stored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4" y="1394536"/>
            <a:ext cx="57531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2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</a:t>
            </a:r>
            <a:r>
              <a:rPr sz="2400" spc="20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229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2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MySQL</a:t>
            </a:r>
            <a:r>
              <a:rPr sz="2400" spc="2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database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3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tables.</a:t>
            </a:r>
            <a:r>
              <a:rPr sz="2400" spc="3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4719" y="1760601"/>
            <a:ext cx="459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table</a:t>
            </a:r>
            <a:r>
              <a:rPr sz="2400" spc="3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3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3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collection</a:t>
            </a:r>
            <a:r>
              <a:rPr sz="2400" spc="3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of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140" y="2126360"/>
            <a:ext cx="7346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related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and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it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consists</a:t>
            </a:r>
            <a:r>
              <a:rPr sz="2400" spc="3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of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columns </a:t>
            </a:r>
            <a:r>
              <a:rPr sz="2400" dirty="0">
                <a:latin typeface="Courier New"/>
                <a:cs typeface="Courier New"/>
              </a:rPr>
              <a:t>and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rows.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6407" y="2934461"/>
            <a:ext cx="404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8450" algn="l"/>
                <a:tab pos="2764790" algn="l"/>
              </a:tabLst>
            </a:pPr>
            <a:r>
              <a:rPr sz="2400" spc="-10" dirty="0">
                <a:latin typeface="Courier New"/>
                <a:cs typeface="Courier New"/>
              </a:rPr>
              <a:t>useful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25" dirty="0">
                <a:latin typeface="Courier New"/>
                <a:cs typeface="Courier New"/>
              </a:rPr>
              <a:t>for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10" dirty="0">
                <a:latin typeface="Courier New"/>
                <a:cs typeface="Courier New"/>
              </a:rPr>
              <a:t>storing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444" y="2934461"/>
            <a:ext cx="3140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2583815" algn="l"/>
              </a:tabLst>
            </a:pPr>
            <a:r>
              <a:rPr sz="2400" spc="-10" dirty="0">
                <a:latin typeface="Courier New"/>
                <a:cs typeface="Courier New"/>
              </a:rPr>
              <a:t>Databases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30" dirty="0">
                <a:latin typeface="Courier New"/>
                <a:cs typeface="Courier New"/>
              </a:rPr>
              <a:t>are </a:t>
            </a:r>
            <a:r>
              <a:rPr sz="2400" spc="-10" dirty="0">
                <a:latin typeface="Courier New"/>
                <a:cs typeface="Courier New"/>
              </a:rPr>
              <a:t>information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7622" y="3300221"/>
            <a:ext cx="256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urier New"/>
                <a:cs typeface="Courier New"/>
              </a:rPr>
              <a:t>categorically.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8444" y="3742182"/>
            <a:ext cx="7866380" cy="2549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1047115" algn="l"/>
                <a:tab pos="1364615" algn="l"/>
                <a:tab pos="2698115" algn="l"/>
                <a:tab pos="3622040" algn="l"/>
                <a:tab pos="4726940" algn="l"/>
                <a:tab pos="5292090" algn="l"/>
                <a:tab pos="7127240" algn="l"/>
              </a:tabLst>
            </a:pPr>
            <a:r>
              <a:rPr sz="2400" spc="-50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10" dirty="0">
                <a:latin typeface="Courier New"/>
                <a:cs typeface="Courier New"/>
              </a:rPr>
              <a:t>company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25" dirty="0">
                <a:latin typeface="Courier New"/>
                <a:cs typeface="Courier New"/>
              </a:rPr>
              <a:t>may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20" dirty="0">
                <a:latin typeface="Courier New"/>
                <a:cs typeface="Courier New"/>
              </a:rPr>
              <a:t>have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50" dirty="0">
                <a:latin typeface="Courier New"/>
                <a:cs typeface="Courier New"/>
              </a:rPr>
              <a:t>a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10" dirty="0">
                <a:latin typeface="Courier New"/>
                <a:cs typeface="Courier New"/>
              </a:rPr>
              <a:t>database</a:t>
            </a:r>
            <a:r>
              <a:rPr sz="2400" dirty="0">
                <a:latin typeface="Courier New"/>
                <a:cs typeface="Courier New"/>
              </a:rPr>
              <a:t>	</a:t>
            </a:r>
            <a:r>
              <a:rPr sz="2400" spc="-25" dirty="0">
                <a:latin typeface="Courier New"/>
                <a:cs typeface="Courier New"/>
              </a:rPr>
              <a:t>with the</a:t>
            </a:r>
            <a:r>
              <a:rPr sz="2400" dirty="0">
                <a:latin typeface="Courier New"/>
                <a:cs typeface="Courier New"/>
              </a:rPr>
              <a:t>		following</a:t>
            </a:r>
            <a:r>
              <a:rPr sz="2400" spc="-1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tables:</a:t>
            </a:r>
            <a:endParaRPr sz="2400" dirty="0">
              <a:latin typeface="Courier New"/>
              <a:cs typeface="Courier New"/>
            </a:endParaRPr>
          </a:p>
          <a:p>
            <a:pPr marL="812800" lvl="1" indent="-342900">
              <a:lnSpc>
                <a:spcPct val="100000"/>
              </a:lnSpc>
              <a:spcBef>
                <a:spcPts val="650"/>
              </a:spcBef>
              <a:buClr>
                <a:srgbClr val="CC0000"/>
              </a:buClr>
              <a:buFont typeface="Arial MT"/>
              <a:buChar char="•"/>
              <a:tabLst>
                <a:tab pos="812800" algn="l"/>
              </a:tabLst>
            </a:pPr>
            <a:r>
              <a:rPr sz="2400" spc="-10" dirty="0">
                <a:latin typeface="Courier New"/>
                <a:cs typeface="Courier New"/>
              </a:rPr>
              <a:t>Employees</a:t>
            </a:r>
            <a:endParaRPr sz="2400" dirty="0">
              <a:latin typeface="Courier New"/>
              <a:cs typeface="Courier New"/>
            </a:endParaRPr>
          </a:p>
          <a:p>
            <a:pPr marL="812800" lvl="1" indent="-342900">
              <a:lnSpc>
                <a:spcPct val="100000"/>
              </a:lnSpc>
              <a:spcBef>
                <a:spcPts val="550"/>
              </a:spcBef>
              <a:buClr>
                <a:srgbClr val="CC0000"/>
              </a:buClr>
              <a:buFont typeface="Arial MT"/>
              <a:buChar char="•"/>
              <a:tabLst>
                <a:tab pos="812800" algn="l"/>
              </a:tabLst>
            </a:pPr>
            <a:r>
              <a:rPr sz="2400" spc="-10" dirty="0">
                <a:latin typeface="Courier New"/>
                <a:cs typeface="Courier New"/>
              </a:rPr>
              <a:t>Products</a:t>
            </a:r>
            <a:endParaRPr sz="2400" dirty="0">
              <a:latin typeface="Courier New"/>
              <a:cs typeface="Courier New"/>
            </a:endParaRPr>
          </a:p>
          <a:p>
            <a:pPr marL="812800" lvl="1" indent="-342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Arial MT"/>
              <a:buChar char="•"/>
              <a:tabLst>
                <a:tab pos="812800" algn="l"/>
              </a:tabLst>
            </a:pPr>
            <a:r>
              <a:rPr sz="2400" spc="-10" dirty="0">
                <a:latin typeface="Courier New"/>
                <a:cs typeface="Courier New"/>
              </a:rPr>
              <a:t>Customers</a:t>
            </a:r>
            <a:endParaRPr sz="2400" dirty="0">
              <a:latin typeface="Courier New"/>
              <a:cs typeface="Courier New"/>
            </a:endParaRPr>
          </a:p>
          <a:p>
            <a:pPr marL="812800" lvl="1" indent="-342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Arial MT"/>
              <a:buChar char="•"/>
              <a:tabLst>
                <a:tab pos="812800" algn="l"/>
                <a:tab pos="2708275" algn="l"/>
              </a:tabLst>
            </a:pPr>
            <a:r>
              <a:rPr sz="2400" u="sng" spc="-10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Orders</a:t>
            </a:r>
            <a:r>
              <a:rPr sz="2400" u="sng" dirty="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	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9711" rIns="0" bIns="0" rtlCol="0">
            <a:spAutoFit/>
          </a:bodyPr>
          <a:lstStyle/>
          <a:p>
            <a:pPr marL="79629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PHP</a:t>
            </a:r>
            <a:r>
              <a:rPr sz="3800" spc="-105" dirty="0"/>
              <a:t> </a:t>
            </a:r>
            <a:r>
              <a:rPr sz="3800" dirty="0"/>
              <a:t>Create</a:t>
            </a:r>
            <a:r>
              <a:rPr sz="3800" spc="-95" dirty="0"/>
              <a:t> </a:t>
            </a:r>
            <a:r>
              <a:rPr sz="3800" dirty="0"/>
              <a:t>a</a:t>
            </a:r>
            <a:r>
              <a:rPr sz="3800" spc="-100" dirty="0"/>
              <a:t> </a:t>
            </a:r>
            <a:r>
              <a:rPr sz="3800" dirty="0"/>
              <a:t>MySQL</a:t>
            </a:r>
            <a:r>
              <a:rPr sz="3800" spc="-90" dirty="0"/>
              <a:t> </a:t>
            </a:r>
            <a:r>
              <a:rPr sz="3800" spc="-10" dirty="0"/>
              <a:t>Database</a:t>
            </a:r>
            <a:endParaRPr sz="38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34339" y="1637157"/>
            <a:ext cx="9932670" cy="25253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database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consists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of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one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more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tables.</a:t>
            </a:r>
            <a:endParaRPr sz="2400" dirty="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You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will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need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special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privileges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or</a:t>
            </a:r>
            <a:endParaRPr sz="24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delete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MySQL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database.</a:t>
            </a:r>
            <a:endParaRPr sz="2400" dirty="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MySQL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Database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Using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 err="1">
                <a:latin typeface="Courier New"/>
                <a:cs typeface="Courier New"/>
              </a:rPr>
              <a:t>MySQLi</a:t>
            </a:r>
            <a:endParaRPr lang="en-US" sz="2400" spc="-60" dirty="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lang="en-US" sz="2400" dirty="0">
                <a:latin typeface="Courier New"/>
                <a:cs typeface="Courier New"/>
              </a:rPr>
              <a:t>The</a:t>
            </a:r>
            <a:r>
              <a:rPr lang="en-US" sz="2400" spc="-7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CREATE</a:t>
            </a:r>
            <a:r>
              <a:rPr lang="en-US" sz="2400" spc="-8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DATABASE</a:t>
            </a:r>
            <a:r>
              <a:rPr lang="en-US" sz="2400" spc="-8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statement</a:t>
            </a:r>
            <a:r>
              <a:rPr lang="en-US" sz="2400" spc="-90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is</a:t>
            </a:r>
            <a:r>
              <a:rPr lang="en-US" sz="2400" spc="-5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used</a:t>
            </a:r>
            <a:r>
              <a:rPr lang="en-US" sz="2400" spc="-60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to</a:t>
            </a:r>
            <a:r>
              <a:rPr lang="en-US" sz="2400" spc="-95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create</a:t>
            </a:r>
            <a:r>
              <a:rPr lang="en-US" sz="2400" spc="-70" dirty="0">
                <a:latin typeface="Courier New"/>
                <a:cs typeface="Courier New"/>
              </a:rPr>
              <a:t> </a:t>
            </a:r>
            <a:r>
              <a:rPr lang="en-US" sz="2400" spc="-50" dirty="0">
                <a:latin typeface="Courier New"/>
                <a:cs typeface="Courier New"/>
              </a:rPr>
              <a:t>a</a:t>
            </a:r>
            <a:endParaRPr lang="en-US" sz="2400" dirty="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database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MySQL.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176" y="609600"/>
            <a:ext cx="979043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The</a:t>
            </a:r>
            <a:r>
              <a:rPr b="0" spc="-1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following</a:t>
            </a:r>
            <a:r>
              <a:rPr b="0" spc="-1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examples</a:t>
            </a:r>
            <a:r>
              <a:rPr b="0" spc="-1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create</a:t>
            </a:r>
            <a:r>
              <a:rPr b="0" spc="-11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a</a:t>
            </a:r>
            <a:r>
              <a:rPr b="0" spc="-1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ourier New"/>
                <a:cs typeface="Courier New"/>
              </a:rPr>
              <a:t>database </a:t>
            </a:r>
            <a:r>
              <a:rPr b="0" dirty="0">
                <a:solidFill>
                  <a:srgbClr val="000000"/>
                </a:solidFill>
                <a:latin typeface="Courier New"/>
                <a:cs typeface="Courier New"/>
              </a:rPr>
              <a:t>named</a:t>
            </a:r>
            <a:r>
              <a:rPr b="0" spc="-1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b="0" spc="-10" dirty="0">
                <a:solidFill>
                  <a:srgbClr val="000000"/>
                </a:solidFill>
                <a:latin typeface="Courier New"/>
                <a:cs typeface="Courier New"/>
              </a:rPr>
              <a:t>"myDB":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567" y="2080082"/>
            <a:ext cx="8859012" cy="39166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783" y="592963"/>
            <a:ext cx="972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6300" algn="l"/>
                <a:tab pos="4584700" algn="l"/>
                <a:tab pos="6414135" algn="l"/>
              </a:tabLst>
            </a:pPr>
            <a:r>
              <a:rPr sz="3600" spc="-10" dirty="0"/>
              <a:t>Create</a:t>
            </a:r>
            <a:r>
              <a:rPr sz="3600" dirty="0"/>
              <a:t>	a</a:t>
            </a:r>
            <a:r>
              <a:rPr sz="3600" spc="450" dirty="0"/>
              <a:t> </a:t>
            </a:r>
            <a:r>
              <a:rPr sz="3600" spc="-10" dirty="0"/>
              <a:t>MySQL</a:t>
            </a:r>
            <a:r>
              <a:rPr sz="3600" dirty="0"/>
              <a:t>	</a:t>
            </a:r>
            <a:r>
              <a:rPr sz="3600" spc="-10" dirty="0"/>
              <a:t>Table</a:t>
            </a:r>
            <a:r>
              <a:rPr sz="3600" dirty="0"/>
              <a:t>	Using</a:t>
            </a:r>
            <a:r>
              <a:rPr sz="3600" spc="-120" dirty="0"/>
              <a:t> </a:t>
            </a:r>
            <a:r>
              <a:rPr sz="3600" spc="-10" dirty="0"/>
              <a:t>MySQLi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92100" y="1713357"/>
            <a:ext cx="11754485" cy="39369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TABLE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statement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used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table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MySQL.</a:t>
            </a:r>
            <a:endParaRPr sz="2400" dirty="0">
              <a:latin typeface="Courier New"/>
              <a:cs typeface="Courier New"/>
            </a:endParaRPr>
          </a:p>
          <a:p>
            <a:pPr marL="481965" marR="47879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sz="2400" dirty="0">
                <a:latin typeface="Courier New"/>
                <a:cs typeface="Courier New"/>
              </a:rPr>
              <a:t>We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will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table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named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"MyGuests",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with five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columns: </a:t>
            </a:r>
            <a:r>
              <a:rPr sz="2400" dirty="0">
                <a:latin typeface="Courier New"/>
                <a:cs typeface="Courier New"/>
              </a:rPr>
              <a:t>"id",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"firstname",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"lastname",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"email"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and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"reg_date":</a:t>
            </a:r>
            <a:endParaRPr sz="24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ourier New"/>
                <a:cs typeface="Courier New"/>
              </a:rPr>
              <a:t>CREATE</a:t>
            </a:r>
            <a:r>
              <a:rPr sz="2400" spc="-1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TABLE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MyGuests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(</a:t>
            </a:r>
            <a:endParaRPr sz="2400" dirty="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id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INT(6)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UNSIGNED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AUTO_INCREMENT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PRIMARY</a:t>
            </a:r>
            <a:r>
              <a:rPr sz="2400" spc="-114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KEY,</a:t>
            </a:r>
            <a:endParaRPr sz="2400" dirty="0">
              <a:latin typeface="Courier New"/>
              <a:cs typeface="Courier New"/>
            </a:endParaRPr>
          </a:p>
          <a:p>
            <a:pPr marL="12700" marR="6063615" algn="just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firstname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VARCHAR(30)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NOT </a:t>
            </a:r>
            <a:r>
              <a:rPr sz="2400" spc="-10" dirty="0">
                <a:latin typeface="Courier New"/>
                <a:cs typeface="Courier New"/>
              </a:rPr>
              <a:t>NULL, </a:t>
            </a:r>
            <a:r>
              <a:rPr sz="2400" dirty="0">
                <a:latin typeface="Courier New"/>
                <a:cs typeface="Courier New"/>
              </a:rPr>
              <a:t>lastname</a:t>
            </a:r>
            <a:r>
              <a:rPr sz="2400" spc="459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VARCHAR(30)</a:t>
            </a:r>
            <a:r>
              <a:rPr sz="2400" spc="4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NOT</a:t>
            </a:r>
            <a:r>
              <a:rPr sz="2400" spc="47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NULL, </a:t>
            </a:r>
            <a:r>
              <a:rPr sz="2400" dirty="0">
                <a:latin typeface="Courier New"/>
                <a:cs typeface="Courier New"/>
              </a:rPr>
              <a:t>email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VARCHAR(50),</a:t>
            </a:r>
            <a:endParaRPr sz="2400" dirty="0">
              <a:latin typeface="Courier New"/>
              <a:cs typeface="Courier New"/>
            </a:endParaRPr>
          </a:p>
          <a:p>
            <a:pPr marL="12700" marR="1867535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urier New"/>
                <a:cs typeface="Courier New"/>
              </a:rPr>
              <a:t>reg_date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TIMESTAMP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DEFAULT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CURRENT_TIMESTAMP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ON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UPDATE CURRENT_TIMESTAMP</a:t>
            </a:r>
            <a:r>
              <a:rPr sz="2400" spc="-50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39" y="1713433"/>
            <a:ext cx="10309225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After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data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type,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you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can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specify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other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optional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attributes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each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column:</a:t>
            </a:r>
            <a:endParaRPr sz="2400">
              <a:latin typeface="Courier New"/>
              <a:cs typeface="Courier New"/>
            </a:endParaRPr>
          </a:p>
          <a:p>
            <a:pPr marL="481965" marR="91059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b="1" dirty="0">
                <a:latin typeface="Courier New"/>
                <a:cs typeface="Courier New"/>
              </a:rPr>
              <a:t>NOT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NULL</a:t>
            </a:r>
            <a:r>
              <a:rPr sz="2400" b="1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Each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row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must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contain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that </a:t>
            </a:r>
            <a:r>
              <a:rPr sz="2400" dirty="0">
                <a:latin typeface="Courier New"/>
                <a:cs typeface="Courier New"/>
              </a:rPr>
              <a:t>column,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null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values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are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not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allowed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b="1" dirty="0">
                <a:latin typeface="Courier New"/>
                <a:cs typeface="Courier New"/>
              </a:rPr>
              <a:t>DEFAULT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value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Set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default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that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added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when </a:t>
            </a:r>
            <a:r>
              <a:rPr sz="2400" dirty="0">
                <a:latin typeface="Courier New"/>
                <a:cs typeface="Courier New"/>
              </a:rPr>
              <a:t>no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other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value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is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passed</a:t>
            </a:r>
            <a:endParaRPr sz="2400">
              <a:latin typeface="Courier New"/>
              <a:cs typeface="Courier New"/>
            </a:endParaRPr>
          </a:p>
          <a:p>
            <a:pPr marL="481965" indent="-469265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b="1" dirty="0">
                <a:latin typeface="Courier New"/>
                <a:cs typeface="Courier New"/>
              </a:rPr>
              <a:t>UNSIGNED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Used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for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number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types,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limits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stored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data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to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positive</a:t>
            </a:r>
            <a:r>
              <a:rPr sz="2400" spc="-7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numbers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and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20" dirty="0">
                <a:latin typeface="Courier New"/>
                <a:cs typeface="Courier New"/>
              </a:rPr>
              <a:t>zero</a:t>
            </a:r>
            <a:endParaRPr sz="2400">
              <a:latin typeface="Courier New"/>
              <a:cs typeface="Courier New"/>
            </a:endParaRPr>
          </a:p>
          <a:p>
            <a:pPr marL="481965" marR="74104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400" b="1" dirty="0">
                <a:latin typeface="Courier New"/>
                <a:cs typeface="Courier New"/>
              </a:rPr>
              <a:t>AUTO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INCREMENT</a:t>
            </a:r>
            <a:r>
              <a:rPr sz="2400" b="1" spc="-11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MySQL</a:t>
            </a:r>
            <a:r>
              <a:rPr sz="2400" spc="-10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automatically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increases</a:t>
            </a:r>
            <a:r>
              <a:rPr sz="2400" spc="-1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the </a:t>
            </a:r>
            <a:r>
              <a:rPr sz="2400" dirty="0">
                <a:latin typeface="Courier New"/>
                <a:cs typeface="Courier New"/>
              </a:rPr>
              <a:t>value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of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the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field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by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each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time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new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record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is </a:t>
            </a:r>
            <a:r>
              <a:rPr sz="2400" spc="-10" dirty="0">
                <a:latin typeface="Courier New"/>
                <a:cs typeface="Courier New"/>
              </a:rPr>
              <a:t>added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4702" y="800811"/>
            <a:ext cx="13360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Cont</a:t>
            </a:r>
            <a:r>
              <a:rPr sz="3600" b="0" spc="-10" dirty="0">
                <a:latin typeface="Calibri Light"/>
                <a:cs typeface="Calibri Light"/>
              </a:rPr>
              <a:t>..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5/2/2023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2708" rIns="0" bIns="0" rtlCol="0">
            <a:spAutoFit/>
          </a:bodyPr>
          <a:lstStyle/>
          <a:p>
            <a:pPr marL="56515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Cont..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63346" y="1790192"/>
            <a:ext cx="8368029" cy="38576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1965" marR="654685" indent="-469900">
              <a:lnSpc>
                <a:spcPts val="3470"/>
              </a:lnSpc>
              <a:spcBef>
                <a:spcPts val="12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</a:tabLst>
            </a:pPr>
            <a:r>
              <a:rPr sz="2800" b="1" dirty="0">
                <a:latin typeface="Courier New"/>
                <a:cs typeface="Courier New"/>
              </a:rPr>
              <a:t>PRIMARY</a:t>
            </a:r>
            <a:r>
              <a:rPr sz="2800" b="1" spc="-1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KEY</a:t>
            </a:r>
            <a:r>
              <a:rPr sz="2800" b="1" spc="-8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identify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table.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CC0000"/>
              </a:buClr>
              <a:buFont typeface="Wingdings"/>
              <a:buChar char=""/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40"/>
              </a:spcBef>
              <a:buClr>
                <a:srgbClr val="CC0000"/>
              </a:buClr>
              <a:buFont typeface="Wingdings"/>
              <a:buChar char=""/>
            </a:pPr>
            <a:endParaRPr sz="2800" dirty="0">
              <a:latin typeface="Calibri"/>
              <a:cs typeface="Calibri"/>
            </a:endParaRPr>
          </a:p>
          <a:p>
            <a:pPr marL="480695" lvl="1" indent="-227329">
              <a:lnSpc>
                <a:spcPct val="100000"/>
              </a:lnSpc>
              <a:buFont typeface="Arial MT"/>
              <a:buChar char="•"/>
              <a:tabLst>
                <a:tab pos="480695" algn="l"/>
              </a:tabLst>
            </a:pPr>
            <a:r>
              <a:rPr sz="2800" spc="-10" dirty="0">
                <a:latin typeface="Calibri"/>
                <a:cs typeface="Calibri"/>
              </a:rPr>
              <a:t>AUTO_INCREMENT</a:t>
            </a:r>
            <a:endParaRPr sz="2800" dirty="0">
              <a:latin typeface="Calibri"/>
              <a:cs typeface="Calibri"/>
            </a:endParaRPr>
          </a:p>
          <a:p>
            <a:pPr marL="481965" marR="5080" indent="-469900">
              <a:lnSpc>
                <a:spcPct val="100000"/>
              </a:lnSpc>
              <a:spcBef>
                <a:spcPts val="79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523740" algn="l"/>
                <a:tab pos="595947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primary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dirty="0">
                <a:latin typeface="Calibri"/>
                <a:cs typeface="Calibri"/>
              </a:rPr>
              <a:t>	column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(in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"id"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column).</a:t>
            </a:r>
            <a:r>
              <a:rPr sz="2800" dirty="0">
                <a:latin typeface="Calibri"/>
                <a:cs typeface="Calibri"/>
              </a:rPr>
              <a:t>	Its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in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the</a:t>
            </a:r>
            <a:r>
              <a:rPr sz="2800" u="sng" spc="-105" dirty="0"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10" dirty="0"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table.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5239" y="2762327"/>
          <a:ext cx="8368029" cy="945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1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marR="83185" algn="ctr">
                        <a:lnSpc>
                          <a:spcPts val="3304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PRIMARY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04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KEY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304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setting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3304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32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dirty="0">
                          <a:latin typeface="Courier New"/>
                          <a:cs typeface="Courier New"/>
                        </a:rPr>
                        <a:t>often</a:t>
                      </a:r>
                      <a:r>
                        <a:rPr sz="3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5" dirty="0">
                          <a:latin typeface="Courier New"/>
                          <a:cs typeface="Courier New"/>
                        </a:rPr>
                        <a:t>an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3304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ID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R="83185" algn="ctr">
                        <a:lnSpc>
                          <a:spcPts val="3404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number,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04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and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3404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3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10" dirty="0">
                          <a:latin typeface="Courier New"/>
                          <a:cs typeface="Courier New"/>
                        </a:rPr>
                        <a:t>often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ts val="3404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used</a:t>
                      </a:r>
                      <a:r>
                        <a:rPr sz="3200" spc="-1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200" spc="-20" dirty="0">
                          <a:latin typeface="Courier New"/>
                          <a:cs typeface="Courier New"/>
                        </a:rPr>
                        <a:t>with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1444</Words>
  <Application>Microsoft Office PowerPoint</Application>
  <PresentationFormat>Widescreen</PresentationFormat>
  <Paragraphs>232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Consolas</vt:lpstr>
      <vt:lpstr>Courier New</vt:lpstr>
      <vt:lpstr>Segoe UI</vt:lpstr>
      <vt:lpstr>Times New Roman</vt:lpstr>
      <vt:lpstr>Verdana</vt:lpstr>
      <vt:lpstr>Wingdings</vt:lpstr>
      <vt:lpstr>Office Theme</vt:lpstr>
      <vt:lpstr>IP II PART 3</vt:lpstr>
      <vt:lpstr>Contents</vt:lpstr>
      <vt:lpstr>PHP MySQL Database</vt:lpstr>
      <vt:lpstr>Cont..</vt:lpstr>
      <vt:lpstr>PHP Create a MySQL Database</vt:lpstr>
      <vt:lpstr>The following examples create a database named "myDB":</vt:lpstr>
      <vt:lpstr>Create a MySQL Table Using MySQLi</vt:lpstr>
      <vt:lpstr>Cont..</vt:lpstr>
      <vt:lpstr>Cont..</vt:lpstr>
      <vt:lpstr>Example</vt:lpstr>
      <vt:lpstr>insert.php</vt:lpstr>
      <vt:lpstr>Insert Data Into MySQL Using MySQLi</vt:lpstr>
      <vt:lpstr>Insert Data into a Database from an HTML Form</vt:lpstr>
      <vt:lpstr>PowerPoint Presentation</vt:lpstr>
      <vt:lpstr>Cont. …</vt:lpstr>
      <vt:lpstr>PHP MySQL Select</vt:lpstr>
      <vt:lpstr>PowerPoint Presentation</vt:lpstr>
      <vt:lpstr>PHP MySQL Use The WHERE Clause </vt:lpstr>
      <vt:lpstr>Example </vt:lpstr>
      <vt:lpstr>PHP MySQL UPDATE Query</vt:lpstr>
      <vt:lpstr>Example:</vt:lpstr>
      <vt:lpstr>PHP MySQL Delete Data</vt:lpstr>
      <vt:lpstr>Example:</vt:lpstr>
      <vt:lpstr> Login Form/index.php</vt:lpstr>
      <vt:lpstr> Login Form/login.php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begna.spark@outlook.com</dc:creator>
  <cp:lastModifiedBy>Yared Daba</cp:lastModifiedBy>
  <cp:revision>32</cp:revision>
  <dcterms:created xsi:type="dcterms:W3CDTF">2024-03-28T11:23:30Z</dcterms:created>
  <dcterms:modified xsi:type="dcterms:W3CDTF">2024-06-05T08:44:25Z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2024-03-28T00:00:00Z</vt:filetime>
  </property>
  <property fmtid="{D5CDD505-2E9C-101B-9397-08002B2CF9AE}" pid="5" name="Producer">
    <vt:lpwstr>Microsoft® PowerPoint® 2010</vt:lpwstr>
  </property>
</Properties>
</file>