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76603" y="853567"/>
            <a:ext cx="199199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5558" y="1754505"/>
            <a:ext cx="10120883" cy="4500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ibmbegna@gmail.com" TargetMode="External"/><Relationship Id="rId3" Type="http://schemas.openxmlformats.org/officeDocument/2006/relationships/hyperlink" Target="https://begnafrique.wordpress.com/" TargetMode="External"/><Relationship Id="rId4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hp.net/" TargetMode="Externa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1241" y="2612897"/>
            <a:ext cx="4442460" cy="1376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918335" algn="l"/>
              </a:tabLst>
            </a:pPr>
            <a:r>
              <a:rPr dirty="0" u="heavy" sz="3600" spc="5" b="1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Courier New"/>
                <a:cs typeface="Courier New"/>
              </a:rPr>
              <a:t>C</a:t>
            </a:r>
            <a:r>
              <a:rPr dirty="0" u="heavy" sz="2850" spc="5" b="1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Courier New"/>
                <a:cs typeface="Courier New"/>
              </a:rPr>
              <a:t>HAPTER	</a:t>
            </a:r>
            <a:r>
              <a:rPr dirty="0" u="heavy" sz="3600" spc="-15" b="1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Courier New"/>
                <a:cs typeface="Courier New"/>
              </a:rPr>
              <a:t>O</a:t>
            </a:r>
            <a:r>
              <a:rPr dirty="0" u="heavy" sz="2850" spc="-15" b="1">
                <a:solidFill>
                  <a:srgbClr val="6E2E9F"/>
                </a:solidFill>
                <a:uFill>
                  <a:solidFill>
                    <a:srgbClr val="6E2E9F"/>
                  </a:solidFill>
                </a:uFill>
                <a:latin typeface="Courier New"/>
                <a:cs typeface="Courier New"/>
              </a:rPr>
              <a:t>NE</a:t>
            </a:r>
            <a:endParaRPr sz="285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3429"/>
              </a:spcBef>
            </a:pPr>
            <a:r>
              <a:rPr dirty="0" sz="2400" spc="5" b="1">
                <a:solidFill>
                  <a:srgbClr val="6E2E9F"/>
                </a:solidFill>
                <a:latin typeface="Courier New"/>
                <a:cs typeface="Courier New"/>
              </a:rPr>
              <a:t>S</a:t>
            </a:r>
            <a:r>
              <a:rPr dirty="0" sz="1900" spc="5" b="1">
                <a:solidFill>
                  <a:srgbClr val="6E2E9F"/>
                </a:solidFill>
                <a:latin typeface="Courier New"/>
                <a:cs typeface="Courier New"/>
              </a:rPr>
              <a:t>ERVER</a:t>
            </a:r>
            <a:r>
              <a:rPr dirty="0" sz="1900" spc="525" b="1">
                <a:solidFill>
                  <a:srgbClr val="6E2E9F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6E2E9F"/>
                </a:solidFill>
                <a:latin typeface="Courier New"/>
                <a:cs typeface="Courier New"/>
              </a:rPr>
              <a:t>S</a:t>
            </a:r>
            <a:r>
              <a:rPr dirty="0" sz="1900" b="1">
                <a:solidFill>
                  <a:srgbClr val="6E2E9F"/>
                </a:solidFill>
                <a:latin typeface="Courier New"/>
                <a:cs typeface="Courier New"/>
              </a:rPr>
              <a:t>IDE</a:t>
            </a:r>
            <a:r>
              <a:rPr dirty="0" sz="1900" spc="555" b="1">
                <a:solidFill>
                  <a:srgbClr val="6E2E9F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6E2E9F"/>
                </a:solidFill>
                <a:latin typeface="Courier New"/>
                <a:cs typeface="Courier New"/>
              </a:rPr>
              <a:t>S</a:t>
            </a:r>
            <a:r>
              <a:rPr dirty="0" sz="1900" b="1">
                <a:solidFill>
                  <a:srgbClr val="6E2E9F"/>
                </a:solidFill>
                <a:latin typeface="Courier New"/>
                <a:cs typeface="Courier New"/>
              </a:rPr>
              <a:t>CRIPTING</a:t>
            </a:r>
            <a:r>
              <a:rPr dirty="0" sz="1900" spc="550" b="1">
                <a:solidFill>
                  <a:srgbClr val="6E2E9F"/>
                </a:solidFill>
                <a:latin typeface="Courier New"/>
                <a:cs typeface="Courier New"/>
              </a:rPr>
              <a:t> </a:t>
            </a:r>
            <a:r>
              <a:rPr dirty="0" sz="2400" spc="-35" b="1">
                <a:solidFill>
                  <a:srgbClr val="6E2E9F"/>
                </a:solidFill>
                <a:latin typeface="Courier New"/>
                <a:cs typeface="Courier New"/>
              </a:rPr>
              <a:t>B</a:t>
            </a:r>
            <a:r>
              <a:rPr dirty="0" sz="1900" spc="-35" b="1">
                <a:solidFill>
                  <a:srgbClr val="6E2E9F"/>
                </a:solidFill>
                <a:latin typeface="Courier New"/>
                <a:cs typeface="Courier New"/>
              </a:rPr>
              <a:t>ASICS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3598" y="1747469"/>
            <a:ext cx="5332730" cy="6203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2849" sz="5850" spc="-75" b="1">
                <a:solidFill>
                  <a:srgbClr val="6E2E9F"/>
                </a:solidFill>
                <a:latin typeface="Courier New"/>
                <a:cs typeface="Courier New"/>
              </a:rPr>
              <a:t>I</a:t>
            </a:r>
            <a:r>
              <a:rPr dirty="0" baseline="-3584" sz="4650" spc="-37" b="1">
                <a:solidFill>
                  <a:srgbClr val="6E2E9F"/>
                </a:solidFill>
                <a:latin typeface="Courier New"/>
                <a:cs typeface="Courier New"/>
              </a:rPr>
              <a:t>NTER</a:t>
            </a:r>
            <a:r>
              <a:rPr dirty="0" baseline="-3584" sz="4650" spc="-60" b="1">
                <a:solidFill>
                  <a:srgbClr val="6E2E9F"/>
                </a:solidFill>
                <a:latin typeface="Courier New"/>
                <a:cs typeface="Courier New"/>
              </a:rPr>
              <a:t>N</a:t>
            </a:r>
            <a:r>
              <a:rPr dirty="0" baseline="-3584" sz="4650" spc="-37" b="1">
                <a:solidFill>
                  <a:srgbClr val="6E2E9F"/>
                </a:solidFill>
                <a:latin typeface="Courier New"/>
                <a:cs typeface="Courier New"/>
              </a:rPr>
              <a:t>E</a:t>
            </a:r>
            <a:r>
              <a:rPr dirty="0" baseline="-3584" sz="4650" spc="15" b="1">
                <a:solidFill>
                  <a:srgbClr val="6E2E9F"/>
                </a:solidFill>
                <a:latin typeface="Courier New"/>
                <a:cs typeface="Courier New"/>
              </a:rPr>
              <a:t>T</a:t>
            </a:r>
            <a:r>
              <a:rPr dirty="0" baseline="-3584" sz="4650" spc="-1770" b="1">
                <a:solidFill>
                  <a:srgbClr val="6E2E9F"/>
                </a:solidFill>
                <a:latin typeface="Courier New"/>
                <a:cs typeface="Courier New"/>
              </a:rPr>
              <a:t> </a:t>
            </a:r>
            <a:r>
              <a:rPr dirty="0" sz="3100" spc="-20" b="1">
                <a:solidFill>
                  <a:srgbClr val="6E2E9F"/>
                </a:solidFill>
                <a:latin typeface="Courier New"/>
                <a:cs typeface="Courier New"/>
              </a:rPr>
              <a:t>PRO</a:t>
            </a:r>
            <a:r>
              <a:rPr dirty="0" sz="3100" spc="-10" b="1">
                <a:solidFill>
                  <a:srgbClr val="6E2E9F"/>
                </a:solidFill>
                <a:latin typeface="Courier New"/>
                <a:cs typeface="Courier New"/>
              </a:rPr>
              <a:t>G</a:t>
            </a:r>
            <a:r>
              <a:rPr dirty="0" sz="3100" spc="-15" b="1">
                <a:solidFill>
                  <a:srgbClr val="6E2E9F"/>
                </a:solidFill>
                <a:latin typeface="Courier New"/>
                <a:cs typeface="Courier New"/>
              </a:rPr>
              <a:t>R</a:t>
            </a:r>
            <a:r>
              <a:rPr dirty="0" sz="3100" spc="-10" b="1">
                <a:solidFill>
                  <a:srgbClr val="6E2E9F"/>
                </a:solidFill>
                <a:latin typeface="Courier New"/>
                <a:cs typeface="Courier New"/>
              </a:rPr>
              <a:t>A</a:t>
            </a:r>
            <a:r>
              <a:rPr dirty="0" sz="3100" spc="-15" b="1">
                <a:solidFill>
                  <a:srgbClr val="6E2E9F"/>
                </a:solidFill>
                <a:latin typeface="Courier New"/>
                <a:cs typeface="Courier New"/>
              </a:rPr>
              <a:t>M</a:t>
            </a:r>
            <a:r>
              <a:rPr dirty="0" sz="3100" spc="-20" b="1">
                <a:solidFill>
                  <a:srgbClr val="6E2E9F"/>
                </a:solidFill>
                <a:latin typeface="Courier New"/>
                <a:cs typeface="Courier New"/>
              </a:rPr>
              <a:t>MI</a:t>
            </a:r>
            <a:r>
              <a:rPr dirty="0" sz="3100" spc="-10" b="1">
                <a:solidFill>
                  <a:srgbClr val="6E2E9F"/>
                </a:solidFill>
                <a:latin typeface="Courier New"/>
                <a:cs typeface="Courier New"/>
              </a:rPr>
              <a:t>N</a:t>
            </a:r>
            <a:r>
              <a:rPr dirty="0" sz="3100" spc="-5" b="1">
                <a:solidFill>
                  <a:srgbClr val="6E2E9F"/>
                </a:solidFill>
                <a:latin typeface="Courier New"/>
                <a:cs typeface="Courier New"/>
              </a:rPr>
              <a:t>G</a:t>
            </a:r>
            <a:r>
              <a:rPr dirty="0" sz="3100" spc="-5" b="1">
                <a:solidFill>
                  <a:srgbClr val="6E2E9F"/>
                </a:solidFill>
                <a:latin typeface="Courier New"/>
                <a:cs typeface="Courier New"/>
              </a:rPr>
              <a:t> </a:t>
            </a:r>
            <a:r>
              <a:rPr dirty="0" sz="3100" spc="-20" b="1">
                <a:solidFill>
                  <a:srgbClr val="6E2E9F"/>
                </a:solidFill>
                <a:latin typeface="Courier New"/>
                <a:cs typeface="Courier New"/>
              </a:rPr>
              <a:t>II</a:t>
            </a:r>
            <a:endParaRPr sz="3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1370" y="5466555"/>
            <a:ext cx="4370070" cy="63627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u="heavy" sz="2000" spc="-1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Email:</a:t>
            </a:r>
            <a:r>
              <a:rPr dirty="0" u="heavy" sz="20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ibmbegna@gmail.com</a:t>
            </a:r>
            <a:endParaRPr sz="2000">
              <a:latin typeface="Times New Roman"/>
              <a:cs typeface="Times New Roman"/>
            </a:endParaRPr>
          </a:p>
          <a:p>
            <a:pPr marL="62865">
              <a:lnSpc>
                <a:spcPct val="100000"/>
              </a:lnSpc>
              <a:spcBef>
                <a:spcPts val="114"/>
              </a:spcBef>
              <a:tabLst>
                <a:tab pos="763905" algn="l"/>
              </a:tabLst>
            </a:pPr>
            <a:r>
              <a:rPr dirty="0" sz="1800" spc="-15" b="1" i="1">
                <a:solidFill>
                  <a:srgbClr val="001F5F"/>
                </a:solidFill>
                <a:latin typeface="Cambria"/>
                <a:cs typeface="Cambria"/>
              </a:rPr>
              <a:t>visit</a:t>
            </a:r>
            <a:r>
              <a:rPr dirty="0" sz="1800" spc="-15" i="1">
                <a:solidFill>
                  <a:srgbClr val="001F5F"/>
                </a:solidFill>
                <a:latin typeface="Cambria"/>
                <a:cs typeface="Cambria"/>
              </a:rPr>
              <a:t>:	</a:t>
            </a:r>
            <a:r>
              <a:rPr dirty="0" u="sng" sz="1800" spc="-15">
                <a:solidFill>
                  <a:srgbClr val="0000FF"/>
                </a:solidFill>
                <a:uFill>
                  <a:solidFill>
                    <a:srgbClr val="336699"/>
                  </a:solidFill>
                </a:uFill>
                <a:latin typeface="Cambria"/>
                <a:cs typeface="Cambria"/>
                <a:hlinkClick r:id="rId3"/>
              </a:rPr>
              <a:t>https://begnafrique.wordpress.com/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8028" y="3886200"/>
            <a:ext cx="1681099" cy="14382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633964" y="2124582"/>
            <a:ext cx="68834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0">
                <a:latin typeface="Courier New"/>
                <a:cs typeface="Courier New"/>
              </a:rPr>
              <a:t>e</a:t>
            </a:r>
            <a:r>
              <a:rPr dirty="0" sz="2200" spc="-15">
                <a:latin typeface="Courier New"/>
                <a:cs typeface="Courier New"/>
              </a:rPr>
              <a:t>c</a:t>
            </a:r>
            <a:r>
              <a:rPr dirty="0" sz="2200" spc="-30">
                <a:latin typeface="Courier New"/>
                <a:cs typeface="Courier New"/>
              </a:rPr>
              <a:t>h</a:t>
            </a:r>
            <a:r>
              <a:rPr dirty="0" sz="2200" spc="-5">
                <a:latin typeface="Courier New"/>
                <a:cs typeface="Courier New"/>
              </a:rPr>
              <a:t>o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339" y="1654263"/>
            <a:ext cx="9700895" cy="83058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  <a:tabLst>
                <a:tab pos="481965" algn="l"/>
              </a:tabLst>
            </a:pPr>
            <a:r>
              <a:rPr dirty="0" sz="22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2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200" spc="-5">
                <a:latin typeface="Courier New"/>
                <a:cs typeface="Courier New"/>
              </a:rPr>
              <a:t>There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are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two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basic</a:t>
            </a:r>
            <a:r>
              <a:rPr dirty="0" sz="2200" spc="-5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statements to</a:t>
            </a:r>
            <a:r>
              <a:rPr dirty="0" sz="2200" spc="-4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output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text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with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 spc="-15">
                <a:latin typeface="Courier New"/>
                <a:cs typeface="Courier New"/>
              </a:rPr>
              <a:t>PHP: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7272655" algn="l"/>
              </a:tabLst>
            </a:pPr>
            <a:r>
              <a:rPr dirty="0" sz="2200" spc="-5" b="1">
                <a:latin typeface="Courier New"/>
                <a:cs typeface="Courier New"/>
              </a:rPr>
              <a:t>echo</a:t>
            </a:r>
            <a:r>
              <a:rPr dirty="0" sz="2200" spc="490" b="1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and</a:t>
            </a:r>
            <a:r>
              <a:rPr dirty="0" sz="2200" spc="505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print</a:t>
            </a:r>
            <a:r>
              <a:rPr dirty="0" sz="2200">
                <a:latin typeface="Courier New"/>
                <a:cs typeface="Courier New"/>
              </a:rPr>
              <a:t>.</a:t>
            </a:r>
            <a:r>
              <a:rPr dirty="0" sz="2200" spc="52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In</a:t>
            </a:r>
            <a:r>
              <a:rPr dirty="0" sz="2200" spc="50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the</a:t>
            </a:r>
            <a:r>
              <a:rPr dirty="0" sz="2200" spc="51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example</a:t>
            </a:r>
            <a:r>
              <a:rPr dirty="0" sz="2200" spc="53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above</a:t>
            </a:r>
            <a:r>
              <a:rPr dirty="0" sz="2200" spc="490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we	</a:t>
            </a:r>
            <a:r>
              <a:rPr dirty="0" sz="2200" spc="-5">
                <a:latin typeface="Courier New"/>
                <a:cs typeface="Courier New"/>
              </a:rPr>
              <a:t>have</a:t>
            </a:r>
            <a:r>
              <a:rPr dirty="0" sz="2200" spc="46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used</a:t>
            </a:r>
            <a:r>
              <a:rPr dirty="0" sz="2200" spc="44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the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4339" y="2396769"/>
            <a:ext cx="10452735" cy="315849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2200" spc="-5">
                <a:latin typeface="Courier New"/>
                <a:cs typeface="Courier New"/>
              </a:rPr>
              <a:t>statement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to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output</a:t>
            </a:r>
            <a:r>
              <a:rPr dirty="0" sz="2200" spc="-5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the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text</a:t>
            </a:r>
            <a:r>
              <a:rPr dirty="0" sz="2200" spc="-5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"Hello</a:t>
            </a:r>
            <a:r>
              <a:rPr dirty="0" sz="2200" spc="-5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World".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2200" spc="-5" b="1">
                <a:latin typeface="Courier New"/>
                <a:cs typeface="Courier New"/>
              </a:rPr>
              <a:t>Note:</a:t>
            </a:r>
            <a:r>
              <a:rPr dirty="0" sz="2200" spc="-25" b="1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The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file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must</a:t>
            </a:r>
            <a:r>
              <a:rPr dirty="0" sz="2200" spc="16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have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a .php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extension.</a:t>
            </a:r>
            <a:endParaRPr sz="22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6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200" spc="-5">
                <a:latin typeface="Courier New"/>
                <a:cs typeface="Courier New"/>
              </a:rPr>
              <a:t>If</a:t>
            </a:r>
            <a:r>
              <a:rPr dirty="0" sz="2200" spc="1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the</a:t>
            </a:r>
            <a:r>
              <a:rPr dirty="0" sz="2200" spc="3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file</a:t>
            </a:r>
            <a:r>
              <a:rPr dirty="0" sz="2200" spc="4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has</a:t>
            </a:r>
            <a:r>
              <a:rPr dirty="0" sz="2200" spc="3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a</a:t>
            </a:r>
            <a:r>
              <a:rPr dirty="0" sz="2200" spc="4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.html</a:t>
            </a:r>
            <a:r>
              <a:rPr dirty="0" sz="2200" spc="4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extension,</a:t>
            </a:r>
            <a:r>
              <a:rPr dirty="0" sz="2200" spc="3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the</a:t>
            </a:r>
            <a:r>
              <a:rPr dirty="0" sz="2200" spc="4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PHP</a:t>
            </a:r>
            <a:r>
              <a:rPr dirty="0" sz="2200" spc="3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code</a:t>
            </a:r>
            <a:r>
              <a:rPr dirty="0" sz="2200" spc="2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will</a:t>
            </a:r>
            <a:r>
              <a:rPr dirty="0" sz="2200" spc="3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not</a:t>
            </a:r>
            <a:r>
              <a:rPr dirty="0" sz="2200" spc="30">
                <a:latin typeface="Courier New"/>
                <a:cs typeface="Courier New"/>
              </a:rPr>
              <a:t> </a:t>
            </a:r>
            <a:r>
              <a:rPr dirty="0" sz="2200" spc="-30">
                <a:latin typeface="Courier New"/>
                <a:cs typeface="Courier New"/>
              </a:rPr>
              <a:t>be</a:t>
            </a:r>
            <a:endParaRPr sz="22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200" spc="-10">
                <a:latin typeface="Courier New"/>
                <a:cs typeface="Courier New"/>
              </a:rPr>
              <a:t>executed.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2200" spc="-5" b="1">
                <a:latin typeface="Courier New"/>
                <a:cs typeface="Courier New"/>
              </a:rPr>
              <a:t>Comments</a:t>
            </a:r>
            <a:r>
              <a:rPr dirty="0" sz="2200" spc="-35" b="1">
                <a:latin typeface="Courier New"/>
                <a:cs typeface="Courier New"/>
              </a:rPr>
              <a:t> </a:t>
            </a:r>
            <a:r>
              <a:rPr dirty="0" sz="2200" spc="-5" b="1">
                <a:latin typeface="Courier New"/>
                <a:cs typeface="Courier New"/>
              </a:rPr>
              <a:t>in</a:t>
            </a:r>
            <a:r>
              <a:rPr dirty="0" sz="2200" spc="-70" b="1">
                <a:latin typeface="Courier New"/>
                <a:cs typeface="Courier New"/>
              </a:rPr>
              <a:t> </a:t>
            </a:r>
            <a:r>
              <a:rPr dirty="0" sz="2200" spc="-15" b="1">
                <a:latin typeface="Courier New"/>
                <a:cs typeface="Courier New"/>
              </a:rPr>
              <a:t>PHP</a:t>
            </a:r>
            <a:endParaRPr sz="22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200" spc="-5">
                <a:latin typeface="Courier New"/>
                <a:cs typeface="Courier New"/>
              </a:rPr>
              <a:t>In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PHP,</a:t>
            </a:r>
            <a:r>
              <a:rPr dirty="0" sz="2200" spc="1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we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use </a:t>
            </a:r>
            <a:r>
              <a:rPr dirty="0" sz="2200">
                <a:latin typeface="Courier New"/>
                <a:cs typeface="Courier New"/>
              </a:rPr>
              <a:t>//</a:t>
            </a:r>
            <a:r>
              <a:rPr dirty="0" sz="2200" spc="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to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make a </a:t>
            </a:r>
            <a:r>
              <a:rPr dirty="0" sz="2200" spc="-10">
                <a:latin typeface="Courier New"/>
                <a:cs typeface="Courier New"/>
              </a:rPr>
              <a:t>single-line</a:t>
            </a:r>
            <a:r>
              <a:rPr dirty="0" sz="2200" spc="1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comment</a:t>
            </a:r>
            <a:r>
              <a:rPr dirty="0" sz="2200">
                <a:latin typeface="Courier New"/>
                <a:cs typeface="Courier New"/>
              </a:rPr>
              <a:t> </a:t>
            </a:r>
            <a:r>
              <a:rPr dirty="0" sz="2200" spc="-15">
                <a:latin typeface="Courier New"/>
                <a:cs typeface="Courier New"/>
              </a:rPr>
              <a:t>or</a:t>
            </a:r>
            <a:endParaRPr sz="2200">
              <a:latin typeface="Courier New"/>
              <a:cs typeface="Courier New"/>
            </a:endParaRPr>
          </a:p>
          <a:p>
            <a:pPr marL="12700" marR="3094355">
              <a:lnSpc>
                <a:spcPct val="118600"/>
              </a:lnSpc>
              <a:spcBef>
                <a:spcPts val="15"/>
              </a:spcBef>
              <a:buClr>
                <a:srgbClr val="CC0000"/>
              </a:buClr>
              <a:buFont typeface="Wingdings"/>
              <a:buChar char=""/>
              <a:tabLst>
                <a:tab pos="649605" algn="l"/>
                <a:tab pos="650240" algn="l"/>
              </a:tabLst>
            </a:pPr>
            <a:r>
              <a:rPr dirty="0" sz="2200" spc="-5">
                <a:latin typeface="Courier New"/>
                <a:cs typeface="Courier New"/>
              </a:rPr>
              <a:t>/* and </a:t>
            </a:r>
            <a:r>
              <a:rPr dirty="0" sz="2200">
                <a:latin typeface="Courier New"/>
                <a:cs typeface="Courier New"/>
              </a:rPr>
              <a:t>*/ </a:t>
            </a:r>
            <a:r>
              <a:rPr dirty="0" sz="2200" spc="-5">
                <a:latin typeface="Courier New"/>
                <a:cs typeface="Courier New"/>
              </a:rPr>
              <a:t>to make a </a:t>
            </a:r>
            <a:r>
              <a:rPr dirty="0" sz="2200">
                <a:latin typeface="Courier New"/>
                <a:cs typeface="Courier New"/>
              </a:rPr>
              <a:t>large </a:t>
            </a:r>
            <a:r>
              <a:rPr dirty="0" sz="2200" spc="-5">
                <a:latin typeface="Courier New"/>
                <a:cs typeface="Courier New"/>
              </a:rPr>
              <a:t>comment </a:t>
            </a:r>
            <a:r>
              <a:rPr dirty="0" sz="2200" spc="-10">
                <a:latin typeface="Courier New"/>
                <a:cs typeface="Courier New"/>
              </a:rPr>
              <a:t>block. </a:t>
            </a:r>
            <a:r>
              <a:rPr dirty="0" sz="2200" spc="-1310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Example: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6603" y="1033652"/>
            <a:ext cx="777240" cy="309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50" spc="-10">
                <a:latin typeface="Arial MT"/>
                <a:cs typeface="Arial MT"/>
              </a:rPr>
              <a:t>Con</a:t>
            </a:r>
            <a:r>
              <a:rPr dirty="0" sz="1850" spc="-15">
                <a:latin typeface="Arial MT"/>
                <a:cs typeface="Arial MT"/>
              </a:rPr>
              <a:t>t..</a:t>
            </a:r>
            <a:r>
              <a:rPr dirty="0" sz="1850" spc="5">
                <a:latin typeface="Arial MT"/>
                <a:cs typeface="Arial MT"/>
              </a:rPr>
              <a:t>d</a:t>
            </a:r>
            <a:endParaRPr sz="1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8232" y="624027"/>
            <a:ext cx="69640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How</a:t>
            </a:r>
            <a:r>
              <a:rPr dirty="0" sz="3200" spc="-40"/>
              <a:t> </a:t>
            </a:r>
            <a:r>
              <a:rPr dirty="0" sz="3200"/>
              <a:t>to</a:t>
            </a:r>
            <a:r>
              <a:rPr dirty="0" sz="3200" spc="-15"/>
              <a:t> </a:t>
            </a:r>
            <a:r>
              <a:rPr dirty="0" sz="3200"/>
              <a:t>run</a:t>
            </a:r>
            <a:r>
              <a:rPr dirty="0" sz="3200" spc="-40"/>
              <a:t> </a:t>
            </a:r>
            <a:r>
              <a:rPr dirty="0" sz="3200" spc="-5"/>
              <a:t>php</a:t>
            </a:r>
            <a:r>
              <a:rPr dirty="0" sz="3200" spc="-25"/>
              <a:t> </a:t>
            </a:r>
            <a:r>
              <a:rPr dirty="0" sz="3200" spc="-5"/>
              <a:t>file</a:t>
            </a:r>
            <a:r>
              <a:rPr dirty="0" sz="3200" spc="-15"/>
              <a:t> </a:t>
            </a:r>
            <a:r>
              <a:rPr dirty="0" sz="3200" spc="-5"/>
              <a:t>on</a:t>
            </a:r>
            <a:r>
              <a:rPr dirty="0" sz="3200" spc="-30"/>
              <a:t> </a:t>
            </a:r>
            <a:r>
              <a:rPr dirty="0" sz="3200"/>
              <a:t>XAMPP</a:t>
            </a:r>
            <a:r>
              <a:rPr dirty="0" sz="3200" spc="-15"/>
              <a:t> </a:t>
            </a:r>
            <a:r>
              <a:rPr dirty="0" sz="3200" spc="-10"/>
              <a:t>server?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0224" y="1911730"/>
            <a:ext cx="370331" cy="339851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03224" y="1911730"/>
          <a:ext cx="10598785" cy="2538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/>
                <a:gridCol w="1232535"/>
                <a:gridCol w="8816340"/>
              </a:tblGrid>
              <a:tr h="3902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2485"/>
                        </a:lnSpc>
                      </a:pPr>
                      <a:r>
                        <a:rPr dirty="0" sz="2400" spc="-15">
                          <a:latin typeface="Courier New"/>
                          <a:cs typeface="Courier New"/>
                        </a:rPr>
                        <a:t>Step1: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485"/>
                        </a:lnSpc>
                      </a:pPr>
                      <a:r>
                        <a:rPr dirty="0" sz="2400" spc="-5">
                          <a:latin typeface="Courier New"/>
                          <a:cs typeface="Courier New"/>
                        </a:rPr>
                        <a:t>XAMPP</a:t>
                      </a:r>
                      <a:r>
                        <a:rPr dirty="0" sz="2400" spc="-1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15">
                          <a:latin typeface="Courier New"/>
                          <a:cs typeface="Courier New"/>
                        </a:rPr>
                        <a:t>installation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437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2825"/>
                        </a:lnSpc>
                      </a:pPr>
                      <a:r>
                        <a:rPr dirty="0" sz="2400" spc="-15">
                          <a:latin typeface="Courier New"/>
                          <a:cs typeface="Courier New"/>
                        </a:rPr>
                        <a:t>Step2: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825"/>
                        </a:lnSpc>
                      </a:pPr>
                      <a:r>
                        <a:rPr dirty="0" sz="2400" spc="-5">
                          <a:latin typeface="Courier New"/>
                          <a:cs typeface="Courier New"/>
                        </a:rPr>
                        <a:t>start</a:t>
                      </a:r>
                      <a:r>
                        <a:rPr dirty="0" sz="2400" spc="-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10">
                          <a:latin typeface="Courier New"/>
                          <a:cs typeface="Courier New"/>
                        </a:rPr>
                        <a:t>Apache</a:t>
                      </a:r>
                      <a:r>
                        <a:rPr dirty="0" sz="24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5">
                          <a:latin typeface="Courier New"/>
                          <a:cs typeface="Courier New"/>
                        </a:rPr>
                        <a:t>and</a:t>
                      </a:r>
                      <a:r>
                        <a:rPr dirty="0" sz="2400" spc="-8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5">
                          <a:latin typeface="Courier New"/>
                          <a:cs typeface="Courier New"/>
                        </a:rPr>
                        <a:t>MYSQL</a:t>
                      </a:r>
                      <a:r>
                        <a:rPr dirty="0" sz="24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10">
                          <a:latin typeface="Courier New"/>
                          <a:cs typeface="Courier New"/>
                        </a:rPr>
                        <a:t>from</a:t>
                      </a:r>
                      <a:r>
                        <a:rPr dirty="0" sz="2400" spc="-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15">
                          <a:latin typeface="Courier New"/>
                          <a:cs typeface="Courier New"/>
                        </a:rPr>
                        <a:t>XAMPP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4387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2835"/>
                        </a:lnSpc>
                      </a:pPr>
                      <a:r>
                        <a:rPr dirty="0" sz="2400" spc="-15">
                          <a:latin typeface="Courier New"/>
                          <a:cs typeface="Courier New"/>
                        </a:rPr>
                        <a:t>Step3: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835"/>
                        </a:lnSpc>
                      </a:pPr>
                      <a:r>
                        <a:rPr dirty="0" sz="2400" spc="-5">
                          <a:latin typeface="Courier New"/>
                          <a:cs typeface="Courier New"/>
                        </a:rPr>
                        <a:t>install</a:t>
                      </a:r>
                      <a:r>
                        <a:rPr dirty="0" sz="2400" spc="-1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15">
                          <a:latin typeface="Courier New"/>
                          <a:cs typeface="Courier New"/>
                        </a:rPr>
                        <a:t>Notepad++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438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2835"/>
                        </a:lnSpc>
                      </a:pPr>
                      <a:r>
                        <a:rPr dirty="0" sz="2400" spc="-15">
                          <a:latin typeface="Courier New"/>
                          <a:cs typeface="Courier New"/>
                        </a:rPr>
                        <a:t>Step4: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25095">
                        <a:lnSpc>
                          <a:spcPts val="2835"/>
                        </a:lnSpc>
                      </a:pPr>
                      <a:r>
                        <a:rPr dirty="0" sz="2400" spc="-5">
                          <a:latin typeface="Courier New"/>
                          <a:cs typeface="Courier New"/>
                        </a:rPr>
                        <a:t>open</a:t>
                      </a:r>
                      <a:r>
                        <a:rPr dirty="0" sz="2400" spc="-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5">
                          <a:latin typeface="Courier New"/>
                          <a:cs typeface="Courier New"/>
                        </a:rPr>
                        <a:t>any</a:t>
                      </a:r>
                      <a:r>
                        <a:rPr dirty="0" sz="2400" spc="-6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5">
                          <a:latin typeface="Courier New"/>
                          <a:cs typeface="Courier New"/>
                        </a:rPr>
                        <a:t>text</a:t>
                      </a:r>
                      <a:r>
                        <a:rPr dirty="0" sz="2400" spc="-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5">
                          <a:latin typeface="Courier New"/>
                          <a:cs typeface="Courier New"/>
                        </a:rPr>
                        <a:t>editor</a:t>
                      </a:r>
                      <a:r>
                        <a:rPr dirty="0" sz="24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10">
                          <a:latin typeface="Courier New"/>
                          <a:cs typeface="Courier New"/>
                        </a:rPr>
                        <a:t>(Note</a:t>
                      </a:r>
                      <a:r>
                        <a:rPr dirty="0" sz="24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5">
                          <a:latin typeface="Courier New"/>
                          <a:cs typeface="Courier New"/>
                        </a:rPr>
                        <a:t>pad,</a:t>
                      </a:r>
                      <a:r>
                        <a:rPr dirty="0" sz="2400" spc="-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10">
                          <a:latin typeface="Courier New"/>
                          <a:cs typeface="Courier New"/>
                        </a:rPr>
                        <a:t>Notepad++</a:t>
                      </a:r>
                      <a:r>
                        <a:rPr dirty="0" sz="2400" spc="-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15">
                          <a:latin typeface="Courier New"/>
                          <a:cs typeface="Courier New"/>
                        </a:rPr>
                        <a:t>etc.)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4389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2835"/>
                        </a:lnSpc>
                      </a:pPr>
                      <a:r>
                        <a:rPr dirty="0" sz="2400" spc="-15">
                          <a:latin typeface="Courier New"/>
                          <a:cs typeface="Courier New"/>
                        </a:rPr>
                        <a:t>Step5: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835"/>
                        </a:lnSpc>
                      </a:pPr>
                      <a:r>
                        <a:rPr dirty="0" sz="2400" spc="-5">
                          <a:latin typeface="Courier New"/>
                          <a:cs typeface="Courier New"/>
                        </a:rPr>
                        <a:t>write</a:t>
                      </a:r>
                      <a:r>
                        <a:rPr dirty="0" sz="24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10">
                          <a:latin typeface="Courier New"/>
                          <a:cs typeface="Courier New"/>
                        </a:rPr>
                        <a:t>php</a:t>
                      </a:r>
                      <a:r>
                        <a:rPr dirty="0" sz="24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10">
                          <a:latin typeface="Courier New"/>
                          <a:cs typeface="Courier New"/>
                        </a:rPr>
                        <a:t>program</a:t>
                      </a:r>
                      <a:r>
                        <a:rPr dirty="0" sz="2400" spc="-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24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10">
                          <a:latin typeface="Courier New"/>
                          <a:cs typeface="Courier New"/>
                        </a:rPr>
                        <a:t>code</a:t>
                      </a:r>
                      <a:r>
                        <a:rPr dirty="0" sz="2400" spc="-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5">
                          <a:latin typeface="Courier New"/>
                          <a:cs typeface="Courier New"/>
                        </a:rPr>
                        <a:t>on</a:t>
                      </a:r>
                      <a:r>
                        <a:rPr dirty="0" sz="24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10">
                          <a:latin typeface="Courier New"/>
                          <a:cs typeface="Courier New"/>
                        </a:rPr>
                        <a:t>text</a:t>
                      </a:r>
                      <a:r>
                        <a:rPr dirty="0" sz="24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15">
                          <a:latin typeface="Courier New"/>
                          <a:cs typeface="Courier New"/>
                        </a:rPr>
                        <a:t>editor.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937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2835"/>
                        </a:lnSpc>
                      </a:pPr>
                      <a:r>
                        <a:rPr dirty="0" sz="2400" spc="-15">
                          <a:latin typeface="Courier New"/>
                          <a:cs typeface="Courier New"/>
                        </a:rPr>
                        <a:t>Step6: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ts val="2835"/>
                        </a:lnSpc>
                      </a:pPr>
                      <a:r>
                        <a:rPr dirty="0" sz="2400" spc="-5">
                          <a:latin typeface="Courier New"/>
                          <a:cs typeface="Courier New"/>
                        </a:rPr>
                        <a:t>save</a:t>
                      </a:r>
                      <a:r>
                        <a:rPr dirty="0" sz="2400" spc="36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5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dirty="0" sz="2400" spc="36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5">
                          <a:latin typeface="Courier New"/>
                          <a:cs typeface="Courier New"/>
                        </a:rPr>
                        <a:t>file</a:t>
                      </a:r>
                      <a:r>
                        <a:rPr dirty="0" sz="2400" spc="37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5">
                          <a:latin typeface="Courier New"/>
                          <a:cs typeface="Courier New"/>
                        </a:rPr>
                        <a:t>in</a:t>
                      </a:r>
                      <a:r>
                        <a:rPr dirty="0" sz="2400" spc="36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10">
                          <a:latin typeface="Courier New"/>
                          <a:cs typeface="Courier New"/>
                        </a:rPr>
                        <a:t>XAMPP</a:t>
                      </a:r>
                      <a:r>
                        <a:rPr dirty="0" sz="2400" spc="36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10">
                          <a:latin typeface="Courier New"/>
                          <a:cs typeface="Courier New"/>
                        </a:rPr>
                        <a:t>installation</a:t>
                      </a:r>
                      <a:r>
                        <a:rPr dirty="0" sz="2400" spc="38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15">
                          <a:latin typeface="Courier New"/>
                          <a:cs typeface="Courier New"/>
                        </a:rPr>
                        <a:t>directory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0224" y="2354579"/>
            <a:ext cx="370331" cy="3398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0224" y="2793492"/>
            <a:ext cx="370331" cy="3398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0224" y="3232099"/>
            <a:ext cx="370331" cy="34015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0224" y="3671011"/>
            <a:ext cx="370331" cy="34015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0224" y="4109923"/>
            <a:ext cx="370331" cy="34015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486280" y="4405071"/>
            <a:ext cx="40227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or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web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root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directory.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76603" y="1040383"/>
            <a:ext cx="777240" cy="309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50" spc="-10">
                <a:latin typeface="Arial MT"/>
                <a:cs typeface="Arial MT"/>
              </a:rPr>
              <a:t>Con</a:t>
            </a:r>
            <a:r>
              <a:rPr dirty="0" sz="1850" spc="-15">
                <a:latin typeface="Arial MT"/>
                <a:cs typeface="Arial MT"/>
              </a:rPr>
              <a:t>t..</a:t>
            </a:r>
            <a:r>
              <a:rPr dirty="0" sz="1850" spc="5">
                <a:latin typeface="Arial MT"/>
                <a:cs typeface="Arial MT"/>
              </a:rPr>
              <a:t>d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4339" y="1713433"/>
            <a:ext cx="129540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Courier New"/>
                <a:cs typeface="Courier New"/>
              </a:rPr>
              <a:t>Default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400" spc="-15">
                <a:latin typeface="Courier New"/>
                <a:cs typeface="Courier New"/>
              </a:rPr>
              <a:t>C/XAMPP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4339" y="2521458"/>
            <a:ext cx="15830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24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 spc="-15">
                <a:latin typeface="Courier New"/>
                <a:cs typeface="Courier New"/>
              </a:rPr>
              <a:t>Step7: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2250" y="1713433"/>
            <a:ext cx="85782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9045" algn="l"/>
                <a:tab pos="3763645" algn="l"/>
                <a:tab pos="5731510" algn="l"/>
                <a:tab pos="6601459" algn="l"/>
                <a:tab pos="8205470" algn="l"/>
              </a:tabLst>
            </a:pPr>
            <a:r>
              <a:rPr dirty="0" sz="2400" spc="-15">
                <a:latin typeface="Courier New"/>
                <a:cs typeface="Courier New"/>
              </a:rPr>
              <a:t>XAMP</a:t>
            </a:r>
            <a:r>
              <a:rPr dirty="0" sz="2400">
                <a:latin typeface="Courier New"/>
                <a:cs typeface="Courier New"/>
              </a:rPr>
              <a:t>P</a:t>
            </a:r>
            <a:r>
              <a:rPr dirty="0" sz="2400">
                <a:latin typeface="Courier New"/>
                <a:cs typeface="Courier New"/>
              </a:rPr>
              <a:t>	</a:t>
            </a:r>
            <a:r>
              <a:rPr dirty="0" sz="2400" spc="-15">
                <a:latin typeface="Courier New"/>
                <a:cs typeface="Courier New"/>
              </a:rPr>
              <a:t>installatio</a:t>
            </a:r>
            <a:r>
              <a:rPr dirty="0" sz="2400">
                <a:latin typeface="Courier New"/>
                <a:cs typeface="Courier New"/>
              </a:rPr>
              <a:t>n</a:t>
            </a:r>
            <a:r>
              <a:rPr dirty="0" sz="2400">
                <a:latin typeface="Courier New"/>
                <a:cs typeface="Courier New"/>
              </a:rPr>
              <a:t>	</a:t>
            </a:r>
            <a:r>
              <a:rPr dirty="0" sz="2400" spc="-15">
                <a:latin typeface="Courier New"/>
                <a:cs typeface="Courier New"/>
              </a:rPr>
              <a:t>director</a:t>
            </a:r>
            <a:r>
              <a:rPr dirty="0" sz="2400">
                <a:latin typeface="Courier New"/>
                <a:cs typeface="Courier New"/>
              </a:rPr>
              <a:t>y</a:t>
            </a:r>
            <a:r>
              <a:rPr dirty="0" sz="2400">
                <a:latin typeface="Courier New"/>
                <a:cs typeface="Courier New"/>
              </a:rPr>
              <a:t>	</a:t>
            </a:r>
            <a:r>
              <a:rPr dirty="0" sz="2400" spc="-30">
                <a:latin typeface="Courier New"/>
                <a:cs typeface="Courier New"/>
              </a:rPr>
              <a:t>fo</a:t>
            </a:r>
            <a:r>
              <a:rPr dirty="0" sz="2400">
                <a:latin typeface="Courier New"/>
                <a:cs typeface="Courier New"/>
              </a:rPr>
              <a:t>r</a:t>
            </a:r>
            <a:r>
              <a:rPr dirty="0" sz="2400">
                <a:latin typeface="Courier New"/>
                <a:cs typeface="Courier New"/>
              </a:rPr>
              <a:t>	</a:t>
            </a:r>
            <a:r>
              <a:rPr dirty="0" sz="2400" spc="-15">
                <a:latin typeface="Courier New"/>
                <a:cs typeface="Courier New"/>
              </a:rPr>
              <a:t>window</a:t>
            </a:r>
            <a:r>
              <a:rPr dirty="0" sz="2400">
                <a:latin typeface="Courier New"/>
                <a:cs typeface="Courier New"/>
              </a:rPr>
              <a:t>s</a:t>
            </a:r>
            <a:r>
              <a:rPr dirty="0" sz="2400">
                <a:latin typeface="Courier New"/>
                <a:cs typeface="Courier New"/>
              </a:rPr>
              <a:t>	</a:t>
            </a:r>
            <a:r>
              <a:rPr dirty="0" sz="2400" spc="-30">
                <a:latin typeface="Courier New"/>
                <a:cs typeface="Courier New"/>
              </a:rPr>
              <a:t>is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7950" y="2544317"/>
            <a:ext cx="23304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in</a:t>
            </a:r>
            <a:r>
              <a:rPr dirty="0" sz="2400" spc="45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the</a:t>
            </a:r>
            <a:r>
              <a:rPr dirty="0" sz="2400" spc="420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XAMPP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79585" y="2518028"/>
            <a:ext cx="247650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00000"/>
              </a:lnSpc>
              <a:spcBef>
                <a:spcPts val="100"/>
              </a:spcBef>
              <a:tabLst>
                <a:tab pos="876300" algn="l"/>
                <a:tab pos="1923414" algn="l"/>
              </a:tabLst>
            </a:pPr>
            <a:r>
              <a:rPr dirty="0" sz="2400" spc="-5">
                <a:latin typeface="Courier New"/>
                <a:cs typeface="Courier New"/>
              </a:rPr>
              <a:t>www</a:t>
            </a:r>
            <a:r>
              <a:rPr dirty="0" sz="2400" spc="380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directory </a:t>
            </a:r>
            <a:r>
              <a:rPr dirty="0" sz="2400" spc="-1425">
                <a:latin typeface="Courier New"/>
                <a:cs typeface="Courier New"/>
              </a:rPr>
              <a:t> </a:t>
            </a:r>
            <a:r>
              <a:rPr dirty="0" sz="2400" spc="-30">
                <a:latin typeface="Courier New"/>
                <a:cs typeface="Courier New"/>
              </a:rPr>
              <a:t>an</a:t>
            </a:r>
            <a:r>
              <a:rPr dirty="0" sz="2400">
                <a:latin typeface="Courier New"/>
                <a:cs typeface="Courier New"/>
              </a:rPr>
              <a:t>d</a:t>
            </a:r>
            <a:r>
              <a:rPr dirty="0" sz="2400">
                <a:latin typeface="Courier New"/>
                <a:cs typeface="Courier New"/>
              </a:rPr>
              <a:t>	</a:t>
            </a:r>
            <a:r>
              <a:rPr dirty="0" sz="2400" spc="-30">
                <a:latin typeface="Courier New"/>
                <a:cs typeface="Courier New"/>
              </a:rPr>
              <a:t>giv</a:t>
            </a:r>
            <a:r>
              <a:rPr dirty="0" sz="2400">
                <a:latin typeface="Courier New"/>
                <a:cs typeface="Courier New"/>
              </a:rPr>
              <a:t>e</a:t>
            </a:r>
            <a:r>
              <a:rPr dirty="0" sz="2400">
                <a:latin typeface="Courier New"/>
                <a:cs typeface="Courier New"/>
              </a:rPr>
              <a:t>	</a:t>
            </a:r>
            <a:r>
              <a:rPr dirty="0" sz="2400" spc="-30">
                <a:latin typeface="Courier New"/>
                <a:cs typeface="Courier New"/>
              </a:rPr>
              <a:t>any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3782" y="2884423"/>
            <a:ext cx="93218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Courier New"/>
                <a:cs typeface="Courier New"/>
              </a:rPr>
              <a:t>open </a:t>
            </a:r>
            <a:r>
              <a:rPr dirty="0" sz="2400" spc="-1430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name.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4339" y="3692397"/>
            <a:ext cx="38652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  <a:tab pos="3132455" algn="l"/>
              </a:tabLst>
            </a:pPr>
            <a:r>
              <a:rPr dirty="0" sz="24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Courier New"/>
                <a:cs typeface="Courier New"/>
              </a:rPr>
              <a:t>Step8</a:t>
            </a:r>
            <a:r>
              <a:rPr dirty="0" sz="2400">
                <a:latin typeface="Courier New"/>
                <a:cs typeface="Courier New"/>
              </a:rPr>
              <a:t>:</a:t>
            </a:r>
            <a:r>
              <a:rPr dirty="0" sz="2400" spc="200">
                <a:latin typeface="Courier New"/>
                <a:cs typeface="Courier New"/>
              </a:rPr>
              <a:t> </a:t>
            </a:r>
            <a:r>
              <a:rPr dirty="0" sz="2400" spc="-40" b="1">
                <a:latin typeface="Courier New"/>
                <a:cs typeface="Courier New"/>
              </a:rPr>
              <a:t>n</a:t>
            </a:r>
            <a:r>
              <a:rPr dirty="0" sz="2400" spc="-25" b="1">
                <a:latin typeface="Courier New"/>
                <a:cs typeface="Courier New"/>
              </a:rPr>
              <a:t>ote</a:t>
            </a:r>
            <a:r>
              <a:rPr dirty="0" sz="2400" b="1">
                <a:latin typeface="Courier New"/>
                <a:cs typeface="Courier New"/>
              </a:rPr>
              <a:t>:	</a:t>
            </a:r>
            <a:r>
              <a:rPr dirty="0" sz="2400" spc="-25">
                <a:latin typeface="Courier New"/>
                <a:cs typeface="Courier New"/>
              </a:rPr>
              <a:t>save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50770" y="2518028"/>
            <a:ext cx="633476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865120">
              <a:lnSpc>
                <a:spcPct val="100000"/>
              </a:lnSpc>
              <a:spcBef>
                <a:spcPts val="100"/>
              </a:spcBef>
              <a:tabLst>
                <a:tab pos="876935" algn="l"/>
                <a:tab pos="2849245" algn="l"/>
                <a:tab pos="3713479" algn="l"/>
                <a:tab pos="5124450" algn="l"/>
                <a:tab pos="5955665" algn="l"/>
              </a:tabLst>
            </a:pPr>
            <a:r>
              <a:rPr dirty="0" sz="2400" spc="-5">
                <a:latin typeface="Courier New"/>
                <a:cs typeface="Courier New"/>
              </a:rPr>
              <a:t>direct</a:t>
            </a:r>
            <a:r>
              <a:rPr dirty="0" sz="2400" spc="-15">
                <a:latin typeface="Courier New"/>
                <a:cs typeface="Courier New"/>
              </a:rPr>
              <a:t>or</a:t>
            </a:r>
            <a:r>
              <a:rPr dirty="0" sz="2400">
                <a:latin typeface="Courier New"/>
                <a:cs typeface="Courier New"/>
              </a:rPr>
              <a:t>y</a:t>
            </a:r>
            <a:r>
              <a:rPr dirty="0" sz="2400" spc="430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ther</a:t>
            </a:r>
            <a:r>
              <a:rPr dirty="0" sz="2400">
                <a:latin typeface="Courier New"/>
                <a:cs typeface="Courier New"/>
              </a:rPr>
              <a:t>e	</a:t>
            </a:r>
            <a:r>
              <a:rPr dirty="0" sz="2400" spc="-5">
                <a:latin typeface="Courier New"/>
                <a:cs typeface="Courier New"/>
              </a:rPr>
              <a:t>is  </a:t>
            </a:r>
            <a:r>
              <a:rPr dirty="0" sz="2400" spc="-20">
                <a:latin typeface="Courier New"/>
                <a:cs typeface="Courier New"/>
              </a:rPr>
              <a:t>the	</a:t>
            </a:r>
            <a:r>
              <a:rPr dirty="0" sz="2400" spc="-15">
                <a:latin typeface="Courier New"/>
                <a:cs typeface="Courier New"/>
              </a:rPr>
              <a:t>directory	</a:t>
            </a:r>
            <a:r>
              <a:rPr dirty="0" sz="2400" spc="-20">
                <a:latin typeface="Courier New"/>
                <a:cs typeface="Courier New"/>
              </a:rPr>
              <a:t>and	</a:t>
            </a:r>
            <a:r>
              <a:rPr dirty="0" sz="2400" spc="-15">
                <a:latin typeface="Courier New"/>
                <a:cs typeface="Courier New"/>
              </a:rPr>
              <a:t>create	folder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28361" y="3715257"/>
            <a:ext cx="35985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all</a:t>
            </a:r>
            <a:r>
              <a:rPr dirty="0" sz="2400" spc="18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php</a:t>
            </a:r>
            <a:r>
              <a:rPr dirty="0" sz="2400" spc="19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file</a:t>
            </a:r>
            <a:r>
              <a:rPr dirty="0" sz="2400" spc="19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to</a:t>
            </a:r>
            <a:r>
              <a:rPr dirty="0" sz="2400" spc="195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the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06104" y="3689095"/>
            <a:ext cx="26257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folder</a:t>
            </a:r>
            <a:r>
              <a:rPr dirty="0" sz="2400" spc="1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you</a:t>
            </a:r>
            <a:r>
              <a:rPr dirty="0" sz="2400" spc="170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are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4339" y="3979036"/>
            <a:ext cx="10506075" cy="208343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481965">
              <a:lnSpc>
                <a:spcPct val="100000"/>
              </a:lnSpc>
              <a:spcBef>
                <a:spcPts val="700"/>
              </a:spcBef>
            </a:pPr>
            <a:r>
              <a:rPr dirty="0" sz="2400" spc="-10">
                <a:latin typeface="Courier New"/>
                <a:cs typeface="Courier New"/>
              </a:rPr>
              <a:t>creating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in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step7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with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.php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extension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name.</a:t>
            </a:r>
            <a:endParaRPr sz="2400">
              <a:latin typeface="Courier New"/>
              <a:cs typeface="Courier New"/>
            </a:endParaRPr>
          </a:p>
          <a:p>
            <a:pPr marL="481965" marR="5080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  <a:tab pos="1892935" algn="l"/>
                <a:tab pos="2940050" algn="l"/>
                <a:tab pos="3621404" algn="l"/>
                <a:tab pos="4668520" algn="l"/>
                <a:tab pos="6261100" algn="l"/>
                <a:tab pos="7858759" algn="l"/>
                <a:tab pos="8905875" algn="l"/>
                <a:tab pos="9952990" algn="l"/>
              </a:tabLst>
            </a:pPr>
            <a:r>
              <a:rPr dirty="0" sz="2400" spc="-15">
                <a:latin typeface="Courier New"/>
                <a:cs typeface="Courier New"/>
              </a:rPr>
              <a:t>Step9</a:t>
            </a:r>
            <a:r>
              <a:rPr dirty="0" sz="2400">
                <a:latin typeface="Courier New"/>
                <a:cs typeface="Courier New"/>
              </a:rPr>
              <a:t>:	</a:t>
            </a:r>
            <a:r>
              <a:rPr dirty="0" sz="2400" spc="-25">
                <a:latin typeface="Courier New"/>
                <a:cs typeface="Courier New"/>
              </a:rPr>
              <a:t>now</a:t>
            </a:r>
            <a:r>
              <a:rPr dirty="0" sz="2400">
                <a:latin typeface="Courier New"/>
                <a:cs typeface="Courier New"/>
              </a:rPr>
              <a:t>,	</a:t>
            </a:r>
            <a:r>
              <a:rPr dirty="0" sz="2400" spc="-25">
                <a:latin typeface="Courier New"/>
                <a:cs typeface="Courier New"/>
              </a:rPr>
              <a:t>i</a:t>
            </a:r>
            <a:r>
              <a:rPr dirty="0" sz="2400">
                <a:latin typeface="Courier New"/>
                <a:cs typeface="Courier New"/>
              </a:rPr>
              <a:t>n	</a:t>
            </a:r>
            <a:r>
              <a:rPr dirty="0" sz="2400" spc="-25">
                <a:latin typeface="Courier New"/>
                <a:cs typeface="Courier New"/>
              </a:rPr>
              <a:t>you</a:t>
            </a:r>
            <a:r>
              <a:rPr dirty="0" sz="2400">
                <a:latin typeface="Courier New"/>
                <a:cs typeface="Courier New"/>
              </a:rPr>
              <a:t>r	</a:t>
            </a:r>
            <a:r>
              <a:rPr dirty="0" sz="2400" spc="-15">
                <a:latin typeface="Courier New"/>
                <a:cs typeface="Courier New"/>
              </a:rPr>
              <a:t>browse</a:t>
            </a:r>
            <a:r>
              <a:rPr dirty="0" sz="2400">
                <a:latin typeface="Courier New"/>
                <a:cs typeface="Courier New"/>
              </a:rPr>
              <a:t>r	</a:t>
            </a:r>
            <a:r>
              <a:rPr dirty="0" sz="2400" spc="-15">
                <a:latin typeface="Courier New"/>
                <a:cs typeface="Courier New"/>
              </a:rPr>
              <a:t>addres</a:t>
            </a:r>
            <a:r>
              <a:rPr dirty="0" sz="2400">
                <a:latin typeface="Courier New"/>
                <a:cs typeface="Courier New"/>
              </a:rPr>
              <a:t>s	</a:t>
            </a:r>
            <a:r>
              <a:rPr dirty="0" sz="2400" spc="-25">
                <a:latin typeface="Courier New"/>
                <a:cs typeface="Courier New"/>
              </a:rPr>
              <a:t>bar</a:t>
            </a:r>
            <a:r>
              <a:rPr dirty="0" sz="2400">
                <a:latin typeface="Courier New"/>
                <a:cs typeface="Courier New"/>
              </a:rPr>
              <a:t>,	</a:t>
            </a:r>
            <a:r>
              <a:rPr dirty="0" sz="2400" spc="-25">
                <a:latin typeface="Courier New"/>
                <a:cs typeface="Courier New"/>
              </a:rPr>
              <a:t>typ</a:t>
            </a:r>
            <a:r>
              <a:rPr dirty="0" sz="2400">
                <a:latin typeface="Courier New"/>
                <a:cs typeface="Courier New"/>
              </a:rPr>
              <a:t>e	</a:t>
            </a:r>
            <a:r>
              <a:rPr dirty="0" sz="2400" spc="-25">
                <a:latin typeface="Courier New"/>
                <a:cs typeface="Courier New"/>
              </a:rPr>
              <a:t>the  </a:t>
            </a:r>
            <a:r>
              <a:rPr dirty="0" sz="2400" spc="-10">
                <a:latin typeface="Courier New"/>
                <a:cs typeface="Courier New"/>
              </a:rPr>
              <a:t>address: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 spc="-15" i="1">
                <a:latin typeface="Courier New"/>
                <a:cs typeface="Courier New"/>
              </a:rPr>
              <a:t>http:/localhost/folder_name/filename.php</a:t>
            </a:r>
            <a:endParaRPr sz="2400">
              <a:latin typeface="Courier New"/>
              <a:cs typeface="Courier New"/>
            </a:endParaRPr>
          </a:p>
          <a:p>
            <a:pPr marL="481965" marR="7620" indent="-469900">
              <a:lnSpc>
                <a:spcPct val="100000"/>
              </a:lnSpc>
              <a:spcBef>
                <a:spcPts val="6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  <a:tab pos="2077720" algn="l"/>
                <a:tab pos="2759075" algn="l"/>
                <a:tab pos="3622675" algn="l"/>
                <a:tab pos="4487545" algn="l"/>
                <a:tab pos="6447155" algn="l"/>
                <a:tab pos="7860030" algn="l"/>
                <a:tab pos="8724265" algn="l"/>
                <a:tab pos="9954260" algn="l"/>
              </a:tabLst>
            </a:pPr>
            <a:r>
              <a:rPr dirty="0" sz="2400" spc="-15">
                <a:latin typeface="Courier New"/>
                <a:cs typeface="Courier New"/>
              </a:rPr>
              <a:t>Step10</a:t>
            </a:r>
            <a:r>
              <a:rPr dirty="0" sz="2400">
                <a:latin typeface="Courier New"/>
                <a:cs typeface="Courier New"/>
              </a:rPr>
              <a:t>:	</a:t>
            </a:r>
            <a:r>
              <a:rPr dirty="0" sz="2400" spc="-25">
                <a:latin typeface="Courier New"/>
                <a:cs typeface="Courier New"/>
              </a:rPr>
              <a:t>i</a:t>
            </a:r>
            <a:r>
              <a:rPr dirty="0" sz="2400">
                <a:latin typeface="Courier New"/>
                <a:cs typeface="Courier New"/>
              </a:rPr>
              <a:t>f	</a:t>
            </a:r>
            <a:r>
              <a:rPr dirty="0" sz="2400" spc="-25">
                <a:latin typeface="Courier New"/>
                <a:cs typeface="Courier New"/>
              </a:rPr>
              <a:t>yo</a:t>
            </a:r>
            <a:r>
              <a:rPr dirty="0" sz="2400">
                <a:latin typeface="Courier New"/>
                <a:cs typeface="Courier New"/>
              </a:rPr>
              <a:t>u	</a:t>
            </a:r>
            <a:r>
              <a:rPr dirty="0" sz="2400" spc="-25">
                <a:latin typeface="Courier New"/>
                <a:cs typeface="Courier New"/>
              </a:rPr>
              <a:t>ar</a:t>
            </a:r>
            <a:r>
              <a:rPr dirty="0" sz="2400">
                <a:latin typeface="Courier New"/>
                <a:cs typeface="Courier New"/>
              </a:rPr>
              <a:t>e	</a:t>
            </a:r>
            <a:r>
              <a:rPr dirty="0" sz="2400" spc="-15">
                <a:latin typeface="Courier New"/>
                <a:cs typeface="Courier New"/>
              </a:rPr>
              <a:t>correctl</a:t>
            </a:r>
            <a:r>
              <a:rPr dirty="0" sz="2400">
                <a:latin typeface="Courier New"/>
                <a:cs typeface="Courier New"/>
              </a:rPr>
              <a:t>y	</a:t>
            </a:r>
            <a:r>
              <a:rPr dirty="0" sz="2400" spc="-15">
                <a:latin typeface="Courier New"/>
                <a:cs typeface="Courier New"/>
              </a:rPr>
              <a:t>follo</a:t>
            </a:r>
            <a:r>
              <a:rPr dirty="0" sz="2400">
                <a:latin typeface="Courier New"/>
                <a:cs typeface="Courier New"/>
              </a:rPr>
              <a:t>w	</a:t>
            </a:r>
            <a:r>
              <a:rPr dirty="0" sz="2400" spc="-25">
                <a:latin typeface="Courier New"/>
                <a:cs typeface="Courier New"/>
              </a:rPr>
              <a:t>th</a:t>
            </a:r>
            <a:r>
              <a:rPr dirty="0" sz="2400">
                <a:latin typeface="Courier New"/>
                <a:cs typeface="Courier New"/>
              </a:rPr>
              <a:t>e	</a:t>
            </a:r>
            <a:r>
              <a:rPr dirty="0" sz="2400" spc="-15">
                <a:latin typeface="Courier New"/>
                <a:cs typeface="Courier New"/>
              </a:rPr>
              <a:t>step</a:t>
            </a:r>
            <a:r>
              <a:rPr dirty="0" sz="2400">
                <a:latin typeface="Courier New"/>
                <a:cs typeface="Courier New"/>
              </a:rPr>
              <a:t>s	</a:t>
            </a:r>
            <a:r>
              <a:rPr dirty="0" sz="2400" spc="-40">
                <a:latin typeface="Courier New"/>
                <a:cs typeface="Courier New"/>
              </a:rPr>
              <a:t>the  </a:t>
            </a:r>
            <a:r>
              <a:rPr dirty="0" sz="2400" spc="-5">
                <a:latin typeface="Courier New"/>
                <a:cs typeface="Courier New"/>
              </a:rPr>
              <a:t>result</a:t>
            </a:r>
            <a:r>
              <a:rPr dirty="0" sz="2400" spc="-7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easily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displayed</a:t>
            </a:r>
            <a:r>
              <a:rPr dirty="0" sz="2400" spc="-7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on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the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browser.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14061" y="602361"/>
            <a:ext cx="265493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PHP</a:t>
            </a:r>
            <a:r>
              <a:rPr dirty="0" sz="3200" spc="-90"/>
              <a:t> </a:t>
            </a:r>
            <a:r>
              <a:rPr dirty="0" sz="3200" spc="-15"/>
              <a:t>Variables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1017" y="1034542"/>
            <a:ext cx="11433175" cy="469646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5200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520065" algn="l"/>
                <a:tab pos="520700" algn="l"/>
              </a:tabLst>
            </a:pPr>
            <a:r>
              <a:rPr dirty="0" sz="2100">
                <a:latin typeface="Courier New"/>
                <a:cs typeface="Courier New"/>
              </a:rPr>
              <a:t>A</a:t>
            </a:r>
            <a:r>
              <a:rPr dirty="0" sz="2100" spc="-30">
                <a:latin typeface="Courier New"/>
                <a:cs typeface="Courier New"/>
              </a:rPr>
              <a:t> </a:t>
            </a:r>
            <a:r>
              <a:rPr dirty="0" sz="2100" spc="-5">
                <a:latin typeface="Courier New"/>
                <a:cs typeface="Courier New"/>
              </a:rPr>
              <a:t>variable</a:t>
            </a:r>
            <a:r>
              <a:rPr dirty="0" sz="2100" spc="-10">
                <a:latin typeface="Courier New"/>
                <a:cs typeface="Courier New"/>
              </a:rPr>
              <a:t> </a:t>
            </a:r>
            <a:r>
              <a:rPr dirty="0" sz="2100" spc="-5">
                <a:latin typeface="Courier New"/>
                <a:cs typeface="Courier New"/>
              </a:rPr>
              <a:t>is</a:t>
            </a:r>
            <a:r>
              <a:rPr dirty="0" sz="2100">
                <a:latin typeface="Courier New"/>
                <a:cs typeface="Courier New"/>
              </a:rPr>
              <a:t> used</a:t>
            </a:r>
            <a:r>
              <a:rPr dirty="0" sz="2100" spc="10">
                <a:latin typeface="Courier New"/>
                <a:cs typeface="Courier New"/>
              </a:rPr>
              <a:t> </a:t>
            </a:r>
            <a:r>
              <a:rPr dirty="0" sz="2100" spc="-5">
                <a:latin typeface="Courier New"/>
                <a:cs typeface="Courier New"/>
              </a:rPr>
              <a:t>to store</a:t>
            </a:r>
            <a:r>
              <a:rPr dirty="0" sz="2100" spc="25">
                <a:latin typeface="Courier New"/>
                <a:cs typeface="Courier New"/>
              </a:rPr>
              <a:t> </a:t>
            </a:r>
            <a:r>
              <a:rPr dirty="0" sz="2100" spc="-15">
                <a:latin typeface="Courier New"/>
                <a:cs typeface="Courier New"/>
              </a:rPr>
              <a:t>information.</a:t>
            </a:r>
            <a:endParaRPr sz="21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  <a:spcBef>
                <a:spcPts val="505"/>
              </a:spcBef>
            </a:pPr>
            <a:r>
              <a:rPr dirty="0" sz="2100" spc="-5" b="1">
                <a:latin typeface="Courier New"/>
                <a:cs typeface="Courier New"/>
              </a:rPr>
              <a:t>Variables</a:t>
            </a:r>
            <a:r>
              <a:rPr dirty="0" sz="2100" spc="-45" b="1">
                <a:latin typeface="Courier New"/>
                <a:cs typeface="Courier New"/>
              </a:rPr>
              <a:t> </a:t>
            </a:r>
            <a:r>
              <a:rPr dirty="0" sz="2100" spc="-5" b="1">
                <a:latin typeface="Courier New"/>
                <a:cs typeface="Courier New"/>
              </a:rPr>
              <a:t>in</a:t>
            </a:r>
            <a:r>
              <a:rPr dirty="0" sz="2100" spc="-55" b="1">
                <a:latin typeface="Courier New"/>
                <a:cs typeface="Courier New"/>
              </a:rPr>
              <a:t> </a:t>
            </a:r>
            <a:r>
              <a:rPr dirty="0" sz="2100" spc="-25" b="1">
                <a:latin typeface="Courier New"/>
                <a:cs typeface="Courier New"/>
              </a:rPr>
              <a:t>PHP</a:t>
            </a:r>
            <a:endParaRPr sz="2100">
              <a:latin typeface="Courier New"/>
              <a:cs typeface="Courier New"/>
            </a:endParaRPr>
          </a:p>
          <a:p>
            <a:pPr marL="520065" indent="-469900">
              <a:lnSpc>
                <a:spcPct val="100000"/>
              </a:lnSpc>
              <a:spcBef>
                <a:spcPts val="509"/>
              </a:spcBef>
              <a:buClr>
                <a:srgbClr val="CC0000"/>
              </a:buClr>
              <a:buFont typeface="Wingdings"/>
              <a:buChar char=""/>
              <a:tabLst>
                <a:tab pos="520065" algn="l"/>
                <a:tab pos="520700" algn="l"/>
              </a:tabLst>
            </a:pPr>
            <a:r>
              <a:rPr dirty="0" sz="2100" spc="-5">
                <a:latin typeface="Courier New"/>
                <a:cs typeface="Courier New"/>
              </a:rPr>
              <a:t>Variables</a:t>
            </a:r>
            <a:r>
              <a:rPr dirty="0" sz="2100">
                <a:latin typeface="Courier New"/>
                <a:cs typeface="Courier New"/>
              </a:rPr>
              <a:t> </a:t>
            </a:r>
            <a:r>
              <a:rPr dirty="0" sz="2100" spc="-5">
                <a:latin typeface="Courier New"/>
                <a:cs typeface="Courier New"/>
              </a:rPr>
              <a:t>are</a:t>
            </a:r>
            <a:r>
              <a:rPr dirty="0" sz="2100" spc="-15">
                <a:latin typeface="Courier New"/>
                <a:cs typeface="Courier New"/>
              </a:rPr>
              <a:t> </a:t>
            </a:r>
            <a:r>
              <a:rPr dirty="0" sz="2100">
                <a:latin typeface="Courier New"/>
                <a:cs typeface="Courier New"/>
              </a:rPr>
              <a:t>used</a:t>
            </a:r>
            <a:r>
              <a:rPr dirty="0" sz="2100" spc="5">
                <a:latin typeface="Courier New"/>
                <a:cs typeface="Courier New"/>
              </a:rPr>
              <a:t> </a:t>
            </a:r>
            <a:r>
              <a:rPr dirty="0" sz="2100" spc="-5">
                <a:latin typeface="Courier New"/>
                <a:cs typeface="Courier New"/>
              </a:rPr>
              <a:t>for</a:t>
            </a:r>
            <a:r>
              <a:rPr dirty="0" sz="2100" spc="-20">
                <a:latin typeface="Courier New"/>
                <a:cs typeface="Courier New"/>
              </a:rPr>
              <a:t> </a:t>
            </a:r>
            <a:r>
              <a:rPr dirty="0" sz="2100">
                <a:latin typeface="Courier New"/>
                <a:cs typeface="Courier New"/>
              </a:rPr>
              <a:t>storing</a:t>
            </a:r>
            <a:r>
              <a:rPr dirty="0" sz="2100" spc="-15">
                <a:latin typeface="Courier New"/>
                <a:cs typeface="Courier New"/>
              </a:rPr>
              <a:t> </a:t>
            </a:r>
            <a:r>
              <a:rPr dirty="0" sz="2100">
                <a:latin typeface="Courier New"/>
                <a:cs typeface="Courier New"/>
              </a:rPr>
              <a:t>values,</a:t>
            </a:r>
            <a:r>
              <a:rPr dirty="0" sz="2100" spc="-15">
                <a:latin typeface="Courier New"/>
                <a:cs typeface="Courier New"/>
              </a:rPr>
              <a:t> </a:t>
            </a:r>
            <a:r>
              <a:rPr dirty="0" sz="2100">
                <a:latin typeface="Courier New"/>
                <a:cs typeface="Courier New"/>
              </a:rPr>
              <a:t>like</a:t>
            </a:r>
            <a:r>
              <a:rPr dirty="0" sz="2100" spc="-5">
                <a:latin typeface="Courier New"/>
                <a:cs typeface="Courier New"/>
              </a:rPr>
              <a:t> </a:t>
            </a:r>
            <a:r>
              <a:rPr dirty="0" sz="2100">
                <a:latin typeface="Courier New"/>
                <a:cs typeface="Courier New"/>
              </a:rPr>
              <a:t>text</a:t>
            </a:r>
            <a:r>
              <a:rPr dirty="0" sz="2100" spc="-15">
                <a:latin typeface="Courier New"/>
                <a:cs typeface="Courier New"/>
              </a:rPr>
              <a:t> </a:t>
            </a:r>
            <a:r>
              <a:rPr dirty="0" sz="2100" spc="-5">
                <a:latin typeface="Courier New"/>
                <a:cs typeface="Courier New"/>
              </a:rPr>
              <a:t>strings,</a:t>
            </a:r>
            <a:r>
              <a:rPr dirty="0" sz="2100" spc="-15">
                <a:latin typeface="Courier New"/>
                <a:cs typeface="Courier New"/>
              </a:rPr>
              <a:t> </a:t>
            </a:r>
            <a:r>
              <a:rPr dirty="0" sz="2100">
                <a:latin typeface="Courier New"/>
                <a:cs typeface="Courier New"/>
              </a:rPr>
              <a:t>numbers</a:t>
            </a:r>
            <a:r>
              <a:rPr dirty="0" sz="2100" spc="-20">
                <a:latin typeface="Courier New"/>
                <a:cs typeface="Courier New"/>
              </a:rPr>
              <a:t> </a:t>
            </a:r>
            <a:r>
              <a:rPr dirty="0" sz="2100" spc="-30">
                <a:latin typeface="Courier New"/>
                <a:cs typeface="Courier New"/>
              </a:rPr>
              <a:t>or</a:t>
            </a:r>
            <a:endParaRPr sz="2100">
              <a:latin typeface="Courier New"/>
              <a:cs typeface="Courier New"/>
            </a:endParaRPr>
          </a:p>
          <a:p>
            <a:pPr marL="520065">
              <a:lnSpc>
                <a:spcPct val="100000"/>
              </a:lnSpc>
            </a:pPr>
            <a:r>
              <a:rPr dirty="0" sz="2100" spc="-15">
                <a:latin typeface="Courier New"/>
                <a:cs typeface="Courier New"/>
              </a:rPr>
              <a:t>arrays.</a:t>
            </a:r>
            <a:endParaRPr sz="2100">
              <a:latin typeface="Courier New"/>
              <a:cs typeface="Courier New"/>
            </a:endParaRPr>
          </a:p>
          <a:p>
            <a:pPr marL="520065" indent="-469900">
              <a:lnSpc>
                <a:spcPct val="100000"/>
              </a:lnSpc>
              <a:spcBef>
                <a:spcPts val="490"/>
              </a:spcBef>
              <a:buClr>
                <a:srgbClr val="CC0000"/>
              </a:buClr>
              <a:buFont typeface="Wingdings"/>
              <a:buChar char=""/>
              <a:tabLst>
                <a:tab pos="520065" algn="l"/>
                <a:tab pos="520700" algn="l"/>
              </a:tabLst>
            </a:pPr>
            <a:r>
              <a:rPr dirty="0" sz="2100" spc="-5">
                <a:latin typeface="Courier New"/>
                <a:cs typeface="Courier New"/>
              </a:rPr>
              <a:t>When</a:t>
            </a:r>
            <a:r>
              <a:rPr dirty="0" sz="2100" spc="-15">
                <a:latin typeface="Courier New"/>
                <a:cs typeface="Courier New"/>
              </a:rPr>
              <a:t> </a:t>
            </a:r>
            <a:r>
              <a:rPr dirty="0" sz="2100">
                <a:latin typeface="Courier New"/>
                <a:cs typeface="Courier New"/>
              </a:rPr>
              <a:t>a</a:t>
            </a:r>
            <a:r>
              <a:rPr dirty="0" sz="2100" spc="-5">
                <a:latin typeface="Courier New"/>
                <a:cs typeface="Courier New"/>
              </a:rPr>
              <a:t> variable</a:t>
            </a:r>
            <a:r>
              <a:rPr dirty="0" sz="2100" spc="5">
                <a:latin typeface="Courier New"/>
                <a:cs typeface="Courier New"/>
              </a:rPr>
              <a:t> </a:t>
            </a:r>
            <a:r>
              <a:rPr dirty="0" sz="2100" spc="-5">
                <a:latin typeface="Courier New"/>
                <a:cs typeface="Courier New"/>
              </a:rPr>
              <a:t>is</a:t>
            </a:r>
            <a:r>
              <a:rPr dirty="0" sz="2100" spc="15">
                <a:latin typeface="Courier New"/>
                <a:cs typeface="Courier New"/>
              </a:rPr>
              <a:t> </a:t>
            </a:r>
            <a:r>
              <a:rPr dirty="0" sz="2100" spc="-5">
                <a:latin typeface="Courier New"/>
                <a:cs typeface="Courier New"/>
              </a:rPr>
              <a:t>declared,</a:t>
            </a:r>
            <a:r>
              <a:rPr dirty="0" sz="2100">
                <a:latin typeface="Courier New"/>
                <a:cs typeface="Courier New"/>
              </a:rPr>
              <a:t> </a:t>
            </a:r>
            <a:r>
              <a:rPr dirty="0" sz="2100" spc="-5">
                <a:latin typeface="Courier New"/>
                <a:cs typeface="Courier New"/>
              </a:rPr>
              <a:t>it can</a:t>
            </a:r>
            <a:r>
              <a:rPr dirty="0" sz="2100" spc="15">
                <a:latin typeface="Courier New"/>
                <a:cs typeface="Courier New"/>
              </a:rPr>
              <a:t> </a:t>
            </a:r>
            <a:r>
              <a:rPr dirty="0" sz="2100" spc="-5">
                <a:latin typeface="Courier New"/>
                <a:cs typeface="Courier New"/>
              </a:rPr>
              <a:t>be</a:t>
            </a:r>
            <a:r>
              <a:rPr dirty="0" sz="2100" spc="-15">
                <a:latin typeface="Courier New"/>
                <a:cs typeface="Courier New"/>
              </a:rPr>
              <a:t> </a:t>
            </a:r>
            <a:r>
              <a:rPr dirty="0" sz="2100">
                <a:latin typeface="Courier New"/>
                <a:cs typeface="Courier New"/>
              </a:rPr>
              <a:t>used over</a:t>
            </a:r>
            <a:r>
              <a:rPr dirty="0" sz="2100" spc="-15">
                <a:latin typeface="Courier New"/>
                <a:cs typeface="Courier New"/>
              </a:rPr>
              <a:t> </a:t>
            </a:r>
            <a:r>
              <a:rPr dirty="0" sz="2100" spc="-5">
                <a:latin typeface="Courier New"/>
                <a:cs typeface="Courier New"/>
              </a:rPr>
              <a:t>and</a:t>
            </a:r>
            <a:r>
              <a:rPr dirty="0" sz="2100" spc="15">
                <a:latin typeface="Courier New"/>
                <a:cs typeface="Courier New"/>
              </a:rPr>
              <a:t> </a:t>
            </a:r>
            <a:r>
              <a:rPr dirty="0" sz="2100">
                <a:latin typeface="Courier New"/>
                <a:cs typeface="Courier New"/>
              </a:rPr>
              <a:t>over</a:t>
            </a:r>
            <a:r>
              <a:rPr dirty="0" sz="2100" spc="-10">
                <a:latin typeface="Courier New"/>
                <a:cs typeface="Courier New"/>
              </a:rPr>
              <a:t> </a:t>
            </a:r>
            <a:r>
              <a:rPr dirty="0" sz="2100" spc="-5">
                <a:latin typeface="Courier New"/>
                <a:cs typeface="Courier New"/>
              </a:rPr>
              <a:t>again</a:t>
            </a:r>
            <a:r>
              <a:rPr dirty="0" sz="2100" spc="10">
                <a:latin typeface="Courier New"/>
                <a:cs typeface="Courier New"/>
              </a:rPr>
              <a:t> </a:t>
            </a:r>
            <a:r>
              <a:rPr dirty="0" sz="2100" spc="-25">
                <a:latin typeface="Courier New"/>
                <a:cs typeface="Courier New"/>
              </a:rPr>
              <a:t>in</a:t>
            </a:r>
            <a:endParaRPr sz="2100">
              <a:latin typeface="Courier New"/>
              <a:cs typeface="Courier New"/>
            </a:endParaRPr>
          </a:p>
          <a:p>
            <a:pPr marL="520065">
              <a:lnSpc>
                <a:spcPct val="100000"/>
              </a:lnSpc>
            </a:pPr>
            <a:r>
              <a:rPr dirty="0" sz="2100" spc="-5">
                <a:latin typeface="Courier New"/>
                <a:cs typeface="Courier New"/>
              </a:rPr>
              <a:t>your</a:t>
            </a:r>
            <a:r>
              <a:rPr dirty="0" sz="2100" spc="-70">
                <a:latin typeface="Courier New"/>
                <a:cs typeface="Courier New"/>
              </a:rPr>
              <a:t> </a:t>
            </a:r>
            <a:r>
              <a:rPr dirty="0" sz="2100" spc="-10">
                <a:latin typeface="Courier New"/>
                <a:cs typeface="Courier New"/>
              </a:rPr>
              <a:t>script.</a:t>
            </a:r>
            <a:endParaRPr sz="2100">
              <a:latin typeface="Courier New"/>
              <a:cs typeface="Courier New"/>
            </a:endParaRPr>
          </a:p>
          <a:p>
            <a:pPr marL="520065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"/>
              <a:tabLst>
                <a:tab pos="520065" algn="l"/>
                <a:tab pos="520700" algn="l"/>
              </a:tabLst>
            </a:pPr>
            <a:r>
              <a:rPr dirty="0" sz="2100" spc="-5">
                <a:latin typeface="Courier New"/>
                <a:cs typeface="Courier New"/>
              </a:rPr>
              <a:t>All</a:t>
            </a:r>
            <a:r>
              <a:rPr dirty="0" sz="2100" spc="-30">
                <a:latin typeface="Courier New"/>
                <a:cs typeface="Courier New"/>
              </a:rPr>
              <a:t> </a:t>
            </a:r>
            <a:r>
              <a:rPr dirty="0" sz="2100" spc="-5">
                <a:latin typeface="Courier New"/>
                <a:cs typeface="Courier New"/>
              </a:rPr>
              <a:t>variables</a:t>
            </a:r>
            <a:r>
              <a:rPr dirty="0" sz="2100" spc="-15">
                <a:latin typeface="Courier New"/>
                <a:cs typeface="Courier New"/>
              </a:rPr>
              <a:t> </a:t>
            </a:r>
            <a:r>
              <a:rPr dirty="0" sz="2100" spc="5">
                <a:latin typeface="Courier New"/>
                <a:cs typeface="Courier New"/>
              </a:rPr>
              <a:t>in</a:t>
            </a:r>
            <a:r>
              <a:rPr dirty="0" sz="2100" spc="-5">
                <a:latin typeface="Courier New"/>
                <a:cs typeface="Courier New"/>
              </a:rPr>
              <a:t> </a:t>
            </a:r>
            <a:r>
              <a:rPr dirty="0" sz="2100">
                <a:latin typeface="Courier New"/>
                <a:cs typeface="Courier New"/>
              </a:rPr>
              <a:t>PHP</a:t>
            </a:r>
            <a:r>
              <a:rPr dirty="0" sz="2100" spc="-20">
                <a:latin typeface="Courier New"/>
                <a:cs typeface="Courier New"/>
              </a:rPr>
              <a:t> </a:t>
            </a:r>
            <a:r>
              <a:rPr dirty="0" sz="2100" spc="-5">
                <a:latin typeface="Courier New"/>
                <a:cs typeface="Courier New"/>
              </a:rPr>
              <a:t>start</a:t>
            </a:r>
            <a:r>
              <a:rPr dirty="0" sz="2100" spc="15">
                <a:latin typeface="Courier New"/>
                <a:cs typeface="Courier New"/>
              </a:rPr>
              <a:t> </a:t>
            </a:r>
            <a:r>
              <a:rPr dirty="0" sz="2100" spc="-5">
                <a:latin typeface="Courier New"/>
                <a:cs typeface="Courier New"/>
              </a:rPr>
              <a:t>with</a:t>
            </a:r>
            <a:r>
              <a:rPr dirty="0" sz="2100" spc="-20">
                <a:latin typeface="Courier New"/>
                <a:cs typeface="Courier New"/>
              </a:rPr>
              <a:t> </a:t>
            </a:r>
            <a:r>
              <a:rPr dirty="0" sz="2100">
                <a:latin typeface="Courier New"/>
                <a:cs typeface="Courier New"/>
              </a:rPr>
              <a:t>a</a:t>
            </a:r>
            <a:r>
              <a:rPr dirty="0" sz="2100" spc="20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$</a:t>
            </a:r>
            <a:r>
              <a:rPr dirty="0" sz="2100" spc="15" b="1">
                <a:latin typeface="Courier New"/>
                <a:cs typeface="Courier New"/>
              </a:rPr>
              <a:t> </a:t>
            </a:r>
            <a:r>
              <a:rPr dirty="0" sz="2100" spc="-5">
                <a:latin typeface="Courier New"/>
                <a:cs typeface="Courier New"/>
              </a:rPr>
              <a:t>sign</a:t>
            </a:r>
            <a:r>
              <a:rPr dirty="0" sz="2100">
                <a:latin typeface="Courier New"/>
                <a:cs typeface="Courier New"/>
              </a:rPr>
              <a:t> </a:t>
            </a:r>
            <a:r>
              <a:rPr dirty="0" sz="2100" spc="-10">
                <a:latin typeface="Courier New"/>
                <a:cs typeface="Courier New"/>
              </a:rPr>
              <a:t>symbol.</a:t>
            </a:r>
            <a:endParaRPr sz="2100">
              <a:latin typeface="Courier New"/>
              <a:cs typeface="Courier New"/>
            </a:endParaRPr>
          </a:p>
          <a:p>
            <a:pPr marL="520065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"/>
              <a:tabLst>
                <a:tab pos="520065" algn="l"/>
                <a:tab pos="520700" algn="l"/>
              </a:tabLst>
            </a:pPr>
            <a:r>
              <a:rPr dirty="0" sz="2100" spc="-5">
                <a:latin typeface="Courier New"/>
                <a:cs typeface="Courier New"/>
              </a:rPr>
              <a:t>The</a:t>
            </a:r>
            <a:r>
              <a:rPr dirty="0" sz="2100" spc="-30">
                <a:latin typeface="Courier New"/>
                <a:cs typeface="Courier New"/>
              </a:rPr>
              <a:t> </a:t>
            </a:r>
            <a:r>
              <a:rPr dirty="0" sz="2100">
                <a:latin typeface="Courier New"/>
                <a:cs typeface="Courier New"/>
              </a:rPr>
              <a:t>correct</a:t>
            </a:r>
            <a:r>
              <a:rPr dirty="0" sz="2100" spc="-10">
                <a:latin typeface="Courier New"/>
                <a:cs typeface="Courier New"/>
              </a:rPr>
              <a:t> </a:t>
            </a:r>
            <a:r>
              <a:rPr dirty="0" sz="2100" spc="-5">
                <a:latin typeface="Courier New"/>
                <a:cs typeface="Courier New"/>
              </a:rPr>
              <a:t>way</a:t>
            </a:r>
            <a:r>
              <a:rPr dirty="0" sz="2100" spc="10">
                <a:latin typeface="Courier New"/>
                <a:cs typeface="Courier New"/>
              </a:rPr>
              <a:t> </a:t>
            </a:r>
            <a:r>
              <a:rPr dirty="0" sz="2100" spc="-5">
                <a:latin typeface="Courier New"/>
                <a:cs typeface="Courier New"/>
              </a:rPr>
              <a:t>of</a:t>
            </a:r>
            <a:r>
              <a:rPr dirty="0" sz="2100" spc="10">
                <a:latin typeface="Courier New"/>
                <a:cs typeface="Courier New"/>
              </a:rPr>
              <a:t> </a:t>
            </a:r>
            <a:r>
              <a:rPr dirty="0" sz="2100" spc="-5">
                <a:latin typeface="Courier New"/>
                <a:cs typeface="Courier New"/>
              </a:rPr>
              <a:t>declaring</a:t>
            </a:r>
            <a:r>
              <a:rPr dirty="0" sz="2100" spc="-10">
                <a:latin typeface="Courier New"/>
                <a:cs typeface="Courier New"/>
              </a:rPr>
              <a:t> </a:t>
            </a:r>
            <a:r>
              <a:rPr dirty="0" sz="2100">
                <a:latin typeface="Courier New"/>
                <a:cs typeface="Courier New"/>
              </a:rPr>
              <a:t>a</a:t>
            </a:r>
            <a:r>
              <a:rPr dirty="0" sz="2100" spc="-15">
                <a:latin typeface="Courier New"/>
                <a:cs typeface="Courier New"/>
              </a:rPr>
              <a:t> </a:t>
            </a:r>
            <a:r>
              <a:rPr dirty="0" sz="2100" spc="-5">
                <a:latin typeface="Courier New"/>
                <a:cs typeface="Courier New"/>
              </a:rPr>
              <a:t>variable</a:t>
            </a:r>
            <a:r>
              <a:rPr dirty="0" sz="2100" spc="-10">
                <a:latin typeface="Courier New"/>
                <a:cs typeface="Courier New"/>
              </a:rPr>
              <a:t> </a:t>
            </a:r>
            <a:r>
              <a:rPr dirty="0" sz="2100" spc="-5">
                <a:latin typeface="Courier New"/>
                <a:cs typeface="Courier New"/>
              </a:rPr>
              <a:t>in</a:t>
            </a:r>
            <a:r>
              <a:rPr dirty="0" sz="2100" spc="10">
                <a:latin typeface="Courier New"/>
                <a:cs typeface="Courier New"/>
              </a:rPr>
              <a:t> </a:t>
            </a:r>
            <a:r>
              <a:rPr dirty="0" sz="2100" spc="-15">
                <a:latin typeface="Courier New"/>
                <a:cs typeface="Courier New"/>
              </a:rPr>
              <a:t>PHP:</a:t>
            </a:r>
            <a:endParaRPr sz="2100">
              <a:latin typeface="Courier New"/>
              <a:cs typeface="Courier New"/>
            </a:endParaRPr>
          </a:p>
          <a:p>
            <a:pPr marL="520065">
              <a:lnSpc>
                <a:spcPct val="100000"/>
              </a:lnSpc>
            </a:pPr>
            <a:r>
              <a:rPr dirty="0" sz="2100" spc="-5" b="1">
                <a:latin typeface="Courier New"/>
                <a:cs typeface="Courier New"/>
              </a:rPr>
              <a:t>$var_name</a:t>
            </a:r>
            <a:r>
              <a:rPr dirty="0" sz="2100" spc="-35" b="1">
                <a:latin typeface="Courier New"/>
                <a:cs typeface="Courier New"/>
              </a:rPr>
              <a:t> </a:t>
            </a:r>
            <a:r>
              <a:rPr dirty="0" sz="2100" b="1">
                <a:latin typeface="Courier New"/>
                <a:cs typeface="Courier New"/>
              </a:rPr>
              <a:t>=</a:t>
            </a:r>
            <a:r>
              <a:rPr dirty="0" sz="2100" spc="-45" b="1">
                <a:latin typeface="Courier New"/>
                <a:cs typeface="Courier New"/>
              </a:rPr>
              <a:t> </a:t>
            </a:r>
            <a:r>
              <a:rPr dirty="0" sz="2100" spc="-10" b="1">
                <a:latin typeface="Courier New"/>
                <a:cs typeface="Courier New"/>
              </a:rPr>
              <a:t>value;</a:t>
            </a:r>
            <a:endParaRPr sz="21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  <a:spcBef>
                <a:spcPts val="495"/>
              </a:spcBef>
            </a:pPr>
            <a:r>
              <a:rPr dirty="0" sz="2100" spc="-10">
                <a:latin typeface="Courier New"/>
                <a:cs typeface="Courier New"/>
              </a:rPr>
              <a:t>Example:</a:t>
            </a:r>
            <a:endParaRPr sz="21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  <a:spcBef>
                <a:spcPts val="505"/>
              </a:spcBef>
            </a:pPr>
            <a:r>
              <a:rPr dirty="0" sz="2100" spc="-15">
                <a:latin typeface="Courier New"/>
                <a:cs typeface="Courier New"/>
              </a:rPr>
              <a:t>&lt;?php</a:t>
            </a:r>
            <a:endParaRPr sz="21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</a:pPr>
            <a:r>
              <a:rPr dirty="0" sz="2100" spc="-5">
                <a:latin typeface="Courier New"/>
                <a:cs typeface="Courier New"/>
              </a:rPr>
              <a:t>$txt="Hello</a:t>
            </a:r>
            <a:r>
              <a:rPr dirty="0" sz="2100" spc="-65">
                <a:latin typeface="Courier New"/>
                <a:cs typeface="Courier New"/>
              </a:rPr>
              <a:t> </a:t>
            </a:r>
            <a:r>
              <a:rPr dirty="0" sz="2100" spc="-10">
                <a:latin typeface="Courier New"/>
                <a:cs typeface="Courier New"/>
              </a:rPr>
              <a:t>World!";</a:t>
            </a:r>
            <a:endParaRPr sz="21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  <a:tabLst>
                <a:tab pos="10908665" algn="l"/>
              </a:tabLst>
            </a:pPr>
            <a:r>
              <a:rPr dirty="0" sz="2100" spc="-325">
                <a:latin typeface="Courier New"/>
                <a:cs typeface="Courier New"/>
              </a:rPr>
              <a:t>$</a:t>
            </a:r>
            <a:r>
              <a:rPr dirty="0" baseline="-30423" sz="3150" spc="-487">
                <a:latin typeface="Courier New"/>
                <a:cs typeface="Courier New"/>
              </a:rPr>
              <a:t>?&gt;</a:t>
            </a:r>
            <a:r>
              <a:rPr dirty="0" sz="2100" spc="-325">
                <a:latin typeface="Courier New"/>
                <a:cs typeface="Courier New"/>
              </a:rPr>
              <a:t>x</a:t>
            </a:r>
            <a:r>
              <a:rPr dirty="0" u="sng" sz="2100" spc="-325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=16;	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4139" y="795908"/>
            <a:ext cx="625792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PHP</a:t>
            </a:r>
            <a:r>
              <a:rPr dirty="0" sz="3200" spc="-25"/>
              <a:t> </a:t>
            </a:r>
            <a:r>
              <a:rPr dirty="0" sz="3200" spc="-5"/>
              <a:t>is</a:t>
            </a:r>
            <a:r>
              <a:rPr dirty="0" sz="3200" spc="-25"/>
              <a:t> </a:t>
            </a:r>
            <a:r>
              <a:rPr dirty="0" sz="3200"/>
              <a:t>a</a:t>
            </a:r>
            <a:r>
              <a:rPr dirty="0" sz="3200" spc="-10"/>
              <a:t> </a:t>
            </a:r>
            <a:r>
              <a:rPr dirty="0" sz="3200" spc="-5"/>
              <a:t>Loosely</a:t>
            </a:r>
            <a:r>
              <a:rPr dirty="0" sz="3200" spc="-30"/>
              <a:t> </a:t>
            </a:r>
            <a:r>
              <a:rPr dirty="0" sz="3200"/>
              <a:t>Typed</a:t>
            </a:r>
            <a:r>
              <a:rPr dirty="0" sz="3200" spc="-45"/>
              <a:t> </a:t>
            </a:r>
            <a:r>
              <a:rPr dirty="0" sz="3200" spc="-20"/>
              <a:t>Language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744727" y="1703654"/>
            <a:ext cx="66852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24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Courier New"/>
                <a:cs typeface="Courier New"/>
              </a:rPr>
              <a:t>In</a:t>
            </a:r>
            <a:r>
              <a:rPr dirty="0" sz="2400" spc="459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PHP,</a:t>
            </a:r>
            <a:r>
              <a:rPr dirty="0" sz="2400" spc="54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a</a:t>
            </a:r>
            <a:r>
              <a:rPr dirty="0" sz="2400" spc="434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variable</a:t>
            </a:r>
            <a:r>
              <a:rPr dirty="0" sz="2400" spc="44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does</a:t>
            </a:r>
            <a:r>
              <a:rPr dirty="0" sz="2400" spc="4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not</a:t>
            </a:r>
            <a:r>
              <a:rPr dirty="0" sz="2400" spc="43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need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4119" y="2069719"/>
            <a:ext cx="38360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adding</a:t>
            </a:r>
            <a:r>
              <a:rPr dirty="0" sz="2400" spc="-7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a</a:t>
            </a:r>
            <a:r>
              <a:rPr dirty="0" sz="2400" spc="-7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value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to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it.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4119" y="2874645"/>
            <a:ext cx="7469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tell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PHP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which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data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type</a:t>
            </a:r>
            <a:r>
              <a:rPr dirty="0" sz="2400" spc="-6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the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variable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40">
                <a:latin typeface="Courier New"/>
                <a:cs typeface="Courier New"/>
              </a:rPr>
              <a:t>is.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4727" y="3313633"/>
            <a:ext cx="54165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  <a:tab pos="3942079" algn="l"/>
              </a:tabLst>
            </a:pPr>
            <a:r>
              <a:rPr dirty="0" sz="24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Courier New"/>
                <a:cs typeface="Courier New"/>
              </a:rPr>
              <a:t>PH</a:t>
            </a:r>
            <a:r>
              <a:rPr dirty="0" sz="2400">
                <a:latin typeface="Courier New"/>
                <a:cs typeface="Courier New"/>
              </a:rPr>
              <a:t>P</a:t>
            </a:r>
            <a:r>
              <a:rPr dirty="0" sz="2400" spc="645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automaticall</a:t>
            </a:r>
            <a:r>
              <a:rPr dirty="0" sz="2400">
                <a:latin typeface="Courier New"/>
                <a:cs typeface="Courier New"/>
              </a:rPr>
              <a:t>y</a:t>
            </a:r>
            <a:r>
              <a:rPr dirty="0" sz="2400">
                <a:latin typeface="Courier New"/>
                <a:cs typeface="Courier New"/>
              </a:rPr>
              <a:t>	</a:t>
            </a:r>
            <a:r>
              <a:rPr dirty="0" sz="2400" spc="-5">
                <a:latin typeface="Courier New"/>
                <a:cs typeface="Courier New"/>
              </a:rPr>
              <a:t>conve</a:t>
            </a:r>
            <a:r>
              <a:rPr dirty="0" sz="2400" spc="-10">
                <a:latin typeface="Courier New"/>
                <a:cs typeface="Courier New"/>
              </a:rPr>
              <a:t>r</a:t>
            </a:r>
            <a:r>
              <a:rPr dirty="0" sz="2400" spc="-15">
                <a:latin typeface="Courier New"/>
                <a:cs typeface="Courier New"/>
              </a:rPr>
              <a:t>t</a:t>
            </a:r>
            <a:r>
              <a:rPr dirty="0" sz="2400">
                <a:latin typeface="Courier New"/>
                <a:cs typeface="Courier New"/>
              </a:rPr>
              <a:t>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99657" y="3313633"/>
            <a:ext cx="372808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the</a:t>
            </a:r>
            <a:r>
              <a:rPr dirty="0" sz="2400" spc="60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variable</a:t>
            </a:r>
            <a:r>
              <a:rPr dirty="0" sz="2400" spc="59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to</a:t>
            </a:r>
            <a:r>
              <a:rPr dirty="0" sz="2400" spc="595">
                <a:latin typeface="Courier New"/>
                <a:cs typeface="Courier New"/>
              </a:rPr>
              <a:t> </a:t>
            </a:r>
            <a:r>
              <a:rPr dirty="0" sz="2400" spc="-30">
                <a:latin typeface="Courier New"/>
                <a:cs typeface="Courier New"/>
              </a:rPr>
              <a:t>the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4727" y="2508250"/>
            <a:ext cx="4589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  <a:tab pos="3478529" algn="l"/>
              </a:tabLst>
            </a:pPr>
            <a:r>
              <a:rPr dirty="0" sz="24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Courier New"/>
                <a:cs typeface="Courier New"/>
              </a:rPr>
              <a:t>I</a:t>
            </a:r>
            <a:r>
              <a:rPr dirty="0" sz="2400">
                <a:latin typeface="Courier New"/>
                <a:cs typeface="Courier New"/>
              </a:rPr>
              <a:t>n</a:t>
            </a:r>
            <a:r>
              <a:rPr dirty="0" sz="2400" spc="55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th</a:t>
            </a:r>
            <a:r>
              <a:rPr dirty="0" sz="2400">
                <a:latin typeface="Courier New"/>
                <a:cs typeface="Courier New"/>
              </a:rPr>
              <a:t>e</a:t>
            </a:r>
            <a:r>
              <a:rPr dirty="0" sz="2400" spc="525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exampl</a:t>
            </a:r>
            <a:r>
              <a:rPr dirty="0" sz="2400">
                <a:latin typeface="Courier New"/>
                <a:cs typeface="Courier New"/>
              </a:rPr>
              <a:t>e	</a:t>
            </a:r>
            <a:r>
              <a:rPr dirty="0" sz="2400" spc="-5">
                <a:latin typeface="Courier New"/>
                <a:cs typeface="Courier New"/>
              </a:rPr>
              <a:t>above,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56884" y="2508250"/>
            <a:ext cx="3151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ourier New"/>
                <a:cs typeface="Courier New"/>
              </a:rPr>
              <a:t>you</a:t>
            </a:r>
            <a:r>
              <a:rPr dirty="0" sz="2400" spc="509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see</a:t>
            </a:r>
            <a:r>
              <a:rPr dirty="0" sz="2400" spc="47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that</a:t>
            </a:r>
            <a:r>
              <a:rPr dirty="0" sz="2400" spc="52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you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45145" y="1703654"/>
            <a:ext cx="2696210" cy="1196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to</a:t>
            </a:r>
            <a:r>
              <a:rPr dirty="0" sz="2400" spc="409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be</a:t>
            </a:r>
            <a:r>
              <a:rPr dirty="0" sz="2400" spc="42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declared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050">
              <a:latin typeface="Courier New"/>
              <a:cs typeface="Courier New"/>
            </a:endParaRPr>
          </a:p>
          <a:p>
            <a:pPr marL="1298575">
              <a:lnSpc>
                <a:spcPct val="100000"/>
              </a:lnSpc>
            </a:pPr>
            <a:r>
              <a:rPr dirty="0" sz="2400" spc="-5">
                <a:latin typeface="Courier New"/>
                <a:cs typeface="Courier New"/>
              </a:rPr>
              <a:t>do</a:t>
            </a:r>
            <a:r>
              <a:rPr dirty="0" sz="2400" spc="46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not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47452" y="1703654"/>
            <a:ext cx="1366520" cy="202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Courier New"/>
                <a:cs typeface="Courier New"/>
              </a:rPr>
              <a:t>before</a:t>
            </a:r>
            <a:endParaRPr sz="2400">
              <a:latin typeface="Courier New"/>
              <a:cs typeface="Courier New"/>
            </a:endParaRPr>
          </a:p>
          <a:p>
            <a:pPr marL="83820" marR="5080" indent="-71755">
              <a:lnSpc>
                <a:spcPts val="6540"/>
              </a:lnSpc>
              <a:spcBef>
                <a:spcPts val="420"/>
              </a:spcBef>
            </a:pPr>
            <a:r>
              <a:rPr dirty="0" sz="2400" spc="-5">
                <a:latin typeface="Courier New"/>
                <a:cs typeface="Courier New"/>
              </a:rPr>
              <a:t>have</a:t>
            </a:r>
            <a:r>
              <a:rPr dirty="0" sz="2400" spc="430">
                <a:latin typeface="Courier New"/>
                <a:cs typeface="Courier New"/>
              </a:rPr>
              <a:t> </a:t>
            </a:r>
            <a:r>
              <a:rPr dirty="0" sz="2400" spc="-40">
                <a:latin typeface="Courier New"/>
                <a:cs typeface="Courier New"/>
              </a:rPr>
              <a:t>to </a:t>
            </a:r>
            <a:r>
              <a:rPr dirty="0" sz="2400" spc="-1425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correct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4727" y="3603117"/>
            <a:ext cx="10972165" cy="244919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just" marL="481965">
              <a:lnSpc>
                <a:spcPct val="100000"/>
              </a:lnSpc>
              <a:spcBef>
                <a:spcPts val="700"/>
              </a:spcBef>
            </a:pPr>
            <a:r>
              <a:rPr dirty="0" sz="2400" spc="-5">
                <a:latin typeface="Courier New"/>
                <a:cs typeface="Courier New"/>
              </a:rPr>
              <a:t>data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type,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depending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on</a:t>
            </a:r>
            <a:r>
              <a:rPr dirty="0" sz="2400" spc="-7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its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value.</a:t>
            </a:r>
            <a:endParaRPr sz="2400">
              <a:latin typeface="Courier New"/>
              <a:cs typeface="Courier New"/>
            </a:endParaRPr>
          </a:p>
          <a:p>
            <a:pPr algn="just" marL="481965" marR="6350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dirty="0" sz="2400" spc="-5">
                <a:latin typeface="Courier New"/>
                <a:cs typeface="Courier New"/>
              </a:rPr>
              <a:t>In </a:t>
            </a:r>
            <a:r>
              <a:rPr dirty="0" sz="2400">
                <a:latin typeface="Courier New"/>
                <a:cs typeface="Courier New"/>
              </a:rPr>
              <a:t>a </a:t>
            </a:r>
            <a:r>
              <a:rPr dirty="0" sz="2400" spc="-5">
                <a:latin typeface="Courier New"/>
                <a:cs typeface="Courier New"/>
              </a:rPr>
              <a:t>strongly typed </a:t>
            </a:r>
            <a:r>
              <a:rPr dirty="0" sz="2400" spc="-10">
                <a:latin typeface="Courier New"/>
                <a:cs typeface="Courier New"/>
              </a:rPr>
              <a:t>programming language, you have </a:t>
            </a:r>
            <a:r>
              <a:rPr dirty="0" sz="2400" spc="-15">
                <a:latin typeface="Courier New"/>
                <a:cs typeface="Courier New"/>
              </a:rPr>
              <a:t>to </a:t>
            </a:r>
            <a:r>
              <a:rPr dirty="0" sz="2400" spc="-1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declare </a:t>
            </a:r>
            <a:r>
              <a:rPr dirty="0" sz="2400" spc="-10">
                <a:latin typeface="Courier New"/>
                <a:cs typeface="Courier New"/>
              </a:rPr>
              <a:t>(define) </a:t>
            </a:r>
            <a:r>
              <a:rPr dirty="0" sz="2400" spc="-5">
                <a:latin typeface="Courier New"/>
                <a:cs typeface="Courier New"/>
              </a:rPr>
              <a:t>the </a:t>
            </a:r>
            <a:r>
              <a:rPr dirty="0" sz="2400" spc="-10">
                <a:latin typeface="Courier New"/>
                <a:cs typeface="Courier New"/>
              </a:rPr>
              <a:t>type </a:t>
            </a:r>
            <a:r>
              <a:rPr dirty="0" sz="2400" spc="-5">
                <a:latin typeface="Courier New"/>
                <a:cs typeface="Courier New"/>
              </a:rPr>
              <a:t>and </a:t>
            </a:r>
            <a:r>
              <a:rPr dirty="0" sz="2400" spc="-10">
                <a:latin typeface="Courier New"/>
                <a:cs typeface="Courier New"/>
              </a:rPr>
              <a:t>name </a:t>
            </a:r>
            <a:r>
              <a:rPr dirty="0" sz="2400" spc="-5">
                <a:latin typeface="Courier New"/>
                <a:cs typeface="Courier New"/>
              </a:rPr>
              <a:t>of </a:t>
            </a:r>
            <a:r>
              <a:rPr dirty="0" sz="2400" spc="-10">
                <a:latin typeface="Courier New"/>
                <a:cs typeface="Courier New"/>
              </a:rPr>
              <a:t>the variable </a:t>
            </a:r>
            <a:r>
              <a:rPr dirty="0" sz="2400" spc="-15">
                <a:latin typeface="Courier New"/>
                <a:cs typeface="Courier New"/>
              </a:rPr>
              <a:t>before </a:t>
            </a:r>
            <a:r>
              <a:rPr dirty="0" sz="2400" spc="-143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using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it.</a:t>
            </a:r>
            <a:endParaRPr sz="2400">
              <a:latin typeface="Courier New"/>
              <a:cs typeface="Courier New"/>
            </a:endParaRPr>
          </a:p>
          <a:p>
            <a:pPr algn="just" marL="481965" indent="-469900">
              <a:lnSpc>
                <a:spcPct val="100000"/>
              </a:lnSpc>
              <a:spcBef>
                <a:spcPts val="60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dirty="0" sz="2400" spc="-5">
                <a:latin typeface="Courier New"/>
                <a:cs typeface="Courier New"/>
              </a:rPr>
              <a:t>In</a:t>
            </a:r>
            <a:r>
              <a:rPr dirty="0" sz="2400" spc="43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PHP,</a:t>
            </a:r>
            <a:r>
              <a:rPr dirty="0" sz="2400" spc="434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the</a:t>
            </a:r>
            <a:r>
              <a:rPr dirty="0" sz="2400" spc="4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variable</a:t>
            </a:r>
            <a:r>
              <a:rPr dirty="0" sz="2400" spc="41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is</a:t>
            </a:r>
            <a:r>
              <a:rPr dirty="0" sz="2400" spc="45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declared</a:t>
            </a:r>
            <a:r>
              <a:rPr dirty="0" sz="2400" spc="44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automatically</a:t>
            </a:r>
            <a:r>
              <a:rPr dirty="0" sz="2400" spc="41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when</a:t>
            </a:r>
            <a:r>
              <a:rPr dirty="0" sz="2400" spc="430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you</a:t>
            </a:r>
            <a:endParaRPr sz="2400">
              <a:latin typeface="Courier New"/>
              <a:cs typeface="Courier New"/>
            </a:endParaRPr>
          </a:p>
          <a:p>
            <a:pPr algn="just" marL="481965">
              <a:lnSpc>
                <a:spcPct val="100000"/>
              </a:lnSpc>
            </a:pPr>
            <a:r>
              <a:rPr dirty="0" sz="2400" spc="-5">
                <a:latin typeface="Courier New"/>
                <a:cs typeface="Courier New"/>
              </a:rPr>
              <a:t>use</a:t>
            </a:r>
            <a:r>
              <a:rPr dirty="0" sz="2400" spc="-70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it.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82572" y="783158"/>
            <a:ext cx="494601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/>
              <a:t>Naming</a:t>
            </a:r>
            <a:r>
              <a:rPr dirty="0" sz="3200" spc="-60"/>
              <a:t> </a:t>
            </a:r>
            <a:r>
              <a:rPr dirty="0" sz="3200" spc="-5"/>
              <a:t>Rules</a:t>
            </a:r>
            <a:r>
              <a:rPr dirty="0" sz="3200" spc="-40"/>
              <a:t> </a:t>
            </a:r>
            <a:r>
              <a:rPr dirty="0" sz="3200" spc="-5"/>
              <a:t>for</a:t>
            </a:r>
            <a:r>
              <a:rPr dirty="0" sz="3200" spc="-40"/>
              <a:t> </a:t>
            </a:r>
            <a:r>
              <a:rPr dirty="0" sz="3200" spc="-15"/>
              <a:t>Variables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634695" y="1887423"/>
            <a:ext cx="1118616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24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latin typeface="Courier New"/>
                <a:cs typeface="Courier New"/>
              </a:rPr>
              <a:t>A</a:t>
            </a:r>
            <a:r>
              <a:rPr dirty="0" sz="2400" spc="2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variable</a:t>
            </a:r>
            <a:r>
              <a:rPr dirty="0" sz="2400" spc="23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name</a:t>
            </a:r>
            <a:r>
              <a:rPr dirty="0" sz="2400" spc="21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must</a:t>
            </a:r>
            <a:r>
              <a:rPr dirty="0" sz="2400" spc="22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start</a:t>
            </a:r>
            <a:r>
              <a:rPr dirty="0" sz="2400" spc="24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with</a:t>
            </a:r>
            <a:r>
              <a:rPr dirty="0" sz="2400" spc="21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a</a:t>
            </a:r>
            <a:r>
              <a:rPr dirty="0" sz="2400" spc="240">
                <a:latin typeface="Courier New"/>
                <a:cs typeface="Courier New"/>
              </a:rPr>
              <a:t> </a:t>
            </a:r>
            <a:r>
              <a:rPr dirty="0" sz="2400" spc="-10" b="1">
                <a:latin typeface="Courier New"/>
                <a:cs typeface="Courier New"/>
              </a:rPr>
              <a:t>letter</a:t>
            </a:r>
            <a:r>
              <a:rPr dirty="0" sz="2400" spc="200" b="1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or</a:t>
            </a:r>
            <a:r>
              <a:rPr dirty="0" sz="2400" spc="229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an</a:t>
            </a:r>
            <a:r>
              <a:rPr dirty="0" sz="2400" spc="240">
                <a:latin typeface="Courier New"/>
                <a:cs typeface="Courier New"/>
              </a:rPr>
              <a:t> </a:t>
            </a:r>
            <a:r>
              <a:rPr dirty="0" sz="2400" spc="-15" b="1">
                <a:latin typeface="Courier New"/>
                <a:cs typeface="Courier New"/>
              </a:rPr>
              <a:t>underscore</a:t>
            </a:r>
            <a:endParaRPr sz="24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400" spc="-25">
                <a:latin typeface="Courier New"/>
                <a:cs typeface="Courier New"/>
              </a:rPr>
              <a:t>"_"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13695" y="2692146"/>
            <a:ext cx="18421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ourier New"/>
                <a:cs typeface="Courier New"/>
              </a:rPr>
              <a:t>characters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37140" y="3936314"/>
            <a:ext cx="17335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should</a:t>
            </a:r>
            <a:r>
              <a:rPr dirty="0" sz="2400" spc="455">
                <a:latin typeface="Courier New"/>
                <a:cs typeface="Courier New"/>
              </a:rPr>
              <a:t> </a:t>
            </a:r>
            <a:r>
              <a:rPr dirty="0" sz="2400" spc="-40">
                <a:latin typeface="Courier New"/>
                <a:cs typeface="Courier New"/>
              </a:rPr>
              <a:t>be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09606" y="4302379"/>
            <a:ext cx="15614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7405" algn="l"/>
              </a:tabLst>
            </a:pPr>
            <a:r>
              <a:rPr dirty="0" sz="2400" spc="-25">
                <a:latin typeface="Courier New"/>
                <a:cs typeface="Courier New"/>
              </a:rPr>
              <a:t>o</a:t>
            </a:r>
            <a:r>
              <a:rPr dirty="0" sz="2400">
                <a:latin typeface="Courier New"/>
                <a:cs typeface="Courier New"/>
              </a:rPr>
              <a:t>r	</a:t>
            </a:r>
            <a:r>
              <a:rPr dirty="0" sz="2400" spc="-25">
                <a:latin typeface="Courier New"/>
                <a:cs typeface="Courier New"/>
              </a:rPr>
              <a:t>with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4695" y="2692146"/>
            <a:ext cx="9135745" cy="1199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Courier New"/>
                <a:cs typeface="Courier New"/>
              </a:rPr>
              <a:t>A</a:t>
            </a:r>
            <a:r>
              <a:rPr dirty="0" sz="2400" spc="33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variable</a:t>
            </a:r>
            <a:r>
              <a:rPr dirty="0" sz="2400" spc="33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name</a:t>
            </a:r>
            <a:r>
              <a:rPr dirty="0" sz="2400" spc="32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can</a:t>
            </a:r>
            <a:r>
              <a:rPr dirty="0" sz="2400" spc="34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only</a:t>
            </a:r>
            <a:r>
              <a:rPr dirty="0" sz="2400" spc="32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contain</a:t>
            </a:r>
            <a:r>
              <a:rPr dirty="0" sz="2400" spc="320">
                <a:latin typeface="Courier New"/>
                <a:cs typeface="Courier New"/>
              </a:rPr>
              <a:t> </a:t>
            </a:r>
            <a:r>
              <a:rPr dirty="0" sz="2400" spc="-15" b="1">
                <a:latin typeface="Courier New"/>
                <a:cs typeface="Courier New"/>
              </a:rPr>
              <a:t>alpha-numeric</a:t>
            </a:r>
            <a:endParaRPr sz="24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400" spc="-5">
                <a:latin typeface="Courier New"/>
                <a:cs typeface="Courier New"/>
              </a:rPr>
              <a:t>and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underscores</a:t>
            </a:r>
            <a:r>
              <a:rPr dirty="0" sz="2400" spc="-7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(a-z,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A-Z,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and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_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Courier New"/>
                <a:cs typeface="Courier New"/>
              </a:rPr>
              <a:t>A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variable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name</a:t>
            </a:r>
            <a:r>
              <a:rPr dirty="0" sz="2400" spc="-7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should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10" b="1">
                <a:latin typeface="Courier New"/>
                <a:cs typeface="Courier New"/>
              </a:rPr>
              <a:t>not</a:t>
            </a:r>
            <a:r>
              <a:rPr dirty="0" sz="2400" spc="-45" b="1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contain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15" b="1">
                <a:latin typeface="Courier New"/>
                <a:cs typeface="Courier New"/>
              </a:rPr>
              <a:t>spaces</a:t>
            </a:r>
            <a:r>
              <a:rPr dirty="0" sz="2400" spc="-15">
                <a:latin typeface="Courier New"/>
                <a:cs typeface="Courier New"/>
              </a:rPr>
              <a:t>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4695" y="3942079"/>
            <a:ext cx="92532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24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Courier New"/>
                <a:cs typeface="Courier New"/>
              </a:rPr>
              <a:t>If</a:t>
            </a:r>
            <a:r>
              <a:rPr dirty="0" sz="2400" spc="64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a</a:t>
            </a:r>
            <a:r>
              <a:rPr dirty="0" sz="2400" spc="6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variable</a:t>
            </a:r>
            <a:r>
              <a:rPr dirty="0" sz="2400" spc="57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name</a:t>
            </a:r>
            <a:r>
              <a:rPr dirty="0" sz="2400" spc="64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is</a:t>
            </a:r>
            <a:r>
              <a:rPr dirty="0" sz="2400" spc="63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more</a:t>
            </a:r>
            <a:r>
              <a:rPr dirty="0" sz="2400" spc="64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than</a:t>
            </a:r>
            <a:r>
              <a:rPr dirty="0" sz="2400" spc="64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one</a:t>
            </a:r>
            <a:r>
              <a:rPr dirty="0" sz="2400" spc="6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word,</a:t>
            </a:r>
            <a:r>
              <a:rPr dirty="0" sz="2400" spc="635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it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4087" y="4307789"/>
            <a:ext cx="87807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15820" algn="l"/>
                <a:tab pos="3301365" algn="l"/>
                <a:tab pos="4126229" algn="l"/>
                <a:tab pos="6410325" algn="l"/>
              </a:tabLst>
            </a:pPr>
            <a:r>
              <a:rPr dirty="0" sz="2400" spc="-5">
                <a:latin typeface="Courier New"/>
                <a:cs typeface="Courier New"/>
              </a:rPr>
              <a:t>separ</a:t>
            </a:r>
            <a:r>
              <a:rPr dirty="0" sz="2400" spc="-10">
                <a:latin typeface="Courier New"/>
                <a:cs typeface="Courier New"/>
              </a:rPr>
              <a:t>a</a:t>
            </a:r>
            <a:r>
              <a:rPr dirty="0" sz="2400" spc="-15">
                <a:latin typeface="Courier New"/>
                <a:cs typeface="Courier New"/>
              </a:rPr>
              <a:t>te</a:t>
            </a:r>
            <a:r>
              <a:rPr dirty="0" sz="2400">
                <a:latin typeface="Courier New"/>
                <a:cs typeface="Courier New"/>
              </a:rPr>
              <a:t>d</a:t>
            </a:r>
            <a:r>
              <a:rPr dirty="0" sz="2400">
                <a:latin typeface="Courier New"/>
                <a:cs typeface="Courier New"/>
              </a:rPr>
              <a:t>	</a:t>
            </a:r>
            <a:r>
              <a:rPr dirty="0" sz="2400" spc="-5">
                <a:latin typeface="Courier New"/>
                <a:cs typeface="Courier New"/>
              </a:rPr>
              <a:t>wi</a:t>
            </a:r>
            <a:r>
              <a:rPr dirty="0" sz="2400" spc="-20">
                <a:latin typeface="Courier New"/>
                <a:cs typeface="Courier New"/>
              </a:rPr>
              <a:t>t</a:t>
            </a:r>
            <a:r>
              <a:rPr dirty="0" sz="2400">
                <a:latin typeface="Courier New"/>
                <a:cs typeface="Courier New"/>
              </a:rPr>
              <a:t>h</a:t>
            </a:r>
            <a:r>
              <a:rPr dirty="0" sz="2400">
                <a:latin typeface="Courier New"/>
                <a:cs typeface="Courier New"/>
              </a:rPr>
              <a:t>	</a:t>
            </a:r>
            <a:r>
              <a:rPr dirty="0" sz="2400" spc="-5">
                <a:latin typeface="Courier New"/>
                <a:cs typeface="Courier New"/>
              </a:rPr>
              <a:t>a</a:t>
            </a:r>
            <a:r>
              <a:rPr dirty="0" sz="2400">
                <a:latin typeface="Courier New"/>
                <a:cs typeface="Courier New"/>
              </a:rPr>
              <a:t>n</a:t>
            </a:r>
            <a:r>
              <a:rPr dirty="0" sz="2400">
                <a:latin typeface="Courier New"/>
                <a:cs typeface="Courier New"/>
              </a:rPr>
              <a:t>	</a:t>
            </a:r>
            <a:r>
              <a:rPr dirty="0" sz="2400" spc="-15" b="1">
                <a:latin typeface="Courier New"/>
                <a:cs typeface="Courier New"/>
              </a:rPr>
              <a:t>u</a:t>
            </a:r>
            <a:r>
              <a:rPr dirty="0" sz="2400" spc="-5" b="1">
                <a:latin typeface="Courier New"/>
                <a:cs typeface="Courier New"/>
              </a:rPr>
              <a:t>nders</a:t>
            </a:r>
            <a:r>
              <a:rPr dirty="0" sz="2400" spc="-10" b="1">
                <a:latin typeface="Courier New"/>
                <a:cs typeface="Courier New"/>
              </a:rPr>
              <a:t>c</a:t>
            </a:r>
            <a:r>
              <a:rPr dirty="0" sz="2400" spc="-15" b="1">
                <a:latin typeface="Courier New"/>
                <a:cs typeface="Courier New"/>
              </a:rPr>
              <a:t>or</a:t>
            </a:r>
            <a:r>
              <a:rPr dirty="0" sz="2400" b="1">
                <a:latin typeface="Courier New"/>
                <a:cs typeface="Courier New"/>
              </a:rPr>
              <a:t>e</a:t>
            </a:r>
            <a:r>
              <a:rPr dirty="0" sz="2400" b="1">
                <a:latin typeface="Courier New"/>
                <a:cs typeface="Courier New"/>
              </a:rPr>
              <a:t>	</a:t>
            </a:r>
            <a:r>
              <a:rPr dirty="0" sz="2400" spc="-15">
                <a:latin typeface="Courier New"/>
                <a:cs typeface="Courier New"/>
              </a:rPr>
              <a:t>($my</a:t>
            </a:r>
            <a:r>
              <a:rPr dirty="0" sz="2400" spc="-30">
                <a:latin typeface="Courier New"/>
                <a:cs typeface="Courier New"/>
              </a:rPr>
              <a:t>_</a:t>
            </a:r>
            <a:r>
              <a:rPr dirty="0" sz="2400" spc="-15">
                <a:latin typeface="Courier New"/>
                <a:cs typeface="Courier New"/>
              </a:rPr>
              <a:t>string)</a:t>
            </a:r>
            <a:r>
              <a:rPr dirty="0" sz="2400"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4087" y="4673854"/>
            <a:ext cx="492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ourier New"/>
                <a:cs typeface="Courier New"/>
              </a:rPr>
              <a:t>capitalization</a:t>
            </a:r>
            <a:r>
              <a:rPr dirty="0" sz="2400" spc="-155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($myString).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4139" y="821182"/>
            <a:ext cx="304292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PHP</a:t>
            </a:r>
            <a:r>
              <a:rPr dirty="0" sz="3200" spc="-65"/>
              <a:t> </a:t>
            </a:r>
            <a:r>
              <a:rPr dirty="0" sz="3200"/>
              <a:t>Data</a:t>
            </a:r>
            <a:r>
              <a:rPr dirty="0" sz="3200" spc="-65"/>
              <a:t> </a:t>
            </a:r>
            <a:r>
              <a:rPr dirty="0" sz="3200" spc="-10"/>
              <a:t>Types</a:t>
            </a:r>
            <a:endParaRPr sz="32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4280" y="1799158"/>
          <a:ext cx="10918825" cy="852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1595"/>
                <a:gridCol w="951230"/>
                <a:gridCol w="1290320"/>
                <a:gridCol w="962660"/>
                <a:gridCol w="629285"/>
                <a:gridCol w="2124075"/>
                <a:gridCol w="1492250"/>
                <a:gridCol w="868045"/>
              </a:tblGrid>
              <a:tr h="438193">
                <a:tc>
                  <a:txBody>
                    <a:bodyPr/>
                    <a:lstStyle/>
                    <a:p>
                      <a:pPr algn="r" marR="92075">
                        <a:lnSpc>
                          <a:spcPts val="3075"/>
                        </a:lnSpc>
                        <a:tabLst>
                          <a:tab pos="469265" algn="l"/>
                        </a:tabLst>
                      </a:pPr>
                      <a:r>
                        <a:rPr dirty="0" sz="2800" spc="-5">
                          <a:solidFill>
                            <a:srgbClr val="CC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2800" spc="-5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800" spc="-15">
                          <a:latin typeface="Courier New"/>
                          <a:cs typeface="Courier New"/>
                        </a:rPr>
                        <a:t>Variables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3075"/>
                        </a:lnSpc>
                      </a:pPr>
                      <a:r>
                        <a:rPr dirty="0" sz="2800" spc="-25">
                          <a:latin typeface="Courier New"/>
                          <a:cs typeface="Courier New"/>
                        </a:rPr>
                        <a:t>can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525">
                        <a:lnSpc>
                          <a:spcPts val="3075"/>
                        </a:lnSpc>
                      </a:pPr>
                      <a:r>
                        <a:rPr dirty="0" sz="2800" spc="-15">
                          <a:latin typeface="Courier New"/>
                          <a:cs typeface="Courier New"/>
                        </a:rPr>
                        <a:t>store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7790">
                        <a:lnSpc>
                          <a:spcPts val="3075"/>
                        </a:lnSpc>
                      </a:pPr>
                      <a:r>
                        <a:rPr dirty="0" sz="2800" spc="-30">
                          <a:latin typeface="Courier New"/>
                          <a:cs typeface="Courier New"/>
                        </a:rPr>
                        <a:t>data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5"/>
                        </a:lnSpc>
                      </a:pPr>
                      <a:r>
                        <a:rPr dirty="0" sz="2800" spc="-30">
                          <a:latin typeface="Courier New"/>
                          <a:cs typeface="Courier New"/>
                        </a:rPr>
                        <a:t>of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3075"/>
                        </a:lnSpc>
                      </a:pPr>
                      <a:r>
                        <a:rPr dirty="0" sz="2800" spc="-15">
                          <a:latin typeface="Courier New"/>
                          <a:cs typeface="Courier New"/>
                        </a:rPr>
                        <a:t>different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3075"/>
                        </a:lnSpc>
                      </a:pPr>
                      <a:r>
                        <a:rPr dirty="0" sz="2800" spc="-15">
                          <a:latin typeface="Courier New"/>
                          <a:cs typeface="Courier New"/>
                        </a:rPr>
                        <a:t>types,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3075"/>
                        </a:lnSpc>
                      </a:pPr>
                      <a:r>
                        <a:rPr dirty="0" sz="2800" spc="-25">
                          <a:latin typeface="Courier New"/>
                          <a:cs typeface="Courier New"/>
                        </a:rPr>
                        <a:t>and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414613">
                <a:tc>
                  <a:txBody>
                    <a:bodyPr/>
                    <a:lstStyle/>
                    <a:p>
                      <a:pPr algn="r" marR="92075">
                        <a:lnSpc>
                          <a:spcPts val="2985"/>
                        </a:lnSpc>
                      </a:pPr>
                      <a:r>
                        <a:rPr dirty="0" sz="2800" spc="-15">
                          <a:latin typeface="Courier New"/>
                          <a:cs typeface="Courier New"/>
                        </a:rPr>
                        <a:t>different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2985"/>
                        </a:lnSpc>
                      </a:pPr>
                      <a:r>
                        <a:rPr dirty="0" sz="2800" spc="-25">
                          <a:latin typeface="Courier New"/>
                          <a:cs typeface="Courier New"/>
                        </a:rPr>
                        <a:t>data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ts val="2985"/>
                        </a:lnSpc>
                      </a:pPr>
                      <a:r>
                        <a:rPr dirty="0" sz="2800" spc="-30">
                          <a:latin typeface="Courier New"/>
                          <a:cs typeface="Courier New"/>
                        </a:rPr>
                        <a:t>types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93345">
                        <a:lnSpc>
                          <a:spcPts val="2985"/>
                        </a:lnSpc>
                      </a:pPr>
                      <a:r>
                        <a:rPr dirty="0" sz="2800" spc="-25">
                          <a:latin typeface="Courier New"/>
                          <a:cs typeface="Courier New"/>
                        </a:rPr>
                        <a:t>can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5"/>
                        </a:lnSpc>
                      </a:pPr>
                      <a:r>
                        <a:rPr dirty="0" sz="2800" spc="-30">
                          <a:latin typeface="Courier New"/>
                          <a:cs typeface="Courier New"/>
                        </a:rPr>
                        <a:t>do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2985"/>
                        </a:lnSpc>
                      </a:pPr>
                      <a:r>
                        <a:rPr dirty="0" sz="2800" spc="-15">
                          <a:latin typeface="Courier New"/>
                          <a:cs typeface="Courier New"/>
                        </a:rPr>
                        <a:t>different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09855">
                        <a:lnSpc>
                          <a:spcPts val="2985"/>
                        </a:lnSpc>
                      </a:pPr>
                      <a:r>
                        <a:rPr dirty="0" sz="2800" spc="-30">
                          <a:latin typeface="Courier New"/>
                          <a:cs typeface="Courier New"/>
                        </a:rPr>
                        <a:t>things.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16635" y="2583239"/>
            <a:ext cx="10202545" cy="320421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84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800" spc="-5">
                <a:latin typeface="Courier New"/>
                <a:cs typeface="Courier New"/>
              </a:rPr>
              <a:t>PHP</a:t>
            </a:r>
            <a:r>
              <a:rPr dirty="0" sz="2800" spc="-155">
                <a:latin typeface="Courier New"/>
                <a:cs typeface="Courier New"/>
              </a:rPr>
              <a:t> </a:t>
            </a:r>
            <a:r>
              <a:rPr dirty="0" sz="2800" spc="-10">
                <a:latin typeface="Courier New"/>
                <a:cs typeface="Courier New"/>
              </a:rPr>
              <a:t>supports</a:t>
            </a:r>
            <a:r>
              <a:rPr dirty="0" sz="2800" spc="-150">
                <a:latin typeface="Courier New"/>
                <a:cs typeface="Courier New"/>
              </a:rPr>
              <a:t> </a:t>
            </a:r>
            <a:r>
              <a:rPr dirty="0" sz="2800" spc="-10">
                <a:latin typeface="Courier New"/>
                <a:cs typeface="Courier New"/>
              </a:rPr>
              <a:t>the</a:t>
            </a:r>
            <a:r>
              <a:rPr dirty="0" sz="2800" spc="-150">
                <a:latin typeface="Courier New"/>
                <a:cs typeface="Courier New"/>
              </a:rPr>
              <a:t> </a:t>
            </a:r>
            <a:r>
              <a:rPr dirty="0" sz="2800" spc="-10">
                <a:latin typeface="Courier New"/>
                <a:cs typeface="Courier New"/>
              </a:rPr>
              <a:t>following</a:t>
            </a:r>
            <a:r>
              <a:rPr dirty="0" sz="2800" spc="-150">
                <a:latin typeface="Courier New"/>
                <a:cs typeface="Courier New"/>
              </a:rPr>
              <a:t> </a:t>
            </a:r>
            <a:r>
              <a:rPr dirty="0" sz="2800" spc="-10">
                <a:latin typeface="Courier New"/>
                <a:cs typeface="Courier New"/>
              </a:rPr>
              <a:t>data</a:t>
            </a:r>
            <a:r>
              <a:rPr dirty="0" sz="2800" spc="-150">
                <a:latin typeface="Courier New"/>
                <a:cs typeface="Courier New"/>
              </a:rPr>
              <a:t> </a:t>
            </a:r>
            <a:r>
              <a:rPr dirty="0" sz="2800" spc="-15">
                <a:latin typeface="Courier New"/>
                <a:cs typeface="Courier New"/>
              </a:rPr>
              <a:t>types:</a:t>
            </a:r>
            <a:endParaRPr sz="2800">
              <a:latin typeface="Courier New"/>
              <a:cs typeface="Courier New"/>
            </a:endParaRPr>
          </a:p>
          <a:p>
            <a:pPr lvl="1" marL="920750" indent="-438150">
              <a:lnSpc>
                <a:spcPct val="100000"/>
              </a:lnSpc>
              <a:spcBef>
                <a:spcPts val="640"/>
              </a:spcBef>
              <a:buClr>
                <a:srgbClr val="CC0000"/>
              </a:buClr>
              <a:buFont typeface="Wingdings"/>
              <a:buChar char=""/>
              <a:tabLst>
                <a:tab pos="920750" algn="l"/>
                <a:tab pos="921385" algn="l"/>
              </a:tabLst>
            </a:pPr>
            <a:r>
              <a:rPr dirty="0" sz="2400" spc="-15">
                <a:latin typeface="Courier New"/>
                <a:cs typeface="Courier New"/>
              </a:rPr>
              <a:t>String</a:t>
            </a:r>
            <a:endParaRPr sz="2400">
              <a:latin typeface="Courier New"/>
              <a:cs typeface="Courier New"/>
            </a:endParaRPr>
          </a:p>
          <a:p>
            <a:pPr lvl="1" marL="920750" indent="-438150">
              <a:lnSpc>
                <a:spcPct val="100000"/>
              </a:lnSpc>
              <a:spcBef>
                <a:spcPts val="605"/>
              </a:spcBef>
              <a:buClr>
                <a:srgbClr val="CC0000"/>
              </a:buClr>
              <a:buFont typeface="Wingdings"/>
              <a:buChar char=""/>
              <a:tabLst>
                <a:tab pos="920750" algn="l"/>
                <a:tab pos="921385" algn="l"/>
              </a:tabLst>
            </a:pPr>
            <a:r>
              <a:rPr dirty="0" sz="2400" spc="-15">
                <a:latin typeface="Courier New"/>
                <a:cs typeface="Courier New"/>
              </a:rPr>
              <a:t>Integer</a:t>
            </a:r>
            <a:endParaRPr sz="2400">
              <a:latin typeface="Courier New"/>
              <a:cs typeface="Courier New"/>
            </a:endParaRPr>
          </a:p>
          <a:p>
            <a:pPr lvl="1" marL="920750" indent="-43815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"/>
              <a:tabLst>
                <a:tab pos="920750" algn="l"/>
                <a:tab pos="921385" algn="l"/>
              </a:tabLst>
            </a:pPr>
            <a:r>
              <a:rPr dirty="0" sz="2400" spc="-5">
                <a:latin typeface="Courier New"/>
                <a:cs typeface="Courier New"/>
              </a:rPr>
              <a:t>Float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(floating</a:t>
            </a:r>
            <a:r>
              <a:rPr dirty="0" sz="2400" spc="-7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point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numbers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-</a:t>
            </a:r>
            <a:r>
              <a:rPr dirty="0" sz="2400" spc="-6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also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called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double)</a:t>
            </a:r>
            <a:endParaRPr sz="2400">
              <a:latin typeface="Courier New"/>
              <a:cs typeface="Courier New"/>
            </a:endParaRPr>
          </a:p>
          <a:p>
            <a:pPr lvl="1" marL="920750" indent="-43815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"/>
              <a:tabLst>
                <a:tab pos="920750" algn="l"/>
                <a:tab pos="921385" algn="l"/>
              </a:tabLst>
            </a:pPr>
            <a:r>
              <a:rPr dirty="0" sz="2400" spc="-15">
                <a:latin typeface="Courier New"/>
                <a:cs typeface="Courier New"/>
              </a:rPr>
              <a:t>Boolean</a:t>
            </a:r>
            <a:endParaRPr sz="2400">
              <a:latin typeface="Courier New"/>
              <a:cs typeface="Courier New"/>
            </a:endParaRPr>
          </a:p>
          <a:p>
            <a:pPr lvl="1" marL="920750" indent="-43815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"/>
              <a:tabLst>
                <a:tab pos="920750" algn="l"/>
                <a:tab pos="921385" algn="l"/>
              </a:tabLst>
            </a:pPr>
            <a:r>
              <a:rPr dirty="0" sz="2400" spc="-15">
                <a:latin typeface="Courier New"/>
                <a:cs typeface="Courier New"/>
              </a:rPr>
              <a:t>Array</a:t>
            </a:r>
            <a:endParaRPr sz="2400">
              <a:latin typeface="Courier New"/>
              <a:cs typeface="Courier New"/>
            </a:endParaRPr>
          </a:p>
          <a:p>
            <a:pPr lvl="1" marL="920750" indent="-43815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"/>
              <a:tabLst>
                <a:tab pos="920750" algn="l"/>
                <a:tab pos="921385" algn="l"/>
              </a:tabLst>
            </a:pPr>
            <a:r>
              <a:rPr dirty="0" sz="2400" spc="-25">
                <a:latin typeface="Courier New"/>
                <a:cs typeface="Courier New"/>
              </a:rPr>
              <a:t>NULL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8232" y="856869"/>
            <a:ext cx="202755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PHP</a:t>
            </a:r>
            <a:r>
              <a:rPr dirty="0" sz="3200" spc="-85"/>
              <a:t> </a:t>
            </a:r>
            <a:r>
              <a:rPr dirty="0" sz="3200" spc="-15"/>
              <a:t>String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17651" y="1482090"/>
            <a:ext cx="11031855" cy="223583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7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Courier New"/>
                <a:cs typeface="Courier New"/>
              </a:rPr>
              <a:t>A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string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is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a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sequence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of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characters,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like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"Hello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world!".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Courier New"/>
                <a:cs typeface="Courier New"/>
              </a:rPr>
              <a:t>A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string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can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be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any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text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inside</a:t>
            </a:r>
            <a:r>
              <a:rPr dirty="0" sz="2400" spc="-75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quotes.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Courier New"/>
                <a:cs typeface="Courier New"/>
              </a:rPr>
              <a:t>You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can</a:t>
            </a:r>
            <a:r>
              <a:rPr dirty="0" sz="2400" spc="-7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use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single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or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double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quotes: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15">
                <a:latin typeface="Courier New"/>
                <a:cs typeface="Courier New"/>
              </a:rPr>
              <a:t>Example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15">
                <a:latin typeface="Courier New"/>
                <a:cs typeface="Courier New"/>
              </a:rPr>
              <a:t>&lt;?php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03961" y="3760210"/>
          <a:ext cx="3914775" cy="710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660"/>
                <a:gridCol w="369570"/>
                <a:gridCol w="1283334"/>
                <a:gridCol w="1681480"/>
              </a:tblGrid>
              <a:tr h="355012">
                <a:tc>
                  <a:txBody>
                    <a:bodyPr/>
                    <a:lstStyle/>
                    <a:p>
                      <a:pPr algn="r" marR="86995">
                        <a:lnSpc>
                          <a:spcPts val="2480"/>
                        </a:lnSpc>
                      </a:pPr>
                      <a:r>
                        <a:rPr dirty="0" sz="2400" spc="-25">
                          <a:latin typeface="Courier New"/>
                          <a:cs typeface="Courier New"/>
                        </a:rPr>
                        <a:t>$x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2480"/>
                        </a:lnSpc>
                      </a:pPr>
                      <a:r>
                        <a:rPr dirty="0" sz="240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480"/>
                        </a:lnSpc>
                      </a:pPr>
                      <a:r>
                        <a:rPr dirty="0" sz="2400" spc="-15">
                          <a:latin typeface="Courier New"/>
                          <a:cs typeface="Courier New"/>
                        </a:rPr>
                        <a:t>"Hello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5875">
                        <a:lnSpc>
                          <a:spcPts val="2480"/>
                        </a:lnSpc>
                      </a:pPr>
                      <a:r>
                        <a:rPr dirty="0" sz="2400" spc="-15">
                          <a:latin typeface="Courier New"/>
                          <a:cs typeface="Courier New"/>
                        </a:rPr>
                        <a:t>world!";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55012">
                <a:tc>
                  <a:txBody>
                    <a:bodyPr/>
                    <a:lstStyle/>
                    <a:p>
                      <a:pPr algn="r" marR="86995">
                        <a:lnSpc>
                          <a:spcPts val="2555"/>
                        </a:lnSpc>
                      </a:pPr>
                      <a:r>
                        <a:rPr dirty="0" sz="2400" spc="-25">
                          <a:latin typeface="Courier New"/>
                          <a:cs typeface="Courier New"/>
                        </a:rPr>
                        <a:t>$y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2555"/>
                        </a:lnSpc>
                      </a:pPr>
                      <a:r>
                        <a:rPr dirty="0" sz="240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555"/>
                        </a:lnSpc>
                      </a:pPr>
                      <a:r>
                        <a:rPr dirty="0" sz="2400" spc="-15">
                          <a:latin typeface="Courier New"/>
                          <a:cs typeface="Courier New"/>
                        </a:rPr>
                        <a:t>'Hello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5875">
                        <a:lnSpc>
                          <a:spcPts val="2555"/>
                        </a:lnSpc>
                      </a:pPr>
                      <a:r>
                        <a:rPr dirty="0" sz="2400" spc="-15">
                          <a:latin typeface="Courier New"/>
                          <a:cs typeface="Courier New"/>
                        </a:rPr>
                        <a:t>world!';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17651" y="4778502"/>
            <a:ext cx="220789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echo</a:t>
            </a:r>
            <a:r>
              <a:rPr dirty="0" sz="2400" spc="10">
                <a:latin typeface="Courier New"/>
                <a:cs typeface="Courier New"/>
              </a:rPr>
              <a:t> </a:t>
            </a:r>
            <a:r>
              <a:rPr dirty="0" sz="2400" spc="-20">
                <a:latin typeface="Courier New"/>
                <a:cs typeface="Courier New"/>
              </a:rPr>
              <a:t>$x; 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echo</a:t>
            </a:r>
            <a:r>
              <a:rPr dirty="0" sz="2400" spc="-105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"&lt;br&gt;"; </a:t>
            </a:r>
            <a:r>
              <a:rPr dirty="0" sz="2400" spc="-14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echo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30">
                <a:latin typeface="Courier New"/>
                <a:cs typeface="Courier New"/>
              </a:rPr>
              <a:t>$y;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25">
                <a:latin typeface="Courier New"/>
                <a:cs typeface="Courier New"/>
              </a:rPr>
              <a:t>?&gt;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81766" y="6278371"/>
            <a:ext cx="21462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Verdana"/>
                <a:cs typeface="Verdana"/>
              </a:rPr>
              <a:t>17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65546" y="624027"/>
            <a:ext cx="222758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PHP</a:t>
            </a:r>
            <a:r>
              <a:rPr dirty="0" sz="3200" spc="-95"/>
              <a:t> </a:t>
            </a:r>
            <a:r>
              <a:rPr dirty="0" sz="3200" spc="-15"/>
              <a:t>Integer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36880" y="1817369"/>
            <a:ext cx="11037570" cy="3025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1965" marR="1507490" indent="-46990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200" spc="-5">
                <a:latin typeface="Courier New"/>
                <a:cs typeface="Courier New"/>
              </a:rPr>
              <a:t>An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integer</a:t>
            </a:r>
            <a:r>
              <a:rPr dirty="0" sz="2200" spc="-4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data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type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is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a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non-decimal</a:t>
            </a:r>
            <a:r>
              <a:rPr dirty="0" sz="2200" spc="-4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number</a:t>
            </a:r>
            <a:r>
              <a:rPr dirty="0" sz="2200" spc="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between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- </a:t>
            </a:r>
            <a:r>
              <a:rPr dirty="0" sz="2200" spc="-130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2,147,483,648</a:t>
            </a:r>
            <a:r>
              <a:rPr dirty="0" sz="2200" spc="-8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and</a:t>
            </a:r>
            <a:r>
              <a:rPr dirty="0" sz="2200" spc="-50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2,147,483,647.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2200" spc="-5" b="1">
                <a:latin typeface="Courier New"/>
                <a:cs typeface="Courier New"/>
              </a:rPr>
              <a:t>Rules</a:t>
            </a:r>
            <a:r>
              <a:rPr dirty="0" sz="2200" spc="-50" b="1">
                <a:latin typeface="Courier New"/>
                <a:cs typeface="Courier New"/>
              </a:rPr>
              <a:t> </a:t>
            </a:r>
            <a:r>
              <a:rPr dirty="0" sz="2200" spc="-5" b="1">
                <a:latin typeface="Courier New"/>
                <a:cs typeface="Courier New"/>
              </a:rPr>
              <a:t>for</a:t>
            </a:r>
            <a:r>
              <a:rPr dirty="0" sz="2200" spc="-50" b="1">
                <a:latin typeface="Courier New"/>
                <a:cs typeface="Courier New"/>
              </a:rPr>
              <a:t> </a:t>
            </a:r>
            <a:r>
              <a:rPr dirty="0" sz="2200" spc="-10" b="1">
                <a:latin typeface="Courier New"/>
                <a:cs typeface="Courier New"/>
              </a:rPr>
              <a:t>integers:</a:t>
            </a:r>
            <a:endParaRPr sz="22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200" spc="-5">
                <a:latin typeface="Courier New"/>
                <a:cs typeface="Courier New"/>
              </a:rPr>
              <a:t>An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integer</a:t>
            </a:r>
            <a:r>
              <a:rPr dirty="0" sz="2200" spc="-5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must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have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at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least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one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digit</a:t>
            </a:r>
            <a:endParaRPr sz="22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200" spc="-5">
                <a:latin typeface="Courier New"/>
                <a:cs typeface="Courier New"/>
              </a:rPr>
              <a:t>An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integer</a:t>
            </a:r>
            <a:r>
              <a:rPr dirty="0" sz="2200" spc="-4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must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not</a:t>
            </a:r>
            <a:r>
              <a:rPr dirty="0" sz="2200" spc="-5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have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a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decimal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point</a:t>
            </a:r>
            <a:endParaRPr sz="22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4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200" spc="-5">
                <a:latin typeface="Courier New"/>
                <a:cs typeface="Courier New"/>
              </a:rPr>
              <a:t>An</a:t>
            </a:r>
            <a:r>
              <a:rPr dirty="0" sz="2200" spc="-4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integer</a:t>
            </a:r>
            <a:r>
              <a:rPr dirty="0" sz="2200" spc="-5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can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be either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positive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or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negative</a:t>
            </a:r>
            <a:endParaRPr sz="22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200" spc="-5">
                <a:latin typeface="Courier New"/>
                <a:cs typeface="Courier New"/>
              </a:rPr>
              <a:t>Integers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can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be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specified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in</a:t>
            </a:r>
            <a:r>
              <a:rPr dirty="0" sz="2200" spc="-5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three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formats: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decimal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(10-based),</a:t>
            </a:r>
            <a:endParaRPr sz="22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200" spc="-5">
                <a:latin typeface="Courier New"/>
                <a:cs typeface="Courier New"/>
              </a:rPr>
              <a:t>hexadecimal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(16-based)</a:t>
            </a:r>
            <a:r>
              <a:rPr dirty="0" sz="2200" spc="-6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or</a:t>
            </a:r>
            <a:r>
              <a:rPr dirty="0" sz="2200" spc="-4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octal</a:t>
            </a:r>
            <a:r>
              <a:rPr dirty="0" sz="2200" spc="-6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(8-based)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81766" y="6278371"/>
            <a:ext cx="21462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Verdana"/>
                <a:cs typeface="Verdana"/>
              </a:rPr>
              <a:t>18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76603" y="1040383"/>
            <a:ext cx="777240" cy="309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50" spc="-10">
                <a:latin typeface="Arial MT"/>
                <a:cs typeface="Arial MT"/>
              </a:rPr>
              <a:t>Con</a:t>
            </a:r>
            <a:r>
              <a:rPr dirty="0" sz="1850" spc="-15">
                <a:latin typeface="Arial MT"/>
                <a:cs typeface="Arial MT"/>
              </a:rPr>
              <a:t>t..</a:t>
            </a:r>
            <a:r>
              <a:rPr dirty="0" sz="1850" spc="5">
                <a:latin typeface="Arial MT"/>
                <a:cs typeface="Arial MT"/>
              </a:rPr>
              <a:t>d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4339" y="1721611"/>
            <a:ext cx="7048500" cy="3606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latin typeface="Courier New"/>
                <a:cs typeface="Courier New"/>
              </a:rPr>
              <a:t>In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the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following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example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$x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is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an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integer.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4339" y="2119629"/>
            <a:ext cx="9359900" cy="25006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1965" algn="l"/>
              </a:tabLst>
            </a:pPr>
            <a:r>
              <a:rPr dirty="0" sz="22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2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200" spc="-5">
                <a:latin typeface="Courier New"/>
                <a:cs typeface="Courier New"/>
              </a:rPr>
              <a:t>The</a:t>
            </a:r>
            <a:r>
              <a:rPr dirty="0" sz="2200" spc="-5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PHP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var_dump()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function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returns the </a:t>
            </a:r>
            <a:r>
              <a:rPr dirty="0" sz="2200" spc="-5" b="1">
                <a:latin typeface="Courier New"/>
                <a:cs typeface="Courier New"/>
              </a:rPr>
              <a:t>data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spc="-5" b="1">
                <a:latin typeface="Courier New"/>
                <a:cs typeface="Courier New"/>
              </a:rPr>
              <a:t>type</a:t>
            </a:r>
            <a:r>
              <a:rPr dirty="0" sz="2200" spc="-45" b="1">
                <a:latin typeface="Courier New"/>
                <a:cs typeface="Courier New"/>
              </a:rPr>
              <a:t> </a:t>
            </a:r>
            <a:r>
              <a:rPr dirty="0" sz="2200" spc="-30">
                <a:latin typeface="Courier New"/>
                <a:cs typeface="Courier New"/>
              </a:rPr>
              <a:t>and</a:t>
            </a:r>
            <a:endParaRPr sz="22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200" spc="-10" b="1">
                <a:latin typeface="Courier New"/>
                <a:cs typeface="Courier New"/>
              </a:rPr>
              <a:t>value</a:t>
            </a:r>
            <a:r>
              <a:rPr dirty="0" sz="2200" spc="-10">
                <a:latin typeface="Courier New"/>
                <a:cs typeface="Courier New"/>
              </a:rPr>
              <a:t>: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200" spc="-10">
                <a:latin typeface="Courier New"/>
                <a:cs typeface="Courier New"/>
              </a:rPr>
              <a:t>Example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200" spc="-10">
                <a:latin typeface="Courier New"/>
                <a:cs typeface="Courier New"/>
              </a:rPr>
              <a:t>&lt;?php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latin typeface="Courier New"/>
                <a:cs typeface="Courier New"/>
              </a:rPr>
              <a:t>$x</a:t>
            </a:r>
            <a:r>
              <a:rPr dirty="0" sz="2200" spc="-4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=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5985;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200" spc="-10">
                <a:latin typeface="Courier New"/>
                <a:cs typeface="Courier New"/>
              </a:rPr>
              <a:t>var_dump($x);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200" spc="-30">
                <a:latin typeface="Courier New"/>
                <a:cs typeface="Courier New"/>
              </a:rPr>
              <a:t>?&gt;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81766" y="6278371"/>
            <a:ext cx="21462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Verdana"/>
                <a:cs typeface="Verdana"/>
              </a:rPr>
              <a:t>19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34939" y="668223"/>
            <a:ext cx="14636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2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dirty="0" sz="3200" spc="-15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3200" spc="-2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3200" spc="-20">
                <a:solidFill>
                  <a:srgbClr val="FF0000"/>
                </a:solidFill>
                <a:latin typeface="Times New Roman"/>
                <a:cs typeface="Times New Roman"/>
              </a:rPr>
              <a:t>nt</a:t>
            </a: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79302" y="6278067"/>
            <a:ext cx="122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Verdana"/>
                <a:cs typeface="Verdana"/>
              </a:rPr>
              <a:t>2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0836" y="1546326"/>
            <a:ext cx="6426200" cy="427863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481965" algn="l"/>
              </a:tabLst>
            </a:pPr>
            <a:r>
              <a:rPr dirty="0" sz="2600">
                <a:solidFill>
                  <a:srgbClr val="6E2E9F"/>
                </a:solidFill>
                <a:latin typeface="Times New Roman"/>
                <a:cs typeface="Times New Roman"/>
              </a:rPr>
              <a:t>€	</a:t>
            </a:r>
            <a:r>
              <a:rPr dirty="0" sz="2600" spc="-5">
                <a:latin typeface="Courier New"/>
                <a:cs typeface="Courier New"/>
              </a:rPr>
              <a:t>Introduction</a:t>
            </a:r>
            <a:r>
              <a:rPr dirty="0" sz="2600" spc="-70">
                <a:latin typeface="Courier New"/>
                <a:cs typeface="Courier New"/>
              </a:rPr>
              <a:t> </a:t>
            </a:r>
            <a:r>
              <a:rPr dirty="0" sz="2600">
                <a:latin typeface="Courier New"/>
                <a:cs typeface="Courier New"/>
              </a:rPr>
              <a:t>to</a:t>
            </a:r>
            <a:r>
              <a:rPr dirty="0" sz="2600" spc="-65">
                <a:latin typeface="Courier New"/>
                <a:cs typeface="Courier New"/>
              </a:rPr>
              <a:t> </a:t>
            </a:r>
            <a:r>
              <a:rPr dirty="0" sz="2600" spc="-30">
                <a:latin typeface="Courier New"/>
                <a:cs typeface="Courier New"/>
              </a:rPr>
              <a:t>PHP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81965" algn="l"/>
              </a:tabLst>
            </a:pPr>
            <a:r>
              <a:rPr dirty="0" sz="2600">
                <a:solidFill>
                  <a:srgbClr val="6E2E9F"/>
                </a:solidFill>
                <a:latin typeface="Times New Roman"/>
                <a:cs typeface="Times New Roman"/>
              </a:rPr>
              <a:t>€	</a:t>
            </a:r>
            <a:r>
              <a:rPr dirty="0" sz="2600" spc="-5">
                <a:latin typeface="Courier New"/>
                <a:cs typeface="Courier New"/>
              </a:rPr>
              <a:t>How</a:t>
            </a:r>
            <a:r>
              <a:rPr dirty="0" sz="2600" spc="-45">
                <a:latin typeface="Courier New"/>
                <a:cs typeface="Courier New"/>
              </a:rPr>
              <a:t> </a:t>
            </a:r>
            <a:r>
              <a:rPr dirty="0" sz="2600" spc="-5">
                <a:latin typeface="Courier New"/>
                <a:cs typeface="Courier New"/>
              </a:rPr>
              <a:t>to run</a:t>
            </a:r>
            <a:r>
              <a:rPr dirty="0" sz="2600" spc="-25">
                <a:latin typeface="Courier New"/>
                <a:cs typeface="Courier New"/>
              </a:rPr>
              <a:t> </a:t>
            </a:r>
            <a:r>
              <a:rPr dirty="0" sz="2600">
                <a:latin typeface="Courier New"/>
                <a:cs typeface="Courier New"/>
              </a:rPr>
              <a:t>php</a:t>
            </a:r>
            <a:r>
              <a:rPr dirty="0" sz="2600" spc="5">
                <a:latin typeface="Courier New"/>
                <a:cs typeface="Courier New"/>
              </a:rPr>
              <a:t> </a:t>
            </a:r>
            <a:r>
              <a:rPr dirty="0" sz="2600" spc="-5">
                <a:latin typeface="Courier New"/>
                <a:cs typeface="Courier New"/>
              </a:rPr>
              <a:t>file</a:t>
            </a:r>
            <a:r>
              <a:rPr dirty="0" sz="2600" spc="-30">
                <a:latin typeface="Courier New"/>
                <a:cs typeface="Courier New"/>
              </a:rPr>
              <a:t> </a:t>
            </a:r>
            <a:r>
              <a:rPr dirty="0" sz="2600">
                <a:latin typeface="Courier New"/>
                <a:cs typeface="Courier New"/>
              </a:rPr>
              <a:t>on</a:t>
            </a:r>
            <a:r>
              <a:rPr dirty="0" sz="2600" spc="-15">
                <a:latin typeface="Courier New"/>
                <a:cs typeface="Courier New"/>
              </a:rPr>
              <a:t> server?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81965" algn="l"/>
              </a:tabLst>
            </a:pPr>
            <a:r>
              <a:rPr dirty="0" sz="2600">
                <a:solidFill>
                  <a:srgbClr val="6E2E9F"/>
                </a:solidFill>
                <a:latin typeface="Times New Roman"/>
                <a:cs typeface="Times New Roman"/>
              </a:rPr>
              <a:t>€	</a:t>
            </a:r>
            <a:r>
              <a:rPr dirty="0" sz="2600" spc="-5">
                <a:latin typeface="Courier New"/>
                <a:cs typeface="Courier New"/>
              </a:rPr>
              <a:t>PHP</a:t>
            </a:r>
            <a:r>
              <a:rPr dirty="0" sz="2600" spc="-60">
                <a:latin typeface="Courier New"/>
                <a:cs typeface="Courier New"/>
              </a:rPr>
              <a:t> </a:t>
            </a:r>
            <a:r>
              <a:rPr dirty="0" sz="2600" spc="-15">
                <a:latin typeface="Courier New"/>
                <a:cs typeface="Courier New"/>
              </a:rPr>
              <a:t>Variables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81965" algn="l"/>
              </a:tabLst>
            </a:pPr>
            <a:r>
              <a:rPr dirty="0" sz="2600">
                <a:solidFill>
                  <a:srgbClr val="6E2E9F"/>
                </a:solidFill>
                <a:latin typeface="Times New Roman"/>
                <a:cs typeface="Times New Roman"/>
              </a:rPr>
              <a:t>€	</a:t>
            </a:r>
            <a:r>
              <a:rPr dirty="0" sz="2600" spc="-5">
                <a:latin typeface="Courier New"/>
                <a:cs typeface="Courier New"/>
              </a:rPr>
              <a:t>PHP</a:t>
            </a:r>
            <a:r>
              <a:rPr dirty="0" sz="2600" spc="-65">
                <a:latin typeface="Courier New"/>
                <a:cs typeface="Courier New"/>
              </a:rPr>
              <a:t> </a:t>
            </a:r>
            <a:r>
              <a:rPr dirty="0" sz="2600">
                <a:latin typeface="Courier New"/>
                <a:cs typeface="Courier New"/>
              </a:rPr>
              <a:t>Data</a:t>
            </a:r>
            <a:r>
              <a:rPr dirty="0" sz="2600" spc="-30">
                <a:latin typeface="Courier New"/>
                <a:cs typeface="Courier New"/>
              </a:rPr>
              <a:t> </a:t>
            </a:r>
            <a:r>
              <a:rPr dirty="0" sz="2600" spc="-15">
                <a:latin typeface="Courier New"/>
                <a:cs typeface="Courier New"/>
              </a:rPr>
              <a:t>Types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481965" algn="l"/>
              </a:tabLst>
            </a:pPr>
            <a:r>
              <a:rPr dirty="0" sz="2600">
                <a:solidFill>
                  <a:srgbClr val="6E2E9F"/>
                </a:solidFill>
                <a:latin typeface="Times New Roman"/>
                <a:cs typeface="Times New Roman"/>
              </a:rPr>
              <a:t>€	</a:t>
            </a:r>
            <a:r>
              <a:rPr dirty="0" sz="2600">
                <a:latin typeface="Courier New"/>
                <a:cs typeface="Courier New"/>
              </a:rPr>
              <a:t>PHP</a:t>
            </a:r>
            <a:r>
              <a:rPr dirty="0" sz="2600" spc="-65">
                <a:latin typeface="Courier New"/>
                <a:cs typeface="Courier New"/>
              </a:rPr>
              <a:t> </a:t>
            </a:r>
            <a:r>
              <a:rPr dirty="0" sz="2600" spc="-15">
                <a:latin typeface="Courier New"/>
                <a:cs typeface="Courier New"/>
              </a:rPr>
              <a:t>Operators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81965" algn="l"/>
              </a:tabLst>
            </a:pPr>
            <a:r>
              <a:rPr dirty="0" sz="2600">
                <a:solidFill>
                  <a:srgbClr val="6E2E9F"/>
                </a:solidFill>
                <a:latin typeface="Times New Roman"/>
                <a:cs typeface="Times New Roman"/>
              </a:rPr>
              <a:t>€	</a:t>
            </a:r>
            <a:r>
              <a:rPr dirty="0" sz="2600" spc="-5">
                <a:latin typeface="Courier New"/>
                <a:cs typeface="Courier New"/>
              </a:rPr>
              <a:t>Conditional</a:t>
            </a:r>
            <a:r>
              <a:rPr dirty="0" sz="2600" spc="-110">
                <a:latin typeface="Courier New"/>
                <a:cs typeface="Courier New"/>
              </a:rPr>
              <a:t> </a:t>
            </a:r>
            <a:r>
              <a:rPr dirty="0" sz="2600" spc="-10">
                <a:latin typeface="Courier New"/>
                <a:cs typeface="Courier New"/>
              </a:rPr>
              <a:t>Statements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81965" algn="l"/>
              </a:tabLst>
            </a:pPr>
            <a:r>
              <a:rPr dirty="0" sz="2600">
                <a:solidFill>
                  <a:srgbClr val="6E2E9F"/>
                </a:solidFill>
                <a:latin typeface="Times New Roman"/>
                <a:cs typeface="Times New Roman"/>
              </a:rPr>
              <a:t>€	</a:t>
            </a:r>
            <a:r>
              <a:rPr dirty="0" sz="2600" spc="-5">
                <a:latin typeface="Courier New"/>
                <a:cs typeface="Courier New"/>
              </a:rPr>
              <a:t>PHP</a:t>
            </a:r>
            <a:r>
              <a:rPr dirty="0" sz="2600" spc="-65">
                <a:latin typeface="Courier New"/>
                <a:cs typeface="Courier New"/>
              </a:rPr>
              <a:t> </a:t>
            </a:r>
            <a:r>
              <a:rPr dirty="0" sz="2600" spc="-15">
                <a:latin typeface="Courier New"/>
                <a:cs typeface="Courier New"/>
              </a:rPr>
              <a:t>Arrays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81965" algn="l"/>
              </a:tabLst>
            </a:pPr>
            <a:r>
              <a:rPr dirty="0" sz="2600">
                <a:solidFill>
                  <a:srgbClr val="6E2E9F"/>
                </a:solidFill>
                <a:latin typeface="Times New Roman"/>
                <a:cs typeface="Times New Roman"/>
              </a:rPr>
              <a:t>€	</a:t>
            </a:r>
            <a:r>
              <a:rPr dirty="0" sz="2600">
                <a:latin typeface="Courier New"/>
                <a:cs typeface="Courier New"/>
              </a:rPr>
              <a:t>PHP</a:t>
            </a:r>
            <a:r>
              <a:rPr dirty="0" sz="2600" spc="-70">
                <a:latin typeface="Courier New"/>
                <a:cs typeface="Courier New"/>
              </a:rPr>
              <a:t> </a:t>
            </a:r>
            <a:r>
              <a:rPr dirty="0" sz="2600" spc="-15">
                <a:latin typeface="Courier New"/>
                <a:cs typeface="Courier New"/>
              </a:rPr>
              <a:t>Looping</a:t>
            </a: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81965" algn="l"/>
              </a:tabLst>
            </a:pPr>
            <a:r>
              <a:rPr dirty="0" sz="2600">
                <a:solidFill>
                  <a:srgbClr val="6E2E9F"/>
                </a:solidFill>
                <a:latin typeface="Times New Roman"/>
                <a:cs typeface="Times New Roman"/>
              </a:rPr>
              <a:t>€	</a:t>
            </a:r>
            <a:r>
              <a:rPr dirty="0" sz="2600" spc="-5">
                <a:latin typeface="Courier New"/>
                <a:cs typeface="Courier New"/>
              </a:rPr>
              <a:t>PHP</a:t>
            </a:r>
            <a:r>
              <a:rPr dirty="0" sz="2600" spc="-60">
                <a:latin typeface="Courier New"/>
                <a:cs typeface="Courier New"/>
              </a:rPr>
              <a:t> </a:t>
            </a:r>
            <a:r>
              <a:rPr dirty="0" sz="2600" spc="-15">
                <a:latin typeface="Courier New"/>
                <a:cs typeface="Courier New"/>
              </a:rPr>
              <a:t>Functions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25116" y="874013"/>
            <a:ext cx="24549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PHP</a:t>
            </a:r>
            <a:r>
              <a:rPr dirty="0" sz="3200" spc="-95"/>
              <a:t> </a:t>
            </a:r>
            <a:r>
              <a:rPr dirty="0" sz="3200" spc="-15"/>
              <a:t>Boolean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691387" y="1631340"/>
            <a:ext cx="9854565" cy="315214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59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200" spc="-5">
                <a:latin typeface="Courier New"/>
                <a:cs typeface="Courier New"/>
              </a:rPr>
              <a:t>A</a:t>
            </a:r>
            <a:r>
              <a:rPr dirty="0" sz="2200" spc="-7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Boolean</a:t>
            </a:r>
            <a:r>
              <a:rPr dirty="0" sz="2200" spc="-4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represents</a:t>
            </a:r>
            <a:r>
              <a:rPr dirty="0" sz="2200" spc="-4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two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possible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states: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TRUE</a:t>
            </a:r>
            <a:r>
              <a:rPr dirty="0" sz="2200" spc="-6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or</a:t>
            </a:r>
            <a:r>
              <a:rPr dirty="0" sz="2200" spc="-55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FALSE.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2200" spc="-5">
                <a:latin typeface="Courier New"/>
                <a:cs typeface="Courier New"/>
              </a:rPr>
              <a:t>$x</a:t>
            </a:r>
            <a:r>
              <a:rPr dirty="0" sz="2200" spc="-4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=</a:t>
            </a:r>
            <a:r>
              <a:rPr dirty="0" sz="2200" spc="-45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true;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latin typeface="Courier New"/>
                <a:cs typeface="Courier New"/>
              </a:rPr>
              <a:t>$y</a:t>
            </a:r>
            <a:r>
              <a:rPr dirty="0" sz="2200" spc="-4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=</a:t>
            </a:r>
            <a:r>
              <a:rPr dirty="0" sz="2200" spc="-45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false;</a:t>
            </a:r>
            <a:endParaRPr sz="22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200" spc="-5">
                <a:latin typeface="Courier New"/>
                <a:cs typeface="Courier New"/>
              </a:rPr>
              <a:t>Booleans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are</a:t>
            </a:r>
            <a:r>
              <a:rPr dirty="0" sz="2200" spc="-4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often</a:t>
            </a:r>
            <a:r>
              <a:rPr dirty="0" sz="2200" spc="-4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used</a:t>
            </a:r>
            <a:r>
              <a:rPr dirty="0" sz="2200" spc="-5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in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conditional</a:t>
            </a:r>
            <a:r>
              <a:rPr dirty="0" sz="2200" spc="-45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testing.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200" spc="-5" b="1">
                <a:latin typeface="Courier New"/>
                <a:cs typeface="Courier New"/>
              </a:rPr>
              <a:t>PHP</a:t>
            </a:r>
            <a:r>
              <a:rPr dirty="0" sz="2200" spc="-80" b="1">
                <a:latin typeface="Courier New"/>
                <a:cs typeface="Courier New"/>
              </a:rPr>
              <a:t> </a:t>
            </a:r>
            <a:r>
              <a:rPr dirty="0" sz="2200" spc="-15" b="1">
                <a:latin typeface="Courier New"/>
                <a:cs typeface="Courier New"/>
              </a:rPr>
              <a:t>Array</a:t>
            </a:r>
            <a:endParaRPr sz="22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49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200" spc="-5">
                <a:latin typeface="Courier New"/>
                <a:cs typeface="Courier New"/>
              </a:rPr>
              <a:t>An</a:t>
            </a:r>
            <a:r>
              <a:rPr dirty="0" sz="2200" spc="-4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array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stores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multiple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values</a:t>
            </a:r>
            <a:r>
              <a:rPr dirty="0" sz="2200" spc="-5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in</a:t>
            </a:r>
            <a:r>
              <a:rPr dirty="0" sz="2200" spc="-4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one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single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variable.</a:t>
            </a:r>
            <a:endParaRPr sz="22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200" spc="-5">
                <a:latin typeface="Courier New"/>
                <a:cs typeface="Courier New"/>
              </a:rPr>
              <a:t>In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the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following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example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$cars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is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an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array.</a:t>
            </a:r>
            <a:endParaRPr sz="22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200" spc="-5">
                <a:latin typeface="Courier New"/>
                <a:cs typeface="Courier New"/>
              </a:rPr>
              <a:t>The</a:t>
            </a:r>
            <a:r>
              <a:rPr dirty="0" sz="2200" spc="-4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position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of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array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elements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starts</a:t>
            </a:r>
            <a:r>
              <a:rPr dirty="0" sz="2200" spc="-4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from</a:t>
            </a:r>
            <a:r>
              <a:rPr dirty="0" sz="2200" spc="15">
                <a:latin typeface="Courier New"/>
                <a:cs typeface="Courier New"/>
              </a:rPr>
              <a:t> </a:t>
            </a:r>
            <a:r>
              <a:rPr dirty="0" sz="2200" spc="-5" b="1">
                <a:latin typeface="Courier New"/>
                <a:cs typeface="Courier New"/>
              </a:rPr>
              <a:t>0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not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 spc="-5" b="1">
                <a:latin typeface="Courier New"/>
                <a:cs typeface="Courier New"/>
              </a:rPr>
              <a:t>1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81766" y="6278371"/>
            <a:ext cx="21462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Verdana"/>
                <a:cs typeface="Verdana"/>
              </a:rPr>
              <a:t>20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76603" y="1040383"/>
            <a:ext cx="777240" cy="309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50" spc="-10">
                <a:latin typeface="Arial MT"/>
                <a:cs typeface="Arial MT"/>
              </a:rPr>
              <a:t>Con</a:t>
            </a:r>
            <a:r>
              <a:rPr dirty="0" sz="1850" spc="-15">
                <a:latin typeface="Arial MT"/>
                <a:cs typeface="Arial MT"/>
              </a:rPr>
              <a:t>t..</a:t>
            </a:r>
            <a:r>
              <a:rPr dirty="0" sz="1850" spc="5">
                <a:latin typeface="Arial MT"/>
                <a:cs typeface="Arial MT"/>
              </a:rPr>
              <a:t>d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5811" y="1984375"/>
            <a:ext cx="1154430" cy="3765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spc="-15"/>
              <a:t>Example</a:t>
            </a:r>
            <a:endParaRPr sz="2300"/>
          </a:p>
        </p:txBody>
      </p:sp>
      <p:sp>
        <p:nvSpPr>
          <p:cNvPr id="5" name="object 5"/>
          <p:cNvSpPr txBox="1"/>
          <p:nvPr/>
        </p:nvSpPr>
        <p:spPr>
          <a:xfrm>
            <a:off x="1035811" y="2411095"/>
            <a:ext cx="5083810" cy="1855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spc="-10">
                <a:latin typeface="Arial MT"/>
                <a:cs typeface="Arial MT"/>
              </a:rPr>
              <a:t>&lt;?php</a:t>
            </a: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300">
                <a:latin typeface="Arial MT"/>
                <a:cs typeface="Arial MT"/>
              </a:rPr>
              <a:t>$cars</a:t>
            </a:r>
            <a:r>
              <a:rPr dirty="0" sz="2300" spc="-7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=</a:t>
            </a:r>
            <a:r>
              <a:rPr dirty="0" sz="2300" spc="-50">
                <a:latin typeface="Arial MT"/>
                <a:cs typeface="Arial MT"/>
              </a:rPr>
              <a:t> </a:t>
            </a:r>
            <a:r>
              <a:rPr dirty="0" sz="2300" spc="-15">
                <a:latin typeface="Arial MT"/>
                <a:cs typeface="Arial MT"/>
              </a:rPr>
              <a:t>array("Volvo","BMW","Toyota");</a:t>
            </a: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300" spc="-15">
                <a:latin typeface="Arial MT"/>
                <a:cs typeface="Arial MT"/>
              </a:rPr>
              <a:t>var_dump($cars);</a:t>
            </a: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300">
                <a:latin typeface="Arial MT"/>
                <a:cs typeface="Arial MT"/>
              </a:rPr>
              <a:t>echo</a:t>
            </a:r>
            <a:r>
              <a:rPr dirty="0" sz="2300" spc="-95">
                <a:latin typeface="Arial MT"/>
                <a:cs typeface="Arial MT"/>
              </a:rPr>
              <a:t> </a:t>
            </a:r>
            <a:r>
              <a:rPr dirty="0" sz="2300" spc="-15">
                <a:latin typeface="Arial MT"/>
                <a:cs typeface="Arial MT"/>
              </a:rPr>
              <a:t>$cars[0];</a:t>
            </a: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300" spc="-25">
                <a:latin typeface="Arial MT"/>
                <a:cs typeface="Arial MT"/>
              </a:rPr>
              <a:t>?&gt;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81766" y="6278371"/>
            <a:ext cx="21462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Verdana"/>
                <a:cs typeface="Verdana"/>
              </a:rPr>
              <a:t>21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35327" y="1053465"/>
            <a:ext cx="27482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PHP</a:t>
            </a:r>
            <a:r>
              <a:rPr dirty="0" sz="2800" spc="-125"/>
              <a:t> </a:t>
            </a:r>
            <a:r>
              <a:rPr dirty="0" sz="2800" spc="-5"/>
              <a:t>NULL</a:t>
            </a:r>
            <a:r>
              <a:rPr dirty="0" sz="2800" spc="-95"/>
              <a:t> </a:t>
            </a:r>
            <a:r>
              <a:rPr dirty="0" sz="2800" spc="-10"/>
              <a:t>Value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891336" y="1673732"/>
            <a:ext cx="10539730" cy="435927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481965" marR="346710" indent="-469900">
              <a:lnSpc>
                <a:spcPts val="2500"/>
              </a:lnSpc>
              <a:spcBef>
                <a:spcPts val="2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200" spc="-5">
                <a:latin typeface="Courier New"/>
                <a:cs typeface="Courier New"/>
              </a:rPr>
              <a:t>Null</a:t>
            </a:r>
            <a:r>
              <a:rPr dirty="0" sz="2200" spc="-4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is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a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special</a:t>
            </a:r>
            <a:r>
              <a:rPr dirty="0" sz="220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data</a:t>
            </a:r>
            <a:r>
              <a:rPr dirty="0" sz="2200" spc="-4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type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which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can</a:t>
            </a:r>
            <a:r>
              <a:rPr dirty="0" sz="2200" spc="-4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have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only</a:t>
            </a:r>
            <a:r>
              <a:rPr dirty="0" sz="2200" spc="20">
                <a:latin typeface="Courier New"/>
                <a:cs typeface="Courier New"/>
              </a:rPr>
              <a:t> </a:t>
            </a:r>
            <a:r>
              <a:rPr dirty="0" sz="2200" spc="-5" b="1">
                <a:latin typeface="Courier New"/>
                <a:cs typeface="Courier New"/>
              </a:rPr>
              <a:t>one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spc="-10" b="1">
                <a:latin typeface="Courier New"/>
                <a:cs typeface="Courier New"/>
              </a:rPr>
              <a:t>value</a:t>
            </a:r>
            <a:r>
              <a:rPr dirty="0" sz="2200" spc="-10">
                <a:latin typeface="Courier New"/>
                <a:cs typeface="Courier New"/>
              </a:rPr>
              <a:t>: </a:t>
            </a:r>
            <a:r>
              <a:rPr dirty="0" sz="2200" spc="-1305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NULL.</a:t>
            </a:r>
            <a:endParaRPr sz="2200">
              <a:latin typeface="Courier New"/>
              <a:cs typeface="Courier New"/>
            </a:endParaRPr>
          </a:p>
          <a:p>
            <a:pPr marL="481965" marR="5080" indent="-469900">
              <a:lnSpc>
                <a:spcPts val="2500"/>
              </a:lnSpc>
              <a:spcBef>
                <a:spcPts val="3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200" spc="-5">
                <a:latin typeface="Courier New"/>
                <a:cs typeface="Courier New"/>
              </a:rPr>
              <a:t>A </a:t>
            </a:r>
            <a:r>
              <a:rPr dirty="0" sz="2200">
                <a:latin typeface="Courier New"/>
                <a:cs typeface="Courier New"/>
              </a:rPr>
              <a:t>variable </a:t>
            </a:r>
            <a:r>
              <a:rPr dirty="0" sz="2200" spc="-5">
                <a:latin typeface="Courier New"/>
                <a:cs typeface="Courier New"/>
              </a:rPr>
              <a:t>of data type </a:t>
            </a:r>
            <a:r>
              <a:rPr dirty="0" sz="2200">
                <a:latin typeface="Courier New"/>
                <a:cs typeface="Courier New"/>
              </a:rPr>
              <a:t>NULL </a:t>
            </a:r>
            <a:r>
              <a:rPr dirty="0" sz="2200" spc="-5">
                <a:latin typeface="Courier New"/>
                <a:cs typeface="Courier New"/>
              </a:rPr>
              <a:t>is a variable </a:t>
            </a:r>
            <a:r>
              <a:rPr dirty="0" sz="2200">
                <a:latin typeface="Courier New"/>
                <a:cs typeface="Courier New"/>
              </a:rPr>
              <a:t>that </a:t>
            </a:r>
            <a:r>
              <a:rPr dirty="0" sz="2200" spc="-5">
                <a:latin typeface="Courier New"/>
                <a:cs typeface="Courier New"/>
              </a:rPr>
              <a:t>has no </a:t>
            </a:r>
            <a:r>
              <a:rPr dirty="0" sz="2200" spc="-10">
                <a:latin typeface="Courier New"/>
                <a:cs typeface="Courier New"/>
              </a:rPr>
              <a:t>value </a:t>
            </a:r>
            <a:r>
              <a:rPr dirty="0" sz="2200" spc="-131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assigned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to</a:t>
            </a:r>
            <a:r>
              <a:rPr dirty="0" sz="2200" spc="-50">
                <a:latin typeface="Courier New"/>
                <a:cs typeface="Courier New"/>
              </a:rPr>
              <a:t> </a:t>
            </a:r>
            <a:r>
              <a:rPr dirty="0" sz="2200" spc="-30">
                <a:latin typeface="Courier New"/>
                <a:cs typeface="Courier New"/>
              </a:rPr>
              <a:t>it.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20"/>
              </a:lnSpc>
              <a:spcBef>
                <a:spcPts val="325"/>
              </a:spcBef>
            </a:pPr>
            <a:r>
              <a:rPr dirty="0" sz="2200" spc="-5" b="1">
                <a:latin typeface="Courier New"/>
                <a:cs typeface="Courier New"/>
              </a:rPr>
              <a:t>Tip:</a:t>
            </a:r>
            <a:r>
              <a:rPr dirty="0" sz="2200" spc="-35" b="1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If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a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variable is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created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without</a:t>
            </a:r>
            <a:r>
              <a:rPr dirty="0" sz="2200" spc="-4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a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value,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it</a:t>
            </a:r>
            <a:r>
              <a:rPr dirty="0" sz="2200" spc="-40">
                <a:latin typeface="Courier New"/>
                <a:cs typeface="Courier New"/>
              </a:rPr>
              <a:t> </a:t>
            </a:r>
            <a:r>
              <a:rPr dirty="0" sz="2200" spc="-15">
                <a:latin typeface="Courier New"/>
                <a:cs typeface="Courier New"/>
              </a:rPr>
              <a:t>is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20"/>
              </a:lnSpc>
            </a:pPr>
            <a:r>
              <a:rPr dirty="0" sz="2200">
                <a:latin typeface="Courier New"/>
                <a:cs typeface="Courier New"/>
              </a:rPr>
              <a:t>automatically</a:t>
            </a:r>
            <a:r>
              <a:rPr dirty="0" sz="2200" spc="-6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assigned</a:t>
            </a:r>
            <a:r>
              <a:rPr dirty="0" sz="2200" spc="-6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a</a:t>
            </a:r>
            <a:r>
              <a:rPr dirty="0" sz="2200" spc="-4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value</a:t>
            </a:r>
            <a:r>
              <a:rPr dirty="0" sz="2200" spc="-4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of</a:t>
            </a:r>
            <a:r>
              <a:rPr dirty="0" sz="2200" spc="-45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NULL.</a:t>
            </a:r>
            <a:endParaRPr sz="22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14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200" spc="-5">
                <a:latin typeface="Courier New"/>
                <a:cs typeface="Courier New"/>
              </a:rPr>
              <a:t>Variables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can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also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be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emptied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by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setting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the</a:t>
            </a:r>
            <a:r>
              <a:rPr dirty="0" sz="2200" spc="-5">
                <a:latin typeface="Courier New"/>
                <a:cs typeface="Courier New"/>
              </a:rPr>
              <a:t> value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to </a:t>
            </a:r>
            <a:r>
              <a:rPr dirty="0" sz="2200" spc="-10">
                <a:latin typeface="Courier New"/>
                <a:cs typeface="Courier New"/>
              </a:rPr>
              <a:t>NULL:</a:t>
            </a:r>
            <a:endParaRPr sz="22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3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200" spc="-10">
                <a:latin typeface="Courier New"/>
                <a:cs typeface="Courier New"/>
              </a:rPr>
              <a:t>Example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30"/>
              </a:lnSpc>
              <a:spcBef>
                <a:spcPts val="190"/>
              </a:spcBef>
            </a:pPr>
            <a:r>
              <a:rPr dirty="0" sz="2200" spc="-10">
                <a:latin typeface="Courier New"/>
                <a:cs typeface="Courier New"/>
              </a:rPr>
              <a:t>&lt;?php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410"/>
              </a:lnSpc>
            </a:pPr>
            <a:r>
              <a:rPr dirty="0" sz="2200" spc="-5">
                <a:latin typeface="Courier New"/>
                <a:cs typeface="Courier New"/>
              </a:rPr>
              <a:t>$x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=</a:t>
            </a:r>
            <a:r>
              <a:rPr dirty="0" sz="2200" spc="-5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"Hello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world!";</a:t>
            </a:r>
            <a:endParaRPr sz="2200">
              <a:latin typeface="Courier New"/>
              <a:cs typeface="Courier New"/>
            </a:endParaRPr>
          </a:p>
          <a:p>
            <a:pPr marL="12700" marR="8348345">
              <a:lnSpc>
                <a:spcPts val="2400"/>
              </a:lnSpc>
              <a:spcBef>
                <a:spcPts val="160"/>
              </a:spcBef>
            </a:pPr>
            <a:r>
              <a:rPr dirty="0" sz="2200" spc="-5">
                <a:latin typeface="Courier New"/>
                <a:cs typeface="Courier New"/>
              </a:rPr>
              <a:t>$x = </a:t>
            </a:r>
            <a:r>
              <a:rPr dirty="0" sz="2200" spc="-10">
                <a:latin typeface="Courier New"/>
                <a:cs typeface="Courier New"/>
              </a:rPr>
              <a:t>null; </a:t>
            </a:r>
            <a:r>
              <a:rPr dirty="0" sz="2200" spc="-5">
                <a:latin typeface="Courier New"/>
                <a:cs typeface="Courier New"/>
              </a:rPr>
              <a:t> </a:t>
            </a:r>
            <a:r>
              <a:rPr dirty="0" sz="2200" spc="-15">
                <a:latin typeface="Courier New"/>
                <a:cs typeface="Courier New"/>
              </a:rPr>
              <a:t>v</a:t>
            </a:r>
            <a:r>
              <a:rPr dirty="0" sz="2200" spc="-10">
                <a:latin typeface="Courier New"/>
                <a:cs typeface="Courier New"/>
              </a:rPr>
              <a:t>a</a:t>
            </a:r>
            <a:r>
              <a:rPr dirty="0" sz="2200" spc="-15">
                <a:latin typeface="Courier New"/>
                <a:cs typeface="Courier New"/>
              </a:rPr>
              <a:t>r</a:t>
            </a:r>
            <a:r>
              <a:rPr dirty="0" sz="2200" spc="-10">
                <a:latin typeface="Courier New"/>
                <a:cs typeface="Courier New"/>
              </a:rPr>
              <a:t>_</a:t>
            </a:r>
            <a:r>
              <a:rPr dirty="0" sz="2200" spc="-15">
                <a:latin typeface="Courier New"/>
                <a:cs typeface="Courier New"/>
              </a:rPr>
              <a:t>d</a:t>
            </a:r>
            <a:r>
              <a:rPr dirty="0" sz="2200" spc="-10">
                <a:latin typeface="Courier New"/>
                <a:cs typeface="Courier New"/>
              </a:rPr>
              <a:t>ump(</a:t>
            </a:r>
            <a:r>
              <a:rPr dirty="0" sz="2200" spc="-20">
                <a:latin typeface="Courier New"/>
                <a:cs typeface="Courier New"/>
              </a:rPr>
              <a:t>$</a:t>
            </a:r>
            <a:r>
              <a:rPr dirty="0" sz="2200" spc="-10">
                <a:latin typeface="Courier New"/>
                <a:cs typeface="Courier New"/>
              </a:rPr>
              <a:t>x</a:t>
            </a:r>
            <a:r>
              <a:rPr dirty="0" sz="2200" spc="-15">
                <a:latin typeface="Courier New"/>
                <a:cs typeface="Courier New"/>
              </a:rPr>
              <a:t>)</a:t>
            </a:r>
            <a:r>
              <a:rPr dirty="0" sz="2200" spc="-5"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435"/>
              </a:lnSpc>
            </a:pPr>
            <a:r>
              <a:rPr dirty="0" sz="2200" spc="-30">
                <a:latin typeface="Courier New"/>
                <a:cs typeface="Courier New"/>
              </a:rPr>
              <a:t>?&gt;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81766" y="6278371"/>
            <a:ext cx="21462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Verdana"/>
                <a:cs typeface="Verdana"/>
              </a:rPr>
              <a:t>22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63472" y="933450"/>
            <a:ext cx="250190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33170" algn="l"/>
              </a:tabLst>
            </a:pPr>
            <a:r>
              <a:rPr dirty="0" sz="3200" spc="-30"/>
              <a:t>P</a:t>
            </a:r>
            <a:r>
              <a:rPr dirty="0" sz="3200" spc="-25"/>
              <a:t>H</a:t>
            </a:r>
            <a:r>
              <a:rPr dirty="0" sz="3200"/>
              <a:t>P</a:t>
            </a:r>
            <a:r>
              <a:rPr dirty="0" sz="3200"/>
              <a:t>	</a:t>
            </a:r>
            <a:r>
              <a:rPr dirty="0" sz="3200" spc="-15"/>
              <a:t>S</a:t>
            </a:r>
            <a:r>
              <a:rPr dirty="0" sz="3200" spc="-20"/>
              <a:t>t</a:t>
            </a:r>
            <a:r>
              <a:rPr dirty="0" sz="3200" spc="-10"/>
              <a:t>r</a:t>
            </a:r>
            <a:r>
              <a:rPr dirty="0" sz="3200" spc="-20"/>
              <a:t>i</a:t>
            </a:r>
            <a:r>
              <a:rPr dirty="0" sz="3200" spc="-20"/>
              <a:t>ng</a:t>
            </a:r>
            <a:r>
              <a:rPr dirty="0" sz="3200"/>
              <a:t>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70103" y="1724932"/>
            <a:ext cx="10199370" cy="302387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59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200" spc="-5">
                <a:latin typeface="Courier New"/>
                <a:cs typeface="Courier New"/>
              </a:rPr>
              <a:t>A</a:t>
            </a:r>
            <a:r>
              <a:rPr dirty="0" sz="2200" spc="-5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string</a:t>
            </a:r>
            <a:r>
              <a:rPr dirty="0" sz="2200" spc="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is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a</a:t>
            </a:r>
            <a:r>
              <a:rPr dirty="0" sz="2200" spc="-5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sequence</a:t>
            </a:r>
            <a:r>
              <a:rPr dirty="0" sz="2200" spc="-4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of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characters,</a:t>
            </a:r>
            <a:r>
              <a:rPr dirty="0" sz="2200" spc="-4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like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"Hello</a:t>
            </a:r>
            <a:r>
              <a:rPr dirty="0" sz="2200" spc="-45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world!".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2200" spc="-5" b="1">
                <a:latin typeface="Courier New"/>
                <a:cs typeface="Courier New"/>
              </a:rPr>
              <a:t>Get</a:t>
            </a:r>
            <a:r>
              <a:rPr dirty="0" sz="2200" spc="-25" b="1">
                <a:latin typeface="Courier New"/>
                <a:cs typeface="Courier New"/>
              </a:rPr>
              <a:t> </a:t>
            </a:r>
            <a:r>
              <a:rPr dirty="0" sz="2200" spc="-5" b="1">
                <a:latin typeface="Courier New"/>
                <a:cs typeface="Courier New"/>
              </a:rPr>
              <a:t>The</a:t>
            </a:r>
            <a:r>
              <a:rPr dirty="0" sz="2200" spc="-20" b="1">
                <a:latin typeface="Courier New"/>
                <a:cs typeface="Courier New"/>
              </a:rPr>
              <a:t> </a:t>
            </a:r>
            <a:r>
              <a:rPr dirty="0" sz="2200" spc="-5" b="1">
                <a:latin typeface="Courier New"/>
                <a:cs typeface="Courier New"/>
              </a:rPr>
              <a:t>Length</a:t>
            </a:r>
            <a:r>
              <a:rPr dirty="0" sz="2200" spc="-2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of</a:t>
            </a:r>
            <a:r>
              <a:rPr dirty="0" sz="2200" spc="-5" b="1">
                <a:latin typeface="Courier New"/>
                <a:cs typeface="Courier New"/>
              </a:rPr>
              <a:t> a</a:t>
            </a:r>
            <a:r>
              <a:rPr dirty="0" sz="2200" spc="-45" b="1">
                <a:latin typeface="Courier New"/>
                <a:cs typeface="Courier New"/>
              </a:rPr>
              <a:t> </a:t>
            </a:r>
            <a:r>
              <a:rPr dirty="0" sz="2200" spc="-10" b="1">
                <a:latin typeface="Courier New"/>
                <a:cs typeface="Courier New"/>
              </a:rPr>
              <a:t>String</a:t>
            </a:r>
            <a:endParaRPr sz="22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200" spc="-5">
                <a:latin typeface="Courier New"/>
                <a:cs typeface="Courier New"/>
              </a:rPr>
              <a:t>The</a:t>
            </a:r>
            <a:r>
              <a:rPr dirty="0" sz="2200" spc="-4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PHP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strlen()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function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returns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the</a:t>
            </a:r>
            <a:r>
              <a:rPr dirty="0" sz="2200" spc="-6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length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of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a</a:t>
            </a:r>
            <a:r>
              <a:rPr dirty="0" sz="2200" spc="-50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string.</a:t>
            </a:r>
            <a:endParaRPr sz="22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200" spc="-5">
                <a:latin typeface="Courier New"/>
                <a:cs typeface="Courier New"/>
              </a:rPr>
              <a:t>The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example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below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returns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the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length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of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the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string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"Hello</a:t>
            </a:r>
            <a:endParaRPr sz="22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200" spc="-10">
                <a:latin typeface="Courier New"/>
                <a:cs typeface="Courier New"/>
              </a:rPr>
              <a:t>world!":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2200" spc="-10">
                <a:latin typeface="Courier New"/>
                <a:cs typeface="Courier New"/>
              </a:rPr>
              <a:t>&lt;?php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latin typeface="Courier New"/>
                <a:cs typeface="Courier New"/>
              </a:rPr>
              <a:t>echo</a:t>
            </a:r>
            <a:r>
              <a:rPr dirty="0" sz="2200" spc="-7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strlen("Hello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world!");</a:t>
            </a:r>
            <a:r>
              <a:rPr dirty="0" sz="2200" spc="-5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//</a:t>
            </a:r>
            <a:r>
              <a:rPr dirty="0" sz="2200" spc="-6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outputs</a:t>
            </a:r>
            <a:r>
              <a:rPr dirty="0" sz="2200" spc="-45">
                <a:latin typeface="Courier New"/>
                <a:cs typeface="Courier New"/>
              </a:rPr>
              <a:t> </a:t>
            </a:r>
            <a:r>
              <a:rPr dirty="0" sz="2200" spc="-15">
                <a:latin typeface="Courier New"/>
                <a:cs typeface="Courier New"/>
              </a:rPr>
              <a:t>12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200" spc="-30">
                <a:latin typeface="Courier New"/>
                <a:cs typeface="Courier New"/>
              </a:rPr>
              <a:t>?&gt;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6603" y="1040383"/>
            <a:ext cx="777240" cy="309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50" spc="-10">
                <a:latin typeface="Arial MT"/>
                <a:cs typeface="Arial MT"/>
              </a:rPr>
              <a:t>Con</a:t>
            </a:r>
            <a:r>
              <a:rPr dirty="0" sz="1850" spc="-15">
                <a:latin typeface="Arial MT"/>
                <a:cs typeface="Arial MT"/>
              </a:rPr>
              <a:t>t..</a:t>
            </a:r>
            <a:r>
              <a:rPr dirty="0" sz="1850" spc="5">
                <a:latin typeface="Arial MT"/>
                <a:cs typeface="Arial MT"/>
              </a:rPr>
              <a:t>d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5811" y="1806067"/>
            <a:ext cx="6450965" cy="3765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spc="-5" b="1">
                <a:latin typeface="Courier New"/>
                <a:cs typeface="Courier New"/>
              </a:rPr>
              <a:t>Count</a:t>
            </a:r>
            <a:r>
              <a:rPr dirty="0" sz="2300" spc="-75" b="1">
                <a:latin typeface="Courier New"/>
                <a:cs typeface="Courier New"/>
              </a:rPr>
              <a:t> </a:t>
            </a:r>
            <a:r>
              <a:rPr dirty="0" sz="2300" spc="-10" b="1">
                <a:latin typeface="Courier New"/>
                <a:cs typeface="Courier New"/>
              </a:rPr>
              <a:t>The</a:t>
            </a:r>
            <a:r>
              <a:rPr dirty="0" sz="2300" spc="-30" b="1">
                <a:latin typeface="Courier New"/>
                <a:cs typeface="Courier New"/>
              </a:rPr>
              <a:t> </a:t>
            </a:r>
            <a:r>
              <a:rPr dirty="0" sz="2300" spc="-10" b="1">
                <a:latin typeface="Courier New"/>
                <a:cs typeface="Courier New"/>
              </a:rPr>
              <a:t>Number</a:t>
            </a:r>
            <a:r>
              <a:rPr dirty="0" sz="2300" spc="-75" b="1">
                <a:latin typeface="Courier New"/>
                <a:cs typeface="Courier New"/>
              </a:rPr>
              <a:t> </a:t>
            </a:r>
            <a:r>
              <a:rPr dirty="0" sz="2300" spc="-5" b="1">
                <a:latin typeface="Courier New"/>
                <a:cs typeface="Courier New"/>
              </a:rPr>
              <a:t>of</a:t>
            </a:r>
            <a:r>
              <a:rPr dirty="0" sz="2300" spc="-65" b="1">
                <a:latin typeface="Courier New"/>
                <a:cs typeface="Courier New"/>
              </a:rPr>
              <a:t> </a:t>
            </a:r>
            <a:r>
              <a:rPr dirty="0" sz="2300" spc="-10" b="1">
                <a:latin typeface="Courier New"/>
                <a:cs typeface="Courier New"/>
              </a:rPr>
              <a:t>Words</a:t>
            </a:r>
            <a:r>
              <a:rPr dirty="0" sz="2300" spc="-50" b="1">
                <a:latin typeface="Courier New"/>
                <a:cs typeface="Courier New"/>
              </a:rPr>
              <a:t> </a:t>
            </a:r>
            <a:r>
              <a:rPr dirty="0" sz="2300" spc="-5" b="1">
                <a:latin typeface="Courier New"/>
                <a:cs typeface="Courier New"/>
              </a:rPr>
              <a:t>in</a:t>
            </a:r>
            <a:r>
              <a:rPr dirty="0" sz="2300" spc="-60" b="1">
                <a:latin typeface="Courier New"/>
                <a:cs typeface="Courier New"/>
              </a:rPr>
              <a:t> </a:t>
            </a:r>
            <a:r>
              <a:rPr dirty="0" sz="2300" b="1">
                <a:latin typeface="Courier New"/>
                <a:cs typeface="Courier New"/>
              </a:rPr>
              <a:t>a</a:t>
            </a:r>
            <a:r>
              <a:rPr dirty="0" sz="2300" spc="-40" b="1">
                <a:latin typeface="Courier New"/>
                <a:cs typeface="Courier New"/>
              </a:rPr>
              <a:t> </a:t>
            </a:r>
            <a:r>
              <a:rPr dirty="0" sz="2300" spc="-15" b="1">
                <a:latin typeface="Courier New"/>
                <a:cs typeface="Courier New"/>
              </a:rPr>
              <a:t>String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5811" y="2260219"/>
            <a:ext cx="10120630" cy="4264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9230" marR="2314575" indent="-16510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SzPct val="47826"/>
              <a:buFont typeface="Wingdings"/>
              <a:buChar char=""/>
              <a:tabLst>
                <a:tab pos="494030" algn="l"/>
                <a:tab pos="494665" algn="l"/>
              </a:tabLst>
            </a:pPr>
            <a:r>
              <a:rPr dirty="0"/>
              <a:t>	</a:t>
            </a:r>
            <a:r>
              <a:rPr dirty="0" sz="2300">
                <a:latin typeface="Arial MT"/>
                <a:cs typeface="Arial MT"/>
              </a:rPr>
              <a:t>The</a:t>
            </a:r>
            <a:r>
              <a:rPr dirty="0" sz="2300" spc="-10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PHP</a:t>
            </a:r>
            <a:r>
              <a:rPr dirty="0" sz="2300" spc="-65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str_word_count()</a:t>
            </a:r>
            <a:r>
              <a:rPr dirty="0" sz="2300" spc="-85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function</a:t>
            </a:r>
            <a:r>
              <a:rPr dirty="0" sz="2300" spc="-10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counts</a:t>
            </a:r>
            <a:r>
              <a:rPr dirty="0" sz="2300" spc="-10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the</a:t>
            </a:r>
            <a:r>
              <a:rPr dirty="0" sz="2300" spc="-7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number</a:t>
            </a:r>
            <a:r>
              <a:rPr dirty="0" sz="2300" spc="-105">
                <a:latin typeface="Arial MT"/>
                <a:cs typeface="Arial MT"/>
              </a:rPr>
              <a:t> </a:t>
            </a:r>
            <a:r>
              <a:rPr dirty="0" sz="2300" spc="-25">
                <a:latin typeface="Arial MT"/>
                <a:cs typeface="Arial MT"/>
              </a:rPr>
              <a:t>of </a:t>
            </a:r>
            <a:r>
              <a:rPr dirty="0" sz="2300" spc="-62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words</a:t>
            </a:r>
            <a:r>
              <a:rPr dirty="0" sz="2300" spc="-7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in</a:t>
            </a:r>
            <a:r>
              <a:rPr dirty="0" sz="2300" spc="-4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a</a:t>
            </a:r>
            <a:r>
              <a:rPr dirty="0" sz="2300" spc="-50">
                <a:latin typeface="Arial MT"/>
                <a:cs typeface="Arial MT"/>
              </a:rPr>
              <a:t> </a:t>
            </a:r>
            <a:r>
              <a:rPr dirty="0" sz="2300" spc="-10">
                <a:latin typeface="Arial MT"/>
                <a:cs typeface="Arial MT"/>
              </a:rPr>
              <a:t>string:</a:t>
            </a: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300" spc="-10">
                <a:latin typeface="Arial MT"/>
                <a:cs typeface="Arial MT"/>
              </a:rPr>
              <a:t>&lt;?php</a:t>
            </a: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300">
                <a:latin typeface="Arial MT"/>
                <a:cs typeface="Arial MT"/>
              </a:rPr>
              <a:t>echo</a:t>
            </a:r>
            <a:r>
              <a:rPr dirty="0" sz="2300" spc="-125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str_word_count("Hello</a:t>
            </a:r>
            <a:r>
              <a:rPr dirty="0" sz="2300" spc="-13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world!");</a:t>
            </a:r>
            <a:r>
              <a:rPr dirty="0" sz="2300" spc="-135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//</a:t>
            </a:r>
            <a:r>
              <a:rPr dirty="0" sz="2300" spc="-10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outputs</a:t>
            </a:r>
            <a:r>
              <a:rPr dirty="0" sz="2300" spc="-12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2</a:t>
            </a: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300" spc="-25">
                <a:latin typeface="Arial MT"/>
                <a:cs typeface="Arial MT"/>
              </a:rPr>
              <a:t>?&gt;</a:t>
            </a: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2300" spc="-10" b="1">
                <a:latin typeface="Courier New"/>
                <a:cs typeface="Courier New"/>
              </a:rPr>
              <a:t>Reverse</a:t>
            </a:r>
            <a:r>
              <a:rPr dirty="0" sz="2300" spc="-110" b="1">
                <a:latin typeface="Courier New"/>
                <a:cs typeface="Courier New"/>
              </a:rPr>
              <a:t> </a:t>
            </a:r>
            <a:r>
              <a:rPr dirty="0" sz="2300" b="1">
                <a:latin typeface="Courier New"/>
                <a:cs typeface="Courier New"/>
              </a:rPr>
              <a:t>a</a:t>
            </a:r>
            <a:r>
              <a:rPr dirty="0" sz="2300" spc="-65" b="1">
                <a:latin typeface="Courier New"/>
                <a:cs typeface="Courier New"/>
              </a:rPr>
              <a:t> </a:t>
            </a:r>
            <a:r>
              <a:rPr dirty="0" sz="2300" spc="-15" b="1">
                <a:latin typeface="Courier New"/>
                <a:cs typeface="Courier New"/>
              </a:rPr>
              <a:t>String</a:t>
            </a:r>
            <a:endParaRPr sz="2300">
              <a:latin typeface="Courier New"/>
              <a:cs typeface="Courier New"/>
            </a:endParaRPr>
          </a:p>
          <a:p>
            <a:pPr marL="494030" indent="-469900">
              <a:lnSpc>
                <a:spcPct val="100000"/>
              </a:lnSpc>
              <a:spcBef>
                <a:spcPts val="815"/>
              </a:spcBef>
              <a:buClr>
                <a:srgbClr val="CC0000"/>
              </a:buClr>
              <a:buSzPct val="47826"/>
              <a:buFont typeface="Wingdings"/>
              <a:buChar char=""/>
              <a:tabLst>
                <a:tab pos="494030" algn="l"/>
                <a:tab pos="494665" algn="l"/>
              </a:tabLst>
            </a:pPr>
            <a:r>
              <a:rPr dirty="0" sz="2300">
                <a:latin typeface="Arial MT"/>
                <a:cs typeface="Arial MT"/>
              </a:rPr>
              <a:t>The</a:t>
            </a:r>
            <a:r>
              <a:rPr dirty="0" sz="2300" spc="-10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PHP</a:t>
            </a:r>
            <a:r>
              <a:rPr dirty="0" sz="2300" spc="-65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strrev()</a:t>
            </a:r>
            <a:r>
              <a:rPr dirty="0" sz="2300" spc="-9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function</a:t>
            </a:r>
            <a:r>
              <a:rPr dirty="0" sz="2300" spc="-8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reverses</a:t>
            </a:r>
            <a:r>
              <a:rPr dirty="0" sz="2300" spc="-8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a</a:t>
            </a:r>
            <a:r>
              <a:rPr dirty="0" sz="2300" spc="-80">
                <a:latin typeface="Arial MT"/>
                <a:cs typeface="Arial MT"/>
              </a:rPr>
              <a:t> </a:t>
            </a:r>
            <a:r>
              <a:rPr dirty="0" sz="2300" spc="-10">
                <a:latin typeface="Arial MT"/>
                <a:cs typeface="Arial MT"/>
              </a:rPr>
              <a:t>string:</a:t>
            </a: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300" spc="-15">
                <a:latin typeface="Arial MT"/>
                <a:cs typeface="Arial MT"/>
              </a:rPr>
              <a:t>Example</a:t>
            </a: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2300" spc="-10">
                <a:latin typeface="Arial MT"/>
                <a:cs typeface="Arial MT"/>
              </a:rPr>
              <a:t>&lt;?php</a:t>
            </a: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300">
                <a:latin typeface="Arial MT"/>
                <a:cs typeface="Arial MT"/>
              </a:rPr>
              <a:t>echo</a:t>
            </a:r>
            <a:r>
              <a:rPr dirty="0" sz="2300" spc="-12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strrev("Hello</a:t>
            </a:r>
            <a:r>
              <a:rPr dirty="0" sz="2300" spc="-90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world!");</a:t>
            </a:r>
            <a:r>
              <a:rPr dirty="0" sz="2300" spc="-114">
                <a:latin typeface="Arial MT"/>
                <a:cs typeface="Arial MT"/>
              </a:rPr>
              <a:t> </a:t>
            </a:r>
            <a:r>
              <a:rPr dirty="0" sz="2300" spc="-5">
                <a:latin typeface="Arial MT"/>
                <a:cs typeface="Arial MT"/>
              </a:rPr>
              <a:t>//</a:t>
            </a:r>
            <a:r>
              <a:rPr dirty="0" sz="2300" spc="-80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outputs</a:t>
            </a:r>
            <a:r>
              <a:rPr dirty="0" sz="2300" spc="-125">
                <a:latin typeface="Arial MT"/>
                <a:cs typeface="Arial MT"/>
              </a:rPr>
              <a:t> </a:t>
            </a:r>
            <a:r>
              <a:rPr dirty="0" sz="2300">
                <a:latin typeface="Arial MT"/>
                <a:cs typeface="Arial MT"/>
              </a:rPr>
              <a:t>!dlrow</a:t>
            </a:r>
            <a:r>
              <a:rPr dirty="0" sz="2300" spc="-85">
                <a:latin typeface="Arial MT"/>
                <a:cs typeface="Arial MT"/>
              </a:rPr>
              <a:t> </a:t>
            </a:r>
            <a:r>
              <a:rPr dirty="0" sz="2300" spc="-10">
                <a:latin typeface="Arial MT"/>
                <a:cs typeface="Arial MT"/>
              </a:rPr>
              <a:t>olleH</a:t>
            </a: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10107295" algn="l"/>
              </a:tabLst>
            </a:pPr>
            <a:r>
              <a:rPr dirty="0" u="heavy" sz="2300" spc="-15"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?&gt;	</a:t>
            </a:r>
            <a:endParaRPr sz="2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8232" y="926718"/>
            <a:ext cx="65354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Search</a:t>
            </a:r>
            <a:r>
              <a:rPr dirty="0" sz="2800" spc="-80"/>
              <a:t> </a:t>
            </a:r>
            <a:r>
              <a:rPr dirty="0" sz="2800" spc="-5"/>
              <a:t>For</a:t>
            </a:r>
            <a:r>
              <a:rPr dirty="0" sz="2800" spc="-85"/>
              <a:t> </a:t>
            </a:r>
            <a:r>
              <a:rPr dirty="0" sz="2800" spc="-5"/>
              <a:t>a</a:t>
            </a:r>
            <a:r>
              <a:rPr dirty="0" sz="2800" spc="-100"/>
              <a:t> </a:t>
            </a:r>
            <a:r>
              <a:rPr dirty="0" sz="2800" spc="-5"/>
              <a:t>Specific</a:t>
            </a:r>
            <a:r>
              <a:rPr dirty="0" sz="2800" spc="-80"/>
              <a:t> </a:t>
            </a:r>
            <a:r>
              <a:rPr dirty="0" sz="2800" spc="-5"/>
              <a:t>Text</a:t>
            </a:r>
            <a:r>
              <a:rPr dirty="0" sz="2800" spc="-90"/>
              <a:t> </a:t>
            </a:r>
            <a:r>
              <a:rPr dirty="0" sz="2800" spc="-5"/>
              <a:t>Within</a:t>
            </a:r>
            <a:r>
              <a:rPr dirty="0" sz="2800" spc="-90"/>
              <a:t> </a:t>
            </a:r>
            <a:r>
              <a:rPr dirty="0" sz="2800" spc="-5"/>
              <a:t>a</a:t>
            </a:r>
            <a:r>
              <a:rPr dirty="0" sz="2800" spc="-100"/>
              <a:t> </a:t>
            </a:r>
            <a:r>
              <a:rPr dirty="0" sz="2800" spc="-15"/>
              <a:t>String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438099" y="1840179"/>
            <a:ext cx="77177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24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Courier New"/>
                <a:cs typeface="Courier New"/>
              </a:rPr>
              <a:t>The</a:t>
            </a:r>
            <a:r>
              <a:rPr dirty="0" sz="2400" spc="44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PHP</a:t>
            </a:r>
            <a:r>
              <a:rPr dirty="0" sz="2400" spc="43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strpos()</a:t>
            </a:r>
            <a:r>
              <a:rPr dirty="0" sz="2400" spc="44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function</a:t>
            </a:r>
            <a:r>
              <a:rPr dirty="0" sz="2400" spc="45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searches</a:t>
            </a:r>
            <a:r>
              <a:rPr dirty="0" sz="2400" spc="44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for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7491" y="2206244"/>
            <a:ext cx="29317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within</a:t>
            </a:r>
            <a:r>
              <a:rPr dirty="0" sz="2400" spc="-9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a</a:t>
            </a:r>
            <a:r>
              <a:rPr dirty="0" sz="2400" spc="-85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string.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072" y="2644902"/>
            <a:ext cx="826960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100"/>
              </a:spcBef>
              <a:tabLst>
                <a:tab pos="481965" algn="l"/>
                <a:tab pos="3624579" algn="l"/>
              </a:tabLst>
            </a:pPr>
            <a:r>
              <a:rPr dirty="0" sz="24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Courier New"/>
                <a:cs typeface="Courier New"/>
              </a:rPr>
              <a:t>If</a:t>
            </a:r>
            <a:r>
              <a:rPr dirty="0" sz="2400" spc="24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a</a:t>
            </a:r>
            <a:r>
              <a:rPr dirty="0" sz="2400" spc="229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match</a:t>
            </a:r>
            <a:r>
              <a:rPr dirty="0" sz="2400" spc="254">
                <a:latin typeface="Courier New"/>
                <a:cs typeface="Courier New"/>
              </a:rPr>
              <a:t> </a:t>
            </a:r>
            <a:r>
              <a:rPr dirty="0" sz="2400" spc="-20">
                <a:latin typeface="Courier New"/>
                <a:cs typeface="Courier New"/>
              </a:rPr>
              <a:t>is</a:t>
            </a:r>
            <a:r>
              <a:rPr dirty="0" sz="2400" spc="254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found,</a:t>
            </a:r>
            <a:r>
              <a:rPr dirty="0" sz="2400" spc="204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the</a:t>
            </a:r>
            <a:r>
              <a:rPr dirty="0" sz="2400" spc="235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function</a:t>
            </a:r>
            <a:r>
              <a:rPr dirty="0" sz="2400" spc="525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returns </a:t>
            </a:r>
            <a:r>
              <a:rPr dirty="0" sz="2400" spc="-14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position</a:t>
            </a:r>
            <a:r>
              <a:rPr dirty="0" sz="2400" spc="47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of</a:t>
            </a:r>
            <a:r>
              <a:rPr dirty="0" sz="2400" spc="505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the	</a:t>
            </a:r>
            <a:r>
              <a:rPr dirty="0" sz="2400" spc="-5">
                <a:latin typeface="Courier New"/>
                <a:cs typeface="Courier New"/>
              </a:rPr>
              <a:t>first</a:t>
            </a:r>
            <a:r>
              <a:rPr dirty="0" sz="2400" spc="459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match.</a:t>
            </a:r>
            <a:r>
              <a:rPr dirty="0" sz="2400" spc="484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If</a:t>
            </a:r>
            <a:r>
              <a:rPr dirty="0" sz="2400" spc="47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no</a:t>
            </a:r>
            <a:r>
              <a:rPr dirty="0" sz="2400" spc="484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match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68410" y="1840179"/>
            <a:ext cx="290131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0534" algn="l"/>
              </a:tabLst>
            </a:pPr>
            <a:r>
              <a:rPr dirty="0" sz="2400">
                <a:latin typeface="Courier New"/>
                <a:cs typeface="Courier New"/>
              </a:rPr>
              <a:t>a	</a:t>
            </a:r>
            <a:r>
              <a:rPr dirty="0" sz="2400" spc="-5">
                <a:latin typeface="Courier New"/>
                <a:cs typeface="Courier New"/>
              </a:rPr>
              <a:t>specific</a:t>
            </a:r>
            <a:r>
              <a:rPr dirty="0" sz="2400" spc="330">
                <a:latin typeface="Courier New"/>
                <a:cs typeface="Courier New"/>
              </a:rPr>
              <a:t> </a:t>
            </a:r>
            <a:r>
              <a:rPr dirty="0" sz="2400" spc="-30">
                <a:latin typeface="Courier New"/>
                <a:cs typeface="Courier New"/>
              </a:rPr>
              <a:t>text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52407" y="2671064"/>
            <a:ext cx="242316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4615" marR="5080" indent="-8255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the</a:t>
            </a:r>
            <a:r>
              <a:rPr dirty="0" sz="2400" spc="160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character </a:t>
            </a:r>
            <a:r>
              <a:rPr dirty="0" sz="2400" spc="-14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is</a:t>
            </a:r>
            <a:r>
              <a:rPr dirty="0" sz="2400" spc="46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found,</a:t>
            </a:r>
            <a:r>
              <a:rPr dirty="0" sz="2400" spc="480">
                <a:latin typeface="Courier New"/>
                <a:cs typeface="Courier New"/>
              </a:rPr>
              <a:t> </a:t>
            </a:r>
            <a:r>
              <a:rPr dirty="0" sz="2400" spc="-30">
                <a:latin typeface="Courier New"/>
                <a:cs typeface="Courier New"/>
              </a:rPr>
              <a:t>it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8099" y="3300729"/>
            <a:ext cx="10800080" cy="127508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481965">
              <a:lnSpc>
                <a:spcPct val="100000"/>
              </a:lnSpc>
              <a:spcBef>
                <a:spcPts val="700"/>
              </a:spcBef>
            </a:pPr>
            <a:r>
              <a:rPr dirty="0" sz="2400" spc="-5">
                <a:latin typeface="Courier New"/>
                <a:cs typeface="Courier New"/>
              </a:rPr>
              <a:t>will</a:t>
            </a:r>
            <a:r>
              <a:rPr dirty="0" sz="2400" spc="-7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return</a:t>
            </a:r>
            <a:r>
              <a:rPr dirty="0" sz="2400" spc="-65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NULL.</a:t>
            </a:r>
            <a:endParaRPr sz="2400">
              <a:latin typeface="Courier New"/>
              <a:cs typeface="Courier New"/>
            </a:endParaRPr>
          </a:p>
          <a:p>
            <a:pPr marL="481965" marR="5080" indent="-469900">
              <a:lnSpc>
                <a:spcPct val="100000"/>
              </a:lnSpc>
              <a:spcBef>
                <a:spcPts val="600"/>
              </a:spcBef>
              <a:tabLst>
                <a:tab pos="481965" algn="l"/>
              </a:tabLst>
            </a:pPr>
            <a:r>
              <a:rPr dirty="0" sz="24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Courier New"/>
                <a:cs typeface="Courier New"/>
              </a:rPr>
              <a:t>The</a:t>
            </a:r>
            <a:r>
              <a:rPr dirty="0" sz="2400" spc="39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example</a:t>
            </a:r>
            <a:r>
              <a:rPr dirty="0" sz="2400" spc="40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below</a:t>
            </a:r>
            <a:r>
              <a:rPr dirty="0" sz="2400" spc="40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searches</a:t>
            </a:r>
            <a:r>
              <a:rPr dirty="0" sz="2400" spc="409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for</a:t>
            </a:r>
            <a:r>
              <a:rPr dirty="0" sz="2400" spc="37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the</a:t>
            </a:r>
            <a:r>
              <a:rPr dirty="0" sz="2400" spc="40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text</a:t>
            </a:r>
            <a:r>
              <a:rPr dirty="0" sz="2400" spc="39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"world"</a:t>
            </a:r>
            <a:r>
              <a:rPr dirty="0" sz="2400" spc="37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in</a:t>
            </a:r>
            <a:r>
              <a:rPr dirty="0" sz="2400" spc="405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the </a:t>
            </a:r>
            <a:r>
              <a:rPr dirty="0" sz="2400" spc="-14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string</a:t>
            </a:r>
            <a:r>
              <a:rPr dirty="0" sz="2400" spc="-7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"Hello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world!":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77430" y="4992751"/>
            <a:ext cx="22053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//</a:t>
            </a:r>
            <a:r>
              <a:rPr dirty="0" sz="2400" spc="-9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outputs</a:t>
            </a:r>
            <a:r>
              <a:rPr dirty="0" sz="2400" spc="-8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6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8099" y="4626991"/>
            <a:ext cx="6745605" cy="1198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954905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Courier New"/>
                <a:cs typeface="Courier New"/>
              </a:rPr>
              <a:t>&lt;?php </a:t>
            </a:r>
            <a:r>
              <a:rPr dirty="0" sz="2400" spc="-1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echo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strpos("Hello</a:t>
            </a:r>
            <a:r>
              <a:rPr dirty="0" sz="2400" spc="-7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world!",</a:t>
            </a:r>
            <a:r>
              <a:rPr dirty="0" sz="2400" spc="-65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"world");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Courier New"/>
                <a:cs typeface="Courier New"/>
              </a:rPr>
              <a:t>?</a:t>
            </a:r>
            <a:r>
              <a:rPr dirty="0" sz="2400" spc="-7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17757" y="6277762"/>
            <a:ext cx="2787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latin typeface="Verdana"/>
                <a:cs typeface="Verdana"/>
              </a:rPr>
              <a:t>25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76603" y="1033652"/>
            <a:ext cx="777240" cy="309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50" spc="-10">
                <a:latin typeface="Arial MT"/>
                <a:cs typeface="Arial MT"/>
              </a:rPr>
              <a:t>Con</a:t>
            </a:r>
            <a:r>
              <a:rPr dirty="0" sz="1850" spc="-15">
                <a:latin typeface="Arial MT"/>
                <a:cs typeface="Arial MT"/>
              </a:rPr>
              <a:t>t..</a:t>
            </a:r>
            <a:r>
              <a:rPr dirty="0" sz="1850" spc="5">
                <a:latin typeface="Arial MT"/>
                <a:cs typeface="Arial MT"/>
              </a:rPr>
              <a:t>d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4339" y="1658264"/>
            <a:ext cx="9900920" cy="1221105"/>
          </a:xfrm>
          <a:prstGeom prst="rect"/>
        </p:spPr>
        <p:txBody>
          <a:bodyPr wrap="square" lIns="0" tIns="755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2200" spc="-5">
                <a:latin typeface="Courier New"/>
                <a:cs typeface="Courier New"/>
              </a:rPr>
              <a:t>The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output</a:t>
            </a:r>
            <a:r>
              <a:rPr dirty="0" sz="2200" spc="-4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of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the</a:t>
            </a:r>
            <a:r>
              <a:rPr dirty="0" sz="2200" spc="-5">
                <a:latin typeface="Courier New"/>
                <a:cs typeface="Courier New"/>
              </a:rPr>
              <a:t> code</a:t>
            </a:r>
            <a:r>
              <a:rPr dirty="0" sz="2200" spc="-4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above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will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be:</a:t>
            </a:r>
            <a:r>
              <a:rPr dirty="0" sz="2200" spc="-40">
                <a:latin typeface="Courier New"/>
                <a:cs typeface="Courier New"/>
              </a:rPr>
              <a:t> </a:t>
            </a:r>
            <a:r>
              <a:rPr dirty="0" sz="2200" spc="-30">
                <a:latin typeface="Courier New"/>
                <a:cs typeface="Courier New"/>
              </a:rPr>
              <a:t>6.</a:t>
            </a:r>
            <a:endParaRPr sz="2200">
              <a:latin typeface="Courier New"/>
              <a:cs typeface="Courier New"/>
            </a:endParaRPr>
          </a:p>
          <a:p>
            <a:pPr marL="12700" marR="5080">
              <a:lnSpc>
                <a:spcPts val="3140"/>
              </a:lnSpc>
              <a:spcBef>
                <a:spcPts val="95"/>
              </a:spcBef>
            </a:pPr>
            <a:r>
              <a:rPr dirty="0" sz="2200" spc="-5" b="1">
                <a:latin typeface="Courier New"/>
                <a:cs typeface="Courier New"/>
              </a:rPr>
              <a:t>Tip: </a:t>
            </a:r>
            <a:r>
              <a:rPr dirty="0" sz="2200" spc="-5">
                <a:latin typeface="Courier New"/>
                <a:cs typeface="Courier New"/>
              </a:rPr>
              <a:t>The first character position </a:t>
            </a:r>
            <a:r>
              <a:rPr dirty="0" sz="2200">
                <a:latin typeface="Courier New"/>
                <a:cs typeface="Courier New"/>
              </a:rPr>
              <a:t>in </a:t>
            </a:r>
            <a:r>
              <a:rPr dirty="0" sz="2200" spc="-5">
                <a:latin typeface="Courier New"/>
                <a:cs typeface="Courier New"/>
              </a:rPr>
              <a:t>a string is </a:t>
            </a:r>
            <a:r>
              <a:rPr dirty="0" sz="2200" spc="-5" b="1">
                <a:latin typeface="Courier New"/>
                <a:cs typeface="Courier New"/>
              </a:rPr>
              <a:t>0 </a:t>
            </a:r>
            <a:r>
              <a:rPr dirty="0" sz="2200" b="1">
                <a:latin typeface="Courier New"/>
                <a:cs typeface="Courier New"/>
              </a:rPr>
              <a:t>(not </a:t>
            </a:r>
            <a:r>
              <a:rPr dirty="0" sz="2200" spc="-15" b="1">
                <a:latin typeface="Courier New"/>
                <a:cs typeface="Courier New"/>
              </a:rPr>
              <a:t>1). </a:t>
            </a:r>
            <a:r>
              <a:rPr dirty="0" sz="2200" spc="-1310" b="1">
                <a:latin typeface="Courier New"/>
                <a:cs typeface="Courier New"/>
              </a:rPr>
              <a:t> </a:t>
            </a:r>
            <a:r>
              <a:rPr dirty="0" sz="2200" spc="-5" b="1">
                <a:latin typeface="Courier New"/>
                <a:cs typeface="Courier New"/>
              </a:rPr>
              <a:t>Replace</a:t>
            </a:r>
            <a:r>
              <a:rPr dirty="0" sz="2200" spc="-40" b="1">
                <a:latin typeface="Courier New"/>
                <a:cs typeface="Courier New"/>
              </a:rPr>
              <a:t> </a:t>
            </a:r>
            <a:r>
              <a:rPr dirty="0" sz="2200" spc="-5" b="1">
                <a:latin typeface="Courier New"/>
                <a:cs typeface="Courier New"/>
              </a:rPr>
              <a:t>Text</a:t>
            </a:r>
            <a:r>
              <a:rPr dirty="0" sz="2200" spc="-3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Within</a:t>
            </a:r>
            <a:r>
              <a:rPr dirty="0" sz="2200" spc="-55" b="1">
                <a:latin typeface="Courier New"/>
                <a:cs typeface="Courier New"/>
              </a:rPr>
              <a:t> </a:t>
            </a:r>
            <a:r>
              <a:rPr dirty="0" sz="2200" spc="-5" b="1">
                <a:latin typeface="Courier New"/>
                <a:cs typeface="Courier New"/>
              </a:rPr>
              <a:t>a</a:t>
            </a:r>
            <a:r>
              <a:rPr dirty="0" sz="2200" spc="-35" b="1">
                <a:latin typeface="Courier New"/>
                <a:cs typeface="Courier New"/>
              </a:rPr>
              <a:t> </a:t>
            </a:r>
            <a:r>
              <a:rPr dirty="0" sz="2200" spc="-10" b="1">
                <a:latin typeface="Courier New"/>
                <a:cs typeface="Courier New"/>
              </a:rPr>
              <a:t>String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4339" y="2918205"/>
            <a:ext cx="10396855" cy="2898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200" spc="-5">
                <a:latin typeface="Courier New"/>
                <a:cs typeface="Courier New"/>
              </a:rPr>
              <a:t>The</a:t>
            </a:r>
            <a:r>
              <a:rPr dirty="0" sz="2200" spc="-5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PHP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str_replace()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function</a:t>
            </a:r>
            <a:r>
              <a:rPr dirty="0" sz="2200" spc="-4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replaces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some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characters</a:t>
            </a:r>
            <a:endParaRPr sz="22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  <a:spcBef>
                <a:spcPts val="5"/>
              </a:spcBef>
            </a:pPr>
            <a:r>
              <a:rPr dirty="0" sz="2200" spc="-5">
                <a:latin typeface="Courier New"/>
                <a:cs typeface="Courier New"/>
              </a:rPr>
              <a:t>with</a:t>
            </a:r>
            <a:r>
              <a:rPr dirty="0" sz="2200" spc="-5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some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other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characters</a:t>
            </a:r>
            <a:r>
              <a:rPr dirty="0" sz="2200" spc="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in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a</a:t>
            </a:r>
            <a:r>
              <a:rPr dirty="0" sz="2200" spc="-40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string.</a:t>
            </a:r>
            <a:endParaRPr sz="2200">
              <a:latin typeface="Courier New"/>
              <a:cs typeface="Courier New"/>
            </a:endParaRPr>
          </a:p>
          <a:p>
            <a:pPr marL="12700" marR="379730">
              <a:lnSpc>
                <a:spcPts val="3140"/>
              </a:lnSpc>
              <a:spcBef>
                <a:spcPts val="18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200" spc="-5">
                <a:latin typeface="Courier New"/>
                <a:cs typeface="Courier New"/>
              </a:rPr>
              <a:t>The</a:t>
            </a:r>
            <a:r>
              <a:rPr dirty="0" sz="2200" spc="-5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example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below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replaces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the</a:t>
            </a:r>
            <a:r>
              <a:rPr dirty="0" sz="2200" spc="-5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text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"world"</a:t>
            </a:r>
            <a:r>
              <a:rPr dirty="0" sz="2200" spc="-5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with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"Dolly": </a:t>
            </a:r>
            <a:r>
              <a:rPr dirty="0" sz="2200" spc="-1305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Example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dirty="0" sz="2200" spc="-10">
                <a:latin typeface="Courier New"/>
                <a:cs typeface="Courier New"/>
              </a:rPr>
              <a:t>&lt;?php</a:t>
            </a:r>
            <a:endParaRPr sz="22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dirty="0" sz="2200" spc="-5">
                <a:latin typeface="Courier New"/>
                <a:cs typeface="Courier New"/>
              </a:rPr>
              <a:t>echo</a:t>
            </a:r>
            <a:r>
              <a:rPr dirty="0" sz="2200" spc="-8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str_replace("world",</a:t>
            </a:r>
            <a:r>
              <a:rPr dirty="0" sz="2200" spc="-4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"Dolly",</a:t>
            </a:r>
            <a:r>
              <a:rPr dirty="0" sz="2200" spc="-5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"Hello</a:t>
            </a:r>
            <a:r>
              <a:rPr dirty="0" sz="2200" spc="-5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world!");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//</a:t>
            </a:r>
            <a:r>
              <a:rPr dirty="0" sz="2200" spc="-60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outputs </a:t>
            </a:r>
            <a:r>
              <a:rPr dirty="0" sz="2200" spc="-130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Hello</a:t>
            </a:r>
            <a:r>
              <a:rPr dirty="0" sz="2200" spc="-50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Dolly!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200" spc="-30">
                <a:latin typeface="Courier New"/>
                <a:cs typeface="Courier New"/>
              </a:rPr>
              <a:t>?&gt;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3847" y="894333"/>
            <a:ext cx="515302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The</a:t>
            </a:r>
            <a:r>
              <a:rPr dirty="0" sz="3200" spc="-65"/>
              <a:t> </a:t>
            </a:r>
            <a:r>
              <a:rPr dirty="0" sz="3200" spc="-5"/>
              <a:t>Concatenation</a:t>
            </a:r>
            <a:r>
              <a:rPr dirty="0" sz="3200" spc="-60"/>
              <a:t> </a:t>
            </a:r>
            <a:r>
              <a:rPr dirty="0" sz="3200" spc="-15"/>
              <a:t>Operator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736193" y="1802968"/>
            <a:ext cx="79394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24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Courier New"/>
                <a:cs typeface="Courier New"/>
              </a:rPr>
              <a:t>There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is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only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one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string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operator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in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30">
                <a:latin typeface="Courier New"/>
                <a:cs typeface="Courier New"/>
              </a:rPr>
              <a:t>PHP.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95743" y="2242184"/>
            <a:ext cx="32918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is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used</a:t>
            </a:r>
            <a:r>
              <a:rPr dirty="0" sz="2400" spc="-6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to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put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two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6193" y="2242184"/>
            <a:ext cx="10123170" cy="3470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1965" marR="3638550" indent="-469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Courier New"/>
                <a:cs typeface="Courier New"/>
              </a:rPr>
              <a:t>The</a:t>
            </a:r>
            <a:r>
              <a:rPr dirty="0" sz="2400" spc="-8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concatenation</a:t>
            </a:r>
            <a:r>
              <a:rPr dirty="0" sz="2400" spc="-7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operator</a:t>
            </a:r>
            <a:r>
              <a:rPr dirty="0" sz="2400" spc="-65">
                <a:latin typeface="Courier New"/>
                <a:cs typeface="Courier New"/>
              </a:rPr>
              <a:t> </a:t>
            </a:r>
            <a:r>
              <a:rPr dirty="0" sz="2400" spc="-15" b="1">
                <a:latin typeface="Courier New"/>
                <a:cs typeface="Courier New"/>
              </a:rPr>
              <a:t>dot</a:t>
            </a:r>
            <a:r>
              <a:rPr dirty="0" sz="2400" spc="-15">
                <a:latin typeface="Courier New"/>
                <a:cs typeface="Courier New"/>
              </a:rPr>
              <a:t>(</a:t>
            </a:r>
            <a:r>
              <a:rPr dirty="0" sz="2400" spc="-15" b="1">
                <a:latin typeface="Courier New"/>
                <a:cs typeface="Courier New"/>
              </a:rPr>
              <a:t>.</a:t>
            </a:r>
            <a:r>
              <a:rPr dirty="0" sz="2400" spc="-15">
                <a:latin typeface="Courier New"/>
                <a:cs typeface="Courier New"/>
              </a:rPr>
              <a:t>) </a:t>
            </a:r>
            <a:r>
              <a:rPr dirty="0" sz="2400" spc="-14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string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values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together.</a:t>
            </a:r>
            <a:endParaRPr sz="2400">
              <a:latin typeface="Courier New"/>
              <a:cs typeface="Courier New"/>
            </a:endParaRPr>
          </a:p>
          <a:p>
            <a:pPr marL="481965" marR="5080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Courier New"/>
                <a:cs typeface="Courier New"/>
              </a:rPr>
              <a:t>To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concatenate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two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string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variables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together,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use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the </a:t>
            </a:r>
            <a:r>
              <a:rPr dirty="0" sz="2400" spc="-142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concatenation</a:t>
            </a:r>
            <a:r>
              <a:rPr dirty="0" sz="2400" spc="-7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operator</a:t>
            </a:r>
            <a:r>
              <a:rPr dirty="0" sz="2400" spc="-70">
                <a:latin typeface="Courier New"/>
                <a:cs typeface="Courier New"/>
              </a:rPr>
              <a:t> </a:t>
            </a:r>
            <a:r>
              <a:rPr dirty="0" sz="2400" spc="-10" b="1">
                <a:latin typeface="Courier New"/>
                <a:cs typeface="Courier New"/>
              </a:rPr>
              <a:t>dot(.)</a:t>
            </a:r>
            <a:r>
              <a:rPr dirty="0" sz="2400" spc="-10">
                <a:latin typeface="Courier New"/>
                <a:cs typeface="Courier New"/>
              </a:rPr>
              <a:t>:</a:t>
            </a:r>
            <a:r>
              <a:rPr dirty="0" sz="2400" spc="-75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example: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15">
                <a:latin typeface="Courier New"/>
                <a:cs typeface="Courier New"/>
              </a:rPr>
              <a:t>&lt;?php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latin typeface="Courier New"/>
                <a:cs typeface="Courier New"/>
              </a:rPr>
              <a:t>$txt1=“I’m</a:t>
            </a:r>
            <a:r>
              <a:rPr dirty="0" sz="2400" spc="-90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interested!";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10">
                <a:latin typeface="Courier New"/>
                <a:cs typeface="Courier New"/>
              </a:rPr>
              <a:t>$txt2=“with</a:t>
            </a:r>
            <a:r>
              <a:rPr dirty="0" sz="2400" spc="-90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php!";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Courier New"/>
                <a:cs typeface="Courier New"/>
              </a:rPr>
              <a:t>echo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$txt1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.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"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"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.</a:t>
            </a:r>
            <a:r>
              <a:rPr dirty="0" sz="2400" spc="-15">
                <a:latin typeface="Courier New"/>
                <a:cs typeface="Courier New"/>
              </a:rPr>
              <a:t> $txt2;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400" spc="-25">
                <a:latin typeface="Courier New"/>
                <a:cs typeface="Courier New"/>
              </a:rPr>
              <a:t>?&gt;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8003" y="732535"/>
            <a:ext cx="31375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PHP</a:t>
            </a:r>
            <a:r>
              <a:rPr dirty="0" sz="3600" spc="-70"/>
              <a:t> </a:t>
            </a:r>
            <a:r>
              <a:rPr dirty="0" sz="3600" spc="-15"/>
              <a:t>Constants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266496" y="1907539"/>
            <a:ext cx="1086993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1965" algn="l"/>
              </a:tabLst>
            </a:pPr>
            <a:r>
              <a:rPr dirty="0" sz="22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2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200">
                <a:latin typeface="Courier New"/>
                <a:cs typeface="Courier New"/>
              </a:rPr>
              <a:t>Constants</a:t>
            </a:r>
            <a:r>
              <a:rPr dirty="0" sz="2200" spc="-4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are</a:t>
            </a:r>
            <a:r>
              <a:rPr dirty="0" sz="2200" spc="-5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like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variables</a:t>
            </a:r>
            <a:r>
              <a:rPr dirty="0" sz="2200" spc="-5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except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that</a:t>
            </a:r>
            <a:r>
              <a:rPr dirty="0" sz="2200" spc="-5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once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they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are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defined</a:t>
            </a:r>
            <a:endParaRPr sz="22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971" y="2726689"/>
            <a:ext cx="268528" cy="312420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6463" y="2316198"/>
          <a:ext cx="9791065" cy="1914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245"/>
                <a:gridCol w="9354185"/>
              </a:tblGrid>
              <a:tr h="7568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2270"/>
                        </a:lnSpc>
                      </a:pPr>
                      <a:r>
                        <a:rPr dirty="0" sz="2200" spc="-5">
                          <a:latin typeface="Courier New"/>
                          <a:cs typeface="Courier New"/>
                        </a:rPr>
                        <a:t>they</a:t>
                      </a:r>
                      <a:r>
                        <a:rPr dirty="0" sz="2200" spc="-5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>
                          <a:latin typeface="Courier New"/>
                          <a:cs typeface="Courier New"/>
                        </a:rPr>
                        <a:t>cannot</a:t>
                      </a:r>
                      <a:r>
                        <a:rPr dirty="0" sz="22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>
                          <a:latin typeface="Courier New"/>
                          <a:cs typeface="Courier New"/>
                        </a:rPr>
                        <a:t>be</a:t>
                      </a:r>
                      <a:r>
                        <a:rPr dirty="0" sz="22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>
                          <a:latin typeface="Courier New"/>
                          <a:cs typeface="Courier New"/>
                        </a:rPr>
                        <a:t>changed</a:t>
                      </a:r>
                      <a:r>
                        <a:rPr dirty="0" sz="2200" spc="-5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22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spc="-10">
                          <a:latin typeface="Courier New"/>
                          <a:cs typeface="Courier New"/>
                        </a:rPr>
                        <a:t>undefined.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2200" spc="-5"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2200" spc="-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>
                          <a:latin typeface="Courier New"/>
                          <a:cs typeface="Courier New"/>
                        </a:rPr>
                        <a:t>constant</a:t>
                      </a:r>
                      <a:r>
                        <a:rPr dirty="0" sz="22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dirty="0" sz="2200" spc="-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spc="-5">
                          <a:latin typeface="Courier New"/>
                          <a:cs typeface="Courier New"/>
                        </a:rPr>
                        <a:t>an</a:t>
                      </a:r>
                      <a:r>
                        <a:rPr dirty="0" sz="2200" spc="-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>
                          <a:latin typeface="Courier New"/>
                          <a:cs typeface="Courier New"/>
                        </a:rPr>
                        <a:t>identifier</a:t>
                      </a:r>
                      <a:r>
                        <a:rPr dirty="0" sz="2200" spc="-5">
                          <a:latin typeface="Courier New"/>
                          <a:cs typeface="Courier New"/>
                        </a:rPr>
                        <a:t> (name) for</a:t>
                      </a:r>
                      <a:r>
                        <a:rPr dirty="0" sz="22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spc="-5"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2200" spc="-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spc="-5">
                          <a:latin typeface="Courier New"/>
                          <a:cs typeface="Courier New"/>
                        </a:rPr>
                        <a:t>simple</a:t>
                      </a:r>
                      <a:r>
                        <a:rPr dirty="0" sz="22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spc="-10">
                          <a:latin typeface="Courier New"/>
                          <a:cs typeface="Courier New"/>
                        </a:rPr>
                        <a:t>value.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944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2535"/>
                        </a:lnSpc>
                      </a:pPr>
                      <a:r>
                        <a:rPr dirty="0" sz="2200" spc="-5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dirty="0" sz="22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>
                          <a:latin typeface="Courier New"/>
                          <a:cs typeface="Courier New"/>
                        </a:rPr>
                        <a:t>value</a:t>
                      </a:r>
                      <a:r>
                        <a:rPr dirty="0" sz="2200" spc="-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>
                          <a:latin typeface="Courier New"/>
                          <a:cs typeface="Courier New"/>
                        </a:rPr>
                        <a:t>cannot</a:t>
                      </a:r>
                      <a:r>
                        <a:rPr dirty="0" sz="2200" spc="-5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>
                          <a:latin typeface="Courier New"/>
                          <a:cs typeface="Courier New"/>
                        </a:rPr>
                        <a:t>be</a:t>
                      </a:r>
                      <a:r>
                        <a:rPr dirty="0" sz="2200" spc="-6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>
                          <a:latin typeface="Courier New"/>
                          <a:cs typeface="Courier New"/>
                        </a:rPr>
                        <a:t>changed</a:t>
                      </a:r>
                      <a:r>
                        <a:rPr dirty="0" sz="22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>
                          <a:latin typeface="Courier New"/>
                          <a:cs typeface="Courier New"/>
                        </a:rPr>
                        <a:t>during</a:t>
                      </a:r>
                      <a:r>
                        <a:rPr dirty="0" sz="2200" spc="-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spc="-5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dirty="0" sz="2200" spc="-4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spc="-10">
                          <a:latin typeface="Courier New"/>
                          <a:cs typeface="Courier New"/>
                        </a:rPr>
                        <a:t>script.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400776">
                <a:tc>
                  <a:txBody>
                    <a:bodyPr/>
                    <a:lstStyle/>
                    <a:p>
                      <a:pPr marL="127000">
                        <a:lnSpc>
                          <a:spcPts val="2595"/>
                        </a:lnSpc>
                      </a:pPr>
                      <a:r>
                        <a:rPr dirty="0" sz="2200">
                          <a:latin typeface="Courier New"/>
                          <a:cs typeface="Courier New"/>
                        </a:rPr>
                        <a:t>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2595"/>
                        </a:lnSpc>
                      </a:pPr>
                      <a:r>
                        <a:rPr dirty="0" sz="2200" spc="-5">
                          <a:latin typeface="Courier New"/>
                          <a:cs typeface="Courier New"/>
                        </a:rPr>
                        <a:t>valid</a:t>
                      </a:r>
                      <a:r>
                        <a:rPr dirty="0" sz="22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spc="-5">
                          <a:latin typeface="Courier New"/>
                          <a:cs typeface="Courier New"/>
                        </a:rPr>
                        <a:t>constant</a:t>
                      </a:r>
                      <a:r>
                        <a:rPr dirty="0" sz="220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spc="-5">
                          <a:latin typeface="Courier New"/>
                          <a:cs typeface="Courier New"/>
                        </a:rPr>
                        <a:t>name</a:t>
                      </a:r>
                      <a:r>
                        <a:rPr dirty="0" sz="2200" spc="-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>
                          <a:latin typeface="Courier New"/>
                          <a:cs typeface="Courier New"/>
                        </a:rPr>
                        <a:t>starts</a:t>
                      </a:r>
                      <a:r>
                        <a:rPr dirty="0" sz="22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spc="-5">
                          <a:latin typeface="Courier New"/>
                          <a:cs typeface="Courier New"/>
                        </a:rPr>
                        <a:t>with</a:t>
                      </a:r>
                      <a:r>
                        <a:rPr dirty="0" sz="2200" spc="-3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spc="-5"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22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b="1">
                          <a:latin typeface="Courier New"/>
                          <a:cs typeface="Courier New"/>
                        </a:rPr>
                        <a:t>letter</a:t>
                      </a:r>
                      <a:r>
                        <a:rPr dirty="0" sz="2200" spc="-2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spc="-5">
                          <a:latin typeface="Courier New"/>
                          <a:cs typeface="Courier New"/>
                        </a:rPr>
                        <a:t>or</a:t>
                      </a:r>
                      <a:r>
                        <a:rPr dirty="0" sz="22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spc="-10" b="1">
                          <a:latin typeface="Courier New"/>
                          <a:cs typeface="Courier New"/>
                        </a:rPr>
                        <a:t>underscore.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62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2610"/>
                        </a:lnSpc>
                      </a:pPr>
                      <a:r>
                        <a:rPr dirty="0" sz="2200" spc="-5">
                          <a:latin typeface="Courier New"/>
                          <a:cs typeface="Courier New"/>
                        </a:rPr>
                        <a:t>No</a:t>
                      </a:r>
                      <a:r>
                        <a:rPr dirty="0" sz="2200" spc="-3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spc="-5" b="1">
                          <a:latin typeface="Courier New"/>
                          <a:cs typeface="Courier New"/>
                        </a:rPr>
                        <a:t>$</a:t>
                      </a:r>
                      <a:r>
                        <a:rPr dirty="0" sz="2200" spc="-4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spc="-5">
                          <a:latin typeface="Courier New"/>
                          <a:cs typeface="Courier New"/>
                        </a:rPr>
                        <a:t>sign</a:t>
                      </a:r>
                      <a:r>
                        <a:rPr dirty="0" sz="22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spc="-5">
                          <a:latin typeface="Courier New"/>
                          <a:cs typeface="Courier New"/>
                        </a:rPr>
                        <a:t>before</a:t>
                      </a:r>
                      <a:r>
                        <a:rPr dirty="0" sz="220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spc="-5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dirty="0" sz="22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>
                          <a:latin typeface="Courier New"/>
                          <a:cs typeface="Courier New"/>
                        </a:rPr>
                        <a:t>constant</a:t>
                      </a:r>
                      <a:r>
                        <a:rPr dirty="0" sz="2200" spc="-2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spc="-10">
                          <a:latin typeface="Courier New"/>
                          <a:cs typeface="Courier New"/>
                        </a:rPr>
                        <a:t>name.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275" y="3113532"/>
            <a:ext cx="268224" cy="3124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275" y="3918203"/>
            <a:ext cx="268224" cy="31241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6496" y="4255084"/>
            <a:ext cx="10890250" cy="149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latin typeface="Courier New"/>
                <a:cs typeface="Courier New"/>
              </a:rPr>
              <a:t>Note:</a:t>
            </a:r>
            <a:r>
              <a:rPr dirty="0" sz="2200" spc="-60" b="1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Unlike</a:t>
            </a:r>
            <a:r>
              <a:rPr dirty="0" sz="2200" spc="-6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variables,</a:t>
            </a:r>
            <a:r>
              <a:rPr dirty="0" sz="2200" spc="-8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constants</a:t>
            </a:r>
            <a:r>
              <a:rPr dirty="0" sz="2200" spc="-7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are</a:t>
            </a:r>
            <a:r>
              <a:rPr dirty="0" sz="2200" spc="-9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automatically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global</a:t>
            </a:r>
            <a:r>
              <a:rPr dirty="0" sz="2200" spc="-80" b="1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across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latin typeface="Courier New"/>
                <a:cs typeface="Courier New"/>
              </a:rPr>
              <a:t>the</a:t>
            </a:r>
            <a:r>
              <a:rPr dirty="0" sz="2200" spc="-5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entire</a:t>
            </a:r>
            <a:r>
              <a:rPr dirty="0" sz="2200" spc="-80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script.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2200" b="1">
                <a:latin typeface="Courier New"/>
                <a:cs typeface="Courier New"/>
              </a:rPr>
              <a:t>Create</a:t>
            </a:r>
            <a:r>
              <a:rPr dirty="0" sz="2200" spc="-45" b="1">
                <a:latin typeface="Courier New"/>
                <a:cs typeface="Courier New"/>
              </a:rPr>
              <a:t> </a:t>
            </a:r>
            <a:r>
              <a:rPr dirty="0" sz="2200" spc="-5" b="1">
                <a:latin typeface="Courier New"/>
                <a:cs typeface="Courier New"/>
              </a:rPr>
              <a:t>a</a:t>
            </a:r>
            <a:r>
              <a:rPr dirty="0" sz="2200" spc="-30" b="1">
                <a:latin typeface="Courier New"/>
                <a:cs typeface="Courier New"/>
              </a:rPr>
              <a:t> </a:t>
            </a:r>
            <a:r>
              <a:rPr dirty="0" sz="2200" spc="-5" b="1">
                <a:latin typeface="Courier New"/>
                <a:cs typeface="Courier New"/>
              </a:rPr>
              <a:t>PHP</a:t>
            </a:r>
            <a:r>
              <a:rPr dirty="0" sz="2200" spc="-50" b="1">
                <a:latin typeface="Courier New"/>
                <a:cs typeface="Courier New"/>
              </a:rPr>
              <a:t> </a:t>
            </a:r>
            <a:r>
              <a:rPr dirty="0" sz="2200" spc="-10" b="1">
                <a:latin typeface="Courier New"/>
                <a:cs typeface="Courier New"/>
              </a:rPr>
              <a:t>Constant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481965" algn="l"/>
              </a:tabLst>
            </a:pPr>
            <a:r>
              <a:rPr dirty="0" sz="22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2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200" spc="-5">
                <a:latin typeface="Courier New"/>
                <a:cs typeface="Courier New"/>
              </a:rPr>
              <a:t>To</a:t>
            </a:r>
            <a:r>
              <a:rPr dirty="0" sz="2200" spc="-5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create</a:t>
            </a:r>
            <a:r>
              <a:rPr dirty="0" sz="2200" spc="-5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a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constant,</a:t>
            </a:r>
            <a:r>
              <a:rPr dirty="0" sz="2200" spc="-5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use</a:t>
            </a:r>
            <a:r>
              <a:rPr dirty="0" sz="2200" spc="-5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the</a:t>
            </a:r>
            <a:r>
              <a:rPr dirty="0" sz="2200" spc="-10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define()</a:t>
            </a:r>
            <a:r>
              <a:rPr dirty="0" sz="2200" spc="-50" b="1">
                <a:latin typeface="Courier New"/>
                <a:cs typeface="Courier New"/>
              </a:rPr>
              <a:t> </a:t>
            </a:r>
            <a:r>
              <a:rPr dirty="0" sz="2200" spc="-10" b="1">
                <a:latin typeface="Courier New"/>
                <a:cs typeface="Courier New"/>
              </a:rPr>
              <a:t>function</a:t>
            </a:r>
            <a:r>
              <a:rPr dirty="0" sz="2200" spc="-10">
                <a:latin typeface="Courier New"/>
                <a:cs typeface="Courier New"/>
              </a:rPr>
              <a:t>.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6485" y="948385"/>
            <a:ext cx="141541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/>
              <a:t>Sy</a:t>
            </a:r>
            <a:r>
              <a:rPr dirty="0" sz="3600" spc="-15"/>
              <a:t>n</a:t>
            </a:r>
            <a:r>
              <a:rPr dirty="0" sz="3600" spc="-20"/>
              <a:t>t</a:t>
            </a:r>
            <a:r>
              <a:rPr dirty="0" sz="3600" spc="-15"/>
              <a:t>a</a:t>
            </a:r>
            <a:r>
              <a:rPr dirty="0" sz="3600"/>
              <a:t>x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8523" y="3557518"/>
          <a:ext cx="11064875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8365"/>
                <a:gridCol w="3014980"/>
                <a:gridCol w="666115"/>
                <a:gridCol w="1505584"/>
                <a:gridCol w="835659"/>
                <a:gridCol w="1170304"/>
                <a:gridCol w="445134"/>
              </a:tblGrid>
              <a:tr h="344253">
                <a:tc>
                  <a:txBody>
                    <a:bodyPr/>
                    <a:lstStyle/>
                    <a:p>
                      <a:pPr algn="r" marL="469265" marR="73660" indent="-469265">
                        <a:lnSpc>
                          <a:spcPts val="2415"/>
                        </a:lnSpc>
                        <a:buClr>
                          <a:srgbClr val="CC0000"/>
                        </a:buClr>
                        <a:buFont typeface="Wingdings"/>
                        <a:buChar char=""/>
                        <a:tabLst>
                          <a:tab pos="469265" algn="l"/>
                          <a:tab pos="469900" algn="l"/>
                        </a:tabLst>
                      </a:pPr>
                      <a:r>
                        <a:rPr dirty="0" sz="2200" spc="-10" b="1">
                          <a:latin typeface="Courier New"/>
                          <a:cs typeface="Courier New"/>
                        </a:rPr>
                        <a:t>Case-insensitive</a:t>
                      </a:r>
                      <a:r>
                        <a:rPr dirty="0" sz="2200" spc="-10">
                          <a:latin typeface="Courier New"/>
                          <a:cs typeface="Courier New"/>
                        </a:rPr>
                        <a:t>: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2415"/>
                        </a:lnSpc>
                      </a:pPr>
                      <a:r>
                        <a:rPr dirty="0" sz="2200" spc="-5">
                          <a:latin typeface="Courier New"/>
                          <a:cs typeface="Courier New"/>
                        </a:rPr>
                        <a:t>Specifies</a:t>
                      </a:r>
                      <a:r>
                        <a:rPr dirty="0" sz="2200" spc="-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spc="-5">
                          <a:latin typeface="Courier New"/>
                          <a:cs typeface="Courier New"/>
                        </a:rPr>
                        <a:t>whether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2415"/>
                        </a:lnSpc>
                      </a:pPr>
                      <a:r>
                        <a:rPr dirty="0" sz="2200" spc="-5">
                          <a:latin typeface="Courier New"/>
                          <a:cs typeface="Courier New"/>
                        </a:rPr>
                        <a:t>the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2415"/>
                        </a:lnSpc>
                      </a:pPr>
                      <a:r>
                        <a:rPr dirty="0" sz="2200" spc="-5">
                          <a:latin typeface="Courier New"/>
                          <a:cs typeface="Courier New"/>
                        </a:rPr>
                        <a:t>constant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2415"/>
                        </a:lnSpc>
                      </a:pPr>
                      <a:r>
                        <a:rPr dirty="0" sz="2200" spc="-5">
                          <a:latin typeface="Courier New"/>
                          <a:cs typeface="Courier New"/>
                        </a:rPr>
                        <a:t>name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2415"/>
                        </a:lnSpc>
                      </a:pPr>
                      <a:r>
                        <a:rPr dirty="0" sz="2200" spc="-5">
                          <a:latin typeface="Courier New"/>
                          <a:cs typeface="Courier New"/>
                        </a:rPr>
                        <a:t>should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2415"/>
                        </a:lnSpc>
                      </a:pPr>
                      <a:r>
                        <a:rPr dirty="0" sz="2200" spc="-15">
                          <a:latin typeface="Courier New"/>
                          <a:cs typeface="Courier New"/>
                        </a:rPr>
                        <a:t>be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25733">
                <a:tc>
                  <a:txBody>
                    <a:bodyPr/>
                    <a:lstStyle/>
                    <a:p>
                      <a:pPr algn="r" marR="74930">
                        <a:lnSpc>
                          <a:spcPts val="2345"/>
                        </a:lnSpc>
                      </a:pPr>
                      <a:r>
                        <a:rPr dirty="0" sz="2200" spc="-10">
                          <a:latin typeface="Courier New"/>
                          <a:cs typeface="Courier New"/>
                        </a:rPr>
                        <a:t>case-insensitive.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345"/>
                        </a:lnSpc>
                      </a:pPr>
                      <a:r>
                        <a:rPr dirty="0" sz="2200" spc="-5">
                          <a:latin typeface="Courier New"/>
                          <a:cs typeface="Courier New"/>
                        </a:rPr>
                        <a:t>Default</a:t>
                      </a:r>
                      <a:r>
                        <a:rPr dirty="0" sz="2200" spc="-5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dirty="0" sz="2200" spc="-6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spc="-10" b="1">
                          <a:latin typeface="Courier New"/>
                          <a:cs typeface="Courier New"/>
                        </a:rPr>
                        <a:t>false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47573" y="1859044"/>
            <a:ext cx="11199495" cy="458343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2200" spc="-5" b="1">
                <a:latin typeface="Courier New"/>
                <a:cs typeface="Courier New"/>
              </a:rPr>
              <a:t>define(name,</a:t>
            </a:r>
            <a:r>
              <a:rPr dirty="0" sz="2200" spc="-4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value,</a:t>
            </a:r>
            <a:r>
              <a:rPr dirty="0" sz="2200" spc="-55" b="1">
                <a:latin typeface="Courier New"/>
                <a:cs typeface="Courier New"/>
              </a:rPr>
              <a:t> </a:t>
            </a:r>
            <a:r>
              <a:rPr dirty="0" sz="2200" spc="-15" b="1">
                <a:latin typeface="Courier New"/>
                <a:cs typeface="Courier New"/>
              </a:rPr>
              <a:t>case-insensitive)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2200" spc="-10">
                <a:latin typeface="Courier New"/>
                <a:cs typeface="Courier New"/>
              </a:rPr>
              <a:t>Parameters:</a:t>
            </a:r>
            <a:endParaRPr sz="22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"/>
              <a:tabLst>
                <a:tab pos="481965" algn="l"/>
                <a:tab pos="482600" algn="l"/>
              </a:tabLst>
            </a:pPr>
            <a:r>
              <a:rPr dirty="0" sz="2200" spc="-5" b="1">
                <a:latin typeface="Courier New"/>
                <a:cs typeface="Courier New"/>
              </a:rPr>
              <a:t>Name</a:t>
            </a:r>
            <a:r>
              <a:rPr dirty="0" sz="2200" spc="-5">
                <a:latin typeface="Courier New"/>
                <a:cs typeface="Courier New"/>
              </a:rPr>
              <a:t>:</a:t>
            </a:r>
            <a:r>
              <a:rPr dirty="0" sz="2200" spc="-3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Specifies</a:t>
            </a:r>
            <a:r>
              <a:rPr dirty="0" sz="2200" spc="-1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the</a:t>
            </a:r>
            <a:r>
              <a:rPr dirty="0" sz="2200" spc="-5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name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of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the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constant</a:t>
            </a:r>
            <a:endParaRPr sz="22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"/>
              <a:tabLst>
                <a:tab pos="481965" algn="l"/>
                <a:tab pos="482600" algn="l"/>
              </a:tabLst>
            </a:pPr>
            <a:r>
              <a:rPr dirty="0" sz="2200" spc="-5" b="1">
                <a:latin typeface="Courier New"/>
                <a:cs typeface="Courier New"/>
              </a:rPr>
              <a:t>Value</a:t>
            </a:r>
            <a:r>
              <a:rPr dirty="0" sz="2200" spc="-5">
                <a:latin typeface="Courier New"/>
                <a:cs typeface="Courier New"/>
              </a:rPr>
              <a:t>:</a:t>
            </a:r>
            <a:r>
              <a:rPr dirty="0" sz="2200" spc="-5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Specifies</a:t>
            </a:r>
            <a:r>
              <a:rPr dirty="0" sz="2200" spc="-4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the</a:t>
            </a:r>
            <a:r>
              <a:rPr dirty="0" sz="2200" spc="-50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value</a:t>
            </a:r>
            <a:r>
              <a:rPr dirty="0" sz="2200" spc="-20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of</a:t>
            </a:r>
            <a:r>
              <a:rPr dirty="0" sz="2200" spc="-5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the</a:t>
            </a:r>
            <a:r>
              <a:rPr dirty="0" sz="2200" spc="-35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constant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Courier New"/>
              <a:cs typeface="Courier New"/>
            </a:endParaRPr>
          </a:p>
          <a:p>
            <a:pPr marL="12700" marR="5080">
              <a:lnSpc>
                <a:spcPct val="119100"/>
              </a:lnSpc>
              <a:tabLst>
                <a:tab pos="481965" algn="l"/>
              </a:tabLst>
            </a:pPr>
            <a:r>
              <a:rPr dirty="0" sz="22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2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200" spc="-5">
                <a:latin typeface="Courier New"/>
                <a:cs typeface="Courier New"/>
              </a:rPr>
              <a:t>The </a:t>
            </a:r>
            <a:r>
              <a:rPr dirty="0" sz="2200">
                <a:latin typeface="Courier New"/>
                <a:cs typeface="Courier New"/>
              </a:rPr>
              <a:t>example below </a:t>
            </a:r>
            <a:r>
              <a:rPr dirty="0" sz="2200" spc="-5">
                <a:latin typeface="Courier New"/>
                <a:cs typeface="Courier New"/>
              </a:rPr>
              <a:t>creates a </a:t>
            </a:r>
            <a:r>
              <a:rPr dirty="0" sz="2200">
                <a:latin typeface="Courier New"/>
                <a:cs typeface="Courier New"/>
              </a:rPr>
              <a:t>constant </a:t>
            </a:r>
            <a:r>
              <a:rPr dirty="0" sz="2200" spc="-5">
                <a:latin typeface="Courier New"/>
                <a:cs typeface="Courier New"/>
              </a:rPr>
              <a:t>with a </a:t>
            </a:r>
            <a:r>
              <a:rPr dirty="0" sz="2200" spc="-10" b="1">
                <a:latin typeface="Courier New"/>
                <a:cs typeface="Courier New"/>
              </a:rPr>
              <a:t>case-sensitive </a:t>
            </a:r>
            <a:r>
              <a:rPr dirty="0" sz="2200" spc="-10">
                <a:latin typeface="Courier New"/>
                <a:cs typeface="Courier New"/>
              </a:rPr>
              <a:t>name: </a:t>
            </a:r>
            <a:r>
              <a:rPr dirty="0" sz="2200" spc="-1315">
                <a:latin typeface="Courier New"/>
                <a:cs typeface="Courier New"/>
              </a:rPr>
              <a:t> </a:t>
            </a:r>
            <a:r>
              <a:rPr dirty="0" sz="2200" spc="-10">
                <a:latin typeface="Courier New"/>
                <a:cs typeface="Courier New"/>
              </a:rPr>
              <a:t>Example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2200" spc="-10">
                <a:latin typeface="Courier New"/>
                <a:cs typeface="Courier New"/>
              </a:rPr>
              <a:t>&lt;?php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200">
                <a:latin typeface="Courier New"/>
                <a:cs typeface="Courier New"/>
              </a:rPr>
              <a:t>define("GREETING",</a:t>
            </a:r>
            <a:r>
              <a:rPr dirty="0" sz="2200" spc="-105">
                <a:latin typeface="Courier New"/>
                <a:cs typeface="Courier New"/>
              </a:rPr>
              <a:t> </a:t>
            </a:r>
            <a:r>
              <a:rPr dirty="0" sz="2200">
                <a:latin typeface="Courier New"/>
                <a:cs typeface="Courier New"/>
              </a:rPr>
              <a:t>"Hello</a:t>
            </a:r>
            <a:r>
              <a:rPr dirty="0" sz="2200" spc="-25">
                <a:latin typeface="Courier New"/>
                <a:cs typeface="Courier New"/>
              </a:rPr>
              <a:t> </a:t>
            </a:r>
            <a:r>
              <a:rPr dirty="0" sz="2200" spc="-5">
                <a:latin typeface="Courier New"/>
                <a:cs typeface="Courier New"/>
              </a:rPr>
              <a:t>IT!");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1030585" algn="l"/>
              </a:tabLst>
            </a:pPr>
            <a:r>
              <a:rPr dirty="0" sz="2200">
                <a:latin typeface="Courier New"/>
                <a:cs typeface="Courier New"/>
              </a:rPr>
              <a:t>ech</a:t>
            </a:r>
            <a:r>
              <a:rPr dirty="0" u="sng" sz="220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o</a:t>
            </a:r>
            <a:r>
              <a:rPr dirty="0" u="sng" sz="2200" spc="-105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2200" spc="-1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GREETING;	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2200" spc="-30">
                <a:latin typeface="Courier New"/>
                <a:cs typeface="Courier New"/>
              </a:rPr>
              <a:t>?&gt;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0651" y="897127"/>
            <a:ext cx="327406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0000"/>
                </a:solidFill>
                <a:latin typeface="Times New Roman"/>
                <a:cs typeface="Times New Roman"/>
              </a:rPr>
              <a:t>Introduction</a:t>
            </a:r>
            <a:r>
              <a:rPr dirty="0" sz="3200" spc="-1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dirty="0" sz="3200" spc="-9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FF0000"/>
                </a:solidFill>
                <a:latin typeface="Times New Roman"/>
                <a:cs typeface="Times New Roman"/>
              </a:rPr>
              <a:t>PHP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1063" y="1520621"/>
            <a:ext cx="11569065" cy="177609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algn="just" marL="481965" indent="-469900">
              <a:lnSpc>
                <a:spcPct val="100000"/>
              </a:lnSpc>
              <a:spcBef>
                <a:spcPts val="59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dirty="0" sz="2050" spc="-10">
                <a:latin typeface="Courier New"/>
                <a:cs typeface="Courier New"/>
              </a:rPr>
              <a:t>PHP</a:t>
            </a:r>
            <a:r>
              <a:rPr dirty="0" sz="2050" spc="-70">
                <a:latin typeface="Courier New"/>
                <a:cs typeface="Courier New"/>
              </a:rPr>
              <a:t> </a:t>
            </a:r>
            <a:r>
              <a:rPr dirty="0" sz="2050" spc="-5">
                <a:latin typeface="Courier New"/>
                <a:cs typeface="Courier New"/>
              </a:rPr>
              <a:t>is</a:t>
            </a:r>
            <a:r>
              <a:rPr dirty="0" sz="2050" spc="-45">
                <a:latin typeface="Courier New"/>
                <a:cs typeface="Courier New"/>
              </a:rPr>
              <a:t> </a:t>
            </a:r>
            <a:r>
              <a:rPr dirty="0" sz="2050">
                <a:latin typeface="Courier New"/>
                <a:cs typeface="Courier New"/>
              </a:rPr>
              <a:t>a</a:t>
            </a:r>
            <a:r>
              <a:rPr dirty="0" sz="2050" spc="-55">
                <a:latin typeface="Courier New"/>
                <a:cs typeface="Courier New"/>
              </a:rPr>
              <a:t> </a:t>
            </a:r>
            <a:r>
              <a:rPr dirty="0" sz="2050" spc="-15">
                <a:latin typeface="Courier New"/>
                <a:cs typeface="Courier New"/>
              </a:rPr>
              <a:t>server-side</a:t>
            </a:r>
            <a:r>
              <a:rPr dirty="0" sz="2050" spc="-55">
                <a:latin typeface="Courier New"/>
                <a:cs typeface="Courier New"/>
              </a:rPr>
              <a:t> </a:t>
            </a:r>
            <a:r>
              <a:rPr dirty="0" sz="2050" spc="-10">
                <a:latin typeface="Courier New"/>
                <a:cs typeface="Courier New"/>
              </a:rPr>
              <a:t>scripting</a:t>
            </a:r>
            <a:r>
              <a:rPr dirty="0" sz="2050" spc="-35">
                <a:latin typeface="Courier New"/>
                <a:cs typeface="Courier New"/>
              </a:rPr>
              <a:t> </a:t>
            </a:r>
            <a:r>
              <a:rPr dirty="0" sz="2050" spc="-15">
                <a:latin typeface="Courier New"/>
                <a:cs typeface="Courier New"/>
              </a:rPr>
              <a:t>language.</a:t>
            </a:r>
            <a:endParaRPr sz="2050">
              <a:latin typeface="Courier New"/>
              <a:cs typeface="Courier New"/>
            </a:endParaRPr>
          </a:p>
          <a:p>
            <a:pPr algn="just" marL="481965" marR="5080" indent="-469900">
              <a:lnSpc>
                <a:spcPct val="100000"/>
              </a:lnSpc>
              <a:spcBef>
                <a:spcPts val="49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dirty="0" sz="2050" spc="-15">
                <a:latin typeface="Courier New"/>
                <a:cs typeface="Courier New"/>
              </a:rPr>
              <a:t>Server </a:t>
            </a:r>
            <a:r>
              <a:rPr dirty="0" sz="2050" spc="-20">
                <a:latin typeface="Courier New"/>
                <a:cs typeface="Courier New"/>
              </a:rPr>
              <a:t>side</a:t>
            </a:r>
            <a:r>
              <a:rPr dirty="0" sz="2050" spc="-15">
                <a:latin typeface="Courier New"/>
                <a:cs typeface="Courier New"/>
              </a:rPr>
              <a:t> script language</a:t>
            </a:r>
            <a:r>
              <a:rPr dirty="0" sz="2050" spc="-10">
                <a:latin typeface="Courier New"/>
                <a:cs typeface="Courier New"/>
              </a:rPr>
              <a:t> </a:t>
            </a:r>
            <a:r>
              <a:rPr dirty="0" sz="2050" spc="-20">
                <a:latin typeface="Courier New"/>
                <a:cs typeface="Courier New"/>
              </a:rPr>
              <a:t>is </a:t>
            </a:r>
            <a:r>
              <a:rPr dirty="0" sz="2050">
                <a:latin typeface="Courier New"/>
                <a:cs typeface="Courier New"/>
              </a:rPr>
              <a:t>a </a:t>
            </a:r>
            <a:r>
              <a:rPr dirty="0" sz="2050" spc="-15">
                <a:latin typeface="Courier New"/>
                <a:cs typeface="Courier New"/>
              </a:rPr>
              <a:t>technique</a:t>
            </a:r>
            <a:r>
              <a:rPr dirty="0" sz="2050" spc="-10">
                <a:latin typeface="Courier New"/>
                <a:cs typeface="Courier New"/>
              </a:rPr>
              <a:t> </a:t>
            </a:r>
            <a:r>
              <a:rPr dirty="0" sz="2050" spc="-20">
                <a:latin typeface="Courier New"/>
                <a:cs typeface="Courier New"/>
              </a:rPr>
              <a:t>used in </a:t>
            </a:r>
            <a:r>
              <a:rPr dirty="0" sz="2050" spc="-25">
                <a:latin typeface="Courier New"/>
                <a:cs typeface="Courier New"/>
              </a:rPr>
              <a:t>web</a:t>
            </a:r>
            <a:r>
              <a:rPr dirty="0" sz="2050" spc="1180">
                <a:latin typeface="Courier New"/>
                <a:cs typeface="Courier New"/>
              </a:rPr>
              <a:t> </a:t>
            </a:r>
            <a:r>
              <a:rPr dirty="0" sz="2050" spc="-20">
                <a:latin typeface="Courier New"/>
                <a:cs typeface="Courier New"/>
              </a:rPr>
              <a:t>development </a:t>
            </a:r>
            <a:r>
              <a:rPr dirty="0" sz="2050" spc="-15">
                <a:latin typeface="Courier New"/>
                <a:cs typeface="Courier New"/>
              </a:rPr>
              <a:t> </a:t>
            </a:r>
            <a:r>
              <a:rPr dirty="0" sz="2050" spc="-10">
                <a:latin typeface="Courier New"/>
                <a:cs typeface="Courier New"/>
              </a:rPr>
              <a:t>which involves using script </a:t>
            </a:r>
            <a:r>
              <a:rPr dirty="0" sz="2050" spc="-5">
                <a:latin typeface="Courier New"/>
                <a:cs typeface="Courier New"/>
              </a:rPr>
              <a:t>on </a:t>
            </a:r>
            <a:r>
              <a:rPr dirty="0" sz="2050">
                <a:latin typeface="Courier New"/>
                <a:cs typeface="Courier New"/>
              </a:rPr>
              <a:t>a </a:t>
            </a:r>
            <a:r>
              <a:rPr dirty="0" sz="2050" spc="-10">
                <a:latin typeface="Courier New"/>
                <a:cs typeface="Courier New"/>
              </a:rPr>
              <a:t>web server </a:t>
            </a:r>
            <a:r>
              <a:rPr dirty="0" sz="2050" spc="-15">
                <a:latin typeface="Courier New"/>
                <a:cs typeface="Courier New"/>
              </a:rPr>
              <a:t>which </a:t>
            </a:r>
            <a:r>
              <a:rPr dirty="0" sz="2050" spc="-10">
                <a:latin typeface="Courier New"/>
                <a:cs typeface="Courier New"/>
              </a:rPr>
              <a:t>produce </a:t>
            </a:r>
            <a:r>
              <a:rPr dirty="0" sz="2050">
                <a:latin typeface="Courier New"/>
                <a:cs typeface="Courier New"/>
              </a:rPr>
              <a:t>a </a:t>
            </a:r>
            <a:r>
              <a:rPr dirty="0" sz="2050" spc="-15">
                <a:latin typeface="Courier New"/>
                <a:cs typeface="Courier New"/>
              </a:rPr>
              <a:t>response </a:t>
            </a:r>
            <a:r>
              <a:rPr dirty="0" sz="2050" spc="-10">
                <a:latin typeface="Courier New"/>
                <a:cs typeface="Courier New"/>
              </a:rPr>
              <a:t> customized</a:t>
            </a:r>
            <a:r>
              <a:rPr dirty="0" sz="2050" spc="-90">
                <a:latin typeface="Courier New"/>
                <a:cs typeface="Courier New"/>
              </a:rPr>
              <a:t> </a:t>
            </a:r>
            <a:r>
              <a:rPr dirty="0" sz="2050" spc="-5">
                <a:latin typeface="Courier New"/>
                <a:cs typeface="Courier New"/>
              </a:rPr>
              <a:t>for</a:t>
            </a:r>
            <a:r>
              <a:rPr dirty="0" sz="2050" spc="-65">
                <a:latin typeface="Courier New"/>
                <a:cs typeface="Courier New"/>
              </a:rPr>
              <a:t> </a:t>
            </a:r>
            <a:r>
              <a:rPr dirty="0" sz="2050" spc="-5">
                <a:latin typeface="Courier New"/>
                <a:cs typeface="Courier New"/>
              </a:rPr>
              <a:t>each</a:t>
            </a:r>
            <a:r>
              <a:rPr dirty="0" sz="2050" spc="-60">
                <a:latin typeface="Courier New"/>
                <a:cs typeface="Courier New"/>
              </a:rPr>
              <a:t> </a:t>
            </a:r>
            <a:r>
              <a:rPr dirty="0" sz="2050" spc="-10">
                <a:latin typeface="Courier New"/>
                <a:cs typeface="Courier New"/>
              </a:rPr>
              <a:t>users</a:t>
            </a:r>
            <a:r>
              <a:rPr dirty="0" sz="2050" spc="-55">
                <a:latin typeface="Courier New"/>
                <a:cs typeface="Courier New"/>
              </a:rPr>
              <a:t> </a:t>
            </a:r>
            <a:r>
              <a:rPr dirty="0" sz="2050" spc="-10">
                <a:latin typeface="Courier New"/>
                <a:cs typeface="Courier New"/>
              </a:rPr>
              <a:t>clients</a:t>
            </a:r>
            <a:r>
              <a:rPr dirty="0" sz="2050" spc="-75">
                <a:latin typeface="Courier New"/>
                <a:cs typeface="Courier New"/>
              </a:rPr>
              <a:t> </a:t>
            </a:r>
            <a:r>
              <a:rPr dirty="0" sz="2050" spc="-10">
                <a:latin typeface="Courier New"/>
                <a:cs typeface="Courier New"/>
              </a:rPr>
              <a:t>requests</a:t>
            </a:r>
            <a:r>
              <a:rPr dirty="0" sz="2050" spc="-55">
                <a:latin typeface="Courier New"/>
                <a:cs typeface="Courier New"/>
              </a:rPr>
              <a:t> </a:t>
            </a:r>
            <a:r>
              <a:rPr dirty="0" sz="2050" spc="-5">
                <a:latin typeface="Courier New"/>
                <a:cs typeface="Courier New"/>
              </a:rPr>
              <a:t>to</a:t>
            </a:r>
            <a:r>
              <a:rPr dirty="0" sz="2050" spc="-55">
                <a:latin typeface="Courier New"/>
                <a:cs typeface="Courier New"/>
              </a:rPr>
              <a:t> </a:t>
            </a:r>
            <a:r>
              <a:rPr dirty="0" sz="2050" spc="-5">
                <a:latin typeface="Courier New"/>
                <a:cs typeface="Courier New"/>
              </a:rPr>
              <a:t>the</a:t>
            </a:r>
            <a:r>
              <a:rPr dirty="0" sz="2050" spc="-70">
                <a:latin typeface="Courier New"/>
                <a:cs typeface="Courier New"/>
              </a:rPr>
              <a:t> </a:t>
            </a:r>
            <a:r>
              <a:rPr dirty="0" sz="2050" spc="-5">
                <a:latin typeface="Courier New"/>
                <a:cs typeface="Courier New"/>
              </a:rPr>
              <a:t>web</a:t>
            </a:r>
            <a:r>
              <a:rPr dirty="0" sz="2050" spc="-65">
                <a:latin typeface="Courier New"/>
                <a:cs typeface="Courier New"/>
              </a:rPr>
              <a:t> </a:t>
            </a:r>
            <a:r>
              <a:rPr dirty="0" sz="2050" spc="-15">
                <a:latin typeface="Courier New"/>
                <a:cs typeface="Courier New"/>
              </a:rPr>
              <a:t>site.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2050" spc="-10" b="1">
                <a:latin typeface="Courier New"/>
                <a:cs typeface="Courier New"/>
              </a:rPr>
              <a:t>What</a:t>
            </a:r>
            <a:r>
              <a:rPr dirty="0" sz="2050" spc="-90" b="1">
                <a:latin typeface="Courier New"/>
                <a:cs typeface="Courier New"/>
              </a:rPr>
              <a:t> </a:t>
            </a:r>
            <a:r>
              <a:rPr dirty="0" sz="2050" spc="-5" b="1">
                <a:latin typeface="Courier New"/>
                <a:cs typeface="Courier New"/>
              </a:rPr>
              <a:t>is</a:t>
            </a:r>
            <a:r>
              <a:rPr dirty="0" sz="2050" spc="-75" b="1">
                <a:latin typeface="Courier New"/>
                <a:cs typeface="Courier New"/>
              </a:rPr>
              <a:t> </a:t>
            </a:r>
            <a:r>
              <a:rPr dirty="0" sz="2050" spc="-20" b="1">
                <a:latin typeface="Courier New"/>
                <a:cs typeface="Courier New"/>
              </a:rPr>
              <a:t>PHP?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1063" y="3271189"/>
            <a:ext cx="9066530" cy="1152525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59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50" spc="-10">
                <a:latin typeface="Courier New"/>
                <a:cs typeface="Courier New"/>
              </a:rPr>
              <a:t>PHP</a:t>
            </a:r>
            <a:r>
              <a:rPr dirty="0" sz="2050" spc="-70">
                <a:latin typeface="Courier New"/>
                <a:cs typeface="Courier New"/>
              </a:rPr>
              <a:t> </a:t>
            </a:r>
            <a:r>
              <a:rPr dirty="0" sz="2050" spc="-10">
                <a:latin typeface="Courier New"/>
                <a:cs typeface="Courier New"/>
              </a:rPr>
              <a:t>stands</a:t>
            </a:r>
            <a:r>
              <a:rPr dirty="0" sz="2050" spc="-60">
                <a:latin typeface="Courier New"/>
                <a:cs typeface="Courier New"/>
              </a:rPr>
              <a:t> </a:t>
            </a:r>
            <a:r>
              <a:rPr dirty="0" sz="2050" spc="-5">
                <a:latin typeface="Courier New"/>
                <a:cs typeface="Courier New"/>
              </a:rPr>
              <a:t>for</a:t>
            </a:r>
            <a:r>
              <a:rPr dirty="0" sz="2050" spc="-50">
                <a:latin typeface="Courier New"/>
                <a:cs typeface="Courier New"/>
              </a:rPr>
              <a:t> </a:t>
            </a:r>
            <a:r>
              <a:rPr dirty="0" sz="2050" spc="-10" b="1">
                <a:latin typeface="Courier New"/>
                <a:cs typeface="Courier New"/>
              </a:rPr>
              <a:t>P</a:t>
            </a:r>
            <a:r>
              <a:rPr dirty="0" sz="2050" spc="-10">
                <a:latin typeface="Courier New"/>
                <a:cs typeface="Courier New"/>
              </a:rPr>
              <a:t>HP:</a:t>
            </a:r>
            <a:r>
              <a:rPr dirty="0" sz="2050" spc="-60">
                <a:latin typeface="Courier New"/>
                <a:cs typeface="Courier New"/>
              </a:rPr>
              <a:t> </a:t>
            </a:r>
            <a:r>
              <a:rPr dirty="0" sz="2050" spc="-10" b="1">
                <a:latin typeface="Courier New"/>
                <a:cs typeface="Courier New"/>
              </a:rPr>
              <a:t>H</a:t>
            </a:r>
            <a:r>
              <a:rPr dirty="0" sz="2050" spc="-10">
                <a:latin typeface="Courier New"/>
                <a:cs typeface="Courier New"/>
              </a:rPr>
              <a:t>ypertext</a:t>
            </a:r>
            <a:r>
              <a:rPr dirty="0" sz="2050" spc="-50">
                <a:latin typeface="Courier New"/>
                <a:cs typeface="Courier New"/>
              </a:rPr>
              <a:t> </a:t>
            </a:r>
            <a:r>
              <a:rPr dirty="0" sz="2050" spc="-20" b="1">
                <a:latin typeface="Courier New"/>
                <a:cs typeface="Courier New"/>
              </a:rPr>
              <a:t>P</a:t>
            </a:r>
            <a:r>
              <a:rPr dirty="0" sz="2050" spc="-20">
                <a:latin typeface="Courier New"/>
                <a:cs typeface="Courier New"/>
              </a:rPr>
              <a:t>reprocessor</a:t>
            </a:r>
            <a:endParaRPr sz="205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49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50" spc="-10">
                <a:latin typeface="Courier New"/>
                <a:cs typeface="Courier New"/>
              </a:rPr>
              <a:t>PHP</a:t>
            </a:r>
            <a:r>
              <a:rPr dirty="0" sz="2050" spc="-70">
                <a:latin typeface="Courier New"/>
                <a:cs typeface="Courier New"/>
              </a:rPr>
              <a:t> </a:t>
            </a:r>
            <a:r>
              <a:rPr dirty="0" sz="2050" spc="-10">
                <a:latin typeface="Courier New"/>
                <a:cs typeface="Courier New"/>
              </a:rPr>
              <a:t>scripts</a:t>
            </a:r>
            <a:r>
              <a:rPr dirty="0" sz="2050" spc="-60">
                <a:latin typeface="Courier New"/>
                <a:cs typeface="Courier New"/>
              </a:rPr>
              <a:t> </a:t>
            </a:r>
            <a:r>
              <a:rPr dirty="0" sz="2050" spc="-5">
                <a:latin typeface="Courier New"/>
                <a:cs typeface="Courier New"/>
              </a:rPr>
              <a:t>are</a:t>
            </a:r>
            <a:r>
              <a:rPr dirty="0" sz="2050" spc="-60">
                <a:latin typeface="Courier New"/>
                <a:cs typeface="Courier New"/>
              </a:rPr>
              <a:t> </a:t>
            </a:r>
            <a:r>
              <a:rPr dirty="0" sz="2050" spc="-10">
                <a:latin typeface="Courier New"/>
                <a:cs typeface="Courier New"/>
              </a:rPr>
              <a:t>executed</a:t>
            </a:r>
            <a:r>
              <a:rPr dirty="0" sz="2050" spc="-50">
                <a:latin typeface="Courier New"/>
                <a:cs typeface="Courier New"/>
              </a:rPr>
              <a:t> </a:t>
            </a:r>
            <a:r>
              <a:rPr dirty="0" sz="2050" spc="-5">
                <a:latin typeface="Courier New"/>
                <a:cs typeface="Courier New"/>
              </a:rPr>
              <a:t>on</a:t>
            </a:r>
            <a:r>
              <a:rPr dirty="0" sz="2050" spc="-55">
                <a:latin typeface="Courier New"/>
                <a:cs typeface="Courier New"/>
              </a:rPr>
              <a:t> </a:t>
            </a:r>
            <a:r>
              <a:rPr dirty="0" sz="2050" spc="-10">
                <a:latin typeface="Courier New"/>
                <a:cs typeface="Courier New"/>
              </a:rPr>
              <a:t>the</a:t>
            </a:r>
            <a:r>
              <a:rPr dirty="0" sz="2050" spc="-50">
                <a:latin typeface="Courier New"/>
                <a:cs typeface="Courier New"/>
              </a:rPr>
              <a:t> </a:t>
            </a:r>
            <a:r>
              <a:rPr dirty="0" sz="2050" spc="-15">
                <a:latin typeface="Courier New"/>
                <a:cs typeface="Courier New"/>
              </a:rPr>
              <a:t>server</a:t>
            </a:r>
            <a:endParaRPr sz="205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09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50" spc="-5">
                <a:latin typeface="Courier New"/>
                <a:cs typeface="Courier New"/>
              </a:rPr>
              <a:t>PHP</a:t>
            </a:r>
            <a:r>
              <a:rPr dirty="0" sz="2050" spc="425">
                <a:latin typeface="Courier New"/>
                <a:cs typeface="Courier New"/>
              </a:rPr>
              <a:t> </a:t>
            </a:r>
            <a:r>
              <a:rPr dirty="0" sz="2050" spc="-10">
                <a:latin typeface="Courier New"/>
                <a:cs typeface="Courier New"/>
              </a:rPr>
              <a:t>supports</a:t>
            </a:r>
            <a:r>
              <a:rPr dirty="0" sz="2050" spc="440">
                <a:latin typeface="Courier New"/>
                <a:cs typeface="Courier New"/>
              </a:rPr>
              <a:t> </a:t>
            </a:r>
            <a:r>
              <a:rPr dirty="0" sz="2050" spc="-5">
                <a:latin typeface="Courier New"/>
                <a:cs typeface="Courier New"/>
              </a:rPr>
              <a:t>many</a:t>
            </a:r>
            <a:r>
              <a:rPr dirty="0" sz="2050" spc="425">
                <a:latin typeface="Courier New"/>
                <a:cs typeface="Courier New"/>
              </a:rPr>
              <a:t> </a:t>
            </a:r>
            <a:r>
              <a:rPr dirty="0" sz="2050" spc="-10">
                <a:latin typeface="Courier New"/>
                <a:cs typeface="Courier New"/>
              </a:rPr>
              <a:t>databases</a:t>
            </a:r>
            <a:r>
              <a:rPr dirty="0" sz="2050" spc="434">
                <a:latin typeface="Courier New"/>
                <a:cs typeface="Courier New"/>
              </a:rPr>
              <a:t> </a:t>
            </a:r>
            <a:r>
              <a:rPr dirty="0" sz="2050" spc="-10">
                <a:latin typeface="Courier New"/>
                <a:cs typeface="Courier New"/>
              </a:rPr>
              <a:t>(MySQL,</a:t>
            </a:r>
            <a:r>
              <a:rPr dirty="0" sz="2050" spc="434">
                <a:latin typeface="Courier New"/>
                <a:cs typeface="Courier New"/>
              </a:rPr>
              <a:t> </a:t>
            </a:r>
            <a:r>
              <a:rPr dirty="0" sz="2050" spc="-10">
                <a:latin typeface="Courier New"/>
                <a:cs typeface="Courier New"/>
              </a:rPr>
              <a:t>Informix,</a:t>
            </a:r>
            <a:r>
              <a:rPr dirty="0" sz="2050" spc="440">
                <a:latin typeface="Courier New"/>
                <a:cs typeface="Courier New"/>
              </a:rPr>
              <a:t> </a:t>
            </a:r>
            <a:r>
              <a:rPr dirty="0" sz="2050" spc="-20">
                <a:latin typeface="Courier New"/>
                <a:cs typeface="Courier New"/>
              </a:rPr>
              <a:t>Oracle,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47580" y="4083507"/>
            <a:ext cx="1109345" cy="339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50" spc="-25">
                <a:latin typeface="Courier New"/>
                <a:cs typeface="Courier New"/>
              </a:rPr>
              <a:t>S</a:t>
            </a:r>
            <a:r>
              <a:rPr dirty="0" sz="2050" spc="-10">
                <a:latin typeface="Courier New"/>
                <a:cs typeface="Courier New"/>
              </a:rPr>
              <a:t>y</a:t>
            </a:r>
            <a:r>
              <a:rPr dirty="0" sz="2050" spc="-25">
                <a:latin typeface="Courier New"/>
                <a:cs typeface="Courier New"/>
              </a:rPr>
              <a:t>bas</a:t>
            </a:r>
            <a:r>
              <a:rPr dirty="0" sz="2050" spc="-10">
                <a:latin typeface="Courier New"/>
                <a:cs typeface="Courier New"/>
              </a:rPr>
              <a:t>e</a:t>
            </a:r>
            <a:r>
              <a:rPr dirty="0" sz="2050">
                <a:latin typeface="Courier New"/>
                <a:cs typeface="Courier New"/>
              </a:rPr>
              <a:t>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55806" y="4083507"/>
            <a:ext cx="953769" cy="339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50" spc="-20">
                <a:latin typeface="Courier New"/>
                <a:cs typeface="Courier New"/>
              </a:rPr>
              <a:t>Solid,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0455" y="4396485"/>
            <a:ext cx="4817110" cy="338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50" spc="-10">
                <a:latin typeface="Courier New"/>
                <a:cs typeface="Courier New"/>
              </a:rPr>
              <a:t>PostgreSQL,</a:t>
            </a:r>
            <a:r>
              <a:rPr dirty="0" sz="2050" spc="-100">
                <a:latin typeface="Courier New"/>
                <a:cs typeface="Courier New"/>
              </a:rPr>
              <a:t> </a:t>
            </a:r>
            <a:r>
              <a:rPr dirty="0" sz="2050" spc="-10">
                <a:latin typeface="Courier New"/>
                <a:cs typeface="Courier New"/>
              </a:rPr>
              <a:t>Generic</a:t>
            </a:r>
            <a:r>
              <a:rPr dirty="0" sz="2050" spc="-90">
                <a:latin typeface="Courier New"/>
                <a:cs typeface="Courier New"/>
              </a:rPr>
              <a:t> </a:t>
            </a:r>
            <a:r>
              <a:rPr dirty="0" sz="2050" spc="-10">
                <a:latin typeface="Courier New"/>
                <a:cs typeface="Courier New"/>
              </a:rPr>
              <a:t>ODBC,</a:t>
            </a:r>
            <a:r>
              <a:rPr dirty="0" sz="2050" spc="-80">
                <a:latin typeface="Courier New"/>
                <a:cs typeface="Courier New"/>
              </a:rPr>
              <a:t> </a:t>
            </a:r>
            <a:r>
              <a:rPr dirty="0" sz="2050" spc="-15">
                <a:latin typeface="Courier New"/>
                <a:cs typeface="Courier New"/>
              </a:rPr>
              <a:t>etc.)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61909" y="4771390"/>
            <a:ext cx="4411980" cy="338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50" spc="-10">
                <a:latin typeface="Courier New"/>
                <a:cs typeface="Courier New"/>
              </a:rPr>
              <a:t>server</a:t>
            </a:r>
            <a:r>
              <a:rPr dirty="0" sz="2050" spc="490">
                <a:latin typeface="Courier New"/>
                <a:cs typeface="Courier New"/>
              </a:rPr>
              <a:t> </a:t>
            </a:r>
            <a:r>
              <a:rPr dirty="0" sz="2050" spc="-10">
                <a:latin typeface="Courier New"/>
                <a:cs typeface="Courier New"/>
              </a:rPr>
              <a:t>(includes</a:t>
            </a:r>
            <a:r>
              <a:rPr dirty="0" sz="2050" spc="490">
                <a:latin typeface="Courier New"/>
                <a:cs typeface="Courier New"/>
              </a:rPr>
              <a:t> </a:t>
            </a:r>
            <a:r>
              <a:rPr dirty="0" sz="2050" spc="-10">
                <a:latin typeface="Courier New"/>
                <a:cs typeface="Courier New"/>
              </a:rPr>
              <a:t>Apache</a:t>
            </a:r>
            <a:r>
              <a:rPr dirty="0" sz="2050" spc="490">
                <a:latin typeface="Courier New"/>
                <a:cs typeface="Courier New"/>
              </a:rPr>
              <a:t> </a:t>
            </a:r>
            <a:r>
              <a:rPr dirty="0" sz="2050" spc="-35">
                <a:latin typeface="Courier New"/>
                <a:cs typeface="Courier New"/>
              </a:rPr>
              <a:t>and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1063" y="4771390"/>
            <a:ext cx="6903720" cy="1026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  <a:tab pos="3653154" algn="l"/>
              </a:tabLst>
            </a:pPr>
            <a:r>
              <a:rPr dirty="0" sz="2050" spc="-10">
                <a:latin typeface="Courier New"/>
                <a:cs typeface="Courier New"/>
              </a:rPr>
              <a:t>For</a:t>
            </a:r>
            <a:r>
              <a:rPr dirty="0" sz="2050" spc="535">
                <a:latin typeface="Courier New"/>
                <a:cs typeface="Courier New"/>
              </a:rPr>
              <a:t> </a:t>
            </a:r>
            <a:r>
              <a:rPr dirty="0" sz="2050" spc="-10">
                <a:latin typeface="Courier New"/>
                <a:cs typeface="Courier New"/>
              </a:rPr>
              <a:t>our</a:t>
            </a:r>
            <a:r>
              <a:rPr dirty="0" sz="2050" spc="550">
                <a:latin typeface="Courier New"/>
                <a:cs typeface="Courier New"/>
              </a:rPr>
              <a:t> </a:t>
            </a:r>
            <a:r>
              <a:rPr dirty="0" sz="2050" spc="-10">
                <a:latin typeface="Courier New"/>
                <a:cs typeface="Courier New"/>
              </a:rPr>
              <a:t>study</a:t>
            </a:r>
            <a:r>
              <a:rPr dirty="0" sz="2050" spc="555">
                <a:latin typeface="Courier New"/>
                <a:cs typeface="Courier New"/>
              </a:rPr>
              <a:t> </a:t>
            </a:r>
            <a:r>
              <a:rPr dirty="0" sz="2050" spc="-20">
                <a:latin typeface="Courier New"/>
                <a:cs typeface="Courier New"/>
              </a:rPr>
              <a:t>we	</a:t>
            </a:r>
            <a:r>
              <a:rPr dirty="0" sz="2050" spc="-10">
                <a:latin typeface="Courier New"/>
                <a:cs typeface="Courier New"/>
              </a:rPr>
              <a:t>focus</a:t>
            </a:r>
            <a:r>
              <a:rPr dirty="0" sz="2050" spc="515">
                <a:latin typeface="Courier New"/>
                <a:cs typeface="Courier New"/>
              </a:rPr>
              <a:t> </a:t>
            </a:r>
            <a:r>
              <a:rPr dirty="0" sz="2050" spc="-5">
                <a:latin typeface="Courier New"/>
                <a:cs typeface="Courier New"/>
              </a:rPr>
              <a:t>on</a:t>
            </a:r>
            <a:r>
              <a:rPr dirty="0" sz="2050" spc="520">
                <a:latin typeface="Courier New"/>
                <a:cs typeface="Courier New"/>
              </a:rPr>
              <a:t> </a:t>
            </a:r>
            <a:r>
              <a:rPr dirty="0" sz="2050" spc="-20">
                <a:latin typeface="Courier New"/>
                <a:cs typeface="Courier New"/>
              </a:rPr>
              <a:t>XAMPP/XAMPP </a:t>
            </a:r>
            <a:r>
              <a:rPr dirty="0" sz="2050" spc="-1215">
                <a:latin typeface="Courier New"/>
                <a:cs typeface="Courier New"/>
              </a:rPr>
              <a:t> </a:t>
            </a:r>
            <a:r>
              <a:rPr dirty="0" sz="2050" spc="-15">
                <a:latin typeface="Courier New"/>
                <a:cs typeface="Courier New"/>
              </a:rPr>
              <a:t>MYSQL)</a:t>
            </a:r>
            <a:endParaRPr sz="205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4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50" spc="-5">
                <a:latin typeface="Courier New"/>
                <a:cs typeface="Courier New"/>
              </a:rPr>
              <a:t>PHP</a:t>
            </a:r>
            <a:r>
              <a:rPr dirty="0" sz="2050" spc="-70">
                <a:latin typeface="Courier New"/>
                <a:cs typeface="Courier New"/>
              </a:rPr>
              <a:t> </a:t>
            </a:r>
            <a:r>
              <a:rPr dirty="0" sz="2050" spc="-5">
                <a:latin typeface="Courier New"/>
                <a:cs typeface="Courier New"/>
              </a:rPr>
              <a:t>is</a:t>
            </a:r>
            <a:r>
              <a:rPr dirty="0" sz="2050" spc="-45">
                <a:latin typeface="Courier New"/>
                <a:cs typeface="Courier New"/>
              </a:rPr>
              <a:t> </a:t>
            </a:r>
            <a:r>
              <a:rPr dirty="0" sz="2050" spc="-5">
                <a:latin typeface="Courier New"/>
                <a:cs typeface="Courier New"/>
              </a:rPr>
              <a:t>an</a:t>
            </a:r>
            <a:r>
              <a:rPr dirty="0" sz="2050" spc="-60">
                <a:latin typeface="Courier New"/>
                <a:cs typeface="Courier New"/>
              </a:rPr>
              <a:t> </a:t>
            </a:r>
            <a:r>
              <a:rPr dirty="0" sz="2050" spc="-5">
                <a:latin typeface="Courier New"/>
                <a:cs typeface="Courier New"/>
              </a:rPr>
              <a:t>open</a:t>
            </a:r>
            <a:r>
              <a:rPr dirty="0" sz="2050" spc="-55">
                <a:latin typeface="Courier New"/>
                <a:cs typeface="Courier New"/>
              </a:rPr>
              <a:t> </a:t>
            </a:r>
            <a:r>
              <a:rPr dirty="0" sz="2050" spc="-10">
                <a:latin typeface="Courier New"/>
                <a:cs typeface="Courier New"/>
              </a:rPr>
              <a:t>source</a:t>
            </a:r>
            <a:r>
              <a:rPr dirty="0" sz="2050" spc="-60">
                <a:latin typeface="Courier New"/>
                <a:cs typeface="Courier New"/>
              </a:rPr>
              <a:t> </a:t>
            </a:r>
            <a:r>
              <a:rPr dirty="0" sz="2050" spc="-20">
                <a:latin typeface="Courier New"/>
                <a:cs typeface="Courier New"/>
              </a:rPr>
              <a:t>software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1063" y="5838850"/>
            <a:ext cx="10861040" cy="647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47705" algn="l"/>
              </a:tabLst>
            </a:pPr>
            <a:r>
              <a:rPr dirty="0" sz="205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u="sng" sz="2050" spc="785"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05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PHP</a:t>
            </a:r>
            <a:r>
              <a:rPr dirty="0" u="sng" sz="2050" spc="-85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205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is</a:t>
            </a:r>
            <a:r>
              <a:rPr dirty="0" u="sng" sz="2050" spc="-5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205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free</a:t>
            </a:r>
            <a:r>
              <a:rPr dirty="0" u="sng" sz="2050" spc="-9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205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to</a:t>
            </a:r>
            <a:r>
              <a:rPr dirty="0" u="sng" sz="2050" spc="-6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2050" spc="-5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download</a:t>
            </a:r>
            <a:r>
              <a:rPr dirty="0" u="sng" sz="2050" spc="-8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205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and</a:t>
            </a:r>
            <a:r>
              <a:rPr dirty="0" u="sng" sz="2050" spc="-7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2050" spc="-15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use	</a:t>
            </a:r>
            <a:endParaRPr sz="2050">
              <a:latin typeface="Courier New"/>
              <a:cs typeface="Courier New"/>
            </a:endParaRPr>
          </a:p>
          <a:p>
            <a:pPr algn="r" marR="2456180">
              <a:lnSpc>
                <a:spcPct val="100000"/>
              </a:lnSpc>
              <a:spcBef>
                <a:spcPts val="994"/>
              </a:spcBef>
            </a:pPr>
            <a:r>
              <a:rPr dirty="0" sz="1200">
                <a:latin typeface="Verdana"/>
                <a:cs typeface="Verdana"/>
              </a:rPr>
              <a:t>3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1840" y="65024"/>
            <a:ext cx="15132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Cont.</a:t>
            </a:r>
            <a:r>
              <a:rPr dirty="0" sz="3200" spc="-95"/>
              <a:t> </a:t>
            </a:r>
            <a:r>
              <a:rPr dirty="0" sz="3200"/>
              <a:t>…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601472" y="1812391"/>
            <a:ext cx="10513695" cy="3392804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-15">
                <a:latin typeface="Courier New"/>
                <a:cs typeface="Courier New"/>
              </a:rPr>
              <a:t>Example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spc="-15">
                <a:latin typeface="Courier New"/>
                <a:cs typeface="Courier New"/>
              </a:rPr>
              <a:t>&lt;?php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define("GREETING",</a:t>
            </a:r>
            <a:r>
              <a:rPr dirty="0" sz="2000" spc="-7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"</a:t>
            </a:r>
            <a:r>
              <a:rPr dirty="0" sz="2000" spc="-5">
                <a:latin typeface="Courier New"/>
                <a:cs typeface="Courier New"/>
              </a:rPr>
              <a:t> Hello IT!",</a:t>
            </a:r>
            <a:r>
              <a:rPr dirty="0" sz="2000" spc="-60">
                <a:latin typeface="Courier New"/>
                <a:cs typeface="Courier New"/>
              </a:rPr>
              <a:t> </a:t>
            </a:r>
            <a:r>
              <a:rPr dirty="0" sz="2000" spc="-15">
                <a:latin typeface="Courier New"/>
                <a:cs typeface="Courier New"/>
              </a:rPr>
              <a:t>true);</a:t>
            </a:r>
            <a:endParaRPr sz="2000">
              <a:latin typeface="Courier New"/>
              <a:cs typeface="Courier New"/>
            </a:endParaRPr>
          </a:p>
          <a:p>
            <a:pPr marL="163195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echo</a:t>
            </a:r>
            <a:r>
              <a:rPr dirty="0" sz="2000" spc="-85">
                <a:latin typeface="Courier New"/>
                <a:cs typeface="Courier New"/>
              </a:rPr>
              <a:t> </a:t>
            </a:r>
            <a:r>
              <a:rPr dirty="0" sz="2000" spc="-15">
                <a:latin typeface="Courier New"/>
                <a:cs typeface="Courier New"/>
              </a:rPr>
              <a:t>greeting;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30">
                <a:latin typeface="Courier New"/>
                <a:cs typeface="Courier New"/>
              </a:rPr>
              <a:t>?&gt;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2000" spc="-5" b="1">
                <a:latin typeface="Courier New"/>
                <a:cs typeface="Courier New"/>
              </a:rPr>
              <a:t>Constants</a:t>
            </a:r>
            <a:r>
              <a:rPr dirty="0" sz="2000" spc="-6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are</a:t>
            </a:r>
            <a:r>
              <a:rPr dirty="0" sz="2000" spc="-60" b="1">
                <a:latin typeface="Courier New"/>
                <a:cs typeface="Courier New"/>
              </a:rPr>
              <a:t> </a:t>
            </a:r>
            <a:r>
              <a:rPr dirty="0" sz="2000" spc="-15" b="1">
                <a:latin typeface="Courier New"/>
                <a:cs typeface="Courier New"/>
              </a:rPr>
              <a:t>Global</a:t>
            </a:r>
            <a:endParaRPr sz="20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 spc="-5">
                <a:latin typeface="Courier New"/>
                <a:cs typeface="Courier New"/>
              </a:rPr>
              <a:t>Constants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are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automatically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global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and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can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be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used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across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30">
                <a:latin typeface="Courier New"/>
                <a:cs typeface="Courier New"/>
              </a:rPr>
              <a:t>the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entire</a:t>
            </a:r>
            <a:r>
              <a:rPr dirty="0" sz="2000" spc="-80">
                <a:latin typeface="Courier New"/>
                <a:cs typeface="Courier New"/>
              </a:rPr>
              <a:t> </a:t>
            </a:r>
            <a:r>
              <a:rPr dirty="0" sz="2000" spc="-15">
                <a:latin typeface="Courier New"/>
                <a:cs typeface="Courier New"/>
              </a:rPr>
              <a:t>script.</a:t>
            </a:r>
            <a:endParaRPr sz="2000">
              <a:latin typeface="Courier New"/>
              <a:cs typeface="Courier New"/>
            </a:endParaRPr>
          </a:p>
          <a:p>
            <a:pPr marL="481965" marR="5080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 spc="-5">
                <a:latin typeface="Courier New"/>
                <a:cs typeface="Courier New"/>
              </a:rPr>
              <a:t>The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example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below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uses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a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constant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inside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a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function,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even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if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it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30">
                <a:latin typeface="Courier New"/>
                <a:cs typeface="Courier New"/>
              </a:rPr>
              <a:t>is </a:t>
            </a:r>
            <a:r>
              <a:rPr dirty="0" sz="2000" spc="-118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defined</a:t>
            </a:r>
            <a:r>
              <a:rPr dirty="0" sz="2000" spc="-4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outside</a:t>
            </a:r>
            <a:r>
              <a:rPr dirty="0" sz="2000" spc="-4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the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15">
                <a:latin typeface="Courier New"/>
                <a:cs typeface="Courier New"/>
              </a:rPr>
              <a:t>function: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6603" y="889457"/>
            <a:ext cx="144589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>
                <a:latin typeface="Courier New"/>
                <a:cs typeface="Courier New"/>
              </a:rPr>
              <a:t>Cont</a:t>
            </a:r>
            <a:r>
              <a:rPr dirty="0" sz="3600" spc="-15">
                <a:latin typeface="Verdana"/>
                <a:cs typeface="Verdana"/>
              </a:rPr>
              <a:t>..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339" y="1726438"/>
            <a:ext cx="5786755" cy="31692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5">
                <a:latin typeface="Courier New"/>
                <a:cs typeface="Courier New"/>
              </a:rPr>
              <a:t>&lt;?php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define("GREETING",</a:t>
            </a:r>
            <a:r>
              <a:rPr dirty="0" sz="2000" spc="-7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"Welcome</a:t>
            </a:r>
            <a:r>
              <a:rPr dirty="0" sz="2000" spc="-5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to</a:t>
            </a:r>
            <a:r>
              <a:rPr dirty="0" sz="2000" spc="-50">
                <a:latin typeface="Courier New"/>
                <a:cs typeface="Courier New"/>
              </a:rPr>
              <a:t> </a:t>
            </a:r>
            <a:r>
              <a:rPr dirty="0" sz="2000" spc="-15">
                <a:latin typeface="Courier New"/>
                <a:cs typeface="Courier New"/>
              </a:rPr>
              <a:t>MeU!");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function</a:t>
            </a:r>
            <a:r>
              <a:rPr dirty="0" sz="2000" spc="-80">
                <a:latin typeface="Courier New"/>
                <a:cs typeface="Courier New"/>
              </a:rPr>
              <a:t> </a:t>
            </a:r>
            <a:r>
              <a:rPr dirty="0" sz="2000" spc="-15">
                <a:latin typeface="Courier New"/>
                <a:cs typeface="Courier New"/>
              </a:rPr>
              <a:t>myTest()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echo</a:t>
            </a:r>
            <a:r>
              <a:rPr dirty="0" sz="2000" spc="-60">
                <a:latin typeface="Courier New"/>
                <a:cs typeface="Courier New"/>
              </a:rPr>
              <a:t> </a:t>
            </a:r>
            <a:r>
              <a:rPr dirty="0" sz="2000" spc="-15">
                <a:latin typeface="Courier New"/>
                <a:cs typeface="Courier New"/>
              </a:rPr>
              <a:t>GREETING;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 spc="-15">
                <a:latin typeface="Courier New"/>
                <a:cs typeface="Courier New"/>
              </a:rPr>
              <a:t>myTest();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 spc="-30">
                <a:latin typeface="Courier New"/>
                <a:cs typeface="Courier New"/>
              </a:rPr>
              <a:t>?&gt;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8545" y="383539"/>
            <a:ext cx="276860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PHP</a:t>
            </a:r>
            <a:r>
              <a:rPr dirty="0" sz="3200" spc="-80"/>
              <a:t> </a:t>
            </a:r>
            <a:r>
              <a:rPr dirty="0" sz="3200" spc="-15"/>
              <a:t>Operators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804163" y="1515466"/>
            <a:ext cx="8836660" cy="149987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6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 spc="-5">
                <a:latin typeface="Courier New"/>
                <a:cs typeface="Courier New"/>
              </a:rPr>
              <a:t>Operators</a:t>
            </a:r>
            <a:r>
              <a:rPr dirty="0" sz="2000" spc="-4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are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used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to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operate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on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15">
                <a:latin typeface="Courier New"/>
                <a:cs typeface="Courier New"/>
              </a:rPr>
              <a:t>values.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spc="-5" b="1">
                <a:latin typeface="Courier New"/>
                <a:cs typeface="Courier New"/>
              </a:rPr>
              <a:t>PHP</a:t>
            </a:r>
            <a:r>
              <a:rPr dirty="0" sz="2000" spc="-45" b="1">
                <a:latin typeface="Courier New"/>
                <a:cs typeface="Courier New"/>
              </a:rPr>
              <a:t> </a:t>
            </a:r>
            <a:r>
              <a:rPr dirty="0" sz="2000" spc="-15" b="1">
                <a:latin typeface="Courier New"/>
                <a:cs typeface="Courier New"/>
              </a:rPr>
              <a:t>Operators</a:t>
            </a:r>
            <a:endParaRPr sz="20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4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 spc="-5">
                <a:latin typeface="Courier New"/>
                <a:cs typeface="Courier New"/>
              </a:rPr>
              <a:t>This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section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lists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the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different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operators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used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in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30">
                <a:latin typeface="Courier New"/>
                <a:cs typeface="Courier New"/>
              </a:rPr>
              <a:t>PHP.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spc="-5" b="1">
                <a:solidFill>
                  <a:srgbClr val="6E2E9F"/>
                </a:solidFill>
                <a:latin typeface="Courier New"/>
                <a:cs typeface="Courier New"/>
              </a:rPr>
              <a:t>Arithmetic</a:t>
            </a:r>
            <a:r>
              <a:rPr dirty="0" sz="2000" spc="-90" b="1">
                <a:solidFill>
                  <a:srgbClr val="6E2E9F"/>
                </a:solidFill>
                <a:latin typeface="Courier New"/>
                <a:cs typeface="Courier New"/>
              </a:rPr>
              <a:t> </a:t>
            </a:r>
            <a:r>
              <a:rPr dirty="0" sz="2000" spc="-15" b="1">
                <a:solidFill>
                  <a:srgbClr val="6E2E9F"/>
                </a:solidFill>
                <a:latin typeface="Courier New"/>
                <a:cs typeface="Courier New"/>
              </a:rPr>
              <a:t>Operators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87323" y="3028188"/>
            <a:ext cx="8296909" cy="3106420"/>
            <a:chOff x="687323" y="3028188"/>
            <a:chExt cx="8296909" cy="31064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5423" y="3066288"/>
              <a:ext cx="8220456" cy="30297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06373" y="3047238"/>
              <a:ext cx="8258809" cy="3068320"/>
            </a:xfrm>
            <a:custGeom>
              <a:avLst/>
              <a:gdLst/>
              <a:ahLst/>
              <a:cxnLst/>
              <a:rect l="l" t="t" r="r" b="b"/>
              <a:pathLst>
                <a:path w="8258809" h="3068320">
                  <a:moveTo>
                    <a:pt x="0" y="3067812"/>
                  </a:moveTo>
                  <a:lnTo>
                    <a:pt x="8258556" y="3067812"/>
                  </a:lnTo>
                  <a:lnTo>
                    <a:pt x="8258556" y="0"/>
                  </a:lnTo>
                  <a:lnTo>
                    <a:pt x="0" y="0"/>
                  </a:lnTo>
                  <a:lnTo>
                    <a:pt x="0" y="306781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5423" y="3066288"/>
              <a:ext cx="8220456" cy="302971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06373" y="3047238"/>
              <a:ext cx="8258809" cy="3068320"/>
            </a:xfrm>
            <a:custGeom>
              <a:avLst/>
              <a:gdLst/>
              <a:ahLst/>
              <a:cxnLst/>
              <a:rect l="l" t="t" r="r" b="b"/>
              <a:pathLst>
                <a:path w="8258809" h="3068320">
                  <a:moveTo>
                    <a:pt x="0" y="3067812"/>
                  </a:moveTo>
                  <a:lnTo>
                    <a:pt x="8258556" y="3067812"/>
                  </a:lnTo>
                  <a:lnTo>
                    <a:pt x="8258556" y="0"/>
                  </a:lnTo>
                  <a:lnTo>
                    <a:pt x="0" y="0"/>
                  </a:lnTo>
                  <a:lnTo>
                    <a:pt x="0" y="306781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2" y="690194"/>
            <a:ext cx="1551305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spc="-2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dirty="0" sz="3400" spc="-5">
                <a:solidFill>
                  <a:srgbClr val="C00000"/>
                </a:solidFill>
                <a:latin typeface="Times New Roman"/>
                <a:cs typeface="Times New Roman"/>
              </a:rPr>
              <a:t>x</a:t>
            </a:r>
            <a:r>
              <a:rPr dirty="0" sz="3400" spc="-25">
                <a:solidFill>
                  <a:srgbClr val="C00000"/>
                </a:solidFill>
                <a:latin typeface="Times New Roman"/>
                <a:cs typeface="Times New Roman"/>
              </a:rPr>
              <a:t>am</a:t>
            </a:r>
            <a:r>
              <a:rPr dirty="0" sz="3400" spc="-5">
                <a:solidFill>
                  <a:srgbClr val="C00000"/>
                </a:solidFill>
                <a:latin typeface="Times New Roman"/>
                <a:cs typeface="Times New Roman"/>
              </a:rPr>
              <a:t>p</a:t>
            </a:r>
            <a:r>
              <a:rPr dirty="0" sz="3400" spc="-25">
                <a:solidFill>
                  <a:srgbClr val="C00000"/>
                </a:solidFill>
                <a:latin typeface="Times New Roman"/>
                <a:cs typeface="Times New Roman"/>
              </a:rPr>
              <a:t>l</a:t>
            </a:r>
            <a:r>
              <a:rPr dirty="0" sz="3400" spc="-5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635" y="1186662"/>
            <a:ext cx="5024755" cy="297370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-15">
                <a:latin typeface="Courier New"/>
                <a:cs typeface="Courier New"/>
              </a:rPr>
              <a:t>&lt;?php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spc="-5">
                <a:latin typeface="Courier New"/>
                <a:cs typeface="Courier New"/>
              </a:rPr>
              <a:t>$x</a:t>
            </a:r>
            <a:r>
              <a:rPr dirty="0" sz="2000" spc="-5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 spc="-30">
                <a:latin typeface="Courier New"/>
                <a:cs typeface="Courier New"/>
              </a:rPr>
              <a:t>10;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2000" spc="-5">
                <a:latin typeface="Courier New"/>
                <a:cs typeface="Courier New"/>
              </a:rPr>
              <a:t>$y</a:t>
            </a:r>
            <a:r>
              <a:rPr dirty="0" sz="2000" spc="-5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 spc="-30">
                <a:latin typeface="Courier New"/>
                <a:cs typeface="Courier New"/>
              </a:rPr>
              <a:t>6;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spc="-5">
                <a:latin typeface="Courier New"/>
                <a:cs typeface="Courier New"/>
              </a:rPr>
              <a:t>echo($x+$y)."&lt;br&gt;";</a:t>
            </a:r>
            <a:r>
              <a:rPr dirty="0" sz="2000" spc="-9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//output</a:t>
            </a:r>
            <a:r>
              <a:rPr dirty="0" sz="2000" spc="-75">
                <a:latin typeface="Courier New"/>
                <a:cs typeface="Courier New"/>
              </a:rPr>
              <a:t> </a:t>
            </a:r>
            <a:r>
              <a:rPr dirty="0" sz="2000" spc="-40">
                <a:latin typeface="Courier New"/>
                <a:cs typeface="Courier New"/>
              </a:rPr>
              <a:t>16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spc="-10">
                <a:latin typeface="Courier New"/>
                <a:cs typeface="Courier New"/>
              </a:rPr>
              <a:t>echo($x-$y)."&lt;br&gt;";</a:t>
            </a:r>
            <a:r>
              <a:rPr dirty="0" sz="2000" spc="-4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//output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4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2000" spc="-5">
                <a:latin typeface="Courier New"/>
                <a:cs typeface="Courier New"/>
              </a:rPr>
              <a:t>echo($x*$y)."&lt;br&gt;";</a:t>
            </a:r>
            <a:r>
              <a:rPr dirty="0" sz="2000" spc="-9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//output</a:t>
            </a:r>
            <a:r>
              <a:rPr dirty="0" sz="2000" spc="-75">
                <a:latin typeface="Courier New"/>
                <a:cs typeface="Courier New"/>
              </a:rPr>
              <a:t> </a:t>
            </a:r>
            <a:r>
              <a:rPr dirty="0" sz="2000" spc="-40">
                <a:latin typeface="Courier New"/>
                <a:cs typeface="Courier New"/>
              </a:rPr>
              <a:t>60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spc="-5">
                <a:latin typeface="Courier New"/>
                <a:cs typeface="Courier New"/>
              </a:rPr>
              <a:t>echo($x/$y)."&lt;br&gt;";</a:t>
            </a:r>
            <a:r>
              <a:rPr dirty="0" sz="2000" spc="-8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//output</a:t>
            </a:r>
            <a:r>
              <a:rPr dirty="0" sz="2000" spc="-50">
                <a:latin typeface="Courier New"/>
                <a:cs typeface="Courier New"/>
              </a:rPr>
              <a:t> </a:t>
            </a:r>
            <a:r>
              <a:rPr dirty="0" sz="2000" spc="-30">
                <a:latin typeface="Courier New"/>
                <a:cs typeface="Courier New"/>
              </a:rPr>
              <a:t>1.67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spc="-5">
                <a:latin typeface="Courier New"/>
                <a:cs typeface="Courier New"/>
              </a:rPr>
              <a:t>echo($x%$y)."&lt;br&gt;";</a:t>
            </a:r>
            <a:r>
              <a:rPr dirty="0" sz="2000" spc="-9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//output</a:t>
            </a:r>
            <a:r>
              <a:rPr dirty="0" sz="2000" spc="-7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4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635" y="4146905"/>
            <a:ext cx="63500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000" spc="-5">
                <a:latin typeface="Courier New"/>
                <a:cs typeface="Courier New"/>
              </a:rPr>
              <a:t>echo  echo  echo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1545" y="4146905"/>
            <a:ext cx="1839595" cy="112331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spc="-15">
                <a:latin typeface="Courier New"/>
                <a:cs typeface="Courier New"/>
              </a:rPr>
              <a:t>++$x."&lt;br&gt;";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15">
                <a:latin typeface="Courier New"/>
                <a:cs typeface="Courier New"/>
              </a:rPr>
              <a:t>--$y."&lt;br&gt;";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15">
                <a:latin typeface="Courier New"/>
                <a:cs typeface="Courier New"/>
              </a:rPr>
              <a:t>$x++."&lt;br&gt;";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635" y="5304790"/>
            <a:ext cx="26015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ourier New"/>
                <a:cs typeface="Courier New"/>
              </a:rPr>
              <a:t>echo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 spc="-15">
                <a:latin typeface="Courier New"/>
                <a:cs typeface="Courier New"/>
              </a:rPr>
              <a:t>$y--."&lt;br&gt;";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5194" y="4159097"/>
            <a:ext cx="1844039" cy="149987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-5">
                <a:latin typeface="Courier New"/>
                <a:cs typeface="Courier New"/>
              </a:rPr>
              <a:t>//</a:t>
            </a:r>
            <a:r>
              <a:rPr dirty="0" sz="2000" spc="-6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output</a:t>
            </a:r>
            <a:r>
              <a:rPr dirty="0" sz="2000" spc="-45">
                <a:latin typeface="Courier New"/>
                <a:cs typeface="Courier New"/>
              </a:rPr>
              <a:t> </a:t>
            </a:r>
            <a:r>
              <a:rPr dirty="0" sz="2000" spc="-30">
                <a:latin typeface="Courier New"/>
                <a:cs typeface="Courier New"/>
              </a:rPr>
              <a:t>11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spc="-5">
                <a:latin typeface="Courier New"/>
                <a:cs typeface="Courier New"/>
              </a:rPr>
              <a:t>//</a:t>
            </a:r>
            <a:r>
              <a:rPr dirty="0" sz="2000" spc="-6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output</a:t>
            </a:r>
            <a:r>
              <a:rPr dirty="0" sz="2000" spc="-4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5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2000" spc="-5">
                <a:latin typeface="Courier New"/>
                <a:cs typeface="Courier New"/>
              </a:rPr>
              <a:t>//</a:t>
            </a:r>
            <a:r>
              <a:rPr dirty="0" sz="2000" spc="-6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output</a:t>
            </a:r>
            <a:r>
              <a:rPr dirty="0" sz="2000" spc="-45">
                <a:latin typeface="Courier New"/>
                <a:cs typeface="Courier New"/>
              </a:rPr>
              <a:t> </a:t>
            </a:r>
            <a:r>
              <a:rPr dirty="0" sz="2000" spc="-30">
                <a:latin typeface="Courier New"/>
                <a:cs typeface="Courier New"/>
              </a:rPr>
              <a:t>11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spc="-5">
                <a:latin typeface="Courier New"/>
                <a:cs typeface="Courier New"/>
              </a:rPr>
              <a:t>//</a:t>
            </a:r>
            <a:r>
              <a:rPr dirty="0" sz="2000" spc="-6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output</a:t>
            </a:r>
            <a:r>
              <a:rPr dirty="0" sz="2000" spc="-4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5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9083" y="5685840"/>
            <a:ext cx="105930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9735" algn="l"/>
              </a:tabLst>
            </a:pPr>
            <a:r>
              <a:rPr dirty="0" sz="2000" spc="-280" strike="sngStrike">
                <a:latin typeface="Courier New"/>
                <a:cs typeface="Courier New"/>
              </a:rPr>
              <a:t> </a:t>
            </a:r>
            <a:r>
              <a:rPr dirty="0" sz="2000" spc="-15" strike="sngStrike">
                <a:latin typeface="Courier New"/>
                <a:cs typeface="Courier New"/>
              </a:rPr>
              <a:t>?&gt;	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2668" y="387095"/>
            <a:ext cx="8152130" cy="5486400"/>
            <a:chOff x="772668" y="387095"/>
            <a:chExt cx="8152130" cy="5486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509" y="450595"/>
              <a:ext cx="8008934" cy="53467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91718" y="406145"/>
              <a:ext cx="8114030" cy="5448300"/>
            </a:xfrm>
            <a:custGeom>
              <a:avLst/>
              <a:gdLst/>
              <a:ahLst/>
              <a:cxnLst/>
              <a:rect l="l" t="t" r="r" b="b"/>
              <a:pathLst>
                <a:path w="8114030" h="5448300">
                  <a:moveTo>
                    <a:pt x="0" y="5448300"/>
                  </a:moveTo>
                  <a:lnTo>
                    <a:pt x="8113776" y="5448300"/>
                  </a:lnTo>
                  <a:lnTo>
                    <a:pt x="8113776" y="0"/>
                  </a:lnTo>
                  <a:lnTo>
                    <a:pt x="0" y="0"/>
                  </a:lnTo>
                  <a:lnTo>
                    <a:pt x="0" y="54483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768" y="425195"/>
              <a:ext cx="8075676" cy="54102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91718" y="406145"/>
              <a:ext cx="8114030" cy="5448300"/>
            </a:xfrm>
            <a:custGeom>
              <a:avLst/>
              <a:gdLst/>
              <a:ahLst/>
              <a:cxnLst/>
              <a:rect l="l" t="t" r="r" b="b"/>
              <a:pathLst>
                <a:path w="8114030" h="5448300">
                  <a:moveTo>
                    <a:pt x="0" y="5448300"/>
                  </a:moveTo>
                  <a:lnTo>
                    <a:pt x="8113776" y="5448300"/>
                  </a:lnTo>
                  <a:lnTo>
                    <a:pt x="8113776" y="0"/>
                  </a:lnTo>
                  <a:lnTo>
                    <a:pt x="0" y="0"/>
                  </a:lnTo>
                  <a:lnTo>
                    <a:pt x="0" y="54483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10795"/>
            <a:ext cx="17291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5" b="1">
                <a:solidFill>
                  <a:srgbClr val="6E2E9F"/>
                </a:solidFill>
                <a:latin typeface="Courier New"/>
                <a:cs typeface="Courier New"/>
              </a:rPr>
              <a:t>E</a:t>
            </a:r>
            <a:r>
              <a:rPr dirty="0" sz="3200" spc="-5" b="1">
                <a:solidFill>
                  <a:srgbClr val="6E2E9F"/>
                </a:solidFill>
                <a:latin typeface="Courier New"/>
                <a:cs typeface="Courier New"/>
              </a:rPr>
              <a:t>x</a:t>
            </a:r>
            <a:r>
              <a:rPr dirty="0" sz="3200" spc="-20" b="1">
                <a:solidFill>
                  <a:srgbClr val="6E2E9F"/>
                </a:solidFill>
                <a:latin typeface="Courier New"/>
                <a:cs typeface="Courier New"/>
              </a:rPr>
              <a:t>a</a:t>
            </a:r>
            <a:r>
              <a:rPr dirty="0" sz="3200" spc="-5" b="1">
                <a:solidFill>
                  <a:srgbClr val="6E2E9F"/>
                </a:solidFill>
                <a:latin typeface="Courier New"/>
                <a:cs typeface="Courier New"/>
              </a:rPr>
              <a:t>m</a:t>
            </a:r>
            <a:r>
              <a:rPr dirty="0" sz="3200" spc="-20" b="1">
                <a:solidFill>
                  <a:srgbClr val="6E2E9F"/>
                </a:solidFill>
                <a:latin typeface="Courier New"/>
                <a:cs typeface="Courier New"/>
              </a:rPr>
              <a:t>p</a:t>
            </a:r>
            <a:r>
              <a:rPr dirty="0" sz="3200" spc="-5" b="1">
                <a:solidFill>
                  <a:srgbClr val="6E2E9F"/>
                </a:solidFill>
                <a:latin typeface="Courier New"/>
                <a:cs typeface="Courier New"/>
              </a:rPr>
              <a:t>le</a:t>
            </a:r>
            <a:endParaRPr sz="32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10183" y="0"/>
            <a:ext cx="10456545" cy="6504940"/>
            <a:chOff x="710183" y="0"/>
            <a:chExt cx="10456545" cy="6504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9263" y="0"/>
              <a:ext cx="6387084" cy="28117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183" y="2846832"/>
              <a:ext cx="6228588" cy="3657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802" y="622751"/>
            <a:ext cx="8494337" cy="455500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3720" y="2977337"/>
            <a:ext cx="1865630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spc="-20">
                <a:latin typeface="Verdana"/>
                <a:cs typeface="Verdana"/>
              </a:rPr>
              <a:t>Example</a:t>
            </a:r>
            <a:endParaRPr sz="34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723644"/>
            <a:ext cx="8188452" cy="315772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82372"/>
            <a:ext cx="4438650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spc="-5"/>
              <a:t>C</a:t>
            </a:r>
            <a:r>
              <a:rPr dirty="0" sz="3400" spc="-20"/>
              <a:t>o</a:t>
            </a:r>
            <a:r>
              <a:rPr dirty="0" sz="3400" spc="-5"/>
              <a:t>n</a:t>
            </a:r>
            <a:r>
              <a:rPr dirty="0" sz="3400" spc="-20"/>
              <a:t>d</a:t>
            </a:r>
            <a:r>
              <a:rPr dirty="0" sz="3400" spc="-5"/>
              <a:t>itional</a:t>
            </a:r>
            <a:r>
              <a:rPr dirty="0" sz="3400" spc="-260"/>
              <a:t> </a:t>
            </a:r>
            <a:r>
              <a:rPr dirty="0" sz="3400" spc="-20"/>
              <a:t>S</a:t>
            </a:r>
            <a:r>
              <a:rPr dirty="0" sz="3400" spc="-5"/>
              <a:t>t</a:t>
            </a:r>
            <a:r>
              <a:rPr dirty="0" sz="3400" spc="-35"/>
              <a:t>a</a:t>
            </a:r>
            <a:r>
              <a:rPr dirty="0" sz="3400" spc="-5"/>
              <a:t>t</a:t>
            </a:r>
            <a:r>
              <a:rPr dirty="0" sz="3400" spc="-35"/>
              <a:t>e</a:t>
            </a:r>
            <a:r>
              <a:rPr dirty="0" sz="3400" spc="-20"/>
              <a:t>m</a:t>
            </a:r>
            <a:r>
              <a:rPr dirty="0" sz="3400" spc="-25"/>
              <a:t>en</a:t>
            </a:r>
            <a:r>
              <a:rPr dirty="0" sz="3400" spc="-5"/>
              <a:t>ts</a:t>
            </a:r>
            <a:endParaRPr sz="3400"/>
          </a:p>
        </p:txBody>
      </p:sp>
      <p:sp>
        <p:nvSpPr>
          <p:cNvPr id="4" name="object 4"/>
          <p:cNvSpPr txBox="1"/>
          <p:nvPr/>
        </p:nvSpPr>
        <p:spPr>
          <a:xfrm>
            <a:off x="738327" y="1645665"/>
            <a:ext cx="10936605" cy="186245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481965" marR="5080" indent="-469900">
              <a:lnSpc>
                <a:spcPts val="2600"/>
              </a:lnSpc>
              <a:spcBef>
                <a:spcPts val="42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  <a:tab pos="2833370" algn="l"/>
                <a:tab pos="5002530" algn="l"/>
                <a:tab pos="5890895" algn="l"/>
                <a:tab pos="6965950" algn="l"/>
                <a:tab pos="7671434" algn="l"/>
                <a:tab pos="9291320" algn="l"/>
              </a:tabLst>
            </a:pPr>
            <a:r>
              <a:rPr dirty="0" sz="2400" spc="-15">
                <a:latin typeface="Courier New"/>
                <a:cs typeface="Courier New"/>
              </a:rPr>
              <a:t>Conditiona</a:t>
            </a:r>
            <a:r>
              <a:rPr dirty="0" sz="2400">
                <a:latin typeface="Courier New"/>
                <a:cs typeface="Courier New"/>
              </a:rPr>
              <a:t>l	</a:t>
            </a:r>
            <a:r>
              <a:rPr dirty="0" sz="2400" spc="-15">
                <a:latin typeface="Courier New"/>
                <a:cs typeface="Courier New"/>
              </a:rPr>
              <a:t>statement</a:t>
            </a:r>
            <a:r>
              <a:rPr dirty="0" sz="2400">
                <a:latin typeface="Courier New"/>
                <a:cs typeface="Courier New"/>
              </a:rPr>
              <a:t>s	</a:t>
            </a:r>
            <a:r>
              <a:rPr dirty="0" sz="2400" spc="-25">
                <a:latin typeface="Courier New"/>
                <a:cs typeface="Courier New"/>
              </a:rPr>
              <a:t>ar</a:t>
            </a:r>
            <a:r>
              <a:rPr dirty="0" sz="2400">
                <a:latin typeface="Courier New"/>
                <a:cs typeface="Courier New"/>
              </a:rPr>
              <a:t>e	</a:t>
            </a:r>
            <a:r>
              <a:rPr dirty="0" sz="2400" spc="-25">
                <a:latin typeface="Courier New"/>
                <a:cs typeface="Courier New"/>
              </a:rPr>
              <a:t>use</a:t>
            </a:r>
            <a:r>
              <a:rPr dirty="0" sz="2400">
                <a:latin typeface="Courier New"/>
                <a:cs typeface="Courier New"/>
              </a:rPr>
              <a:t>d	</a:t>
            </a:r>
            <a:r>
              <a:rPr dirty="0" sz="2400" spc="-25">
                <a:latin typeface="Courier New"/>
                <a:cs typeface="Courier New"/>
              </a:rPr>
              <a:t>t</a:t>
            </a:r>
            <a:r>
              <a:rPr dirty="0" sz="2400">
                <a:latin typeface="Courier New"/>
                <a:cs typeface="Courier New"/>
              </a:rPr>
              <a:t>o	</a:t>
            </a:r>
            <a:r>
              <a:rPr dirty="0" sz="2400" spc="-15">
                <a:latin typeface="Courier New"/>
                <a:cs typeface="Courier New"/>
              </a:rPr>
              <a:t>perfor</a:t>
            </a:r>
            <a:r>
              <a:rPr dirty="0" sz="2400">
                <a:latin typeface="Courier New"/>
                <a:cs typeface="Courier New"/>
              </a:rPr>
              <a:t>m	</a:t>
            </a:r>
            <a:r>
              <a:rPr dirty="0" sz="2400" spc="-15">
                <a:latin typeface="Courier New"/>
                <a:cs typeface="Courier New"/>
              </a:rPr>
              <a:t>different  </a:t>
            </a:r>
            <a:r>
              <a:rPr dirty="0" sz="2400" spc="-5">
                <a:latin typeface="Courier New"/>
                <a:cs typeface="Courier New"/>
              </a:rPr>
              <a:t>actions</a:t>
            </a:r>
            <a:r>
              <a:rPr dirty="0" sz="2400" spc="-10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based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on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different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conditions.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1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Courier New"/>
                <a:cs typeface="Courier New"/>
              </a:rPr>
              <a:t>In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PHP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we have</a:t>
            </a:r>
            <a:r>
              <a:rPr dirty="0" sz="2400" spc="-20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the</a:t>
            </a:r>
            <a:r>
              <a:rPr dirty="0" sz="2400" spc="14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following</a:t>
            </a:r>
            <a:r>
              <a:rPr dirty="0" sz="2400" spc="-6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conditional</a:t>
            </a:r>
            <a:r>
              <a:rPr dirty="0" sz="2400" spc="-90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statements:</a:t>
            </a:r>
            <a:endParaRPr sz="2400">
              <a:latin typeface="Courier New"/>
              <a:cs typeface="Courier New"/>
            </a:endParaRPr>
          </a:p>
          <a:p>
            <a:pPr marL="481965" marR="42545" indent="-469900">
              <a:lnSpc>
                <a:spcPts val="2600"/>
              </a:lnSpc>
              <a:spcBef>
                <a:spcPts val="705"/>
              </a:spcBef>
              <a:buClr>
                <a:srgbClr val="CC0000"/>
              </a:buClr>
              <a:buFont typeface="Wingdings"/>
              <a:buChar char=""/>
              <a:tabLst>
                <a:tab pos="481965" algn="l"/>
                <a:tab pos="482600" algn="l"/>
              </a:tabLst>
            </a:pPr>
            <a:r>
              <a:rPr dirty="0" sz="2400" spc="-5" b="1">
                <a:latin typeface="Courier New"/>
                <a:cs typeface="Courier New"/>
              </a:rPr>
              <a:t>if</a:t>
            </a:r>
            <a:r>
              <a:rPr dirty="0" sz="2400" spc="490" b="1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statement</a:t>
            </a:r>
            <a:r>
              <a:rPr dirty="0" sz="2400" spc="49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-</a:t>
            </a:r>
            <a:r>
              <a:rPr dirty="0" sz="2400" spc="459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use</a:t>
            </a:r>
            <a:r>
              <a:rPr dirty="0" sz="2400" spc="49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this</a:t>
            </a:r>
            <a:r>
              <a:rPr dirty="0" sz="2400" spc="46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statement</a:t>
            </a:r>
            <a:r>
              <a:rPr dirty="0" sz="2400" spc="49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to</a:t>
            </a:r>
            <a:r>
              <a:rPr dirty="0" sz="2400" spc="48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execute</a:t>
            </a:r>
            <a:r>
              <a:rPr dirty="0" sz="2400" spc="47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some</a:t>
            </a:r>
            <a:r>
              <a:rPr dirty="0" sz="2400" spc="490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code </a:t>
            </a:r>
            <a:r>
              <a:rPr dirty="0" sz="2400" spc="-14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only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if</a:t>
            </a:r>
            <a:r>
              <a:rPr dirty="0" sz="2400" spc="-7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a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specified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condition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is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true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03542" y="3511677"/>
            <a:ext cx="2240280" cy="72263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 marR="5080" indent="8890">
              <a:lnSpc>
                <a:spcPts val="2610"/>
              </a:lnSpc>
              <a:spcBef>
                <a:spcPts val="409"/>
              </a:spcBef>
              <a:tabLst>
                <a:tab pos="858519" algn="l"/>
              </a:tabLst>
            </a:pPr>
            <a:r>
              <a:rPr dirty="0" sz="2400" spc="-10">
                <a:latin typeface="Courier New"/>
                <a:cs typeface="Courier New"/>
              </a:rPr>
              <a:t>statement</a:t>
            </a:r>
            <a:r>
              <a:rPr dirty="0" sz="2400" spc="85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to </a:t>
            </a:r>
            <a:r>
              <a:rPr dirty="0" sz="2400" spc="-1425">
                <a:latin typeface="Courier New"/>
                <a:cs typeface="Courier New"/>
              </a:rPr>
              <a:t> </a:t>
            </a:r>
            <a:r>
              <a:rPr dirty="0" sz="2400" spc="-20">
                <a:latin typeface="Courier New"/>
                <a:cs typeface="Courier New"/>
              </a:rPr>
              <a:t>and	</a:t>
            </a:r>
            <a:r>
              <a:rPr dirty="0" sz="2400" spc="-15">
                <a:latin typeface="Courier New"/>
                <a:cs typeface="Courier New"/>
              </a:rPr>
              <a:t>another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24161" y="3511677"/>
            <a:ext cx="2253615" cy="72263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 marR="5080" indent="17780">
              <a:lnSpc>
                <a:spcPts val="2610"/>
              </a:lnSpc>
              <a:spcBef>
                <a:spcPts val="409"/>
              </a:spcBef>
              <a:tabLst>
                <a:tab pos="1038225" algn="l"/>
                <a:tab pos="1699895" algn="l"/>
              </a:tabLst>
            </a:pPr>
            <a:r>
              <a:rPr dirty="0" sz="2400">
                <a:latin typeface="Courier New"/>
                <a:cs typeface="Courier New"/>
              </a:rPr>
              <a:t>execute</a:t>
            </a:r>
            <a:r>
              <a:rPr dirty="0" sz="2400" spc="45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some </a:t>
            </a:r>
            <a:r>
              <a:rPr dirty="0" sz="2400" spc="-1425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cod</a:t>
            </a:r>
            <a:r>
              <a:rPr dirty="0" sz="2400">
                <a:latin typeface="Courier New"/>
                <a:cs typeface="Courier New"/>
              </a:rPr>
              <a:t>e	</a:t>
            </a:r>
            <a:r>
              <a:rPr dirty="0" sz="2400" spc="-25">
                <a:latin typeface="Courier New"/>
                <a:cs typeface="Courier New"/>
              </a:rPr>
              <a:t>i</a:t>
            </a:r>
            <a:r>
              <a:rPr dirty="0" sz="2400">
                <a:latin typeface="Courier New"/>
                <a:cs typeface="Courier New"/>
              </a:rPr>
              <a:t>f	</a:t>
            </a:r>
            <a:r>
              <a:rPr dirty="0" sz="2400" spc="-25">
                <a:latin typeface="Courier New"/>
                <a:cs typeface="Courier New"/>
              </a:rPr>
              <a:t>the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8327" y="3511677"/>
            <a:ext cx="60756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"/>
              <a:tabLst>
                <a:tab pos="481965" algn="l"/>
                <a:tab pos="482600" algn="l"/>
              </a:tabLst>
            </a:pPr>
            <a:r>
              <a:rPr dirty="0" baseline="1157" sz="3600" spc="-15" b="1">
                <a:latin typeface="Courier New"/>
                <a:cs typeface="Courier New"/>
              </a:rPr>
              <a:t>if...else</a:t>
            </a:r>
            <a:r>
              <a:rPr dirty="0" baseline="1157" sz="3600" spc="412" b="1">
                <a:latin typeface="Courier New"/>
                <a:cs typeface="Courier New"/>
              </a:rPr>
              <a:t> </a:t>
            </a:r>
            <a:r>
              <a:rPr dirty="0" baseline="1157" sz="3600" spc="-15">
                <a:latin typeface="Courier New"/>
                <a:cs typeface="Courier New"/>
              </a:rPr>
              <a:t>statement</a:t>
            </a:r>
            <a:r>
              <a:rPr dirty="0" baseline="1157" sz="3600" spc="412">
                <a:latin typeface="Courier New"/>
                <a:cs typeface="Courier New"/>
              </a:rPr>
              <a:t> </a:t>
            </a:r>
            <a:r>
              <a:rPr dirty="0" baseline="1157" sz="3600">
                <a:latin typeface="Courier New"/>
                <a:cs typeface="Courier New"/>
              </a:rPr>
              <a:t>-</a:t>
            </a:r>
            <a:r>
              <a:rPr dirty="0" baseline="1157" sz="3600" spc="142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use</a:t>
            </a:r>
            <a:r>
              <a:rPr dirty="0" sz="2400" spc="195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this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7719" y="3842766"/>
            <a:ext cx="55149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4420" algn="l"/>
                <a:tab pos="1771014" algn="l"/>
                <a:tab pos="2283460" algn="l"/>
                <a:tab pos="4782185" algn="l"/>
              </a:tabLst>
            </a:pPr>
            <a:r>
              <a:rPr dirty="0" baseline="1157" sz="3600" spc="-7">
                <a:latin typeface="Courier New"/>
                <a:cs typeface="Courier New"/>
              </a:rPr>
              <a:t>cod</a:t>
            </a:r>
            <a:r>
              <a:rPr dirty="0" baseline="1157" sz="3600">
                <a:latin typeface="Courier New"/>
                <a:cs typeface="Courier New"/>
              </a:rPr>
              <a:t>e	</a:t>
            </a:r>
            <a:r>
              <a:rPr dirty="0" baseline="1157" sz="3600" spc="-7">
                <a:latin typeface="Courier New"/>
                <a:cs typeface="Courier New"/>
              </a:rPr>
              <a:t>i</a:t>
            </a:r>
            <a:r>
              <a:rPr dirty="0" baseline="1157" sz="3600">
                <a:latin typeface="Courier New"/>
                <a:cs typeface="Courier New"/>
              </a:rPr>
              <a:t>f	a	</a:t>
            </a:r>
            <a:r>
              <a:rPr dirty="0" baseline="1157" sz="3600" spc="-22">
                <a:latin typeface="Courier New"/>
                <a:cs typeface="Courier New"/>
              </a:rPr>
              <a:t>co</a:t>
            </a:r>
            <a:r>
              <a:rPr dirty="0" baseline="1157" sz="3600" spc="-37">
                <a:latin typeface="Courier New"/>
                <a:cs typeface="Courier New"/>
              </a:rPr>
              <a:t>n</a:t>
            </a:r>
            <a:r>
              <a:rPr dirty="0" baseline="1157" sz="3600" spc="-22">
                <a:latin typeface="Courier New"/>
                <a:cs typeface="Courier New"/>
              </a:rPr>
              <a:t>ditio</a:t>
            </a:r>
            <a:r>
              <a:rPr dirty="0" baseline="1157" sz="3600">
                <a:latin typeface="Courier New"/>
                <a:cs typeface="Courier New"/>
              </a:rPr>
              <a:t>n</a:t>
            </a:r>
            <a:r>
              <a:rPr dirty="0" baseline="1157" sz="3600" spc="254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i</a:t>
            </a:r>
            <a:r>
              <a:rPr dirty="0" sz="2400">
                <a:latin typeface="Courier New"/>
                <a:cs typeface="Courier New"/>
              </a:rPr>
              <a:t>s	</a:t>
            </a:r>
            <a:r>
              <a:rPr dirty="0" sz="2400" spc="-25">
                <a:latin typeface="Courier New"/>
                <a:cs typeface="Courier New"/>
              </a:rPr>
              <a:t>true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7719" y="4163695"/>
            <a:ext cx="32962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ourier New"/>
                <a:cs typeface="Courier New"/>
              </a:rPr>
              <a:t>condition</a:t>
            </a:r>
            <a:r>
              <a:rPr dirty="0" sz="2400" spc="-9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is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false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8327" y="4557471"/>
            <a:ext cx="590994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"/>
              <a:tabLst>
                <a:tab pos="481965" algn="l"/>
                <a:tab pos="482600" algn="l"/>
                <a:tab pos="4264660" algn="l"/>
              </a:tabLst>
            </a:pPr>
            <a:r>
              <a:rPr dirty="0" sz="2400" spc="-15" b="1">
                <a:latin typeface="Courier New"/>
                <a:cs typeface="Courier New"/>
              </a:rPr>
              <a:t>if...elseif....els</a:t>
            </a:r>
            <a:r>
              <a:rPr dirty="0" sz="2400" b="1">
                <a:latin typeface="Courier New"/>
                <a:cs typeface="Courier New"/>
              </a:rPr>
              <a:t>e</a:t>
            </a:r>
            <a:r>
              <a:rPr dirty="0" sz="2400" b="1">
                <a:latin typeface="Courier New"/>
                <a:cs typeface="Courier New"/>
              </a:rPr>
              <a:t>	</a:t>
            </a:r>
            <a:r>
              <a:rPr dirty="0" sz="2400" spc="-15">
                <a:latin typeface="Courier New"/>
                <a:cs typeface="Courier New"/>
              </a:rPr>
              <a:t>statement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42581" y="4557471"/>
            <a:ext cx="47371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7365" algn="l"/>
                <a:tab pos="1367155" algn="l"/>
                <a:tab pos="2409825" algn="l"/>
                <a:tab pos="4363720" algn="l"/>
              </a:tabLst>
            </a:pPr>
            <a:r>
              <a:rPr dirty="0" sz="2400">
                <a:latin typeface="Courier New"/>
                <a:cs typeface="Courier New"/>
              </a:rPr>
              <a:t>-</a:t>
            </a:r>
            <a:r>
              <a:rPr dirty="0" sz="2400">
                <a:latin typeface="Courier New"/>
                <a:cs typeface="Courier New"/>
              </a:rPr>
              <a:t>	</a:t>
            </a:r>
            <a:r>
              <a:rPr dirty="0" sz="2400" spc="-30">
                <a:latin typeface="Courier New"/>
                <a:cs typeface="Courier New"/>
              </a:rPr>
              <a:t>us</a:t>
            </a:r>
            <a:r>
              <a:rPr dirty="0" sz="2400">
                <a:latin typeface="Courier New"/>
                <a:cs typeface="Courier New"/>
              </a:rPr>
              <a:t>e</a:t>
            </a:r>
            <a:r>
              <a:rPr dirty="0" sz="2400">
                <a:latin typeface="Courier New"/>
                <a:cs typeface="Courier New"/>
              </a:rPr>
              <a:t>	</a:t>
            </a:r>
            <a:r>
              <a:rPr dirty="0" sz="2400" spc="-30">
                <a:latin typeface="Courier New"/>
                <a:cs typeface="Courier New"/>
              </a:rPr>
              <a:t>thi</a:t>
            </a:r>
            <a:r>
              <a:rPr dirty="0" sz="2400">
                <a:latin typeface="Courier New"/>
                <a:cs typeface="Courier New"/>
              </a:rPr>
              <a:t>s</a:t>
            </a:r>
            <a:r>
              <a:rPr dirty="0" sz="2400">
                <a:latin typeface="Courier New"/>
                <a:cs typeface="Courier New"/>
              </a:rPr>
              <a:t>	</a:t>
            </a:r>
            <a:r>
              <a:rPr dirty="0" sz="2400" spc="-15">
                <a:latin typeface="Courier New"/>
                <a:cs typeface="Courier New"/>
              </a:rPr>
              <a:t>statemen</a:t>
            </a:r>
            <a:r>
              <a:rPr dirty="0" sz="2400">
                <a:latin typeface="Courier New"/>
                <a:cs typeface="Courier New"/>
              </a:rPr>
              <a:t>t</a:t>
            </a:r>
            <a:r>
              <a:rPr dirty="0" sz="2400">
                <a:latin typeface="Courier New"/>
                <a:cs typeface="Courier New"/>
              </a:rPr>
              <a:t>	</a:t>
            </a:r>
            <a:r>
              <a:rPr dirty="0" sz="2400" spc="-30">
                <a:latin typeface="Courier New"/>
                <a:cs typeface="Courier New"/>
              </a:rPr>
              <a:t>to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8327" y="4836170"/>
            <a:ext cx="10906760" cy="118872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481965">
              <a:lnSpc>
                <a:spcPct val="100000"/>
              </a:lnSpc>
              <a:spcBef>
                <a:spcPts val="495"/>
              </a:spcBef>
            </a:pPr>
            <a:r>
              <a:rPr dirty="0" sz="2400" spc="-5">
                <a:latin typeface="Courier New"/>
                <a:cs typeface="Courier New"/>
              </a:rPr>
              <a:t>select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one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of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several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blocks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of</a:t>
            </a:r>
            <a:r>
              <a:rPr dirty="0" sz="2400" spc="-7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code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to</a:t>
            </a:r>
            <a:r>
              <a:rPr dirty="0" sz="2400" spc="-6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be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executed</a:t>
            </a:r>
            <a:endParaRPr sz="2400">
              <a:latin typeface="Courier New"/>
              <a:cs typeface="Courier New"/>
            </a:endParaRPr>
          </a:p>
          <a:p>
            <a:pPr marL="481965" marR="5080" indent="-469900">
              <a:lnSpc>
                <a:spcPts val="2600"/>
              </a:lnSpc>
              <a:spcBef>
                <a:spcPts val="715"/>
              </a:spcBef>
              <a:buClr>
                <a:srgbClr val="CC0000"/>
              </a:buClr>
              <a:buFont typeface="Wingdings"/>
              <a:buChar char=""/>
              <a:tabLst>
                <a:tab pos="481965" algn="l"/>
                <a:tab pos="482600" algn="l"/>
              </a:tabLst>
            </a:pPr>
            <a:r>
              <a:rPr dirty="0" sz="2400" spc="-5" b="1">
                <a:latin typeface="Courier New"/>
                <a:cs typeface="Courier New"/>
              </a:rPr>
              <a:t>switch</a:t>
            </a:r>
            <a:r>
              <a:rPr dirty="0" sz="2400" spc="459" b="1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statement</a:t>
            </a:r>
            <a:r>
              <a:rPr dirty="0" sz="2400" spc="46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-</a:t>
            </a:r>
            <a:r>
              <a:rPr dirty="0" sz="2400" spc="49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use</a:t>
            </a:r>
            <a:r>
              <a:rPr dirty="0" sz="2400" spc="46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this</a:t>
            </a:r>
            <a:r>
              <a:rPr dirty="0" sz="2400" spc="49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statement</a:t>
            </a:r>
            <a:r>
              <a:rPr dirty="0" sz="2400" spc="47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to</a:t>
            </a:r>
            <a:r>
              <a:rPr dirty="0" sz="2400" spc="490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select</a:t>
            </a:r>
            <a:r>
              <a:rPr dirty="0" sz="2400" spc="465" b="1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one</a:t>
            </a:r>
            <a:r>
              <a:rPr dirty="0" sz="2400" spc="475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of </a:t>
            </a:r>
            <a:r>
              <a:rPr dirty="0" sz="2400" spc="-143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many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blocks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of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code</a:t>
            </a:r>
            <a:r>
              <a:rPr dirty="0" sz="2400" spc="15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to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be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executed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8104" y="637159"/>
            <a:ext cx="3163570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spc="-5"/>
              <a:t>The</a:t>
            </a:r>
            <a:r>
              <a:rPr dirty="0" sz="3400" spc="-90"/>
              <a:t> </a:t>
            </a:r>
            <a:r>
              <a:rPr dirty="0" sz="3400" spc="-5"/>
              <a:t>if</a:t>
            </a:r>
            <a:r>
              <a:rPr dirty="0" sz="3400" spc="-100"/>
              <a:t> </a:t>
            </a:r>
            <a:r>
              <a:rPr dirty="0" sz="3400" spc="-15"/>
              <a:t>Statement</a:t>
            </a:r>
            <a:endParaRPr sz="3400"/>
          </a:p>
        </p:txBody>
      </p:sp>
      <p:sp>
        <p:nvSpPr>
          <p:cNvPr id="4" name="object 4"/>
          <p:cNvSpPr txBox="1"/>
          <p:nvPr/>
        </p:nvSpPr>
        <p:spPr>
          <a:xfrm>
            <a:off x="1115669" y="1620138"/>
            <a:ext cx="9641205" cy="415607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481965" marR="433070" indent="-469900">
              <a:lnSpc>
                <a:spcPts val="2100"/>
              </a:lnSpc>
              <a:spcBef>
                <a:spcPts val="315"/>
              </a:spcBef>
              <a:tabLst>
                <a:tab pos="481965" algn="l"/>
              </a:tabLst>
            </a:pPr>
            <a:r>
              <a:rPr dirty="0" sz="19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19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1900" spc="-5">
                <a:latin typeface="Courier New"/>
                <a:cs typeface="Courier New"/>
              </a:rPr>
              <a:t>Use</a:t>
            </a:r>
            <a:r>
              <a:rPr dirty="0" sz="1900" spc="-60">
                <a:latin typeface="Courier New"/>
                <a:cs typeface="Courier New"/>
              </a:rPr>
              <a:t> </a:t>
            </a:r>
            <a:r>
              <a:rPr dirty="0" sz="1900" spc="-5">
                <a:latin typeface="Courier New"/>
                <a:cs typeface="Courier New"/>
              </a:rPr>
              <a:t>the</a:t>
            </a:r>
            <a:r>
              <a:rPr dirty="0" sz="1900" spc="-65">
                <a:latin typeface="Courier New"/>
                <a:cs typeface="Courier New"/>
              </a:rPr>
              <a:t> </a:t>
            </a:r>
            <a:r>
              <a:rPr dirty="0" sz="1900" spc="-5">
                <a:latin typeface="Courier New"/>
                <a:cs typeface="Courier New"/>
              </a:rPr>
              <a:t>if</a:t>
            </a:r>
            <a:r>
              <a:rPr dirty="0" sz="1900" spc="-65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statement</a:t>
            </a:r>
            <a:r>
              <a:rPr dirty="0" sz="1900" spc="-70">
                <a:latin typeface="Courier New"/>
                <a:cs typeface="Courier New"/>
              </a:rPr>
              <a:t> </a:t>
            </a:r>
            <a:r>
              <a:rPr dirty="0" sz="1900" spc="-5">
                <a:latin typeface="Courier New"/>
                <a:cs typeface="Courier New"/>
              </a:rPr>
              <a:t>to</a:t>
            </a:r>
            <a:r>
              <a:rPr dirty="0" sz="1900" spc="-55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execute</a:t>
            </a:r>
            <a:r>
              <a:rPr dirty="0" sz="1900" spc="-50">
                <a:latin typeface="Courier New"/>
                <a:cs typeface="Courier New"/>
              </a:rPr>
              <a:t> </a:t>
            </a:r>
            <a:r>
              <a:rPr dirty="0" sz="1900" spc="-5">
                <a:latin typeface="Courier New"/>
                <a:cs typeface="Courier New"/>
              </a:rPr>
              <a:t>some</a:t>
            </a:r>
            <a:r>
              <a:rPr dirty="0" sz="1900" spc="-65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code</a:t>
            </a:r>
            <a:r>
              <a:rPr dirty="0" sz="1900" spc="-60">
                <a:latin typeface="Courier New"/>
                <a:cs typeface="Courier New"/>
              </a:rPr>
              <a:t> </a:t>
            </a:r>
            <a:r>
              <a:rPr dirty="0" sz="1900" spc="-5">
                <a:latin typeface="Courier New"/>
                <a:cs typeface="Courier New"/>
              </a:rPr>
              <a:t>only</a:t>
            </a:r>
            <a:r>
              <a:rPr dirty="0" sz="1900" spc="-65">
                <a:latin typeface="Courier New"/>
                <a:cs typeface="Courier New"/>
              </a:rPr>
              <a:t> </a:t>
            </a:r>
            <a:r>
              <a:rPr dirty="0" sz="1900" spc="-5">
                <a:latin typeface="Courier New"/>
                <a:cs typeface="Courier New"/>
              </a:rPr>
              <a:t>if</a:t>
            </a:r>
            <a:r>
              <a:rPr dirty="0" sz="1900" spc="-65">
                <a:latin typeface="Courier New"/>
                <a:cs typeface="Courier New"/>
              </a:rPr>
              <a:t> </a:t>
            </a:r>
            <a:r>
              <a:rPr dirty="0" sz="1900" spc="-5">
                <a:latin typeface="Courier New"/>
                <a:cs typeface="Courier New"/>
              </a:rPr>
              <a:t>a</a:t>
            </a:r>
            <a:r>
              <a:rPr dirty="0" sz="1900" spc="-60">
                <a:latin typeface="Courier New"/>
                <a:cs typeface="Courier New"/>
              </a:rPr>
              <a:t> </a:t>
            </a:r>
            <a:r>
              <a:rPr dirty="0" sz="1900" spc="-15">
                <a:latin typeface="Courier New"/>
                <a:cs typeface="Courier New"/>
              </a:rPr>
              <a:t>specified </a:t>
            </a:r>
            <a:r>
              <a:rPr dirty="0" sz="1900" spc="-1125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condition</a:t>
            </a:r>
            <a:r>
              <a:rPr dirty="0" sz="1900" spc="-95">
                <a:latin typeface="Courier New"/>
                <a:cs typeface="Courier New"/>
              </a:rPr>
              <a:t> </a:t>
            </a:r>
            <a:r>
              <a:rPr dirty="0" sz="1900" spc="-5">
                <a:latin typeface="Courier New"/>
                <a:cs typeface="Courier New"/>
              </a:rPr>
              <a:t>is</a:t>
            </a:r>
            <a:r>
              <a:rPr dirty="0" sz="1900" spc="-85">
                <a:latin typeface="Courier New"/>
                <a:cs typeface="Courier New"/>
              </a:rPr>
              <a:t> </a:t>
            </a:r>
            <a:r>
              <a:rPr dirty="0" sz="1900" spc="-30">
                <a:latin typeface="Courier New"/>
                <a:cs typeface="Courier New"/>
              </a:rPr>
              <a:t>true.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900" spc="-15" b="1">
                <a:latin typeface="Courier New"/>
                <a:cs typeface="Courier New"/>
              </a:rPr>
              <a:t>Syntax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900" spc="-5">
                <a:latin typeface="Courier New"/>
                <a:cs typeface="Courier New"/>
              </a:rPr>
              <a:t>if</a:t>
            </a:r>
            <a:r>
              <a:rPr dirty="0" sz="1900" spc="-70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(</a:t>
            </a:r>
            <a:r>
              <a:rPr dirty="0" sz="1900" spc="-10" i="1">
                <a:latin typeface="Courier New"/>
                <a:cs typeface="Courier New"/>
              </a:rPr>
              <a:t>condition</a:t>
            </a:r>
            <a:r>
              <a:rPr dirty="0" sz="1900" spc="-10">
                <a:latin typeface="Courier New"/>
                <a:cs typeface="Courier New"/>
              </a:rPr>
              <a:t>)</a:t>
            </a:r>
            <a:r>
              <a:rPr dirty="0" sz="1900" spc="-65">
                <a:latin typeface="Courier New"/>
                <a:cs typeface="Courier New"/>
              </a:rPr>
              <a:t> </a:t>
            </a:r>
            <a:r>
              <a:rPr dirty="0" sz="1900" spc="-10" i="1">
                <a:latin typeface="Courier New"/>
                <a:cs typeface="Courier New"/>
              </a:rPr>
              <a:t>code</a:t>
            </a:r>
            <a:r>
              <a:rPr dirty="0" sz="1900" spc="-75" i="1">
                <a:latin typeface="Courier New"/>
                <a:cs typeface="Courier New"/>
              </a:rPr>
              <a:t> </a:t>
            </a:r>
            <a:r>
              <a:rPr dirty="0" sz="1900" spc="-5" i="1">
                <a:latin typeface="Courier New"/>
                <a:cs typeface="Courier New"/>
              </a:rPr>
              <a:t>to</a:t>
            </a:r>
            <a:r>
              <a:rPr dirty="0" sz="1900" spc="-65" i="1">
                <a:latin typeface="Courier New"/>
                <a:cs typeface="Courier New"/>
              </a:rPr>
              <a:t> </a:t>
            </a:r>
            <a:r>
              <a:rPr dirty="0" sz="1900" spc="-5" i="1">
                <a:latin typeface="Courier New"/>
                <a:cs typeface="Courier New"/>
              </a:rPr>
              <a:t>be</a:t>
            </a:r>
            <a:r>
              <a:rPr dirty="0" sz="1900" spc="-80" i="1">
                <a:latin typeface="Courier New"/>
                <a:cs typeface="Courier New"/>
              </a:rPr>
              <a:t> </a:t>
            </a:r>
            <a:r>
              <a:rPr dirty="0" sz="1900" spc="-10" i="1">
                <a:latin typeface="Courier New"/>
                <a:cs typeface="Courier New"/>
              </a:rPr>
              <a:t>executed</a:t>
            </a:r>
            <a:r>
              <a:rPr dirty="0" sz="1900" spc="-60" i="1">
                <a:latin typeface="Courier New"/>
                <a:cs typeface="Courier New"/>
              </a:rPr>
              <a:t> </a:t>
            </a:r>
            <a:r>
              <a:rPr dirty="0" sz="1900" spc="-5" i="1">
                <a:latin typeface="Courier New"/>
                <a:cs typeface="Courier New"/>
              </a:rPr>
              <a:t>if</a:t>
            </a:r>
            <a:r>
              <a:rPr dirty="0" sz="1900" spc="-75" i="1">
                <a:latin typeface="Courier New"/>
                <a:cs typeface="Courier New"/>
              </a:rPr>
              <a:t> </a:t>
            </a:r>
            <a:r>
              <a:rPr dirty="0" sz="1900" spc="-10" i="1">
                <a:latin typeface="Courier New"/>
                <a:cs typeface="Courier New"/>
              </a:rPr>
              <a:t>condition</a:t>
            </a:r>
            <a:r>
              <a:rPr dirty="0" sz="1900" spc="-85" i="1">
                <a:latin typeface="Courier New"/>
                <a:cs typeface="Courier New"/>
              </a:rPr>
              <a:t> </a:t>
            </a:r>
            <a:r>
              <a:rPr dirty="0" sz="1900" spc="-5" i="1">
                <a:latin typeface="Courier New"/>
                <a:cs typeface="Courier New"/>
              </a:rPr>
              <a:t>is</a:t>
            </a:r>
            <a:r>
              <a:rPr dirty="0" sz="1900" spc="-80" i="1">
                <a:latin typeface="Courier New"/>
                <a:cs typeface="Courier New"/>
              </a:rPr>
              <a:t> </a:t>
            </a:r>
            <a:r>
              <a:rPr dirty="0" sz="1900" spc="-20" i="1">
                <a:latin typeface="Courier New"/>
                <a:cs typeface="Courier New"/>
              </a:rPr>
              <a:t>true;</a:t>
            </a:r>
            <a:endParaRPr sz="1900">
              <a:latin typeface="Courier New"/>
              <a:cs typeface="Courier New"/>
            </a:endParaRPr>
          </a:p>
          <a:p>
            <a:pPr marL="481965" marR="160020" indent="-469900">
              <a:lnSpc>
                <a:spcPts val="2100"/>
              </a:lnSpc>
              <a:spcBef>
                <a:spcPts val="580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dirty="0" sz="1900" spc="-5">
                <a:latin typeface="Courier New"/>
                <a:cs typeface="Courier New"/>
              </a:rPr>
              <a:t>The</a:t>
            </a:r>
            <a:r>
              <a:rPr dirty="0" sz="1900" spc="-65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following</a:t>
            </a:r>
            <a:r>
              <a:rPr dirty="0" sz="1900" spc="-70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example</a:t>
            </a:r>
            <a:r>
              <a:rPr dirty="0" sz="1900" spc="-60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will</a:t>
            </a:r>
            <a:r>
              <a:rPr dirty="0" sz="1900" spc="-80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output</a:t>
            </a:r>
            <a:r>
              <a:rPr dirty="0" sz="1900" spc="-60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"Have</a:t>
            </a:r>
            <a:r>
              <a:rPr dirty="0" sz="1900" spc="-85">
                <a:latin typeface="Courier New"/>
                <a:cs typeface="Courier New"/>
              </a:rPr>
              <a:t> </a:t>
            </a:r>
            <a:r>
              <a:rPr dirty="0" sz="1900" spc="-5">
                <a:latin typeface="Courier New"/>
                <a:cs typeface="Courier New"/>
              </a:rPr>
              <a:t>a</a:t>
            </a:r>
            <a:r>
              <a:rPr dirty="0" sz="1900" spc="-65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nice</a:t>
            </a:r>
            <a:r>
              <a:rPr dirty="0" sz="1900" spc="-85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weekend!"</a:t>
            </a:r>
            <a:r>
              <a:rPr dirty="0" sz="1900" spc="-85">
                <a:latin typeface="Courier New"/>
                <a:cs typeface="Courier New"/>
              </a:rPr>
              <a:t> </a:t>
            </a:r>
            <a:r>
              <a:rPr dirty="0" sz="1900" spc="-5">
                <a:latin typeface="Courier New"/>
                <a:cs typeface="Courier New"/>
              </a:rPr>
              <a:t>if</a:t>
            </a:r>
            <a:r>
              <a:rPr dirty="0" sz="1900" spc="-85">
                <a:latin typeface="Courier New"/>
                <a:cs typeface="Courier New"/>
              </a:rPr>
              <a:t> </a:t>
            </a:r>
            <a:r>
              <a:rPr dirty="0" sz="1900" spc="-30">
                <a:latin typeface="Courier New"/>
                <a:cs typeface="Courier New"/>
              </a:rPr>
              <a:t>the </a:t>
            </a:r>
            <a:r>
              <a:rPr dirty="0" sz="1900" spc="-1125">
                <a:latin typeface="Courier New"/>
                <a:cs typeface="Courier New"/>
              </a:rPr>
              <a:t> </a:t>
            </a:r>
            <a:r>
              <a:rPr dirty="0" sz="1900" spc="-5">
                <a:latin typeface="Courier New"/>
                <a:cs typeface="Courier New"/>
              </a:rPr>
              <a:t>current</a:t>
            </a:r>
            <a:r>
              <a:rPr dirty="0" sz="1900" spc="-90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day</a:t>
            </a:r>
            <a:r>
              <a:rPr dirty="0" sz="1900" spc="-60">
                <a:latin typeface="Courier New"/>
                <a:cs typeface="Courier New"/>
              </a:rPr>
              <a:t> </a:t>
            </a:r>
            <a:r>
              <a:rPr dirty="0" sz="1900" spc="-5">
                <a:latin typeface="Courier New"/>
                <a:cs typeface="Courier New"/>
              </a:rPr>
              <a:t>is</a:t>
            </a:r>
            <a:r>
              <a:rPr dirty="0" sz="1900" spc="-60">
                <a:latin typeface="Courier New"/>
                <a:cs typeface="Courier New"/>
              </a:rPr>
              <a:t> </a:t>
            </a:r>
            <a:r>
              <a:rPr dirty="0" sz="1900" spc="-15">
                <a:latin typeface="Courier New"/>
                <a:cs typeface="Courier New"/>
              </a:rPr>
              <a:t>Friday:</a:t>
            </a:r>
            <a:endParaRPr sz="1900">
              <a:latin typeface="Courier New"/>
              <a:cs typeface="Courier New"/>
            </a:endParaRPr>
          </a:p>
          <a:p>
            <a:pPr marL="481965" indent="-469900">
              <a:lnSpc>
                <a:spcPts val="2205"/>
              </a:lnSpc>
              <a:spcBef>
                <a:spcPts val="6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900" spc="-15">
                <a:latin typeface="Courier New"/>
                <a:cs typeface="Courier New"/>
              </a:rPr>
              <a:t>&lt;?php</a:t>
            </a:r>
            <a:endParaRPr sz="1900">
              <a:latin typeface="Courier New"/>
              <a:cs typeface="Courier New"/>
            </a:endParaRPr>
          </a:p>
          <a:p>
            <a:pPr marL="481965">
              <a:lnSpc>
                <a:spcPts val="2155"/>
              </a:lnSpc>
            </a:pPr>
            <a:r>
              <a:rPr dirty="0" sz="1900" spc="-20">
                <a:latin typeface="Courier New"/>
                <a:cs typeface="Courier New"/>
              </a:rPr>
              <a:t>$d=date("D");</a:t>
            </a:r>
            <a:endParaRPr sz="1900">
              <a:latin typeface="Courier New"/>
              <a:cs typeface="Courier New"/>
            </a:endParaRPr>
          </a:p>
          <a:p>
            <a:pPr marL="481965">
              <a:lnSpc>
                <a:spcPts val="2230"/>
              </a:lnSpc>
            </a:pPr>
            <a:r>
              <a:rPr dirty="0" sz="1900" spc="-5">
                <a:latin typeface="Courier New"/>
                <a:cs typeface="Courier New"/>
              </a:rPr>
              <a:t>if</a:t>
            </a:r>
            <a:r>
              <a:rPr dirty="0" sz="1900" spc="-75">
                <a:latin typeface="Courier New"/>
                <a:cs typeface="Courier New"/>
              </a:rPr>
              <a:t> </a:t>
            </a:r>
            <a:r>
              <a:rPr dirty="0" sz="1900" spc="-15">
                <a:latin typeface="Courier New"/>
                <a:cs typeface="Courier New"/>
              </a:rPr>
              <a:t>($d=="Fri")</a:t>
            </a:r>
            <a:endParaRPr sz="1900">
              <a:latin typeface="Courier New"/>
              <a:cs typeface="Courier New"/>
            </a:endParaRPr>
          </a:p>
          <a:p>
            <a:pPr marL="481965" indent="-469900">
              <a:lnSpc>
                <a:spcPts val="2240"/>
              </a:lnSpc>
              <a:spcBef>
                <a:spcPts val="12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900" spc="-5">
                <a:latin typeface="Courier New"/>
                <a:cs typeface="Courier New"/>
              </a:rPr>
              <a:t>echo</a:t>
            </a:r>
            <a:r>
              <a:rPr dirty="0" sz="1900" spc="-70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"Have</a:t>
            </a:r>
            <a:r>
              <a:rPr dirty="0" sz="1900" spc="-60">
                <a:latin typeface="Courier New"/>
                <a:cs typeface="Courier New"/>
              </a:rPr>
              <a:t> </a:t>
            </a:r>
            <a:r>
              <a:rPr dirty="0" sz="1900" spc="-5">
                <a:latin typeface="Courier New"/>
                <a:cs typeface="Courier New"/>
              </a:rPr>
              <a:t>a</a:t>
            </a:r>
            <a:r>
              <a:rPr dirty="0" sz="1900" spc="-60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nice</a:t>
            </a:r>
            <a:r>
              <a:rPr dirty="0" sz="1900" spc="-65">
                <a:latin typeface="Courier New"/>
                <a:cs typeface="Courier New"/>
              </a:rPr>
              <a:t> </a:t>
            </a:r>
            <a:r>
              <a:rPr dirty="0" sz="1900" spc="-15">
                <a:latin typeface="Courier New"/>
                <a:cs typeface="Courier New"/>
              </a:rPr>
              <a:t>weekend!";</a:t>
            </a:r>
            <a:endParaRPr sz="1900">
              <a:latin typeface="Courier New"/>
              <a:cs typeface="Courier New"/>
            </a:endParaRPr>
          </a:p>
          <a:p>
            <a:pPr marL="481965">
              <a:lnSpc>
                <a:spcPts val="2240"/>
              </a:lnSpc>
            </a:pPr>
            <a:r>
              <a:rPr dirty="0" sz="1900" spc="-30">
                <a:latin typeface="Courier New"/>
                <a:cs typeface="Courier New"/>
              </a:rPr>
              <a:t>?&gt;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900" spc="-5" b="1">
                <a:latin typeface="Courier New"/>
                <a:cs typeface="Courier New"/>
              </a:rPr>
              <a:t>The</a:t>
            </a:r>
            <a:r>
              <a:rPr dirty="0" sz="1900" spc="-114" b="1">
                <a:latin typeface="Courier New"/>
                <a:cs typeface="Courier New"/>
              </a:rPr>
              <a:t> </a:t>
            </a:r>
            <a:r>
              <a:rPr dirty="0" sz="1900" spc="-10" b="1">
                <a:latin typeface="Courier New"/>
                <a:cs typeface="Courier New"/>
              </a:rPr>
              <a:t>if...else</a:t>
            </a:r>
            <a:r>
              <a:rPr dirty="0" sz="1900" spc="-110" b="1">
                <a:latin typeface="Courier New"/>
                <a:cs typeface="Courier New"/>
              </a:rPr>
              <a:t> </a:t>
            </a:r>
            <a:r>
              <a:rPr dirty="0" sz="1900" spc="-15" b="1">
                <a:latin typeface="Courier New"/>
                <a:cs typeface="Courier New"/>
              </a:rPr>
              <a:t>Statement</a:t>
            </a:r>
            <a:endParaRPr sz="1900">
              <a:latin typeface="Courier New"/>
              <a:cs typeface="Courier New"/>
            </a:endParaRPr>
          </a:p>
          <a:p>
            <a:pPr marL="481965" marR="5080" indent="-469900">
              <a:lnSpc>
                <a:spcPts val="2100"/>
              </a:lnSpc>
              <a:spcBef>
                <a:spcPts val="58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900" spc="-5">
                <a:latin typeface="Courier New"/>
                <a:cs typeface="Courier New"/>
              </a:rPr>
              <a:t>Use</a:t>
            </a:r>
            <a:r>
              <a:rPr dirty="0" sz="1900" spc="-65">
                <a:latin typeface="Courier New"/>
                <a:cs typeface="Courier New"/>
              </a:rPr>
              <a:t> </a:t>
            </a:r>
            <a:r>
              <a:rPr dirty="0" sz="1900" spc="-5">
                <a:latin typeface="Courier New"/>
                <a:cs typeface="Courier New"/>
              </a:rPr>
              <a:t>the</a:t>
            </a:r>
            <a:r>
              <a:rPr dirty="0" sz="1900" spc="-80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if....else</a:t>
            </a:r>
            <a:r>
              <a:rPr dirty="0" sz="1900" spc="-60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statement</a:t>
            </a:r>
            <a:r>
              <a:rPr dirty="0" sz="1900" spc="-60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to</a:t>
            </a:r>
            <a:r>
              <a:rPr dirty="0" sz="1900" spc="-65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execute</a:t>
            </a:r>
            <a:r>
              <a:rPr dirty="0" sz="1900" spc="-70">
                <a:latin typeface="Courier New"/>
                <a:cs typeface="Courier New"/>
              </a:rPr>
              <a:t> </a:t>
            </a:r>
            <a:r>
              <a:rPr dirty="0" sz="1900" spc="-5">
                <a:latin typeface="Courier New"/>
                <a:cs typeface="Courier New"/>
              </a:rPr>
              <a:t>some</a:t>
            </a:r>
            <a:r>
              <a:rPr dirty="0" sz="1900" spc="-65">
                <a:latin typeface="Courier New"/>
                <a:cs typeface="Courier New"/>
              </a:rPr>
              <a:t> </a:t>
            </a:r>
            <a:r>
              <a:rPr dirty="0" sz="1900" spc="-5">
                <a:latin typeface="Courier New"/>
                <a:cs typeface="Courier New"/>
              </a:rPr>
              <a:t>code</a:t>
            </a:r>
            <a:r>
              <a:rPr dirty="0" sz="1900" spc="-75">
                <a:latin typeface="Courier New"/>
                <a:cs typeface="Courier New"/>
              </a:rPr>
              <a:t> </a:t>
            </a:r>
            <a:r>
              <a:rPr dirty="0" sz="1900" spc="-5">
                <a:latin typeface="Courier New"/>
                <a:cs typeface="Courier New"/>
              </a:rPr>
              <a:t>if</a:t>
            </a:r>
            <a:r>
              <a:rPr dirty="0" sz="1900" spc="-65">
                <a:latin typeface="Courier New"/>
                <a:cs typeface="Courier New"/>
              </a:rPr>
              <a:t> </a:t>
            </a:r>
            <a:r>
              <a:rPr dirty="0" sz="1900" spc="-5">
                <a:latin typeface="Courier New"/>
                <a:cs typeface="Courier New"/>
              </a:rPr>
              <a:t>a</a:t>
            </a:r>
            <a:r>
              <a:rPr dirty="0" sz="1900" spc="-65">
                <a:latin typeface="Courier New"/>
                <a:cs typeface="Courier New"/>
              </a:rPr>
              <a:t> </a:t>
            </a:r>
            <a:r>
              <a:rPr dirty="0" sz="1900" spc="-15">
                <a:latin typeface="Courier New"/>
                <a:cs typeface="Courier New"/>
              </a:rPr>
              <a:t>condition </a:t>
            </a:r>
            <a:r>
              <a:rPr dirty="0" sz="1900" spc="-1125">
                <a:latin typeface="Courier New"/>
                <a:cs typeface="Courier New"/>
              </a:rPr>
              <a:t> </a:t>
            </a:r>
            <a:r>
              <a:rPr dirty="0" sz="1900" spc="-5">
                <a:latin typeface="Courier New"/>
                <a:cs typeface="Courier New"/>
              </a:rPr>
              <a:t>is</a:t>
            </a:r>
            <a:r>
              <a:rPr dirty="0" sz="1900" spc="-60">
                <a:latin typeface="Courier New"/>
                <a:cs typeface="Courier New"/>
              </a:rPr>
              <a:t> </a:t>
            </a:r>
            <a:r>
              <a:rPr dirty="0" sz="1900" spc="-5">
                <a:latin typeface="Courier New"/>
                <a:cs typeface="Courier New"/>
              </a:rPr>
              <a:t>true</a:t>
            </a:r>
            <a:r>
              <a:rPr dirty="0" sz="1900" spc="-70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and</a:t>
            </a:r>
            <a:r>
              <a:rPr dirty="0" sz="1900" spc="-60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another</a:t>
            </a:r>
            <a:r>
              <a:rPr dirty="0" sz="1900" spc="-70">
                <a:latin typeface="Courier New"/>
                <a:cs typeface="Courier New"/>
              </a:rPr>
              <a:t> </a:t>
            </a:r>
            <a:r>
              <a:rPr dirty="0" sz="1900" spc="-5">
                <a:latin typeface="Courier New"/>
                <a:cs typeface="Courier New"/>
              </a:rPr>
              <a:t>code</a:t>
            </a:r>
            <a:r>
              <a:rPr dirty="0" sz="1900" spc="-50">
                <a:latin typeface="Courier New"/>
                <a:cs typeface="Courier New"/>
              </a:rPr>
              <a:t> </a:t>
            </a:r>
            <a:r>
              <a:rPr dirty="0" sz="1900" spc="-5">
                <a:latin typeface="Courier New"/>
                <a:cs typeface="Courier New"/>
              </a:rPr>
              <a:t>if</a:t>
            </a:r>
            <a:r>
              <a:rPr dirty="0" sz="1900" spc="-70">
                <a:latin typeface="Courier New"/>
                <a:cs typeface="Courier New"/>
              </a:rPr>
              <a:t> </a:t>
            </a:r>
            <a:r>
              <a:rPr dirty="0" sz="1900" spc="-5">
                <a:latin typeface="Courier New"/>
                <a:cs typeface="Courier New"/>
              </a:rPr>
              <a:t>a</a:t>
            </a:r>
            <a:r>
              <a:rPr dirty="0" sz="1900" spc="-85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condition</a:t>
            </a:r>
            <a:r>
              <a:rPr dirty="0" sz="1900" spc="-65">
                <a:latin typeface="Courier New"/>
                <a:cs typeface="Courier New"/>
              </a:rPr>
              <a:t> </a:t>
            </a:r>
            <a:r>
              <a:rPr dirty="0" sz="1900" spc="-5">
                <a:latin typeface="Courier New"/>
                <a:cs typeface="Courier New"/>
              </a:rPr>
              <a:t>is</a:t>
            </a:r>
            <a:r>
              <a:rPr dirty="0" sz="1900" spc="-55">
                <a:latin typeface="Courier New"/>
                <a:cs typeface="Courier New"/>
              </a:rPr>
              <a:t> </a:t>
            </a:r>
            <a:r>
              <a:rPr dirty="0" sz="1900" spc="-15">
                <a:latin typeface="Courier New"/>
                <a:cs typeface="Courier New"/>
              </a:rPr>
              <a:t>false.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76603" y="1033652"/>
            <a:ext cx="777240" cy="309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50" spc="-10">
                <a:latin typeface="Arial MT"/>
                <a:cs typeface="Arial MT"/>
              </a:rPr>
              <a:t>Con</a:t>
            </a:r>
            <a:r>
              <a:rPr dirty="0" sz="1850" spc="-15">
                <a:latin typeface="Arial MT"/>
                <a:cs typeface="Arial MT"/>
              </a:rPr>
              <a:t>t..</a:t>
            </a:r>
            <a:r>
              <a:rPr dirty="0" sz="1850" spc="5">
                <a:latin typeface="Arial MT"/>
                <a:cs typeface="Arial MT"/>
              </a:rPr>
              <a:t>d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4339" y="1713357"/>
            <a:ext cx="34810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6E2E9F"/>
                </a:solidFill>
                <a:latin typeface="Courier New"/>
                <a:cs typeface="Courier New"/>
              </a:rPr>
              <a:t>What</a:t>
            </a:r>
            <a:r>
              <a:rPr dirty="0" sz="2400" spc="-45" b="1">
                <a:solidFill>
                  <a:srgbClr val="6E2E9F"/>
                </a:solidFill>
                <a:latin typeface="Courier New"/>
                <a:cs typeface="Courier New"/>
              </a:rPr>
              <a:t> </a:t>
            </a:r>
            <a:r>
              <a:rPr dirty="0" sz="2400" spc="-10" b="1">
                <a:solidFill>
                  <a:srgbClr val="6E2E9F"/>
                </a:solidFill>
                <a:latin typeface="Courier New"/>
                <a:cs typeface="Courier New"/>
              </a:rPr>
              <a:t>is</a:t>
            </a:r>
            <a:r>
              <a:rPr dirty="0" sz="2400" spc="-60" b="1">
                <a:solidFill>
                  <a:srgbClr val="6E2E9F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6E2E9F"/>
                </a:solidFill>
                <a:latin typeface="Courier New"/>
                <a:cs typeface="Courier New"/>
              </a:rPr>
              <a:t>a</a:t>
            </a:r>
            <a:r>
              <a:rPr dirty="0" sz="2400" spc="-35" b="1">
                <a:solidFill>
                  <a:srgbClr val="6E2E9F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6E2E9F"/>
                </a:solidFill>
                <a:latin typeface="Courier New"/>
                <a:cs typeface="Courier New"/>
              </a:rPr>
              <a:t>PHP</a:t>
            </a:r>
            <a:r>
              <a:rPr dirty="0" sz="2400" spc="-35" b="1">
                <a:solidFill>
                  <a:srgbClr val="6E2E9F"/>
                </a:solidFill>
                <a:latin typeface="Courier New"/>
                <a:cs typeface="Courier New"/>
              </a:rPr>
              <a:t> </a:t>
            </a:r>
            <a:r>
              <a:rPr dirty="0" sz="2400" spc="-15" b="1">
                <a:solidFill>
                  <a:srgbClr val="6E2E9F"/>
                </a:solidFill>
                <a:latin typeface="Courier New"/>
                <a:cs typeface="Courier New"/>
              </a:rPr>
              <a:t>File?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4339" y="2079177"/>
            <a:ext cx="9765030" cy="208343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7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Courier New"/>
                <a:cs typeface="Courier New"/>
              </a:rPr>
              <a:t>PHP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files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can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contain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text,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HTML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tags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and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scripts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Courier New"/>
                <a:cs typeface="Courier New"/>
              </a:rPr>
              <a:t>PHP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files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are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returned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to</a:t>
            </a:r>
            <a:r>
              <a:rPr dirty="0" sz="2400" spc="-2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the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browser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as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plain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HTML</a:t>
            </a:r>
            <a:endParaRPr sz="2400">
              <a:latin typeface="Courier New"/>
              <a:cs typeface="Courier New"/>
            </a:endParaRPr>
          </a:p>
          <a:p>
            <a:pPr marL="481965" marR="5080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  <a:tab pos="6871334" algn="l"/>
              </a:tabLst>
            </a:pPr>
            <a:r>
              <a:rPr dirty="0" sz="2400" spc="-5">
                <a:latin typeface="Courier New"/>
                <a:cs typeface="Courier New"/>
              </a:rPr>
              <a:t>PHP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files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have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a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file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extension</a:t>
            </a:r>
            <a:r>
              <a:rPr dirty="0" sz="2400" spc="-6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of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"</a:t>
            </a:r>
            <a:r>
              <a:rPr dirty="0" sz="2400" spc="-10" b="1">
                <a:latin typeface="Courier New"/>
                <a:cs typeface="Courier New"/>
              </a:rPr>
              <a:t>.php</a:t>
            </a:r>
            <a:r>
              <a:rPr dirty="0" sz="2400" spc="-10">
                <a:latin typeface="Courier New"/>
                <a:cs typeface="Courier New"/>
              </a:rPr>
              <a:t>",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".php3", </a:t>
            </a:r>
            <a:r>
              <a:rPr dirty="0" sz="2400" spc="-14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".php4",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".php5"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or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".phtml“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etc.	</a:t>
            </a:r>
            <a:r>
              <a:rPr dirty="0" sz="2400" spc="-5">
                <a:latin typeface="Courier New"/>
                <a:cs typeface="Courier New"/>
              </a:rPr>
              <a:t>but the </a:t>
            </a:r>
            <a:r>
              <a:rPr dirty="0" sz="2400" spc="-15">
                <a:latin typeface="Courier New"/>
                <a:cs typeface="Courier New"/>
              </a:rPr>
              <a:t>first </a:t>
            </a:r>
            <a:r>
              <a:rPr dirty="0" sz="2400" spc="-10">
                <a:latin typeface="Courier New"/>
                <a:cs typeface="Courier New"/>
              </a:rPr>
              <a:t> extension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is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the</a:t>
            </a:r>
            <a:r>
              <a:rPr dirty="0" sz="2400" spc="-7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common</a:t>
            </a:r>
            <a:r>
              <a:rPr dirty="0" sz="2400" spc="-75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one.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8232" y="692353"/>
            <a:ext cx="12604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20"/>
              <a:t>S</a:t>
            </a:r>
            <a:r>
              <a:rPr dirty="0" sz="3200"/>
              <a:t>y</a:t>
            </a:r>
            <a:r>
              <a:rPr dirty="0" sz="3200" spc="-30"/>
              <a:t>n</a:t>
            </a:r>
            <a:r>
              <a:rPr dirty="0" sz="3200" spc="-20"/>
              <a:t>t</a:t>
            </a:r>
            <a:r>
              <a:rPr dirty="0" sz="3200" spc="-20"/>
              <a:t>a</a:t>
            </a:r>
            <a:r>
              <a:rPr dirty="0" sz="3200"/>
              <a:t>x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328419" y="2317386"/>
            <a:ext cx="6356985" cy="2713355"/>
          </a:xfrm>
          <a:prstGeom prst="rect">
            <a:avLst/>
          </a:prstGeom>
        </p:spPr>
        <p:txBody>
          <a:bodyPr wrap="square" lIns="0" tIns="1073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dirty="0" sz="1850" spc="-5">
                <a:latin typeface="Arial MT"/>
                <a:cs typeface="Arial MT"/>
              </a:rPr>
              <a:t>if</a:t>
            </a:r>
            <a:r>
              <a:rPr dirty="0" sz="1850" spc="-50">
                <a:latin typeface="Arial MT"/>
                <a:cs typeface="Arial MT"/>
              </a:rPr>
              <a:t> </a:t>
            </a:r>
            <a:r>
              <a:rPr dirty="0" sz="1850" spc="-5">
                <a:latin typeface="Arial MT"/>
                <a:cs typeface="Arial MT"/>
              </a:rPr>
              <a:t>(</a:t>
            </a:r>
            <a:r>
              <a:rPr dirty="0" sz="1850" spc="-5" i="1">
                <a:latin typeface="Courier New"/>
                <a:cs typeface="Courier New"/>
              </a:rPr>
              <a:t>condition</a:t>
            </a:r>
            <a:r>
              <a:rPr dirty="0" sz="1850" spc="-5">
                <a:latin typeface="Arial MT"/>
                <a:cs typeface="Arial MT"/>
              </a:rPr>
              <a:t>)</a:t>
            </a:r>
            <a:endParaRPr sz="1850">
              <a:latin typeface="Arial MT"/>
              <a:cs typeface="Arial MT"/>
            </a:endParaRPr>
          </a:p>
          <a:p>
            <a:pPr marL="12700">
              <a:lnSpc>
                <a:spcPts val="2140"/>
              </a:lnSpc>
              <a:spcBef>
                <a:spcPts val="740"/>
              </a:spcBef>
            </a:pPr>
            <a:r>
              <a:rPr dirty="0" sz="1850">
                <a:latin typeface="Arial MT"/>
                <a:cs typeface="Arial MT"/>
              </a:rPr>
              <a:t>{</a:t>
            </a:r>
            <a:endParaRPr sz="1850">
              <a:latin typeface="Arial MT"/>
              <a:cs typeface="Arial MT"/>
            </a:endParaRPr>
          </a:p>
          <a:p>
            <a:pPr marL="378460">
              <a:lnSpc>
                <a:spcPts val="2140"/>
              </a:lnSpc>
            </a:pPr>
            <a:r>
              <a:rPr dirty="0" sz="1850" spc="5" i="1">
                <a:latin typeface="Courier New"/>
                <a:cs typeface="Courier New"/>
              </a:rPr>
              <a:t>code</a:t>
            </a:r>
            <a:r>
              <a:rPr dirty="0" sz="1850" spc="-30" i="1">
                <a:latin typeface="Courier New"/>
                <a:cs typeface="Courier New"/>
              </a:rPr>
              <a:t> </a:t>
            </a:r>
            <a:r>
              <a:rPr dirty="0" sz="1850" spc="10" i="1">
                <a:latin typeface="Courier New"/>
                <a:cs typeface="Courier New"/>
              </a:rPr>
              <a:t>to</a:t>
            </a:r>
            <a:r>
              <a:rPr dirty="0" sz="1850" spc="-5" i="1">
                <a:latin typeface="Courier New"/>
                <a:cs typeface="Courier New"/>
              </a:rPr>
              <a:t> </a:t>
            </a:r>
            <a:r>
              <a:rPr dirty="0" sz="1850" spc="10" i="1">
                <a:latin typeface="Courier New"/>
                <a:cs typeface="Courier New"/>
              </a:rPr>
              <a:t>be</a:t>
            </a:r>
            <a:r>
              <a:rPr dirty="0" sz="1850" spc="5" i="1">
                <a:latin typeface="Courier New"/>
                <a:cs typeface="Courier New"/>
              </a:rPr>
              <a:t> executed</a:t>
            </a:r>
            <a:r>
              <a:rPr dirty="0" sz="1850" i="1">
                <a:latin typeface="Courier New"/>
                <a:cs typeface="Courier New"/>
              </a:rPr>
              <a:t> </a:t>
            </a:r>
            <a:r>
              <a:rPr dirty="0" sz="1850" spc="10" i="1">
                <a:latin typeface="Courier New"/>
                <a:cs typeface="Courier New"/>
              </a:rPr>
              <a:t>if</a:t>
            </a:r>
            <a:r>
              <a:rPr dirty="0" sz="1850" spc="-20" i="1">
                <a:latin typeface="Courier New"/>
                <a:cs typeface="Courier New"/>
              </a:rPr>
              <a:t> </a:t>
            </a:r>
            <a:r>
              <a:rPr dirty="0" sz="1850" spc="5" i="1">
                <a:latin typeface="Courier New"/>
                <a:cs typeface="Courier New"/>
              </a:rPr>
              <a:t>condition</a:t>
            </a:r>
            <a:r>
              <a:rPr dirty="0" sz="1850" spc="10" i="1">
                <a:latin typeface="Courier New"/>
                <a:cs typeface="Courier New"/>
              </a:rPr>
              <a:t> is</a:t>
            </a:r>
            <a:r>
              <a:rPr dirty="0" sz="1850" spc="-10" i="1">
                <a:latin typeface="Courier New"/>
                <a:cs typeface="Courier New"/>
              </a:rPr>
              <a:t> </a:t>
            </a:r>
            <a:r>
              <a:rPr dirty="0" sz="1850" spc="-5" i="1">
                <a:latin typeface="Courier New"/>
                <a:cs typeface="Courier New"/>
              </a:rPr>
              <a:t>true;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850" spc="5" i="1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850" spc="-15">
                <a:latin typeface="Arial MT"/>
                <a:cs typeface="Arial MT"/>
              </a:rPr>
              <a:t>else</a:t>
            </a:r>
            <a:endParaRPr sz="1850">
              <a:latin typeface="Arial MT"/>
              <a:cs typeface="Arial MT"/>
            </a:endParaRPr>
          </a:p>
          <a:p>
            <a:pPr marL="12700">
              <a:lnSpc>
                <a:spcPts val="2140"/>
              </a:lnSpc>
              <a:spcBef>
                <a:spcPts val="625"/>
              </a:spcBef>
            </a:pPr>
            <a:r>
              <a:rPr dirty="0" sz="1850">
                <a:latin typeface="Arial MT"/>
                <a:cs typeface="Arial MT"/>
              </a:rPr>
              <a:t>{</a:t>
            </a:r>
            <a:endParaRPr sz="1850">
              <a:latin typeface="Arial MT"/>
              <a:cs typeface="Arial MT"/>
            </a:endParaRPr>
          </a:p>
          <a:p>
            <a:pPr marL="378460">
              <a:lnSpc>
                <a:spcPts val="2140"/>
              </a:lnSpc>
            </a:pPr>
            <a:r>
              <a:rPr dirty="0" sz="1850" spc="5" i="1">
                <a:latin typeface="Courier New"/>
                <a:cs typeface="Courier New"/>
              </a:rPr>
              <a:t>code</a:t>
            </a:r>
            <a:r>
              <a:rPr dirty="0" sz="1850" spc="-20" i="1">
                <a:latin typeface="Courier New"/>
                <a:cs typeface="Courier New"/>
              </a:rPr>
              <a:t> </a:t>
            </a:r>
            <a:r>
              <a:rPr dirty="0" sz="1850" spc="10" i="1">
                <a:latin typeface="Courier New"/>
                <a:cs typeface="Courier New"/>
              </a:rPr>
              <a:t>to</a:t>
            </a:r>
            <a:r>
              <a:rPr dirty="0" sz="1850" spc="-10" i="1">
                <a:latin typeface="Courier New"/>
                <a:cs typeface="Courier New"/>
              </a:rPr>
              <a:t> </a:t>
            </a:r>
            <a:r>
              <a:rPr dirty="0" sz="1850" spc="10" i="1">
                <a:latin typeface="Courier New"/>
                <a:cs typeface="Courier New"/>
              </a:rPr>
              <a:t>be</a:t>
            </a:r>
            <a:r>
              <a:rPr dirty="0" sz="1850" spc="-10" i="1">
                <a:latin typeface="Courier New"/>
                <a:cs typeface="Courier New"/>
              </a:rPr>
              <a:t> </a:t>
            </a:r>
            <a:r>
              <a:rPr dirty="0" sz="1850" spc="5" i="1">
                <a:latin typeface="Courier New"/>
                <a:cs typeface="Courier New"/>
              </a:rPr>
              <a:t>executed</a:t>
            </a:r>
            <a:r>
              <a:rPr dirty="0" sz="1850" i="1">
                <a:latin typeface="Courier New"/>
                <a:cs typeface="Courier New"/>
              </a:rPr>
              <a:t> </a:t>
            </a:r>
            <a:r>
              <a:rPr dirty="0" sz="1850" spc="10" i="1">
                <a:latin typeface="Courier New"/>
                <a:cs typeface="Courier New"/>
              </a:rPr>
              <a:t>if</a:t>
            </a:r>
            <a:r>
              <a:rPr dirty="0" sz="1850" spc="-20" i="1">
                <a:latin typeface="Courier New"/>
                <a:cs typeface="Courier New"/>
              </a:rPr>
              <a:t> </a:t>
            </a:r>
            <a:r>
              <a:rPr dirty="0" sz="1850" spc="5" i="1">
                <a:latin typeface="Courier New"/>
                <a:cs typeface="Courier New"/>
              </a:rPr>
              <a:t>condition </a:t>
            </a:r>
            <a:r>
              <a:rPr dirty="0" sz="1850" i="1">
                <a:latin typeface="Courier New"/>
                <a:cs typeface="Courier New"/>
              </a:rPr>
              <a:t>is</a:t>
            </a:r>
            <a:r>
              <a:rPr dirty="0" sz="1850" spc="5" i="1">
                <a:latin typeface="Courier New"/>
                <a:cs typeface="Courier New"/>
              </a:rPr>
              <a:t> </a:t>
            </a:r>
            <a:r>
              <a:rPr dirty="0" sz="1850" i="1">
                <a:latin typeface="Courier New"/>
                <a:cs typeface="Courier New"/>
              </a:rPr>
              <a:t>false;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1850">
                <a:latin typeface="Arial MT"/>
                <a:cs typeface="Arial MT"/>
              </a:rPr>
              <a:t>}</a:t>
            </a:r>
            <a:endParaRPr sz="1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875" y="888568"/>
            <a:ext cx="1695450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spc="-20"/>
              <a:t>E</a:t>
            </a:r>
            <a:r>
              <a:rPr dirty="0" sz="3400" spc="-5"/>
              <a:t>x</a:t>
            </a:r>
            <a:r>
              <a:rPr dirty="0" sz="3400" spc="-30"/>
              <a:t>a</a:t>
            </a:r>
            <a:r>
              <a:rPr dirty="0" sz="3400" spc="-20"/>
              <a:t>m</a:t>
            </a:r>
            <a:r>
              <a:rPr dirty="0" sz="3400" spc="-25"/>
              <a:t>p</a:t>
            </a:r>
            <a:r>
              <a:rPr dirty="0" sz="3400" spc="-20"/>
              <a:t>l</a:t>
            </a:r>
            <a:r>
              <a:rPr dirty="0" sz="3400" spc="-5"/>
              <a:t>e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1057147" y="1818513"/>
            <a:ext cx="9538970" cy="32283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722630" indent="-471805">
              <a:lnSpc>
                <a:spcPct val="100000"/>
              </a:lnSpc>
              <a:spcBef>
                <a:spcPts val="110"/>
              </a:spcBef>
              <a:buClr>
                <a:srgbClr val="CC0000"/>
              </a:buClr>
              <a:buSzPct val="59459"/>
              <a:buFont typeface="Wingdings"/>
              <a:buChar char=""/>
              <a:tabLst>
                <a:tab pos="722630" algn="l"/>
                <a:tab pos="723265" algn="l"/>
              </a:tabLst>
            </a:pPr>
            <a:r>
              <a:rPr dirty="0" sz="1850" spc="5">
                <a:latin typeface="Arial MT"/>
                <a:cs typeface="Arial MT"/>
              </a:rPr>
              <a:t>The</a:t>
            </a:r>
            <a:r>
              <a:rPr dirty="0" sz="1850" spc="-35">
                <a:latin typeface="Arial MT"/>
                <a:cs typeface="Arial MT"/>
              </a:rPr>
              <a:t> </a:t>
            </a:r>
            <a:r>
              <a:rPr dirty="0" sz="1850" spc="-5">
                <a:latin typeface="Arial MT"/>
                <a:cs typeface="Arial MT"/>
              </a:rPr>
              <a:t>following</a:t>
            </a:r>
            <a:r>
              <a:rPr dirty="0" sz="1850" spc="15">
                <a:latin typeface="Arial MT"/>
                <a:cs typeface="Arial MT"/>
              </a:rPr>
              <a:t> </a:t>
            </a:r>
            <a:r>
              <a:rPr dirty="0" sz="1850">
                <a:latin typeface="Arial MT"/>
                <a:cs typeface="Arial MT"/>
              </a:rPr>
              <a:t>example </a:t>
            </a:r>
            <a:r>
              <a:rPr dirty="0" sz="1850" spc="-10">
                <a:latin typeface="Arial MT"/>
                <a:cs typeface="Arial MT"/>
              </a:rPr>
              <a:t>will</a:t>
            </a:r>
            <a:r>
              <a:rPr dirty="0" sz="1850" spc="20">
                <a:latin typeface="Arial MT"/>
                <a:cs typeface="Arial MT"/>
              </a:rPr>
              <a:t> </a:t>
            </a:r>
            <a:r>
              <a:rPr dirty="0" sz="1850">
                <a:latin typeface="Arial MT"/>
                <a:cs typeface="Arial MT"/>
              </a:rPr>
              <a:t>output</a:t>
            </a:r>
            <a:r>
              <a:rPr dirty="0" sz="1850" spc="-25">
                <a:latin typeface="Arial MT"/>
                <a:cs typeface="Arial MT"/>
              </a:rPr>
              <a:t> </a:t>
            </a:r>
            <a:r>
              <a:rPr dirty="0" sz="1850">
                <a:latin typeface="Arial MT"/>
                <a:cs typeface="Arial MT"/>
              </a:rPr>
              <a:t>"Have</a:t>
            </a:r>
            <a:r>
              <a:rPr dirty="0" sz="1850" spc="-35">
                <a:latin typeface="Arial MT"/>
                <a:cs typeface="Arial MT"/>
              </a:rPr>
              <a:t> </a:t>
            </a:r>
            <a:r>
              <a:rPr dirty="0" sz="1850" spc="5">
                <a:latin typeface="Arial MT"/>
                <a:cs typeface="Arial MT"/>
              </a:rPr>
              <a:t>a</a:t>
            </a:r>
            <a:r>
              <a:rPr dirty="0" sz="1850" spc="-25">
                <a:latin typeface="Arial MT"/>
                <a:cs typeface="Arial MT"/>
              </a:rPr>
              <a:t> </a:t>
            </a:r>
            <a:r>
              <a:rPr dirty="0" sz="1850" spc="-20">
                <a:latin typeface="Arial MT"/>
                <a:cs typeface="Arial MT"/>
              </a:rPr>
              <a:t>nice</a:t>
            </a:r>
            <a:r>
              <a:rPr dirty="0" sz="1850" spc="-15">
                <a:latin typeface="Arial MT"/>
                <a:cs typeface="Arial MT"/>
              </a:rPr>
              <a:t> </a:t>
            </a:r>
            <a:r>
              <a:rPr dirty="0" sz="1850">
                <a:latin typeface="Arial MT"/>
                <a:cs typeface="Arial MT"/>
              </a:rPr>
              <a:t>weekend!"</a:t>
            </a:r>
            <a:r>
              <a:rPr dirty="0" sz="1850" spc="15">
                <a:latin typeface="Arial MT"/>
                <a:cs typeface="Arial MT"/>
              </a:rPr>
              <a:t> </a:t>
            </a:r>
            <a:r>
              <a:rPr dirty="0" sz="1850">
                <a:latin typeface="Arial MT"/>
                <a:cs typeface="Arial MT"/>
              </a:rPr>
              <a:t>if</a:t>
            </a:r>
            <a:r>
              <a:rPr dirty="0" sz="1850" spc="-40">
                <a:latin typeface="Arial MT"/>
                <a:cs typeface="Arial MT"/>
              </a:rPr>
              <a:t> </a:t>
            </a:r>
            <a:r>
              <a:rPr dirty="0" sz="1850">
                <a:latin typeface="Arial MT"/>
                <a:cs typeface="Arial MT"/>
              </a:rPr>
              <a:t>the</a:t>
            </a:r>
            <a:r>
              <a:rPr dirty="0" sz="1850" spc="-40">
                <a:latin typeface="Arial MT"/>
                <a:cs typeface="Arial MT"/>
              </a:rPr>
              <a:t> </a:t>
            </a:r>
            <a:r>
              <a:rPr dirty="0" sz="1850" spc="5">
                <a:latin typeface="Arial MT"/>
                <a:cs typeface="Arial MT"/>
              </a:rPr>
              <a:t>current</a:t>
            </a:r>
            <a:r>
              <a:rPr dirty="0" sz="1850" spc="-35">
                <a:latin typeface="Arial MT"/>
                <a:cs typeface="Arial MT"/>
              </a:rPr>
              <a:t> </a:t>
            </a:r>
            <a:r>
              <a:rPr dirty="0" sz="1850">
                <a:latin typeface="Arial MT"/>
                <a:cs typeface="Arial MT"/>
              </a:rPr>
              <a:t>day</a:t>
            </a:r>
            <a:r>
              <a:rPr dirty="0" sz="1850" spc="-20">
                <a:latin typeface="Arial MT"/>
                <a:cs typeface="Arial MT"/>
              </a:rPr>
              <a:t> </a:t>
            </a:r>
            <a:r>
              <a:rPr dirty="0" sz="1850">
                <a:latin typeface="Arial MT"/>
                <a:cs typeface="Arial MT"/>
              </a:rPr>
              <a:t>is</a:t>
            </a:r>
            <a:r>
              <a:rPr dirty="0" sz="1850" spc="-35">
                <a:latin typeface="Arial MT"/>
                <a:cs typeface="Arial MT"/>
              </a:rPr>
              <a:t> </a:t>
            </a:r>
            <a:r>
              <a:rPr dirty="0" sz="1850">
                <a:latin typeface="Arial MT"/>
                <a:cs typeface="Arial MT"/>
              </a:rPr>
              <a:t>Friday,</a:t>
            </a:r>
            <a:endParaRPr sz="1850">
              <a:latin typeface="Arial MT"/>
              <a:cs typeface="Arial MT"/>
            </a:endParaRPr>
          </a:p>
          <a:p>
            <a:pPr marL="722630">
              <a:lnSpc>
                <a:spcPct val="100000"/>
              </a:lnSpc>
              <a:spcBef>
                <a:spcPts val="25"/>
              </a:spcBef>
            </a:pPr>
            <a:r>
              <a:rPr dirty="0" sz="1850">
                <a:latin typeface="Arial MT"/>
                <a:cs typeface="Arial MT"/>
              </a:rPr>
              <a:t>otherwise</a:t>
            </a:r>
            <a:r>
              <a:rPr dirty="0" sz="1850" spc="20">
                <a:latin typeface="Arial MT"/>
                <a:cs typeface="Arial MT"/>
              </a:rPr>
              <a:t> </a:t>
            </a:r>
            <a:r>
              <a:rPr dirty="0" sz="1850" spc="-15">
                <a:latin typeface="Arial MT"/>
                <a:cs typeface="Arial MT"/>
              </a:rPr>
              <a:t>it</a:t>
            </a:r>
            <a:r>
              <a:rPr dirty="0" sz="1850" spc="-65">
                <a:latin typeface="Arial MT"/>
                <a:cs typeface="Arial MT"/>
              </a:rPr>
              <a:t> </a:t>
            </a:r>
            <a:r>
              <a:rPr dirty="0" sz="1850" spc="-10">
                <a:latin typeface="Arial MT"/>
                <a:cs typeface="Arial MT"/>
              </a:rPr>
              <a:t>will</a:t>
            </a:r>
            <a:r>
              <a:rPr dirty="0" sz="1850" spc="15">
                <a:latin typeface="Arial MT"/>
                <a:cs typeface="Arial MT"/>
              </a:rPr>
              <a:t> </a:t>
            </a:r>
            <a:r>
              <a:rPr dirty="0" sz="1850">
                <a:latin typeface="Arial MT"/>
                <a:cs typeface="Arial MT"/>
              </a:rPr>
              <a:t>output</a:t>
            </a:r>
            <a:r>
              <a:rPr dirty="0" sz="1850" spc="-25">
                <a:latin typeface="Arial MT"/>
                <a:cs typeface="Arial MT"/>
              </a:rPr>
              <a:t> </a:t>
            </a:r>
            <a:r>
              <a:rPr dirty="0" sz="1850">
                <a:latin typeface="Arial MT"/>
                <a:cs typeface="Arial MT"/>
              </a:rPr>
              <a:t>"Have</a:t>
            </a:r>
            <a:r>
              <a:rPr dirty="0" sz="1850" spc="-10">
                <a:latin typeface="Arial MT"/>
                <a:cs typeface="Arial MT"/>
              </a:rPr>
              <a:t> </a:t>
            </a:r>
            <a:r>
              <a:rPr dirty="0" sz="1850" spc="5">
                <a:latin typeface="Arial MT"/>
                <a:cs typeface="Arial MT"/>
              </a:rPr>
              <a:t>a</a:t>
            </a:r>
            <a:r>
              <a:rPr dirty="0" sz="1850" spc="-35">
                <a:latin typeface="Arial MT"/>
                <a:cs typeface="Arial MT"/>
              </a:rPr>
              <a:t> </a:t>
            </a:r>
            <a:r>
              <a:rPr dirty="0" sz="1850">
                <a:latin typeface="Arial MT"/>
                <a:cs typeface="Arial MT"/>
              </a:rPr>
              <a:t>nice</a:t>
            </a:r>
            <a:r>
              <a:rPr dirty="0" sz="1850" spc="-25">
                <a:latin typeface="Arial MT"/>
                <a:cs typeface="Arial MT"/>
              </a:rPr>
              <a:t> </a:t>
            </a:r>
            <a:r>
              <a:rPr dirty="0" sz="1850" spc="-10">
                <a:latin typeface="Arial MT"/>
                <a:cs typeface="Arial MT"/>
              </a:rPr>
              <a:t>day!":</a:t>
            </a:r>
            <a:endParaRPr sz="1850">
              <a:latin typeface="Arial MT"/>
              <a:cs typeface="Arial MT"/>
            </a:endParaRPr>
          </a:p>
          <a:p>
            <a:pPr marL="722630" indent="-471805">
              <a:lnSpc>
                <a:spcPct val="100000"/>
              </a:lnSpc>
              <a:spcBef>
                <a:spcPts val="610"/>
              </a:spcBef>
              <a:buClr>
                <a:srgbClr val="CC0000"/>
              </a:buClr>
              <a:buSzPct val="59459"/>
              <a:buFont typeface="Wingdings"/>
              <a:buChar char=""/>
              <a:tabLst>
                <a:tab pos="722630" algn="l"/>
                <a:tab pos="723265" algn="l"/>
              </a:tabLst>
            </a:pPr>
            <a:r>
              <a:rPr dirty="0" sz="1850" spc="-10">
                <a:latin typeface="Arial MT"/>
                <a:cs typeface="Arial MT"/>
              </a:rPr>
              <a:t>&lt;?php</a:t>
            </a:r>
            <a:endParaRPr sz="1850">
              <a:latin typeface="Arial MT"/>
              <a:cs typeface="Arial MT"/>
            </a:endParaRPr>
          </a:p>
          <a:p>
            <a:pPr marL="417830">
              <a:lnSpc>
                <a:spcPct val="100000"/>
              </a:lnSpc>
              <a:spcBef>
                <a:spcPts val="25"/>
              </a:spcBef>
            </a:pPr>
            <a:r>
              <a:rPr dirty="0" sz="1850" spc="-10">
                <a:latin typeface="Arial MT"/>
                <a:cs typeface="Arial MT"/>
              </a:rPr>
              <a:t>$d=date("D");</a:t>
            </a:r>
            <a:endParaRPr sz="1850">
              <a:latin typeface="Arial MT"/>
              <a:cs typeface="Arial MT"/>
            </a:endParaRPr>
          </a:p>
          <a:p>
            <a:pPr marL="417830">
              <a:lnSpc>
                <a:spcPct val="100000"/>
              </a:lnSpc>
              <a:spcBef>
                <a:spcPts val="15"/>
              </a:spcBef>
            </a:pPr>
            <a:r>
              <a:rPr dirty="0" sz="1850">
                <a:latin typeface="Arial MT"/>
                <a:cs typeface="Arial MT"/>
              </a:rPr>
              <a:t>if</a:t>
            </a:r>
            <a:r>
              <a:rPr dirty="0" sz="1850" spc="-50">
                <a:latin typeface="Arial MT"/>
                <a:cs typeface="Arial MT"/>
              </a:rPr>
              <a:t> </a:t>
            </a:r>
            <a:r>
              <a:rPr dirty="0" sz="1850" spc="-10">
                <a:latin typeface="Arial MT"/>
                <a:cs typeface="Arial MT"/>
              </a:rPr>
              <a:t>($d=="Fri")</a:t>
            </a:r>
            <a:endParaRPr sz="1850">
              <a:latin typeface="Arial MT"/>
              <a:cs typeface="Arial MT"/>
            </a:endParaRPr>
          </a:p>
          <a:p>
            <a:pPr marL="783590">
              <a:lnSpc>
                <a:spcPct val="100000"/>
              </a:lnSpc>
              <a:spcBef>
                <a:spcPts val="20"/>
              </a:spcBef>
            </a:pPr>
            <a:r>
              <a:rPr dirty="0" sz="1850">
                <a:latin typeface="Arial MT"/>
                <a:cs typeface="Arial MT"/>
              </a:rPr>
              <a:t>{</a:t>
            </a:r>
            <a:endParaRPr sz="1850">
              <a:latin typeface="Arial MT"/>
              <a:cs typeface="Arial MT"/>
            </a:endParaRPr>
          </a:p>
          <a:p>
            <a:pPr marL="783590">
              <a:lnSpc>
                <a:spcPct val="100000"/>
              </a:lnSpc>
              <a:spcBef>
                <a:spcPts val="15"/>
              </a:spcBef>
            </a:pPr>
            <a:r>
              <a:rPr dirty="0" sz="1850" spc="5">
                <a:latin typeface="Arial MT"/>
                <a:cs typeface="Arial MT"/>
              </a:rPr>
              <a:t>echo</a:t>
            </a:r>
            <a:r>
              <a:rPr dirty="0" sz="1850" spc="-85">
                <a:latin typeface="Arial MT"/>
                <a:cs typeface="Arial MT"/>
              </a:rPr>
              <a:t> </a:t>
            </a:r>
            <a:r>
              <a:rPr dirty="0" sz="1850">
                <a:latin typeface="Arial MT"/>
                <a:cs typeface="Arial MT"/>
              </a:rPr>
              <a:t>"Hello!&lt;br</a:t>
            </a:r>
            <a:r>
              <a:rPr dirty="0" sz="1850" spc="-25">
                <a:latin typeface="Arial MT"/>
                <a:cs typeface="Arial MT"/>
              </a:rPr>
              <a:t> </a:t>
            </a:r>
            <a:r>
              <a:rPr dirty="0" sz="1850" spc="-15">
                <a:latin typeface="Arial MT"/>
                <a:cs typeface="Arial MT"/>
              </a:rPr>
              <a:t>/&gt;";</a:t>
            </a:r>
            <a:endParaRPr sz="1850">
              <a:latin typeface="Arial MT"/>
              <a:cs typeface="Arial MT"/>
            </a:endParaRPr>
          </a:p>
          <a:p>
            <a:pPr marL="1088390" marR="4043045" indent="-304800">
              <a:lnSpc>
                <a:spcPct val="100499"/>
              </a:lnSpc>
              <a:spcBef>
                <a:spcPts val="15"/>
              </a:spcBef>
            </a:pPr>
            <a:r>
              <a:rPr dirty="0" sz="1850" spc="5">
                <a:latin typeface="Arial MT"/>
                <a:cs typeface="Arial MT"/>
              </a:rPr>
              <a:t>echo</a:t>
            </a:r>
            <a:r>
              <a:rPr dirty="0" sz="1850" spc="-45">
                <a:latin typeface="Arial MT"/>
                <a:cs typeface="Arial MT"/>
              </a:rPr>
              <a:t> </a:t>
            </a:r>
            <a:r>
              <a:rPr dirty="0" sz="1850">
                <a:latin typeface="Arial MT"/>
                <a:cs typeface="Arial MT"/>
              </a:rPr>
              <a:t>"Have </a:t>
            </a:r>
            <a:r>
              <a:rPr dirty="0" sz="1850" spc="5">
                <a:latin typeface="Arial MT"/>
                <a:cs typeface="Arial MT"/>
              </a:rPr>
              <a:t>a</a:t>
            </a:r>
            <a:r>
              <a:rPr dirty="0" sz="1850" spc="-45">
                <a:latin typeface="Arial MT"/>
                <a:cs typeface="Arial MT"/>
              </a:rPr>
              <a:t> </a:t>
            </a:r>
            <a:r>
              <a:rPr dirty="0" sz="1850">
                <a:latin typeface="Arial MT"/>
                <a:cs typeface="Arial MT"/>
              </a:rPr>
              <a:t>nice</a:t>
            </a:r>
            <a:r>
              <a:rPr dirty="0" sz="1850" spc="-10">
                <a:latin typeface="Arial MT"/>
                <a:cs typeface="Arial MT"/>
              </a:rPr>
              <a:t> weekend!";</a:t>
            </a:r>
            <a:r>
              <a:rPr dirty="0" sz="1850" spc="35">
                <a:latin typeface="Arial MT"/>
                <a:cs typeface="Arial MT"/>
              </a:rPr>
              <a:t> </a:t>
            </a:r>
            <a:r>
              <a:rPr dirty="0" sz="1850" spc="5">
                <a:latin typeface="Arial MT"/>
                <a:cs typeface="Arial MT"/>
              </a:rPr>
              <a:t>echo</a:t>
            </a:r>
            <a:r>
              <a:rPr dirty="0" sz="1850" spc="-20">
                <a:latin typeface="Arial MT"/>
                <a:cs typeface="Arial MT"/>
              </a:rPr>
              <a:t> </a:t>
            </a:r>
            <a:r>
              <a:rPr dirty="0" sz="1850">
                <a:latin typeface="Arial MT"/>
                <a:cs typeface="Arial MT"/>
              </a:rPr>
              <a:t>"See</a:t>
            </a:r>
            <a:r>
              <a:rPr dirty="0" sz="1850" spc="-5">
                <a:latin typeface="Arial MT"/>
                <a:cs typeface="Arial MT"/>
              </a:rPr>
              <a:t> </a:t>
            </a:r>
            <a:r>
              <a:rPr dirty="0" sz="1850">
                <a:latin typeface="Arial MT"/>
                <a:cs typeface="Arial MT"/>
              </a:rPr>
              <a:t>you </a:t>
            </a:r>
            <a:r>
              <a:rPr dirty="0" sz="1850" spc="-500">
                <a:latin typeface="Arial MT"/>
                <a:cs typeface="Arial MT"/>
              </a:rPr>
              <a:t> </a:t>
            </a:r>
            <a:r>
              <a:rPr dirty="0" sz="1850">
                <a:latin typeface="Arial MT"/>
                <a:cs typeface="Arial MT"/>
              </a:rPr>
              <a:t>on</a:t>
            </a:r>
            <a:r>
              <a:rPr dirty="0" sz="1850" spc="-20">
                <a:latin typeface="Arial MT"/>
                <a:cs typeface="Arial MT"/>
              </a:rPr>
              <a:t> </a:t>
            </a:r>
            <a:r>
              <a:rPr dirty="0" sz="1850" spc="-10">
                <a:latin typeface="Arial MT"/>
                <a:cs typeface="Arial MT"/>
              </a:rPr>
              <a:t>Monday!";</a:t>
            </a:r>
            <a:endParaRPr sz="1850">
              <a:latin typeface="Arial MT"/>
              <a:cs typeface="Arial MT"/>
            </a:endParaRPr>
          </a:p>
          <a:p>
            <a:pPr marL="783590">
              <a:lnSpc>
                <a:spcPct val="100000"/>
              </a:lnSpc>
              <a:spcBef>
                <a:spcPts val="25"/>
              </a:spcBef>
            </a:pPr>
            <a:r>
              <a:rPr dirty="0" sz="1850">
                <a:latin typeface="Arial MT"/>
                <a:cs typeface="Arial MT"/>
              </a:rPr>
              <a:t>}</a:t>
            </a: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722630" algn="l"/>
              </a:tabLst>
            </a:pPr>
            <a:r>
              <a:rPr dirty="0" u="heavy" sz="1850" spc="-10"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?&gt;	</a:t>
            </a:r>
            <a:endParaRPr sz="1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6603" y="686257"/>
            <a:ext cx="5746750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spc="-5"/>
              <a:t>The</a:t>
            </a:r>
            <a:r>
              <a:rPr dirty="0" sz="3400" spc="-300"/>
              <a:t> </a:t>
            </a:r>
            <a:r>
              <a:rPr dirty="0" sz="3400" spc="-5"/>
              <a:t>if.</a:t>
            </a:r>
            <a:r>
              <a:rPr dirty="0" sz="3400"/>
              <a:t>.</a:t>
            </a:r>
            <a:r>
              <a:rPr dirty="0" sz="3400" spc="-5"/>
              <a:t>.elseif..</a:t>
            </a:r>
            <a:r>
              <a:rPr dirty="0" sz="3400" spc="5"/>
              <a:t>.</a:t>
            </a:r>
            <a:r>
              <a:rPr dirty="0" sz="3400" spc="-5"/>
              <a:t>.else</a:t>
            </a:r>
            <a:r>
              <a:rPr dirty="0" sz="3400" spc="-280"/>
              <a:t> </a:t>
            </a:r>
            <a:r>
              <a:rPr dirty="0" sz="3400" spc="-20"/>
              <a:t>S</a:t>
            </a:r>
            <a:r>
              <a:rPr dirty="0" sz="3400" spc="-5"/>
              <a:t>t</a:t>
            </a:r>
            <a:r>
              <a:rPr dirty="0" sz="3400" spc="-35"/>
              <a:t>a</a:t>
            </a:r>
            <a:r>
              <a:rPr dirty="0" sz="3400" spc="-5"/>
              <a:t>t</a:t>
            </a:r>
            <a:r>
              <a:rPr dirty="0" sz="3400" spc="-35"/>
              <a:t>e</a:t>
            </a:r>
            <a:r>
              <a:rPr dirty="0" sz="3400" spc="-20"/>
              <a:t>m</a:t>
            </a:r>
            <a:r>
              <a:rPr dirty="0" sz="3400" spc="-25"/>
              <a:t>en</a:t>
            </a:r>
            <a:r>
              <a:rPr dirty="0" sz="3400"/>
              <a:t>t</a:t>
            </a:r>
            <a:endParaRPr sz="3400"/>
          </a:p>
        </p:txBody>
      </p:sp>
      <p:sp>
        <p:nvSpPr>
          <p:cNvPr id="4" name="object 4"/>
          <p:cNvSpPr txBox="1"/>
          <p:nvPr/>
        </p:nvSpPr>
        <p:spPr>
          <a:xfrm>
            <a:off x="844702" y="2223008"/>
            <a:ext cx="10309225" cy="1199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24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Use</a:t>
            </a:r>
            <a:r>
              <a:rPr dirty="0" sz="2400" spc="-5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the</a:t>
            </a:r>
            <a:r>
              <a:rPr dirty="0" sz="2400" spc="-7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ourier New"/>
                <a:cs typeface="Courier New"/>
              </a:rPr>
              <a:t>if....elseif...else</a:t>
            </a:r>
            <a:r>
              <a:rPr dirty="0" sz="2400" spc="-3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ourier New"/>
                <a:cs typeface="Courier New"/>
              </a:rPr>
              <a:t>statement</a:t>
            </a:r>
            <a:r>
              <a:rPr dirty="0" sz="2400" spc="-4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to</a:t>
            </a:r>
            <a:r>
              <a:rPr dirty="0" sz="2400" spc="-6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ourier New"/>
                <a:cs typeface="Courier New"/>
              </a:rPr>
              <a:t>select</a:t>
            </a:r>
            <a:r>
              <a:rPr dirty="0" sz="2400" spc="-6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one</a:t>
            </a:r>
            <a:r>
              <a:rPr dirty="0" sz="2400" spc="-3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Courier New"/>
                <a:cs typeface="Courier New"/>
              </a:rPr>
              <a:t>of </a:t>
            </a:r>
            <a:r>
              <a:rPr dirty="0" sz="2400" spc="-14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several</a:t>
            </a:r>
            <a:r>
              <a:rPr dirty="0" sz="2400" spc="-8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blocks</a:t>
            </a:r>
            <a:r>
              <a:rPr dirty="0" sz="2400" spc="-5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ourier New"/>
                <a:cs typeface="Courier New"/>
              </a:rPr>
              <a:t>of</a:t>
            </a:r>
            <a:r>
              <a:rPr dirty="0" sz="2400" spc="-2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ourier New"/>
                <a:cs typeface="Courier New"/>
              </a:rPr>
              <a:t>code</a:t>
            </a:r>
            <a:r>
              <a:rPr dirty="0" sz="2400" spc="-5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ourier New"/>
                <a:cs typeface="Courier New"/>
              </a:rPr>
              <a:t>to</a:t>
            </a:r>
            <a:r>
              <a:rPr dirty="0" sz="2400" spc="-3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be</a:t>
            </a:r>
            <a:r>
              <a:rPr dirty="0" sz="2400" spc="-15">
                <a:solidFill>
                  <a:srgbClr val="0D0D0D"/>
                </a:solidFill>
                <a:latin typeface="Courier New"/>
                <a:cs typeface="Courier New"/>
              </a:rPr>
              <a:t> executed.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15" b="1">
                <a:solidFill>
                  <a:srgbClr val="0D0D0D"/>
                </a:solidFill>
                <a:latin typeface="Courier New"/>
                <a:cs typeface="Courier New"/>
              </a:rPr>
              <a:t>Syntax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25652" y="3516449"/>
          <a:ext cx="8348980" cy="1463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3250"/>
                <a:gridCol w="543560"/>
                <a:gridCol w="1819910"/>
                <a:gridCol w="544829"/>
                <a:gridCol w="1027429"/>
              </a:tblGrid>
              <a:tr h="375761">
                <a:tc>
                  <a:txBody>
                    <a:bodyPr/>
                    <a:lstStyle/>
                    <a:p>
                      <a:pPr marL="31750">
                        <a:lnSpc>
                          <a:spcPts val="2635"/>
                        </a:lnSpc>
                        <a:tabLst>
                          <a:tab pos="501015" algn="l"/>
                        </a:tabLst>
                      </a:pPr>
                      <a:r>
                        <a:rPr dirty="0" sz="2400">
                          <a:solidFill>
                            <a:srgbClr val="CC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240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400" spc="-5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r>
                        <a:rPr dirty="0" sz="2400" spc="-70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15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dirty="0" sz="2400" spc="-15" i="1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condition</a:t>
                      </a:r>
                      <a:r>
                        <a:rPr dirty="0" sz="2400" spc="-15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5759">
                <a:tc>
                  <a:txBody>
                    <a:bodyPr/>
                    <a:lstStyle/>
                    <a:p>
                      <a:pPr algn="r" marR="81280">
                        <a:lnSpc>
                          <a:spcPts val="2560"/>
                        </a:lnSpc>
                      </a:pPr>
                      <a:r>
                        <a:rPr dirty="0" sz="2400" spc="-5" i="1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code</a:t>
                      </a:r>
                      <a:r>
                        <a:rPr dirty="0" sz="2400" spc="-70" i="1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10" i="1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r>
                        <a:rPr dirty="0" sz="2400" spc="-55" i="1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5" i="1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be</a:t>
                      </a:r>
                      <a:r>
                        <a:rPr dirty="0" sz="2400" spc="-40" i="1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10" i="1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executed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560"/>
                        </a:lnSpc>
                      </a:pPr>
                      <a:r>
                        <a:rPr dirty="0" sz="2400" spc="-5" i="1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dirty="0" sz="2400" spc="-10" i="1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condition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560"/>
                        </a:lnSpc>
                      </a:pPr>
                      <a:r>
                        <a:rPr dirty="0" sz="2400" spc="-5" i="1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560"/>
                        </a:lnSpc>
                      </a:pPr>
                      <a:r>
                        <a:rPr dirty="0" sz="2400" spc="-15" i="1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true;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65950">
                <a:tc>
                  <a:txBody>
                    <a:bodyPr/>
                    <a:lstStyle/>
                    <a:p>
                      <a:pPr algn="ctr" marR="133350">
                        <a:lnSpc>
                          <a:spcPts val="2560"/>
                        </a:lnSpc>
                      </a:pPr>
                      <a:r>
                        <a:rPr dirty="0" sz="2400" spc="-5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elseif</a:t>
                      </a:r>
                      <a:r>
                        <a:rPr dirty="0" sz="2400" spc="-105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15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dirty="0" sz="2400" spc="-15" i="1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condition</a:t>
                      </a:r>
                      <a:r>
                        <a:rPr dirty="0" sz="2400" spc="-15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55711">
                <a:tc>
                  <a:txBody>
                    <a:bodyPr/>
                    <a:lstStyle/>
                    <a:p>
                      <a:pPr algn="r" marR="81280">
                        <a:lnSpc>
                          <a:spcPts val="2560"/>
                        </a:lnSpc>
                      </a:pPr>
                      <a:r>
                        <a:rPr dirty="0" sz="2400" spc="-5" i="1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code</a:t>
                      </a:r>
                      <a:r>
                        <a:rPr dirty="0" sz="2400" spc="-70" i="1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5" i="1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to</a:t>
                      </a:r>
                      <a:r>
                        <a:rPr dirty="0" sz="2400" spc="-65" i="1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5" i="1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be</a:t>
                      </a:r>
                      <a:r>
                        <a:rPr dirty="0" sz="2400" spc="-55" i="1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10" i="1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executed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560"/>
                        </a:lnSpc>
                      </a:pPr>
                      <a:r>
                        <a:rPr dirty="0" sz="2400" spc="-5" i="1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dirty="0" sz="2400" spc="-10" i="1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condition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dirty="0" sz="2400" spc="-5" i="1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560"/>
                        </a:lnSpc>
                      </a:pPr>
                      <a:r>
                        <a:rPr dirty="0" sz="2400" spc="-15" i="1">
                          <a:solidFill>
                            <a:srgbClr val="0D0D0D"/>
                          </a:solidFill>
                          <a:latin typeface="Courier New"/>
                          <a:cs typeface="Courier New"/>
                        </a:rPr>
                        <a:t>true;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14069" y="4936363"/>
            <a:ext cx="80232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solidFill>
                  <a:srgbClr val="0D0D0D"/>
                </a:solidFill>
                <a:latin typeface="Courier New"/>
                <a:cs typeface="Courier New"/>
              </a:rPr>
              <a:t>else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dirty="0" sz="2400" spc="-5" i="1">
                <a:solidFill>
                  <a:srgbClr val="0D0D0D"/>
                </a:solidFill>
                <a:latin typeface="Courier New"/>
                <a:cs typeface="Courier New"/>
              </a:rPr>
              <a:t>code</a:t>
            </a:r>
            <a:r>
              <a:rPr dirty="0" sz="2400" spc="-55" i="1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10" i="1">
                <a:solidFill>
                  <a:srgbClr val="0D0D0D"/>
                </a:solidFill>
                <a:latin typeface="Courier New"/>
                <a:cs typeface="Courier New"/>
              </a:rPr>
              <a:t>to</a:t>
            </a:r>
            <a:r>
              <a:rPr dirty="0" sz="2400" spc="-35" i="1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5" i="1">
                <a:solidFill>
                  <a:srgbClr val="0D0D0D"/>
                </a:solidFill>
                <a:latin typeface="Courier New"/>
                <a:cs typeface="Courier New"/>
              </a:rPr>
              <a:t>be</a:t>
            </a:r>
            <a:r>
              <a:rPr dirty="0" sz="2400" spc="-30" i="1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10" i="1">
                <a:solidFill>
                  <a:srgbClr val="0D0D0D"/>
                </a:solidFill>
                <a:latin typeface="Courier New"/>
                <a:cs typeface="Courier New"/>
              </a:rPr>
              <a:t>executed</a:t>
            </a:r>
            <a:r>
              <a:rPr dirty="0" sz="2400" spc="-35" i="1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5" i="1">
                <a:solidFill>
                  <a:srgbClr val="0D0D0D"/>
                </a:solidFill>
                <a:latin typeface="Courier New"/>
                <a:cs typeface="Courier New"/>
              </a:rPr>
              <a:t>if</a:t>
            </a:r>
            <a:r>
              <a:rPr dirty="0" sz="2400" spc="-55" i="1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10" i="1">
                <a:solidFill>
                  <a:srgbClr val="0D0D0D"/>
                </a:solidFill>
                <a:latin typeface="Courier New"/>
                <a:cs typeface="Courier New"/>
              </a:rPr>
              <a:t>condition</a:t>
            </a:r>
            <a:r>
              <a:rPr dirty="0" sz="2400" spc="-35" i="1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5" i="1">
                <a:solidFill>
                  <a:srgbClr val="0D0D0D"/>
                </a:solidFill>
                <a:latin typeface="Courier New"/>
                <a:cs typeface="Courier New"/>
              </a:rPr>
              <a:t>is</a:t>
            </a:r>
            <a:r>
              <a:rPr dirty="0" sz="2400" spc="-40" i="1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15" i="1">
                <a:solidFill>
                  <a:srgbClr val="0D0D0D"/>
                </a:solidFill>
                <a:latin typeface="Courier New"/>
                <a:cs typeface="Courier New"/>
              </a:rPr>
              <a:t>false;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99108" y="805129"/>
            <a:ext cx="179705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/>
              <a:t>Ex</a:t>
            </a:r>
            <a:r>
              <a:rPr dirty="0" sz="3600" spc="-15"/>
              <a:t>a</a:t>
            </a:r>
            <a:r>
              <a:rPr dirty="0" sz="3600" spc="-15"/>
              <a:t>m</a:t>
            </a:r>
            <a:r>
              <a:rPr dirty="0" sz="3600" spc="-15"/>
              <a:t>p</a:t>
            </a:r>
            <a:r>
              <a:rPr dirty="0" sz="3600"/>
              <a:t>le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34111" y="1959356"/>
            <a:ext cx="10107295" cy="37484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481965" marR="5080" indent="-46990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dirty="0" sz="2000" spc="-5">
                <a:solidFill>
                  <a:srgbClr val="0D0D0D"/>
                </a:solidFill>
                <a:latin typeface="Courier New"/>
                <a:cs typeface="Courier New"/>
              </a:rPr>
              <a:t>The following example will output "Have </a:t>
            </a:r>
            <a:r>
              <a:rPr dirty="0" sz="2000">
                <a:solidFill>
                  <a:srgbClr val="0D0D0D"/>
                </a:solidFill>
                <a:latin typeface="Courier New"/>
                <a:cs typeface="Courier New"/>
              </a:rPr>
              <a:t>a </a:t>
            </a:r>
            <a:r>
              <a:rPr dirty="0" sz="2000" spc="-5">
                <a:solidFill>
                  <a:srgbClr val="0D0D0D"/>
                </a:solidFill>
                <a:latin typeface="Courier New"/>
                <a:cs typeface="Courier New"/>
              </a:rPr>
              <a:t>nice weekend!" if </a:t>
            </a:r>
            <a:r>
              <a:rPr dirty="0" sz="2000" spc="-30">
                <a:solidFill>
                  <a:srgbClr val="0D0D0D"/>
                </a:solidFill>
                <a:latin typeface="Courier New"/>
                <a:cs typeface="Courier New"/>
              </a:rPr>
              <a:t>the </a:t>
            </a:r>
            <a:r>
              <a:rPr dirty="0" sz="2000" spc="-119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D0D0D"/>
                </a:solidFill>
                <a:latin typeface="Courier New"/>
                <a:cs typeface="Courier New"/>
              </a:rPr>
              <a:t>current day is Friday, and "Have </a:t>
            </a:r>
            <a:r>
              <a:rPr dirty="0" sz="2000">
                <a:solidFill>
                  <a:srgbClr val="0D0D0D"/>
                </a:solidFill>
                <a:latin typeface="Courier New"/>
                <a:cs typeface="Courier New"/>
              </a:rPr>
              <a:t>a </a:t>
            </a:r>
            <a:r>
              <a:rPr dirty="0" sz="2000" spc="-5">
                <a:solidFill>
                  <a:srgbClr val="0D0D0D"/>
                </a:solidFill>
                <a:latin typeface="Courier New"/>
                <a:cs typeface="Courier New"/>
              </a:rPr>
              <a:t>nice Sunday!" if the </a:t>
            </a:r>
            <a:r>
              <a:rPr dirty="0" sz="2000" spc="-10">
                <a:solidFill>
                  <a:srgbClr val="0D0D0D"/>
                </a:solidFill>
                <a:latin typeface="Courier New"/>
                <a:cs typeface="Courier New"/>
              </a:rPr>
              <a:t>current </a:t>
            </a:r>
            <a:r>
              <a:rPr dirty="0" sz="2000" spc="-119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D0D0D"/>
                </a:solidFill>
                <a:latin typeface="Courier New"/>
                <a:cs typeface="Courier New"/>
              </a:rPr>
              <a:t>day</a:t>
            </a:r>
            <a:r>
              <a:rPr dirty="0" sz="2000" spc="-3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D0D0D"/>
                </a:solidFill>
                <a:latin typeface="Courier New"/>
                <a:cs typeface="Courier New"/>
              </a:rPr>
              <a:t>is</a:t>
            </a:r>
            <a:r>
              <a:rPr dirty="0" sz="2000" spc="-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D0D0D"/>
                </a:solidFill>
                <a:latin typeface="Courier New"/>
                <a:cs typeface="Courier New"/>
              </a:rPr>
              <a:t>Sunday.</a:t>
            </a:r>
            <a:r>
              <a:rPr dirty="0" sz="2000" spc="-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D0D0D"/>
                </a:solidFill>
                <a:latin typeface="Courier New"/>
                <a:cs typeface="Courier New"/>
              </a:rPr>
              <a:t>Otherwise</a:t>
            </a:r>
            <a:r>
              <a:rPr dirty="0" sz="2000" spc="-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D0D0D"/>
                </a:solidFill>
                <a:latin typeface="Courier New"/>
                <a:cs typeface="Courier New"/>
              </a:rPr>
              <a:t>it</a:t>
            </a:r>
            <a:r>
              <a:rPr dirty="0" sz="2000" spc="-2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D0D0D"/>
                </a:solidFill>
                <a:latin typeface="Courier New"/>
                <a:cs typeface="Courier New"/>
              </a:rPr>
              <a:t>will</a:t>
            </a:r>
            <a:r>
              <a:rPr dirty="0" sz="2000" spc="-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D0D0D"/>
                </a:solidFill>
                <a:latin typeface="Courier New"/>
                <a:cs typeface="Courier New"/>
              </a:rPr>
              <a:t>output</a:t>
            </a:r>
            <a:r>
              <a:rPr dirty="0" sz="2000" spc="-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D0D0D"/>
                </a:solidFill>
                <a:latin typeface="Courier New"/>
                <a:cs typeface="Courier New"/>
              </a:rPr>
              <a:t>"Have</a:t>
            </a:r>
            <a:r>
              <a:rPr dirty="0" sz="2000" spc="-2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dirty="0" sz="2000" spc="-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0D0D0D"/>
                </a:solidFill>
                <a:latin typeface="Courier New"/>
                <a:cs typeface="Courier New"/>
              </a:rPr>
              <a:t>nice</a:t>
            </a:r>
            <a:r>
              <a:rPr dirty="0" sz="2000" spc="-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000" spc="-15">
                <a:solidFill>
                  <a:srgbClr val="0D0D0D"/>
                </a:solidFill>
                <a:latin typeface="Courier New"/>
                <a:cs typeface="Courier New"/>
              </a:rPr>
              <a:t>day!":</a:t>
            </a:r>
            <a:endParaRPr sz="2000">
              <a:latin typeface="Courier New"/>
              <a:cs typeface="Courier New"/>
            </a:endParaRPr>
          </a:p>
          <a:p>
            <a:pPr algn="just" marL="481965" indent="-469900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Wingdings"/>
              <a:buChar char=""/>
              <a:tabLst>
                <a:tab pos="482600" algn="l"/>
              </a:tabLst>
            </a:pPr>
            <a:r>
              <a:rPr dirty="0" sz="2000" spc="-15">
                <a:solidFill>
                  <a:srgbClr val="0D0D0D"/>
                </a:solidFill>
                <a:latin typeface="Courier New"/>
                <a:cs typeface="Courier New"/>
              </a:rPr>
              <a:t>&lt;?php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  <a:spcBef>
                <a:spcPts val="5"/>
              </a:spcBef>
            </a:pPr>
            <a:r>
              <a:rPr dirty="0" sz="2000" spc="-15">
                <a:solidFill>
                  <a:srgbClr val="0D0D0D"/>
                </a:solidFill>
                <a:latin typeface="Courier New"/>
                <a:cs typeface="Courier New"/>
              </a:rPr>
              <a:t>$d=date("D");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000" spc="-5">
                <a:solidFill>
                  <a:srgbClr val="0D0D0D"/>
                </a:solidFill>
                <a:latin typeface="Courier New"/>
                <a:cs typeface="Courier New"/>
              </a:rPr>
              <a:t>if</a:t>
            </a:r>
            <a:r>
              <a:rPr dirty="0" sz="2000" spc="-4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000" spc="-15">
                <a:solidFill>
                  <a:srgbClr val="0D0D0D"/>
                </a:solidFill>
                <a:latin typeface="Courier New"/>
                <a:cs typeface="Courier New"/>
              </a:rPr>
              <a:t>($d=="Fri")</a:t>
            </a:r>
            <a:endParaRPr sz="2000">
              <a:latin typeface="Courier New"/>
              <a:cs typeface="Courier New"/>
            </a:endParaRPr>
          </a:p>
          <a:p>
            <a:pPr marL="481965" marR="5070475" indent="304800">
              <a:lnSpc>
                <a:spcPct val="100000"/>
              </a:lnSpc>
            </a:pPr>
            <a:r>
              <a:rPr dirty="0" sz="2000" spc="-5">
                <a:solidFill>
                  <a:srgbClr val="0D0D0D"/>
                </a:solidFill>
                <a:latin typeface="Courier New"/>
                <a:cs typeface="Courier New"/>
              </a:rPr>
              <a:t>echo</a:t>
            </a:r>
            <a:r>
              <a:rPr dirty="0" sz="2000" spc="-5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D0D0D"/>
                </a:solidFill>
                <a:latin typeface="Courier New"/>
                <a:cs typeface="Courier New"/>
              </a:rPr>
              <a:t>"Have</a:t>
            </a:r>
            <a:r>
              <a:rPr dirty="0" sz="2000" spc="-2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dirty="0" sz="2000" spc="-4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D0D0D"/>
                </a:solidFill>
                <a:latin typeface="Courier New"/>
                <a:cs typeface="Courier New"/>
              </a:rPr>
              <a:t>nice</a:t>
            </a:r>
            <a:r>
              <a:rPr dirty="0" sz="2000" spc="-2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000" spc="-15">
                <a:solidFill>
                  <a:srgbClr val="0D0D0D"/>
                </a:solidFill>
                <a:latin typeface="Courier New"/>
                <a:cs typeface="Courier New"/>
              </a:rPr>
              <a:t>weekend!"; </a:t>
            </a:r>
            <a:r>
              <a:rPr dirty="0" sz="2000" spc="-118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D0D0D"/>
                </a:solidFill>
                <a:latin typeface="Courier New"/>
                <a:cs typeface="Courier New"/>
              </a:rPr>
              <a:t>elseif</a:t>
            </a:r>
            <a:r>
              <a:rPr dirty="0" sz="2000" spc="-4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000" spc="-15">
                <a:solidFill>
                  <a:srgbClr val="0D0D0D"/>
                </a:solidFill>
                <a:latin typeface="Courier New"/>
                <a:cs typeface="Courier New"/>
              </a:rPr>
              <a:t>($d=="Sun")</a:t>
            </a:r>
            <a:endParaRPr sz="2000">
              <a:latin typeface="Courier New"/>
              <a:cs typeface="Courier New"/>
            </a:endParaRPr>
          </a:p>
          <a:p>
            <a:pPr marL="786765">
              <a:lnSpc>
                <a:spcPct val="100000"/>
              </a:lnSpc>
            </a:pPr>
            <a:r>
              <a:rPr dirty="0" sz="2000">
                <a:solidFill>
                  <a:srgbClr val="0D0D0D"/>
                </a:solidFill>
                <a:latin typeface="Courier New"/>
                <a:cs typeface="Courier New"/>
              </a:rPr>
              <a:t>echo</a:t>
            </a:r>
            <a:r>
              <a:rPr dirty="0" sz="2000" spc="-4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D0D0D"/>
                </a:solidFill>
                <a:latin typeface="Courier New"/>
                <a:cs typeface="Courier New"/>
              </a:rPr>
              <a:t>"Have</a:t>
            </a:r>
            <a:r>
              <a:rPr dirty="0" sz="2000" spc="-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dirty="0" sz="2000" spc="-3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0D0D0D"/>
                </a:solidFill>
                <a:latin typeface="Courier New"/>
                <a:cs typeface="Courier New"/>
              </a:rPr>
              <a:t>nice</a:t>
            </a:r>
            <a:r>
              <a:rPr dirty="0" sz="2000" spc="-3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Courier New"/>
                <a:cs typeface="Courier New"/>
              </a:rPr>
              <a:t>Sunday!";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000" spc="-30">
                <a:solidFill>
                  <a:srgbClr val="0D0D0D"/>
                </a:solidFill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786765">
              <a:lnSpc>
                <a:spcPct val="100000"/>
              </a:lnSpc>
            </a:pPr>
            <a:r>
              <a:rPr dirty="0" sz="2000" spc="-5">
                <a:solidFill>
                  <a:srgbClr val="0D0D0D"/>
                </a:solidFill>
                <a:latin typeface="Courier New"/>
                <a:cs typeface="Courier New"/>
              </a:rPr>
              <a:t>echo</a:t>
            </a:r>
            <a:r>
              <a:rPr dirty="0" sz="2000" spc="-5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D0D0D"/>
                </a:solidFill>
                <a:latin typeface="Courier New"/>
                <a:cs typeface="Courier New"/>
              </a:rPr>
              <a:t>"Have</a:t>
            </a:r>
            <a:r>
              <a:rPr dirty="0" sz="2000" spc="-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dirty="0" sz="2000" spc="-3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0D0D0D"/>
                </a:solidFill>
                <a:latin typeface="Courier New"/>
                <a:cs typeface="Courier New"/>
              </a:rPr>
              <a:t>nice</a:t>
            </a:r>
            <a:r>
              <a:rPr dirty="0" sz="2000" spc="-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000" spc="-15">
                <a:solidFill>
                  <a:srgbClr val="0D0D0D"/>
                </a:solidFill>
                <a:latin typeface="Courier New"/>
                <a:cs typeface="Courier New"/>
              </a:rPr>
              <a:t>day!";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000" spc="-30">
                <a:solidFill>
                  <a:srgbClr val="0D0D0D"/>
                </a:solidFill>
                <a:latin typeface="Courier New"/>
                <a:cs typeface="Courier New"/>
              </a:rPr>
              <a:t>?&gt;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0444" y="908380"/>
            <a:ext cx="4351020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spc="-5"/>
              <a:t>PHP</a:t>
            </a:r>
            <a:r>
              <a:rPr dirty="0" sz="3400" spc="-125"/>
              <a:t> </a:t>
            </a:r>
            <a:r>
              <a:rPr dirty="0" sz="3400" spc="-5"/>
              <a:t>Switch</a:t>
            </a:r>
            <a:r>
              <a:rPr dirty="0" sz="3400" spc="-114"/>
              <a:t> </a:t>
            </a:r>
            <a:r>
              <a:rPr dirty="0" sz="3400" spc="-20"/>
              <a:t>Statement</a:t>
            </a:r>
            <a:endParaRPr sz="3400"/>
          </a:p>
        </p:txBody>
      </p:sp>
      <p:sp>
        <p:nvSpPr>
          <p:cNvPr id="4" name="object 4"/>
          <p:cNvSpPr txBox="1"/>
          <p:nvPr/>
        </p:nvSpPr>
        <p:spPr>
          <a:xfrm>
            <a:off x="650240" y="1582877"/>
            <a:ext cx="10669270" cy="44850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>
                <a:latin typeface="Courier New"/>
                <a:cs typeface="Courier New"/>
              </a:rPr>
              <a:t>Use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the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switch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statement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to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select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one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5">
                <a:latin typeface="Courier New"/>
                <a:cs typeface="Courier New"/>
              </a:rPr>
              <a:t>of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many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blocks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of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code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to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30">
                <a:latin typeface="Courier New"/>
                <a:cs typeface="Courier New"/>
              </a:rPr>
              <a:t>be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000" spc="-15">
                <a:latin typeface="Courier New"/>
                <a:cs typeface="Courier New"/>
              </a:rPr>
              <a:t>executed.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spc="-15" b="1">
                <a:latin typeface="Courier New"/>
                <a:cs typeface="Courier New"/>
              </a:rPr>
              <a:t>Syntax</a:t>
            </a:r>
            <a:endParaRPr sz="20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49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 spc="-5">
                <a:latin typeface="Courier New"/>
                <a:cs typeface="Courier New"/>
              </a:rPr>
              <a:t>switch</a:t>
            </a:r>
            <a:r>
              <a:rPr dirty="0" sz="2000" spc="-90">
                <a:latin typeface="Courier New"/>
                <a:cs typeface="Courier New"/>
              </a:rPr>
              <a:t> </a:t>
            </a:r>
            <a:r>
              <a:rPr dirty="0" sz="2000" spc="-20">
                <a:latin typeface="Courier New"/>
                <a:cs typeface="Courier New"/>
              </a:rPr>
              <a:t>(</a:t>
            </a:r>
            <a:r>
              <a:rPr dirty="0" sz="2000" spc="-20" i="1">
                <a:latin typeface="Courier New"/>
                <a:cs typeface="Courier New"/>
              </a:rPr>
              <a:t>n</a:t>
            </a:r>
            <a:r>
              <a:rPr dirty="0" sz="2000" spc="-2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case</a:t>
            </a:r>
            <a:r>
              <a:rPr dirty="0" sz="2000" spc="-85">
                <a:latin typeface="Courier New"/>
                <a:cs typeface="Courier New"/>
              </a:rPr>
              <a:t> </a:t>
            </a:r>
            <a:r>
              <a:rPr dirty="0" sz="2000" spc="-10" i="1">
                <a:latin typeface="Courier New"/>
                <a:cs typeface="Courier New"/>
              </a:rPr>
              <a:t>label1:</a:t>
            </a:r>
            <a:endParaRPr sz="2000">
              <a:latin typeface="Courier New"/>
              <a:cs typeface="Courier New"/>
            </a:endParaRPr>
          </a:p>
          <a:p>
            <a:pPr marL="786765">
              <a:lnSpc>
                <a:spcPct val="100000"/>
              </a:lnSpc>
            </a:pPr>
            <a:r>
              <a:rPr dirty="0" sz="2000" spc="-5" i="1">
                <a:latin typeface="Courier New"/>
                <a:cs typeface="Courier New"/>
              </a:rPr>
              <a:t>code</a:t>
            </a:r>
            <a:r>
              <a:rPr dirty="0" sz="2000" spc="-40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to</a:t>
            </a:r>
            <a:r>
              <a:rPr dirty="0" sz="2000" spc="-30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be</a:t>
            </a:r>
            <a:r>
              <a:rPr dirty="0" sz="2000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executed</a:t>
            </a:r>
            <a:r>
              <a:rPr dirty="0" sz="2000" spc="-30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if</a:t>
            </a:r>
            <a:r>
              <a:rPr dirty="0" sz="2000" spc="-15" i="1">
                <a:latin typeface="Courier New"/>
                <a:cs typeface="Courier New"/>
              </a:rPr>
              <a:t> n=label1;</a:t>
            </a:r>
            <a:endParaRPr sz="2000">
              <a:latin typeface="Courier New"/>
              <a:cs typeface="Courier New"/>
            </a:endParaRPr>
          </a:p>
          <a:p>
            <a:pPr marL="786765">
              <a:lnSpc>
                <a:spcPct val="100000"/>
              </a:lnSpc>
            </a:pPr>
            <a:r>
              <a:rPr dirty="0" sz="2000" spc="-15">
                <a:latin typeface="Courier New"/>
                <a:cs typeface="Courier New"/>
              </a:rPr>
              <a:t>break;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case</a:t>
            </a:r>
            <a:r>
              <a:rPr dirty="0" sz="2000" spc="-80">
                <a:latin typeface="Courier New"/>
                <a:cs typeface="Courier New"/>
              </a:rPr>
              <a:t> </a:t>
            </a:r>
            <a:r>
              <a:rPr dirty="0" sz="2000" spc="-15" i="1">
                <a:latin typeface="Courier New"/>
                <a:cs typeface="Courier New"/>
              </a:rPr>
              <a:t>label2:</a:t>
            </a:r>
            <a:endParaRPr sz="2000">
              <a:latin typeface="Courier New"/>
              <a:cs typeface="Courier New"/>
            </a:endParaRPr>
          </a:p>
          <a:p>
            <a:pPr marL="786765">
              <a:lnSpc>
                <a:spcPct val="100000"/>
              </a:lnSpc>
            </a:pPr>
            <a:r>
              <a:rPr dirty="0" sz="2000" spc="-5" i="1">
                <a:latin typeface="Courier New"/>
                <a:cs typeface="Courier New"/>
              </a:rPr>
              <a:t>code</a:t>
            </a:r>
            <a:r>
              <a:rPr dirty="0" sz="2000" spc="-40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to</a:t>
            </a:r>
            <a:r>
              <a:rPr dirty="0" sz="2000" spc="-30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be</a:t>
            </a:r>
            <a:r>
              <a:rPr dirty="0" sz="2000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executed</a:t>
            </a:r>
            <a:r>
              <a:rPr dirty="0" sz="2000" spc="-30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if</a:t>
            </a:r>
            <a:r>
              <a:rPr dirty="0" sz="2000" spc="-15" i="1">
                <a:latin typeface="Courier New"/>
                <a:cs typeface="Courier New"/>
              </a:rPr>
              <a:t> n=label2;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spc="-15" i="1">
                <a:latin typeface="Courier New"/>
                <a:cs typeface="Courier New"/>
              </a:rPr>
              <a:t>……………….</a:t>
            </a:r>
            <a:endParaRPr sz="2000">
              <a:latin typeface="Courier New"/>
              <a:cs typeface="Courier New"/>
            </a:endParaRPr>
          </a:p>
          <a:p>
            <a:pPr algn="r" marR="9421495">
              <a:lnSpc>
                <a:spcPct val="100000"/>
              </a:lnSpc>
            </a:pPr>
            <a:r>
              <a:rPr dirty="0" sz="2000" spc="-15">
                <a:latin typeface="Courier New"/>
                <a:cs typeface="Courier New"/>
              </a:rPr>
              <a:t>break;</a:t>
            </a:r>
            <a:endParaRPr sz="2000">
              <a:latin typeface="Courier New"/>
              <a:cs typeface="Courier New"/>
            </a:endParaRPr>
          </a:p>
          <a:p>
            <a:pPr algn="r" marR="9421495">
              <a:lnSpc>
                <a:spcPct val="100000"/>
              </a:lnSpc>
            </a:pPr>
            <a:r>
              <a:rPr dirty="0" sz="2000" spc="-20">
                <a:latin typeface="Courier New"/>
                <a:cs typeface="Courier New"/>
              </a:rPr>
              <a:t>default: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dirty="0" sz="2000" spc="-5" i="1">
                <a:latin typeface="Courier New"/>
                <a:cs typeface="Courier New"/>
              </a:rPr>
              <a:t>code</a:t>
            </a:r>
            <a:r>
              <a:rPr dirty="0" sz="2000" spc="-25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to</a:t>
            </a:r>
            <a:r>
              <a:rPr dirty="0" sz="2000" spc="-25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be executed</a:t>
            </a:r>
            <a:r>
              <a:rPr dirty="0" sz="2000" spc="-10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if</a:t>
            </a:r>
            <a:r>
              <a:rPr dirty="0" sz="2000" spc="-20" i="1">
                <a:latin typeface="Courier New"/>
                <a:cs typeface="Courier New"/>
              </a:rPr>
              <a:t> </a:t>
            </a:r>
            <a:r>
              <a:rPr dirty="0" sz="2000" i="1">
                <a:latin typeface="Courier New"/>
                <a:cs typeface="Courier New"/>
              </a:rPr>
              <a:t>n</a:t>
            </a:r>
            <a:r>
              <a:rPr dirty="0" sz="2000" spc="-25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is</a:t>
            </a:r>
            <a:r>
              <a:rPr dirty="0" sz="2000" spc="-20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different</a:t>
            </a:r>
            <a:r>
              <a:rPr dirty="0" sz="2000" spc="-15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from</a:t>
            </a:r>
            <a:r>
              <a:rPr dirty="0" sz="2000" spc="-25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both</a:t>
            </a:r>
            <a:r>
              <a:rPr dirty="0" sz="2000" spc="-15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label1</a:t>
            </a:r>
            <a:r>
              <a:rPr dirty="0" sz="2000" spc="-20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and </a:t>
            </a:r>
            <a:r>
              <a:rPr dirty="0" sz="2000" spc="-15" i="1">
                <a:latin typeface="Courier New"/>
                <a:cs typeface="Courier New"/>
              </a:rPr>
              <a:t>label2;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544" y="6203696"/>
            <a:ext cx="1784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81766" y="6278371"/>
            <a:ext cx="21462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Verdana"/>
                <a:cs typeface="Verdana"/>
              </a:rPr>
              <a:t>44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7149"/>
            <a:ext cx="1593850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spc="-5"/>
              <a:t>Cont.</a:t>
            </a:r>
            <a:r>
              <a:rPr dirty="0" sz="3400" spc="-190"/>
              <a:t> </a:t>
            </a:r>
            <a:r>
              <a:rPr dirty="0" sz="3400" spc="-5"/>
              <a:t>…</a:t>
            </a:r>
            <a:endParaRPr sz="3400"/>
          </a:p>
        </p:txBody>
      </p:sp>
      <p:sp>
        <p:nvSpPr>
          <p:cNvPr id="4" name="object 4"/>
          <p:cNvSpPr txBox="1"/>
          <p:nvPr/>
        </p:nvSpPr>
        <p:spPr>
          <a:xfrm>
            <a:off x="950772" y="1828546"/>
            <a:ext cx="10302875" cy="3989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1965" marR="1637030" indent="-469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Courier New"/>
                <a:cs typeface="Courier New"/>
              </a:rPr>
              <a:t>This </a:t>
            </a:r>
            <a:r>
              <a:rPr dirty="0" sz="2400" spc="-10">
                <a:latin typeface="Courier New"/>
                <a:cs typeface="Courier New"/>
              </a:rPr>
              <a:t>is </a:t>
            </a:r>
            <a:r>
              <a:rPr dirty="0" sz="2400" spc="-5">
                <a:latin typeface="Courier New"/>
                <a:cs typeface="Courier New"/>
              </a:rPr>
              <a:t>how it </a:t>
            </a:r>
            <a:r>
              <a:rPr dirty="0" sz="2400" spc="-10">
                <a:latin typeface="Courier New"/>
                <a:cs typeface="Courier New"/>
              </a:rPr>
              <a:t>works: First </a:t>
            </a:r>
            <a:r>
              <a:rPr dirty="0" sz="2400" spc="-5">
                <a:latin typeface="Courier New"/>
                <a:cs typeface="Courier New"/>
              </a:rPr>
              <a:t>we </a:t>
            </a:r>
            <a:r>
              <a:rPr dirty="0" sz="2400" spc="-10">
                <a:latin typeface="Courier New"/>
                <a:cs typeface="Courier New"/>
              </a:rPr>
              <a:t>have </a:t>
            </a:r>
            <a:r>
              <a:rPr dirty="0" sz="2400">
                <a:latin typeface="Courier New"/>
                <a:cs typeface="Courier New"/>
              </a:rPr>
              <a:t>a </a:t>
            </a:r>
            <a:r>
              <a:rPr dirty="0" sz="2400" spc="-15">
                <a:latin typeface="Courier New"/>
                <a:cs typeface="Courier New"/>
              </a:rPr>
              <a:t>single </a:t>
            </a:r>
            <a:r>
              <a:rPr dirty="0" sz="2400" spc="-143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expression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i="1">
                <a:latin typeface="Courier New"/>
                <a:cs typeface="Courier New"/>
              </a:rPr>
              <a:t>n</a:t>
            </a:r>
            <a:r>
              <a:rPr dirty="0" sz="2400" spc="-45" i="1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(most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often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a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variable),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that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is </a:t>
            </a:r>
            <a:r>
              <a:rPr dirty="0" sz="2400" spc="-142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evaluated</a:t>
            </a:r>
            <a:r>
              <a:rPr dirty="0" sz="2400" spc="-75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once.</a:t>
            </a:r>
            <a:endParaRPr sz="2400">
              <a:latin typeface="Courier New"/>
              <a:cs typeface="Courier New"/>
            </a:endParaRPr>
          </a:p>
          <a:p>
            <a:pPr marL="481965" marR="18605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Courier New"/>
                <a:cs typeface="Courier New"/>
              </a:rPr>
              <a:t>The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value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of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the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expression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is</a:t>
            </a:r>
            <a:r>
              <a:rPr dirty="0" sz="2400" spc="-6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then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compared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with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the </a:t>
            </a:r>
            <a:r>
              <a:rPr dirty="0" sz="2400" spc="-14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values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for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each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case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in</a:t>
            </a:r>
            <a:r>
              <a:rPr dirty="0" sz="2400" spc="-7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the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structure.</a:t>
            </a:r>
            <a:endParaRPr sz="2400">
              <a:latin typeface="Courier New"/>
              <a:cs typeface="Courier New"/>
            </a:endParaRPr>
          </a:p>
          <a:p>
            <a:pPr marL="481965" marR="5080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Courier New"/>
                <a:cs typeface="Courier New"/>
              </a:rPr>
              <a:t>If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there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is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a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match,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the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block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of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code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associated</a:t>
            </a:r>
            <a:r>
              <a:rPr dirty="0" sz="2400" spc="-25">
                <a:latin typeface="Courier New"/>
                <a:cs typeface="Courier New"/>
              </a:rPr>
              <a:t> with </a:t>
            </a:r>
            <a:r>
              <a:rPr dirty="0" sz="2400" spc="-14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that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case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is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executed.</a:t>
            </a:r>
            <a:endParaRPr sz="2400">
              <a:latin typeface="Courier New"/>
              <a:cs typeface="Courier New"/>
            </a:endParaRPr>
          </a:p>
          <a:p>
            <a:pPr marL="481965" marR="547370" indent="-469900">
              <a:lnSpc>
                <a:spcPct val="100000"/>
              </a:lnSpc>
              <a:spcBef>
                <a:spcPts val="6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Courier New"/>
                <a:cs typeface="Courier New"/>
              </a:rPr>
              <a:t>Use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10" b="1">
                <a:latin typeface="Courier New"/>
                <a:cs typeface="Courier New"/>
              </a:rPr>
              <a:t>break</a:t>
            </a:r>
            <a:r>
              <a:rPr dirty="0" sz="2400" spc="-35" b="1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to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prevent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the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code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from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running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into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the </a:t>
            </a:r>
            <a:r>
              <a:rPr dirty="0" sz="2400" spc="-14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next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case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automatically.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Courier New"/>
                <a:cs typeface="Courier New"/>
              </a:rPr>
              <a:t>The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default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statement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is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used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if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no</a:t>
            </a:r>
            <a:r>
              <a:rPr dirty="0" sz="2400" spc="-2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match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is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found.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1336" y="6278371"/>
            <a:ext cx="8324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latin typeface="Verdana"/>
                <a:cs typeface="Verdana"/>
              </a:rPr>
              <a:t>8/13/2021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81766" y="6278371"/>
            <a:ext cx="21462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Verdana"/>
                <a:cs typeface="Verdana"/>
              </a:rPr>
              <a:t>45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1572" y="742264"/>
            <a:ext cx="159766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20"/>
              <a:t>E</a:t>
            </a:r>
            <a:r>
              <a:rPr dirty="0" sz="3200"/>
              <a:t>x</a:t>
            </a:r>
            <a:r>
              <a:rPr dirty="0" sz="3200" spc="-30"/>
              <a:t>a</a:t>
            </a:r>
            <a:r>
              <a:rPr dirty="0" sz="3200" spc="-15"/>
              <a:t>m</a:t>
            </a:r>
            <a:r>
              <a:rPr dirty="0" sz="3200" spc="-20"/>
              <a:t>p</a:t>
            </a:r>
            <a:r>
              <a:rPr dirty="0" sz="3200" spc="-20"/>
              <a:t>l</a:t>
            </a:r>
            <a:r>
              <a:rPr dirty="0" sz="3200"/>
              <a:t>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99083" y="1189736"/>
            <a:ext cx="10593070" cy="529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425575" marR="7494270">
              <a:lnSpc>
                <a:spcPct val="100000"/>
              </a:lnSpc>
              <a:spcBef>
                <a:spcPts val="105"/>
              </a:spcBef>
            </a:pPr>
            <a:r>
              <a:rPr dirty="0" sz="2000" spc="-15">
                <a:latin typeface="Courier New"/>
                <a:cs typeface="Courier New"/>
              </a:rPr>
              <a:t>&lt;?php 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switch</a:t>
            </a:r>
            <a:r>
              <a:rPr dirty="0" sz="2000" spc="-105">
                <a:latin typeface="Courier New"/>
                <a:cs typeface="Courier New"/>
              </a:rPr>
              <a:t> </a:t>
            </a:r>
            <a:r>
              <a:rPr dirty="0" sz="2000" spc="-20">
                <a:latin typeface="Courier New"/>
                <a:cs typeface="Courier New"/>
              </a:rPr>
              <a:t>($x)</a:t>
            </a:r>
            <a:endParaRPr sz="2000">
              <a:latin typeface="Courier New"/>
              <a:cs typeface="Courier New"/>
            </a:endParaRPr>
          </a:p>
          <a:p>
            <a:pPr marL="1425575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425575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case</a:t>
            </a:r>
            <a:r>
              <a:rPr dirty="0" sz="2000" spc="-90">
                <a:latin typeface="Courier New"/>
                <a:cs typeface="Courier New"/>
              </a:rPr>
              <a:t> </a:t>
            </a:r>
            <a:r>
              <a:rPr dirty="0" sz="2000" spc="-30">
                <a:latin typeface="Courier New"/>
                <a:cs typeface="Courier New"/>
              </a:rPr>
              <a:t>1:</a:t>
            </a:r>
            <a:endParaRPr sz="2000">
              <a:latin typeface="Courier New"/>
              <a:cs typeface="Courier New"/>
            </a:endParaRPr>
          </a:p>
          <a:p>
            <a:pPr marL="1730375" marR="6432550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echo</a:t>
            </a:r>
            <a:r>
              <a:rPr dirty="0" sz="2000" spc="-7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"Number</a:t>
            </a:r>
            <a:r>
              <a:rPr dirty="0" sz="2000" spc="-60">
                <a:latin typeface="Courier New"/>
                <a:cs typeface="Courier New"/>
              </a:rPr>
              <a:t> </a:t>
            </a:r>
            <a:r>
              <a:rPr dirty="0" sz="2000" spc="-30">
                <a:latin typeface="Courier New"/>
                <a:cs typeface="Courier New"/>
              </a:rPr>
              <a:t>1"; </a:t>
            </a:r>
            <a:r>
              <a:rPr dirty="0" sz="2000" spc="-1185">
                <a:latin typeface="Courier New"/>
                <a:cs typeface="Courier New"/>
              </a:rPr>
              <a:t> </a:t>
            </a:r>
            <a:r>
              <a:rPr dirty="0" sz="2000" spc="-15">
                <a:latin typeface="Courier New"/>
                <a:cs typeface="Courier New"/>
              </a:rPr>
              <a:t>break;</a:t>
            </a:r>
            <a:endParaRPr sz="2000">
              <a:latin typeface="Courier New"/>
              <a:cs typeface="Courier New"/>
            </a:endParaRPr>
          </a:p>
          <a:p>
            <a:pPr marL="1425575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case</a:t>
            </a:r>
            <a:r>
              <a:rPr dirty="0" sz="2000" spc="-80">
                <a:latin typeface="Courier New"/>
                <a:cs typeface="Courier New"/>
              </a:rPr>
              <a:t> </a:t>
            </a:r>
            <a:r>
              <a:rPr dirty="0" sz="2000" spc="-30">
                <a:latin typeface="Courier New"/>
                <a:cs typeface="Courier New"/>
              </a:rPr>
              <a:t>2:</a:t>
            </a:r>
            <a:endParaRPr sz="2000">
              <a:latin typeface="Courier New"/>
              <a:cs typeface="Courier New"/>
            </a:endParaRPr>
          </a:p>
          <a:p>
            <a:pPr marL="1730375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echo</a:t>
            </a:r>
            <a:r>
              <a:rPr dirty="0" sz="2000" spc="-6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"Number</a:t>
            </a:r>
            <a:r>
              <a:rPr dirty="0" sz="2000" spc="-50">
                <a:latin typeface="Courier New"/>
                <a:cs typeface="Courier New"/>
              </a:rPr>
              <a:t> </a:t>
            </a:r>
            <a:r>
              <a:rPr dirty="0" sz="2000" spc="-30">
                <a:latin typeface="Courier New"/>
                <a:cs typeface="Courier New"/>
              </a:rPr>
              <a:t>2";</a:t>
            </a:r>
            <a:endParaRPr sz="2000">
              <a:latin typeface="Courier New"/>
              <a:cs typeface="Courier New"/>
            </a:endParaRPr>
          </a:p>
          <a:p>
            <a:pPr marL="1425575" marR="7948930" indent="304800">
              <a:lnSpc>
                <a:spcPct val="100000"/>
              </a:lnSpc>
              <a:spcBef>
                <a:spcPts val="5"/>
              </a:spcBef>
            </a:pPr>
            <a:r>
              <a:rPr dirty="0" sz="2000" spc="-15">
                <a:latin typeface="Courier New"/>
                <a:cs typeface="Courier New"/>
              </a:rPr>
              <a:t>break;  </a:t>
            </a:r>
            <a:r>
              <a:rPr dirty="0" sz="2000" spc="-5">
                <a:latin typeface="Courier New"/>
                <a:cs typeface="Courier New"/>
              </a:rPr>
              <a:t>case</a:t>
            </a:r>
            <a:r>
              <a:rPr dirty="0" sz="2000" spc="-65">
                <a:latin typeface="Courier New"/>
                <a:cs typeface="Courier New"/>
              </a:rPr>
              <a:t> </a:t>
            </a:r>
            <a:r>
              <a:rPr dirty="0" sz="2000" spc="-30">
                <a:latin typeface="Courier New"/>
                <a:cs typeface="Courier New"/>
              </a:rPr>
              <a:t>3:</a:t>
            </a:r>
            <a:endParaRPr sz="2000">
              <a:latin typeface="Courier New"/>
              <a:cs typeface="Courier New"/>
            </a:endParaRPr>
          </a:p>
          <a:p>
            <a:pPr marL="1730375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echo</a:t>
            </a:r>
            <a:r>
              <a:rPr dirty="0" sz="2000" spc="-6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"Number</a:t>
            </a:r>
            <a:r>
              <a:rPr dirty="0" sz="2000" spc="-50">
                <a:latin typeface="Courier New"/>
                <a:cs typeface="Courier New"/>
              </a:rPr>
              <a:t> </a:t>
            </a:r>
            <a:r>
              <a:rPr dirty="0" sz="2000" spc="-30">
                <a:latin typeface="Courier New"/>
                <a:cs typeface="Courier New"/>
              </a:rPr>
              <a:t>3";</a:t>
            </a:r>
            <a:endParaRPr sz="2000">
              <a:latin typeface="Courier New"/>
              <a:cs typeface="Courier New"/>
            </a:endParaRPr>
          </a:p>
          <a:p>
            <a:pPr marL="1730375">
              <a:lnSpc>
                <a:spcPct val="100000"/>
              </a:lnSpc>
            </a:pPr>
            <a:r>
              <a:rPr dirty="0" sz="2000" spc="-20">
                <a:latin typeface="Courier New"/>
                <a:cs typeface="Courier New"/>
              </a:rPr>
              <a:t>break;</a:t>
            </a:r>
            <a:endParaRPr sz="2000">
              <a:latin typeface="Courier New"/>
              <a:cs typeface="Courier New"/>
            </a:endParaRPr>
          </a:p>
          <a:p>
            <a:pPr marL="1425575">
              <a:lnSpc>
                <a:spcPct val="100000"/>
              </a:lnSpc>
            </a:pPr>
            <a:r>
              <a:rPr dirty="0" sz="2000" spc="-15">
                <a:latin typeface="Courier New"/>
                <a:cs typeface="Courier New"/>
              </a:rPr>
              <a:t>default:</a:t>
            </a:r>
            <a:endParaRPr sz="2000">
              <a:latin typeface="Courier New"/>
              <a:cs typeface="Courier New"/>
            </a:endParaRPr>
          </a:p>
          <a:p>
            <a:pPr marL="1730375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echo</a:t>
            </a:r>
            <a:r>
              <a:rPr dirty="0" sz="2000" spc="-4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"No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number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between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1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and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30">
                <a:latin typeface="Courier New"/>
                <a:cs typeface="Courier New"/>
              </a:rPr>
              <a:t>3";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425575" algn="l"/>
                <a:tab pos="10579735" algn="l"/>
              </a:tabLst>
            </a:pPr>
            <a:r>
              <a:rPr dirty="0" sz="2000" strike="sngStrike">
                <a:latin typeface="Courier New"/>
                <a:cs typeface="Courier New"/>
              </a:rPr>
              <a:t> </a:t>
            </a:r>
            <a:r>
              <a:rPr dirty="0" sz="2000" strike="sngStrike">
                <a:latin typeface="Courier New"/>
                <a:cs typeface="Courier New"/>
              </a:rPr>
              <a:t>	</a:t>
            </a:r>
            <a:r>
              <a:rPr dirty="0" sz="2000" strike="sngStrike">
                <a:latin typeface="Courier New"/>
                <a:cs typeface="Courier New"/>
              </a:rPr>
              <a:t>}	</a:t>
            </a:r>
            <a:endParaRPr sz="2000">
              <a:latin typeface="Courier New"/>
              <a:cs typeface="Courier New"/>
            </a:endParaRPr>
          </a:p>
          <a:p>
            <a:pPr marL="1425575">
              <a:lnSpc>
                <a:spcPct val="100000"/>
              </a:lnSpc>
              <a:spcBef>
                <a:spcPts val="595"/>
              </a:spcBef>
            </a:pPr>
            <a:r>
              <a:rPr dirty="0" sz="2000" spc="-30">
                <a:latin typeface="Courier New"/>
                <a:cs typeface="Courier New"/>
              </a:rPr>
              <a:t>?&gt;</a:t>
            </a:r>
            <a:endParaRPr sz="2000">
              <a:latin typeface="Courier New"/>
              <a:cs typeface="Courier New"/>
            </a:endParaRPr>
          </a:p>
          <a:p>
            <a:pPr algn="r" marR="100330">
              <a:lnSpc>
                <a:spcPct val="100000"/>
              </a:lnSpc>
              <a:spcBef>
                <a:spcPts val="1060"/>
              </a:spcBef>
            </a:pPr>
            <a:r>
              <a:rPr dirty="0" sz="1200" spc="-20">
                <a:latin typeface="Verdana"/>
                <a:cs typeface="Verdana"/>
              </a:rPr>
              <a:t>46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3879" y="726135"/>
            <a:ext cx="562864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PHP</a:t>
            </a:r>
            <a:r>
              <a:rPr dirty="0" sz="3600" spc="-40"/>
              <a:t> </a:t>
            </a:r>
            <a:r>
              <a:rPr dirty="0" sz="3600"/>
              <a:t>Looping</a:t>
            </a:r>
            <a:r>
              <a:rPr dirty="0" sz="3600" spc="-60"/>
              <a:t> </a:t>
            </a:r>
            <a:r>
              <a:rPr dirty="0" sz="3600"/>
              <a:t>-</a:t>
            </a:r>
            <a:r>
              <a:rPr dirty="0" sz="3600" spc="-40"/>
              <a:t> </a:t>
            </a:r>
            <a:r>
              <a:rPr dirty="0" sz="3600"/>
              <a:t>While</a:t>
            </a:r>
            <a:r>
              <a:rPr dirty="0" sz="3600" spc="-20"/>
              <a:t> </a:t>
            </a:r>
            <a:r>
              <a:rPr dirty="0" sz="3600" spc="-15"/>
              <a:t>Loops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85291" y="1859025"/>
            <a:ext cx="10496550" cy="3533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1965" indent="-469900">
              <a:lnSpc>
                <a:spcPts val="219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Loops</a:t>
            </a:r>
            <a:r>
              <a:rPr dirty="0" sz="1900" spc="-7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execute</a:t>
            </a:r>
            <a:r>
              <a:rPr dirty="0" sz="1900" spc="-6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dirty="0" sz="1900" spc="-5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block</a:t>
            </a:r>
            <a:r>
              <a:rPr dirty="0" sz="1900" spc="-7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of</a:t>
            </a:r>
            <a:r>
              <a:rPr dirty="0" sz="1900" spc="-6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code</a:t>
            </a:r>
            <a:r>
              <a:rPr dirty="0" sz="1900" spc="-7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dirty="0" sz="1900" spc="-5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specified</a:t>
            </a:r>
            <a:r>
              <a:rPr dirty="0" sz="1900" spc="-6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number</a:t>
            </a:r>
            <a:r>
              <a:rPr dirty="0" sz="1900" spc="-6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of</a:t>
            </a:r>
            <a:r>
              <a:rPr dirty="0" sz="1900" spc="-6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times,</a:t>
            </a:r>
            <a:r>
              <a:rPr dirty="0" sz="1900" spc="-5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or</a:t>
            </a:r>
            <a:r>
              <a:rPr dirty="0" sz="1900" spc="-6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5">
                <a:solidFill>
                  <a:srgbClr val="0D0D0D"/>
                </a:solidFill>
                <a:latin typeface="Courier New"/>
                <a:cs typeface="Courier New"/>
              </a:rPr>
              <a:t>while</a:t>
            </a:r>
            <a:endParaRPr sz="1900">
              <a:latin typeface="Courier New"/>
              <a:cs typeface="Courier New"/>
            </a:endParaRPr>
          </a:p>
          <a:p>
            <a:pPr marL="481965">
              <a:lnSpc>
                <a:spcPts val="2175"/>
              </a:lnSpc>
            </a:pP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dirty="0" sz="1900" spc="-10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specified</a:t>
            </a:r>
            <a:r>
              <a:rPr dirty="0" sz="1900" spc="-9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condition</a:t>
            </a:r>
            <a:r>
              <a:rPr dirty="0" sz="1900" spc="-8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is</a:t>
            </a:r>
            <a:r>
              <a:rPr dirty="0" sz="1900" spc="-10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20">
                <a:solidFill>
                  <a:srgbClr val="0D0D0D"/>
                </a:solidFill>
                <a:latin typeface="Courier New"/>
                <a:cs typeface="Courier New"/>
              </a:rPr>
              <a:t>true.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ts val="2265"/>
              </a:lnSpc>
            </a:pPr>
            <a:r>
              <a:rPr dirty="0" sz="1900" spc="-5" b="1">
                <a:solidFill>
                  <a:srgbClr val="0D0D0D"/>
                </a:solidFill>
                <a:latin typeface="Courier New"/>
                <a:cs typeface="Courier New"/>
              </a:rPr>
              <a:t>PHP</a:t>
            </a:r>
            <a:r>
              <a:rPr dirty="0" sz="1900" spc="-100" b="1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5" b="1">
                <a:solidFill>
                  <a:srgbClr val="0D0D0D"/>
                </a:solidFill>
                <a:latin typeface="Courier New"/>
                <a:cs typeface="Courier New"/>
              </a:rPr>
              <a:t>Loops</a:t>
            </a:r>
            <a:endParaRPr sz="1900">
              <a:latin typeface="Courier New"/>
              <a:cs typeface="Courier New"/>
            </a:endParaRPr>
          </a:p>
          <a:p>
            <a:pPr marL="481965" marR="5080" indent="-469900">
              <a:lnSpc>
                <a:spcPct val="78900"/>
              </a:lnSpc>
              <a:spcBef>
                <a:spcPts val="51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Often</a:t>
            </a:r>
            <a:r>
              <a:rPr dirty="0" sz="1900" spc="-5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when</a:t>
            </a:r>
            <a:r>
              <a:rPr dirty="0" sz="1900" spc="-7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you</a:t>
            </a:r>
            <a:r>
              <a:rPr dirty="0" sz="1900" spc="-5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write</a:t>
            </a:r>
            <a:r>
              <a:rPr dirty="0" sz="1900" spc="-6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code,</a:t>
            </a:r>
            <a:r>
              <a:rPr dirty="0" sz="1900" spc="-6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you</a:t>
            </a:r>
            <a:r>
              <a:rPr dirty="0" sz="1900" spc="-6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want</a:t>
            </a:r>
            <a:r>
              <a:rPr dirty="0" sz="1900" spc="-5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the</a:t>
            </a:r>
            <a:r>
              <a:rPr dirty="0" sz="1900" spc="-8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same</a:t>
            </a:r>
            <a:r>
              <a:rPr dirty="0" sz="1900" spc="-5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block</a:t>
            </a:r>
            <a:r>
              <a:rPr dirty="0" sz="1900" spc="-6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of</a:t>
            </a:r>
            <a:r>
              <a:rPr dirty="0" sz="1900" spc="-5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code</a:t>
            </a:r>
            <a:r>
              <a:rPr dirty="0" sz="1900" spc="-6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to</a:t>
            </a:r>
            <a:r>
              <a:rPr dirty="0" sz="1900" spc="-5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20">
                <a:solidFill>
                  <a:srgbClr val="0D0D0D"/>
                </a:solidFill>
                <a:latin typeface="Courier New"/>
                <a:cs typeface="Courier New"/>
              </a:rPr>
              <a:t>run</a:t>
            </a:r>
            <a:r>
              <a:rPr dirty="0" sz="1900" spc="-5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over </a:t>
            </a:r>
            <a:r>
              <a:rPr dirty="0" sz="1900" spc="-11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and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over again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in a row.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Instead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of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adding several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almost </a:t>
            </a:r>
            <a:r>
              <a:rPr dirty="0" sz="1900" spc="-15">
                <a:solidFill>
                  <a:srgbClr val="0D0D0D"/>
                </a:solidFill>
                <a:latin typeface="Courier New"/>
                <a:cs typeface="Courier New"/>
              </a:rPr>
              <a:t>equal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lines </a:t>
            </a:r>
            <a:r>
              <a:rPr dirty="0" sz="1900" spc="-113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in</a:t>
            </a:r>
            <a:r>
              <a:rPr dirty="0" sz="1900" spc="-6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dirty="0" sz="1900" spc="-6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script</a:t>
            </a:r>
            <a:r>
              <a:rPr dirty="0" sz="1900" spc="-6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we</a:t>
            </a:r>
            <a:r>
              <a:rPr dirty="0" sz="1900" spc="-5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can</a:t>
            </a:r>
            <a:r>
              <a:rPr dirty="0" sz="1900" spc="-4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use</a:t>
            </a:r>
            <a:r>
              <a:rPr dirty="0" sz="1900" spc="-6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loops</a:t>
            </a:r>
            <a:r>
              <a:rPr dirty="0" sz="1900" spc="-5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to</a:t>
            </a:r>
            <a:r>
              <a:rPr dirty="0" sz="1900" spc="-6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perform</a:t>
            </a:r>
            <a:r>
              <a:rPr dirty="0" sz="1900" spc="-7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dirty="0" sz="1900" spc="-5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task</a:t>
            </a:r>
            <a:r>
              <a:rPr dirty="0" sz="1900" spc="-6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like</a:t>
            </a:r>
            <a:r>
              <a:rPr dirty="0" sz="1900" spc="-6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5">
                <a:solidFill>
                  <a:srgbClr val="0D0D0D"/>
                </a:solidFill>
                <a:latin typeface="Courier New"/>
                <a:cs typeface="Courier New"/>
              </a:rPr>
              <a:t>this.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ts val="2160"/>
              </a:lnSpc>
            </a:pP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In</a:t>
            </a:r>
            <a:r>
              <a:rPr dirty="0" sz="1900" spc="-7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PHP,</a:t>
            </a:r>
            <a:r>
              <a:rPr dirty="0" sz="1900" spc="-7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we</a:t>
            </a:r>
            <a:r>
              <a:rPr dirty="0" sz="1900" spc="-9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have</a:t>
            </a:r>
            <a:r>
              <a:rPr dirty="0" sz="1900" spc="-6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the</a:t>
            </a:r>
            <a:r>
              <a:rPr dirty="0" sz="1900" spc="-8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following</a:t>
            </a:r>
            <a:r>
              <a:rPr dirty="0" sz="1900" spc="-7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looping</a:t>
            </a:r>
            <a:r>
              <a:rPr dirty="0" sz="1900" spc="-7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20">
                <a:solidFill>
                  <a:srgbClr val="0D0D0D"/>
                </a:solidFill>
                <a:latin typeface="Courier New"/>
                <a:cs typeface="Courier New"/>
              </a:rPr>
              <a:t>statements:</a:t>
            </a:r>
            <a:endParaRPr sz="1900">
              <a:latin typeface="Courier New"/>
              <a:cs typeface="Courier New"/>
            </a:endParaRPr>
          </a:p>
          <a:p>
            <a:pPr marL="481965" marR="294640" indent="-469900">
              <a:lnSpc>
                <a:spcPts val="1820"/>
              </a:lnSpc>
              <a:spcBef>
                <a:spcPts val="6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900" spc="-5" b="1">
                <a:solidFill>
                  <a:srgbClr val="0D0D0D"/>
                </a:solidFill>
                <a:latin typeface="Courier New"/>
                <a:cs typeface="Courier New"/>
              </a:rPr>
              <a:t>while</a:t>
            </a:r>
            <a:r>
              <a:rPr dirty="0" sz="1900" spc="-75" b="1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-</a:t>
            </a:r>
            <a:r>
              <a:rPr dirty="0" sz="1900" spc="-8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loops</a:t>
            </a:r>
            <a:r>
              <a:rPr dirty="0" sz="1900" spc="-6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through</a:t>
            </a:r>
            <a:r>
              <a:rPr dirty="0" sz="1900" spc="-6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dirty="0" sz="1900" spc="-6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block</a:t>
            </a:r>
            <a:r>
              <a:rPr dirty="0" sz="1900" spc="-8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of</a:t>
            </a:r>
            <a:r>
              <a:rPr dirty="0" sz="1900" spc="-6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code</a:t>
            </a:r>
            <a:r>
              <a:rPr dirty="0" sz="1900" spc="-7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while</a:t>
            </a:r>
            <a:r>
              <a:rPr dirty="0" sz="1900" spc="-6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dirty="0" sz="1900" spc="-6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specified</a:t>
            </a:r>
            <a:r>
              <a:rPr dirty="0" sz="1900" spc="-6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condition</a:t>
            </a:r>
            <a:r>
              <a:rPr dirty="0" sz="1900" spc="-7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20">
                <a:solidFill>
                  <a:srgbClr val="0D0D0D"/>
                </a:solidFill>
                <a:latin typeface="Courier New"/>
                <a:cs typeface="Courier New"/>
              </a:rPr>
              <a:t>is </a:t>
            </a:r>
            <a:r>
              <a:rPr dirty="0" sz="1900" spc="-11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30">
                <a:solidFill>
                  <a:srgbClr val="0D0D0D"/>
                </a:solidFill>
                <a:latin typeface="Courier New"/>
                <a:cs typeface="Courier New"/>
              </a:rPr>
              <a:t>true</a:t>
            </a:r>
            <a:endParaRPr sz="1900">
              <a:latin typeface="Courier New"/>
              <a:cs typeface="Courier New"/>
            </a:endParaRPr>
          </a:p>
          <a:p>
            <a:pPr marL="481965" indent="-469900">
              <a:lnSpc>
                <a:spcPts val="1960"/>
              </a:lnSpc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900" spc="-10" b="1">
                <a:solidFill>
                  <a:srgbClr val="0D0D0D"/>
                </a:solidFill>
                <a:latin typeface="Courier New"/>
                <a:cs typeface="Courier New"/>
              </a:rPr>
              <a:t>do...while</a:t>
            </a:r>
            <a:r>
              <a:rPr dirty="0" sz="1900" spc="-70" b="1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-</a:t>
            </a:r>
            <a:r>
              <a:rPr dirty="0" sz="1900" spc="-5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loops</a:t>
            </a:r>
            <a:r>
              <a:rPr dirty="0" sz="1900" spc="-4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through</a:t>
            </a:r>
            <a:r>
              <a:rPr dirty="0" sz="1900" spc="-7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dirty="0" sz="1900" spc="-6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block</a:t>
            </a:r>
            <a:r>
              <a:rPr dirty="0" sz="1900" spc="-5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of</a:t>
            </a:r>
            <a:r>
              <a:rPr dirty="0" sz="1900" spc="-7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code</a:t>
            </a:r>
            <a:r>
              <a:rPr dirty="0" sz="1900" spc="-5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once,</a:t>
            </a:r>
            <a:r>
              <a:rPr dirty="0" sz="1900" spc="-5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and</a:t>
            </a:r>
            <a:r>
              <a:rPr dirty="0" sz="1900" spc="-6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then</a:t>
            </a:r>
            <a:r>
              <a:rPr dirty="0" sz="1900" spc="-7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5">
                <a:solidFill>
                  <a:srgbClr val="0D0D0D"/>
                </a:solidFill>
                <a:latin typeface="Courier New"/>
                <a:cs typeface="Courier New"/>
              </a:rPr>
              <a:t>repeats</a:t>
            </a:r>
            <a:endParaRPr sz="1900">
              <a:latin typeface="Courier New"/>
              <a:cs typeface="Courier New"/>
            </a:endParaRPr>
          </a:p>
          <a:p>
            <a:pPr marL="481965">
              <a:lnSpc>
                <a:spcPts val="2175"/>
              </a:lnSpc>
            </a:pP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the</a:t>
            </a:r>
            <a:r>
              <a:rPr dirty="0" sz="1900" spc="-7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loop</a:t>
            </a:r>
            <a:r>
              <a:rPr dirty="0" sz="1900" spc="-7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as</a:t>
            </a:r>
            <a:r>
              <a:rPr dirty="0" sz="1900" spc="-7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long</a:t>
            </a:r>
            <a:r>
              <a:rPr dirty="0" sz="1900" spc="-7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as</a:t>
            </a:r>
            <a:r>
              <a:rPr dirty="0" sz="1900" spc="-8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dirty="0" sz="1900" spc="-7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specified</a:t>
            </a:r>
            <a:r>
              <a:rPr dirty="0" sz="1900" spc="-7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condition</a:t>
            </a:r>
            <a:r>
              <a:rPr dirty="0" sz="1900" spc="-7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is</a:t>
            </a:r>
            <a:r>
              <a:rPr dirty="0" sz="1900" spc="-6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30">
                <a:solidFill>
                  <a:srgbClr val="0D0D0D"/>
                </a:solidFill>
                <a:latin typeface="Courier New"/>
                <a:cs typeface="Courier New"/>
              </a:rPr>
              <a:t>true</a:t>
            </a:r>
            <a:endParaRPr sz="1900">
              <a:latin typeface="Courier New"/>
              <a:cs typeface="Courier New"/>
            </a:endParaRPr>
          </a:p>
          <a:p>
            <a:pPr marL="481965" indent="-469900">
              <a:lnSpc>
                <a:spcPts val="2265"/>
              </a:lnSpc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900" spc="-5" b="1">
                <a:solidFill>
                  <a:srgbClr val="0D0D0D"/>
                </a:solidFill>
                <a:latin typeface="Courier New"/>
                <a:cs typeface="Courier New"/>
              </a:rPr>
              <a:t>for</a:t>
            </a:r>
            <a:r>
              <a:rPr dirty="0" sz="1900" spc="-55" b="1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-</a:t>
            </a:r>
            <a:r>
              <a:rPr dirty="0" sz="1900" spc="-5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loops</a:t>
            </a:r>
            <a:r>
              <a:rPr dirty="0" sz="1900" spc="-5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through</a:t>
            </a:r>
            <a:r>
              <a:rPr dirty="0" sz="1900" spc="-6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dirty="0" sz="1900" spc="-5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block</a:t>
            </a:r>
            <a:r>
              <a:rPr dirty="0" sz="1900" spc="-8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of</a:t>
            </a:r>
            <a:r>
              <a:rPr dirty="0" sz="1900" spc="-7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code</a:t>
            </a:r>
            <a:r>
              <a:rPr dirty="0" sz="1900" spc="-5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dirty="0" sz="1900" spc="-7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specified</a:t>
            </a:r>
            <a:r>
              <a:rPr dirty="0" sz="1900" spc="-8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number</a:t>
            </a:r>
            <a:r>
              <a:rPr dirty="0" sz="1900" spc="-5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of</a:t>
            </a:r>
            <a:r>
              <a:rPr dirty="0" sz="1900" spc="-7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5">
                <a:solidFill>
                  <a:srgbClr val="0D0D0D"/>
                </a:solidFill>
                <a:latin typeface="Courier New"/>
                <a:cs typeface="Courier New"/>
              </a:rPr>
              <a:t>times</a:t>
            </a:r>
            <a:endParaRPr sz="19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900" spc="-5" b="1">
                <a:solidFill>
                  <a:srgbClr val="0D0D0D"/>
                </a:solidFill>
                <a:latin typeface="Courier New"/>
                <a:cs typeface="Courier New"/>
              </a:rPr>
              <a:t>foreach</a:t>
            </a:r>
            <a:r>
              <a:rPr dirty="0" sz="1900" spc="-75" b="1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-</a:t>
            </a:r>
            <a:r>
              <a:rPr dirty="0" sz="1900" spc="-8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loops</a:t>
            </a:r>
            <a:r>
              <a:rPr dirty="0" sz="1900" spc="-5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through</a:t>
            </a:r>
            <a:r>
              <a:rPr dirty="0" sz="1900" spc="-5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dirty="0" sz="1900" spc="-5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block</a:t>
            </a:r>
            <a:r>
              <a:rPr dirty="0" sz="1900" spc="-6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of</a:t>
            </a:r>
            <a:r>
              <a:rPr dirty="0" sz="1900" spc="-6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code</a:t>
            </a:r>
            <a:r>
              <a:rPr dirty="0" sz="1900" spc="-8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for</a:t>
            </a:r>
            <a:r>
              <a:rPr dirty="0" sz="1900" spc="-5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each</a:t>
            </a:r>
            <a:r>
              <a:rPr dirty="0" sz="1900" spc="-6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0">
                <a:solidFill>
                  <a:srgbClr val="0D0D0D"/>
                </a:solidFill>
                <a:latin typeface="Courier New"/>
                <a:cs typeface="Courier New"/>
              </a:rPr>
              <a:t>element</a:t>
            </a:r>
            <a:r>
              <a:rPr dirty="0" sz="1900" spc="-6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in</a:t>
            </a:r>
            <a:r>
              <a:rPr dirty="0" sz="1900" spc="-8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5">
                <a:solidFill>
                  <a:srgbClr val="0D0D0D"/>
                </a:solidFill>
                <a:latin typeface="Courier New"/>
                <a:cs typeface="Courier New"/>
              </a:rPr>
              <a:t>an</a:t>
            </a:r>
            <a:r>
              <a:rPr dirty="0" sz="1900" spc="-5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1900" spc="-15">
                <a:solidFill>
                  <a:srgbClr val="0D0D0D"/>
                </a:solidFill>
                <a:latin typeface="Courier New"/>
                <a:cs typeface="Courier New"/>
              </a:rPr>
              <a:t>array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4744" y="866648"/>
            <a:ext cx="2910840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spc="-5"/>
              <a:t>The</a:t>
            </a:r>
            <a:r>
              <a:rPr dirty="0" sz="3400" spc="-135"/>
              <a:t> </a:t>
            </a:r>
            <a:r>
              <a:rPr dirty="0" sz="3400" spc="-5"/>
              <a:t>while</a:t>
            </a:r>
            <a:r>
              <a:rPr dirty="0" sz="3400" spc="-135"/>
              <a:t> </a:t>
            </a:r>
            <a:r>
              <a:rPr dirty="0" sz="3400" spc="-35"/>
              <a:t>Loop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485952" y="1655445"/>
            <a:ext cx="10906760" cy="4721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1965" marR="66040" indent="-469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The</a:t>
            </a:r>
            <a:r>
              <a:rPr dirty="0" sz="2400" spc="-4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ourier New"/>
                <a:cs typeface="Courier New"/>
              </a:rPr>
              <a:t>while</a:t>
            </a:r>
            <a:r>
              <a:rPr dirty="0" sz="2400" spc="-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loop</a:t>
            </a:r>
            <a:r>
              <a:rPr dirty="0" sz="2400" spc="-5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ourier New"/>
                <a:cs typeface="Courier New"/>
              </a:rPr>
              <a:t>executes</a:t>
            </a:r>
            <a:r>
              <a:rPr dirty="0" sz="2400" spc="-8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dirty="0" sz="2400" spc="-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block</a:t>
            </a:r>
            <a:r>
              <a:rPr dirty="0" sz="2400" spc="-6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of</a:t>
            </a:r>
            <a:r>
              <a:rPr dirty="0" sz="2400" spc="-3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code</a:t>
            </a:r>
            <a:r>
              <a:rPr dirty="0" sz="2400" spc="-7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while</a:t>
            </a:r>
            <a:r>
              <a:rPr dirty="0" sz="2400" spc="-4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dirty="0" sz="2400" spc="-6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15">
                <a:solidFill>
                  <a:srgbClr val="0D0D0D"/>
                </a:solidFill>
                <a:latin typeface="Courier New"/>
                <a:cs typeface="Courier New"/>
              </a:rPr>
              <a:t>condition </a:t>
            </a:r>
            <a:r>
              <a:rPr dirty="0" sz="2400" spc="-14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is</a:t>
            </a:r>
            <a:r>
              <a:rPr dirty="0" sz="2400" spc="-2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15">
                <a:solidFill>
                  <a:srgbClr val="0D0D0D"/>
                </a:solidFill>
                <a:latin typeface="Courier New"/>
                <a:cs typeface="Courier New"/>
              </a:rPr>
              <a:t>true.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15" b="1">
                <a:solidFill>
                  <a:srgbClr val="0D0D0D"/>
                </a:solidFill>
                <a:latin typeface="Courier New"/>
                <a:cs typeface="Courier New"/>
              </a:rPr>
              <a:t>Syntax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while</a:t>
            </a:r>
            <a:r>
              <a:rPr dirty="0" sz="2400" spc="-8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15">
                <a:solidFill>
                  <a:srgbClr val="0D0D0D"/>
                </a:solidFill>
                <a:latin typeface="Courier New"/>
                <a:cs typeface="Courier New"/>
              </a:rPr>
              <a:t>(</a:t>
            </a:r>
            <a:r>
              <a:rPr dirty="0" sz="2400" spc="-15" i="1">
                <a:solidFill>
                  <a:srgbClr val="0D0D0D"/>
                </a:solidFill>
                <a:latin typeface="Courier New"/>
                <a:cs typeface="Courier New"/>
              </a:rPr>
              <a:t>condition</a:t>
            </a:r>
            <a:r>
              <a:rPr dirty="0" sz="2400" spc="-15">
                <a:solidFill>
                  <a:srgbClr val="0D0D0D"/>
                </a:solidFill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847725">
              <a:lnSpc>
                <a:spcPct val="100000"/>
              </a:lnSpc>
            </a:pPr>
            <a:r>
              <a:rPr dirty="0" sz="2400">
                <a:solidFill>
                  <a:srgbClr val="0D0D0D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847725">
              <a:lnSpc>
                <a:spcPct val="100000"/>
              </a:lnSpc>
              <a:spcBef>
                <a:spcPts val="5"/>
              </a:spcBef>
            </a:pPr>
            <a:r>
              <a:rPr dirty="0" sz="2400" spc="-5" i="1">
                <a:solidFill>
                  <a:srgbClr val="0D0D0D"/>
                </a:solidFill>
                <a:latin typeface="Courier New"/>
                <a:cs typeface="Courier New"/>
              </a:rPr>
              <a:t>code</a:t>
            </a:r>
            <a:r>
              <a:rPr dirty="0" sz="2400" spc="-50" i="1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5" i="1">
                <a:solidFill>
                  <a:srgbClr val="0D0D0D"/>
                </a:solidFill>
                <a:latin typeface="Courier New"/>
                <a:cs typeface="Courier New"/>
              </a:rPr>
              <a:t>to</a:t>
            </a:r>
            <a:r>
              <a:rPr dirty="0" sz="2400" spc="-45" i="1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5" i="1">
                <a:solidFill>
                  <a:srgbClr val="0D0D0D"/>
                </a:solidFill>
                <a:latin typeface="Courier New"/>
                <a:cs typeface="Courier New"/>
              </a:rPr>
              <a:t>be</a:t>
            </a:r>
            <a:r>
              <a:rPr dirty="0" sz="2400" spc="-30" i="1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15" i="1">
                <a:solidFill>
                  <a:srgbClr val="0D0D0D"/>
                </a:solidFill>
                <a:latin typeface="Courier New"/>
                <a:cs typeface="Courier New"/>
              </a:rPr>
              <a:t>executed</a:t>
            </a:r>
            <a:r>
              <a:rPr dirty="0" sz="2400" spc="-15">
                <a:solidFill>
                  <a:srgbClr val="0D0D0D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847725">
              <a:lnSpc>
                <a:spcPct val="100000"/>
              </a:lnSpc>
            </a:pPr>
            <a:r>
              <a:rPr dirty="0" sz="2400">
                <a:solidFill>
                  <a:srgbClr val="0D0D0D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15" b="1">
                <a:solidFill>
                  <a:srgbClr val="0D0D0D"/>
                </a:solidFill>
                <a:latin typeface="Courier New"/>
                <a:cs typeface="Courier New"/>
              </a:rPr>
              <a:t>Example</a:t>
            </a:r>
            <a:endParaRPr sz="2400">
              <a:latin typeface="Courier New"/>
              <a:cs typeface="Courier New"/>
            </a:endParaRPr>
          </a:p>
          <a:p>
            <a:pPr marL="481965" marR="233679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The </a:t>
            </a:r>
            <a:r>
              <a:rPr dirty="0" sz="2400" spc="-10">
                <a:solidFill>
                  <a:srgbClr val="0D0D0D"/>
                </a:solidFill>
                <a:latin typeface="Courier New"/>
                <a:cs typeface="Courier New"/>
              </a:rPr>
              <a:t>example below defines </a:t>
            </a:r>
            <a:r>
              <a:rPr dirty="0" sz="2400">
                <a:solidFill>
                  <a:srgbClr val="0D0D0D"/>
                </a:solidFill>
                <a:latin typeface="Courier New"/>
                <a:cs typeface="Courier New"/>
              </a:rPr>
              <a:t>a </a:t>
            </a:r>
            <a:r>
              <a:rPr dirty="0" sz="2400" spc="-10">
                <a:solidFill>
                  <a:srgbClr val="0D0D0D"/>
                </a:solidFill>
                <a:latin typeface="Courier New"/>
                <a:cs typeface="Courier New"/>
              </a:rPr>
              <a:t>loop </a:t>
            </a: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that starts </a:t>
            </a:r>
            <a:r>
              <a:rPr dirty="0" sz="2400" spc="-10">
                <a:solidFill>
                  <a:srgbClr val="0D0D0D"/>
                </a:solidFill>
                <a:latin typeface="Courier New"/>
                <a:cs typeface="Courier New"/>
              </a:rPr>
              <a:t>with </a:t>
            </a:r>
            <a:r>
              <a:rPr dirty="0" sz="2400" spc="-30">
                <a:solidFill>
                  <a:srgbClr val="0D0D0D"/>
                </a:solidFill>
                <a:latin typeface="Courier New"/>
                <a:cs typeface="Courier New"/>
              </a:rPr>
              <a:t>i=1. </a:t>
            </a:r>
            <a:r>
              <a:rPr dirty="0" sz="2400" spc="-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The</a:t>
            </a:r>
            <a:r>
              <a:rPr dirty="0" sz="2400" spc="-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loop</a:t>
            </a:r>
            <a:r>
              <a:rPr dirty="0" sz="2400" spc="-5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will</a:t>
            </a:r>
            <a:r>
              <a:rPr dirty="0" sz="2400" spc="-3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ourier New"/>
                <a:cs typeface="Courier New"/>
              </a:rPr>
              <a:t>continue</a:t>
            </a:r>
            <a:r>
              <a:rPr dirty="0" sz="2400" spc="-5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ourier New"/>
                <a:cs typeface="Courier New"/>
              </a:rPr>
              <a:t>to</a:t>
            </a:r>
            <a:r>
              <a:rPr dirty="0" sz="2400" spc="-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run</a:t>
            </a:r>
            <a:r>
              <a:rPr dirty="0" sz="2400" spc="-4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as</a:t>
            </a:r>
            <a:r>
              <a:rPr dirty="0" sz="2400" spc="-4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long</a:t>
            </a:r>
            <a:r>
              <a:rPr dirty="0" sz="2400" spc="-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ourier New"/>
                <a:cs typeface="Courier New"/>
              </a:rPr>
              <a:t>as</a:t>
            </a:r>
            <a:r>
              <a:rPr dirty="0" sz="2400" spc="-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0D0D0D"/>
                </a:solidFill>
                <a:latin typeface="Courier New"/>
                <a:cs typeface="Courier New"/>
              </a:rPr>
              <a:t>i</a:t>
            </a:r>
            <a:r>
              <a:rPr dirty="0" sz="2400" spc="-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is</a:t>
            </a:r>
            <a:r>
              <a:rPr dirty="0" sz="2400" spc="-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ourier New"/>
                <a:cs typeface="Courier New"/>
              </a:rPr>
              <a:t>less</a:t>
            </a:r>
            <a:r>
              <a:rPr dirty="0" sz="2400" spc="-15">
                <a:solidFill>
                  <a:srgbClr val="0D0D0D"/>
                </a:solidFill>
                <a:latin typeface="Courier New"/>
                <a:cs typeface="Courier New"/>
              </a:rPr>
              <a:t> than, </a:t>
            </a:r>
            <a:r>
              <a:rPr dirty="0" sz="2400" spc="-14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or</a:t>
            </a:r>
            <a:r>
              <a:rPr dirty="0" sz="2400" spc="-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ourier New"/>
                <a:cs typeface="Courier New"/>
              </a:rPr>
              <a:t>equal</a:t>
            </a:r>
            <a:r>
              <a:rPr dirty="0" sz="2400" spc="-5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to</a:t>
            </a:r>
            <a:r>
              <a:rPr dirty="0" sz="2400" spc="-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5.</a:t>
            </a:r>
            <a:r>
              <a:rPr dirty="0" sz="2400" spc="-4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0D0D0D"/>
                </a:solidFill>
                <a:latin typeface="Courier New"/>
                <a:cs typeface="Courier New"/>
              </a:rPr>
              <a:t>i</a:t>
            </a:r>
            <a:r>
              <a:rPr dirty="0" sz="2400" spc="-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will</a:t>
            </a:r>
            <a:r>
              <a:rPr dirty="0" sz="2400" spc="-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ourier New"/>
                <a:cs typeface="Courier New"/>
              </a:rPr>
              <a:t>increase</a:t>
            </a:r>
            <a:r>
              <a:rPr dirty="0" sz="2400" spc="-5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ourier New"/>
                <a:cs typeface="Courier New"/>
              </a:rPr>
              <a:t>by</a:t>
            </a:r>
            <a:r>
              <a:rPr dirty="0" sz="2400" spc="-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0D0D0D"/>
                </a:solidFill>
                <a:latin typeface="Courier New"/>
                <a:cs typeface="Courier New"/>
              </a:rPr>
              <a:t>1</a:t>
            </a:r>
            <a:r>
              <a:rPr dirty="0" sz="2400" spc="-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each</a:t>
            </a:r>
            <a:r>
              <a:rPr dirty="0" sz="2400" spc="-5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time</a:t>
            </a:r>
            <a:r>
              <a:rPr dirty="0" sz="2400" spc="-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ourier New"/>
                <a:cs typeface="Courier New"/>
              </a:rPr>
              <a:t>the</a:t>
            </a:r>
            <a:r>
              <a:rPr dirty="0" sz="2400" spc="-25">
                <a:solidFill>
                  <a:srgbClr val="0D0D0D"/>
                </a:solidFill>
                <a:latin typeface="Courier New"/>
                <a:cs typeface="Courier New"/>
              </a:rPr>
              <a:t> loop</a:t>
            </a:r>
            <a:endParaRPr sz="2400">
              <a:latin typeface="Courier New"/>
              <a:cs typeface="Courier New"/>
            </a:endParaRPr>
          </a:p>
          <a:p>
            <a:pPr marL="326390">
              <a:lnSpc>
                <a:spcPct val="100000"/>
              </a:lnSpc>
              <a:spcBef>
                <a:spcPts val="5"/>
              </a:spcBef>
              <a:tabLst>
                <a:tab pos="10893425" algn="l"/>
              </a:tabLst>
            </a:pPr>
            <a:r>
              <a:rPr dirty="0" u="sng" sz="2400" spc="-220">
                <a:solidFill>
                  <a:srgbClr val="0D0D0D"/>
                </a:solidFill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2400" spc="-15">
                <a:solidFill>
                  <a:srgbClr val="0D0D0D"/>
                </a:solidFill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runs:	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985469"/>
            <a:ext cx="1695450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spc="-20"/>
              <a:t>E</a:t>
            </a:r>
            <a:r>
              <a:rPr dirty="0" sz="3400" spc="-5"/>
              <a:t>x</a:t>
            </a:r>
            <a:r>
              <a:rPr dirty="0" sz="3400" spc="-30"/>
              <a:t>a</a:t>
            </a:r>
            <a:r>
              <a:rPr dirty="0" sz="3400" spc="-20"/>
              <a:t>m</a:t>
            </a:r>
            <a:r>
              <a:rPr dirty="0" sz="3400" spc="-25"/>
              <a:t>p</a:t>
            </a:r>
            <a:r>
              <a:rPr dirty="0" sz="3400" spc="-20"/>
              <a:t>l</a:t>
            </a:r>
            <a:r>
              <a:rPr dirty="0" sz="3400" spc="-5"/>
              <a:t>e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1251305" y="1700860"/>
            <a:ext cx="6562725" cy="2770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1965" algn="l"/>
              </a:tabLst>
            </a:pPr>
            <a:r>
              <a:rPr dirty="0" sz="2000" spc="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000" spc="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000" spc="-20">
                <a:latin typeface="Courier New"/>
                <a:cs typeface="Courier New"/>
              </a:rPr>
              <a:t>&lt;?php</a:t>
            </a:r>
            <a:endParaRPr sz="2000">
              <a:latin typeface="Courier New"/>
              <a:cs typeface="Courier New"/>
            </a:endParaRPr>
          </a:p>
          <a:p>
            <a:pPr marL="481965" marR="4259580">
              <a:lnSpc>
                <a:spcPct val="100000"/>
              </a:lnSpc>
            </a:pPr>
            <a:r>
              <a:rPr dirty="0" sz="2000" spc="-15">
                <a:latin typeface="Courier New"/>
                <a:cs typeface="Courier New"/>
              </a:rPr>
              <a:t>$i=1; 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15">
                <a:latin typeface="Courier New"/>
                <a:cs typeface="Courier New"/>
              </a:rPr>
              <a:t>while($i</a:t>
            </a:r>
            <a:r>
              <a:rPr dirty="0" sz="2000" spc="-5">
                <a:latin typeface="Courier New"/>
                <a:cs typeface="Courier New"/>
              </a:rPr>
              <a:t>&lt;=</a:t>
            </a:r>
            <a:r>
              <a:rPr dirty="0" sz="2000" spc="-15">
                <a:latin typeface="Courier New"/>
                <a:cs typeface="Courier New"/>
              </a:rPr>
              <a:t>5)</a:t>
            </a:r>
            <a:endParaRPr sz="2000">
              <a:latin typeface="Courier New"/>
              <a:cs typeface="Courier New"/>
            </a:endParaRPr>
          </a:p>
          <a:p>
            <a:pPr marL="786765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78676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ourier New"/>
                <a:cs typeface="Courier New"/>
              </a:rPr>
              <a:t>echo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"The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number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is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"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.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$i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.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"&lt;br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30">
                <a:latin typeface="Courier New"/>
                <a:cs typeface="Courier New"/>
              </a:rPr>
              <a:t>/&gt;";</a:t>
            </a:r>
            <a:endParaRPr sz="2000">
              <a:latin typeface="Courier New"/>
              <a:cs typeface="Courier New"/>
            </a:endParaRPr>
          </a:p>
          <a:p>
            <a:pPr marL="786765">
              <a:lnSpc>
                <a:spcPct val="100000"/>
              </a:lnSpc>
            </a:pPr>
            <a:r>
              <a:rPr dirty="0" sz="2000" spc="-15">
                <a:latin typeface="Courier New"/>
                <a:cs typeface="Courier New"/>
              </a:rPr>
              <a:t>$i++;</a:t>
            </a:r>
            <a:endParaRPr sz="2000">
              <a:latin typeface="Courier New"/>
              <a:cs typeface="Courier New"/>
            </a:endParaRPr>
          </a:p>
          <a:p>
            <a:pPr marL="786765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000" spc="-30">
                <a:latin typeface="Courier New"/>
                <a:cs typeface="Courier New"/>
              </a:rPr>
              <a:t>?&gt;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000" spc="-20">
                <a:latin typeface="Courier New"/>
                <a:cs typeface="Courier New"/>
              </a:rPr>
              <a:t>Output: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2291" y="4552258"/>
          <a:ext cx="10565765" cy="1620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8595"/>
                <a:gridCol w="1058545"/>
                <a:gridCol w="457835"/>
                <a:gridCol w="7590155"/>
              </a:tblGrid>
              <a:tr h="312249">
                <a:tc>
                  <a:txBody>
                    <a:bodyPr/>
                    <a:lstStyle/>
                    <a:p>
                      <a:pPr algn="r" marR="64769">
                        <a:lnSpc>
                          <a:spcPts val="2200"/>
                        </a:lnSpc>
                        <a:tabLst>
                          <a:tab pos="469265" algn="l"/>
                        </a:tabLst>
                      </a:pPr>
                      <a:r>
                        <a:rPr dirty="0" sz="2000">
                          <a:solidFill>
                            <a:srgbClr val="CC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200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000" spc="-30">
                          <a:latin typeface="Courier New"/>
                          <a:cs typeface="Courier New"/>
                        </a:rPr>
                        <a:t>The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200"/>
                        </a:lnSpc>
                      </a:pPr>
                      <a:r>
                        <a:rPr dirty="0" sz="2000" spc="-15">
                          <a:latin typeface="Courier New"/>
                          <a:cs typeface="Courier New"/>
                        </a:rPr>
                        <a:t>number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200"/>
                        </a:lnSpc>
                      </a:pPr>
                      <a:r>
                        <a:rPr dirty="0" sz="2000" spc="-30">
                          <a:latin typeface="Courier New"/>
                          <a:cs typeface="Courier New"/>
                        </a:rPr>
                        <a:t>is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200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03657">
                <a:tc>
                  <a:txBody>
                    <a:bodyPr/>
                    <a:lstStyle/>
                    <a:p>
                      <a:pPr algn="r" marR="64769">
                        <a:lnSpc>
                          <a:spcPts val="2125"/>
                        </a:lnSpc>
                      </a:pPr>
                      <a:r>
                        <a:rPr dirty="0" sz="2000" spc="-30">
                          <a:latin typeface="Courier New"/>
                          <a:cs typeface="Courier New"/>
                        </a:rPr>
                        <a:t>The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125"/>
                        </a:lnSpc>
                      </a:pPr>
                      <a:r>
                        <a:rPr dirty="0" sz="2000" spc="-15">
                          <a:latin typeface="Courier New"/>
                          <a:cs typeface="Courier New"/>
                        </a:rPr>
                        <a:t>number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125"/>
                        </a:lnSpc>
                      </a:pPr>
                      <a:r>
                        <a:rPr dirty="0" sz="2000" spc="-30">
                          <a:latin typeface="Courier New"/>
                          <a:cs typeface="Courier New"/>
                        </a:rPr>
                        <a:t>is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125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04832">
                <a:tc>
                  <a:txBody>
                    <a:bodyPr/>
                    <a:lstStyle/>
                    <a:p>
                      <a:pPr algn="r" marR="64769">
                        <a:lnSpc>
                          <a:spcPts val="2135"/>
                        </a:lnSpc>
                      </a:pPr>
                      <a:r>
                        <a:rPr dirty="0" sz="2000" spc="-30">
                          <a:latin typeface="Courier New"/>
                          <a:cs typeface="Courier New"/>
                        </a:rPr>
                        <a:t>The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135"/>
                        </a:lnSpc>
                      </a:pPr>
                      <a:r>
                        <a:rPr dirty="0" sz="2000" spc="-20">
                          <a:latin typeface="Courier New"/>
                          <a:cs typeface="Courier New"/>
                        </a:rPr>
                        <a:t>number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135"/>
                        </a:lnSpc>
                      </a:pPr>
                      <a:r>
                        <a:rPr dirty="0" sz="2000" spc="-30">
                          <a:latin typeface="Courier New"/>
                          <a:cs typeface="Courier New"/>
                        </a:rPr>
                        <a:t>is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135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04424">
                <a:tc>
                  <a:txBody>
                    <a:bodyPr/>
                    <a:lstStyle/>
                    <a:p>
                      <a:pPr algn="r" marR="64769">
                        <a:lnSpc>
                          <a:spcPts val="2130"/>
                        </a:lnSpc>
                      </a:pPr>
                      <a:r>
                        <a:rPr dirty="0" sz="2000" spc="-30">
                          <a:latin typeface="Courier New"/>
                          <a:cs typeface="Courier New"/>
                        </a:rPr>
                        <a:t>The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130"/>
                        </a:lnSpc>
                      </a:pPr>
                      <a:r>
                        <a:rPr dirty="0" sz="2000" spc="-15">
                          <a:latin typeface="Courier New"/>
                          <a:cs typeface="Courier New"/>
                        </a:rPr>
                        <a:t>number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130"/>
                        </a:lnSpc>
                      </a:pPr>
                      <a:r>
                        <a:rPr dirty="0" sz="2000" spc="-30">
                          <a:latin typeface="Courier New"/>
                          <a:cs typeface="Courier New"/>
                        </a:rPr>
                        <a:t>is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130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93190">
                <a:tc>
                  <a:txBody>
                    <a:bodyPr/>
                    <a:lstStyle/>
                    <a:p>
                      <a:pPr algn="r" marR="64769">
                        <a:lnSpc>
                          <a:spcPts val="2135"/>
                        </a:lnSpc>
                      </a:pPr>
                      <a:r>
                        <a:rPr dirty="0" sz="2000" spc="-30">
                          <a:latin typeface="Courier New"/>
                          <a:cs typeface="Courier New"/>
                        </a:rPr>
                        <a:t>The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3175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135"/>
                        </a:lnSpc>
                      </a:pPr>
                      <a:r>
                        <a:rPr dirty="0" sz="2000" spc="-15">
                          <a:latin typeface="Courier New"/>
                          <a:cs typeface="Courier New"/>
                        </a:rPr>
                        <a:t>number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3175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2135"/>
                        </a:lnSpc>
                      </a:pPr>
                      <a:r>
                        <a:rPr dirty="0" sz="2000" spc="-30">
                          <a:latin typeface="Courier New"/>
                          <a:cs typeface="Courier New"/>
                        </a:rPr>
                        <a:t>is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3175">
                      <a:solidFill>
                        <a:srgbClr val="CC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135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lnB w="3175">
                      <a:solidFill>
                        <a:srgbClr val="CC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6182" y="1854530"/>
            <a:ext cx="256603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6E2E9F"/>
                </a:solidFill>
                <a:latin typeface="Courier New"/>
                <a:cs typeface="Courier New"/>
              </a:rPr>
              <a:t>What</a:t>
            </a:r>
            <a:r>
              <a:rPr dirty="0" sz="2400" spc="-75" b="1">
                <a:solidFill>
                  <a:srgbClr val="6E2E9F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6E2E9F"/>
                </a:solidFill>
                <a:latin typeface="Courier New"/>
                <a:cs typeface="Courier New"/>
              </a:rPr>
              <a:t>is</a:t>
            </a:r>
            <a:r>
              <a:rPr dirty="0" sz="2400" spc="-85" b="1">
                <a:solidFill>
                  <a:srgbClr val="6E2E9F"/>
                </a:solidFill>
                <a:latin typeface="Courier New"/>
                <a:cs typeface="Courier New"/>
              </a:rPr>
              <a:t> </a:t>
            </a:r>
            <a:r>
              <a:rPr dirty="0" sz="2400" spc="-15" b="1">
                <a:solidFill>
                  <a:srgbClr val="6E2E9F"/>
                </a:solidFill>
                <a:latin typeface="Courier New"/>
                <a:cs typeface="Courier New"/>
              </a:rPr>
              <a:t>MySQL?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6182" y="2220595"/>
            <a:ext cx="9943465" cy="223583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7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Courier New"/>
                <a:cs typeface="Courier New"/>
              </a:rPr>
              <a:t>MySQL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is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a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database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server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Courier New"/>
                <a:cs typeface="Courier New"/>
              </a:rPr>
              <a:t>MySQL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is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ideal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for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both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small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and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large</a:t>
            </a:r>
            <a:r>
              <a:rPr dirty="0" sz="2400" spc="-80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applications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15">
                <a:latin typeface="Courier New"/>
                <a:cs typeface="Courier New"/>
              </a:rPr>
              <a:t>MySQL</a:t>
            </a:r>
            <a:r>
              <a:rPr dirty="0" sz="2400" spc="4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supports</a:t>
            </a:r>
            <a:r>
              <a:rPr dirty="0" sz="2400" spc="-9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standard</a:t>
            </a:r>
            <a:r>
              <a:rPr dirty="0" sz="2400" spc="-80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SQL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Courier New"/>
                <a:cs typeface="Courier New"/>
              </a:rPr>
              <a:t>MySQL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compiles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on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a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number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of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platforms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Courier New"/>
                <a:cs typeface="Courier New"/>
              </a:rPr>
              <a:t>MySQL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is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free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to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download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and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40">
                <a:latin typeface="Courier New"/>
                <a:cs typeface="Courier New"/>
              </a:rPr>
              <a:t>use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6603" y="1033652"/>
            <a:ext cx="777240" cy="309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50" spc="-10">
                <a:latin typeface="Arial MT"/>
                <a:cs typeface="Arial MT"/>
              </a:rPr>
              <a:t>Con</a:t>
            </a:r>
            <a:r>
              <a:rPr dirty="0" sz="1850" spc="-15">
                <a:latin typeface="Arial MT"/>
                <a:cs typeface="Arial MT"/>
              </a:rPr>
              <a:t>t..</a:t>
            </a:r>
            <a:r>
              <a:rPr dirty="0" sz="1850" spc="5">
                <a:latin typeface="Arial MT"/>
                <a:cs typeface="Arial MT"/>
              </a:rPr>
              <a:t>d</a:t>
            </a:r>
            <a:endParaRPr sz="1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7208" y="812418"/>
            <a:ext cx="4742180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spc="-5"/>
              <a:t>The</a:t>
            </a:r>
            <a:r>
              <a:rPr dirty="0" sz="3400" spc="-204"/>
              <a:t> </a:t>
            </a:r>
            <a:r>
              <a:rPr dirty="0" sz="3400" spc="-5"/>
              <a:t>do...while</a:t>
            </a:r>
            <a:r>
              <a:rPr dirty="0" sz="3400" spc="-185"/>
              <a:t> </a:t>
            </a:r>
            <a:r>
              <a:rPr dirty="0" sz="3400" spc="-15"/>
              <a:t>Statement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1035811" y="1428114"/>
            <a:ext cx="9688830" cy="39395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46430" marR="224154" indent="-46990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SzPct val="55000"/>
              <a:buFont typeface="Wingdings"/>
              <a:buChar char=""/>
              <a:tabLst>
                <a:tab pos="646430" algn="l"/>
                <a:tab pos="647065" algn="l"/>
              </a:tabLst>
            </a:pP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do...while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statement</a:t>
            </a:r>
            <a:r>
              <a:rPr dirty="0" sz="2000" spc="-8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will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always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execute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block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code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once,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it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will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then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check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condition,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repeat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loop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while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condition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is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true.</a:t>
            </a:r>
            <a:endParaRPr sz="2000">
              <a:latin typeface="Arial MT"/>
              <a:cs typeface="Arial MT"/>
            </a:endParaRPr>
          </a:p>
          <a:p>
            <a:pPr marL="646430" indent="-469900">
              <a:lnSpc>
                <a:spcPct val="100000"/>
              </a:lnSpc>
              <a:spcBef>
                <a:spcPts val="320"/>
              </a:spcBef>
              <a:buClr>
                <a:srgbClr val="CC0000"/>
              </a:buClr>
              <a:buSzPct val="55000"/>
              <a:buFont typeface="Wingdings"/>
              <a:buChar char=""/>
              <a:tabLst>
                <a:tab pos="646430" algn="l"/>
                <a:tab pos="647065" algn="l"/>
              </a:tabLst>
            </a:pPr>
            <a:r>
              <a:rPr dirty="0" sz="2000" spc="-15" b="1">
                <a:latin typeface="Courier New"/>
                <a:cs typeface="Courier New"/>
              </a:rPr>
              <a:t>Syntax</a:t>
            </a:r>
            <a:endParaRPr sz="2000">
              <a:latin typeface="Courier New"/>
              <a:cs typeface="Courier New"/>
            </a:endParaRPr>
          </a:p>
          <a:p>
            <a:pPr algn="r" marR="9391015">
              <a:lnSpc>
                <a:spcPct val="100000"/>
              </a:lnSpc>
              <a:spcBef>
                <a:spcPts val="690"/>
              </a:spcBef>
            </a:pPr>
            <a:r>
              <a:rPr dirty="0" sz="2000" spc="-25">
                <a:latin typeface="Arial MT"/>
                <a:cs typeface="Arial MT"/>
              </a:rPr>
              <a:t>do</a:t>
            </a:r>
            <a:endParaRPr sz="2000">
              <a:latin typeface="Arial MT"/>
              <a:cs typeface="Arial MT"/>
            </a:endParaRPr>
          </a:p>
          <a:p>
            <a:pPr algn="r" marR="9418320">
              <a:lnSpc>
                <a:spcPts val="2310"/>
              </a:lnSpc>
            </a:pPr>
            <a:r>
              <a:rPr dirty="0" sz="2000">
                <a:latin typeface="Arial MT"/>
                <a:cs typeface="Arial MT"/>
              </a:rPr>
              <a:t>{</a:t>
            </a:r>
            <a:endParaRPr sz="2000">
              <a:latin typeface="Arial MT"/>
              <a:cs typeface="Arial MT"/>
            </a:endParaRPr>
          </a:p>
          <a:p>
            <a:pPr marL="177165">
              <a:lnSpc>
                <a:spcPts val="2310"/>
              </a:lnSpc>
            </a:pPr>
            <a:r>
              <a:rPr dirty="0" sz="2000" spc="-5" i="1">
                <a:latin typeface="Courier New"/>
                <a:cs typeface="Courier New"/>
              </a:rPr>
              <a:t>code</a:t>
            </a:r>
            <a:r>
              <a:rPr dirty="0" sz="2000" spc="-35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to</a:t>
            </a:r>
            <a:r>
              <a:rPr dirty="0" sz="2000" spc="-35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be</a:t>
            </a:r>
            <a:r>
              <a:rPr dirty="0" sz="2000" spc="-40" i="1">
                <a:latin typeface="Courier New"/>
                <a:cs typeface="Courier New"/>
              </a:rPr>
              <a:t> </a:t>
            </a:r>
            <a:r>
              <a:rPr dirty="0" sz="2000" spc="-10" i="1">
                <a:latin typeface="Courier New"/>
                <a:cs typeface="Courier New"/>
              </a:rPr>
              <a:t>executed;</a:t>
            </a:r>
            <a:endParaRPr sz="2000">
              <a:latin typeface="Courier New"/>
              <a:cs typeface="Courier New"/>
            </a:endParaRPr>
          </a:p>
          <a:p>
            <a:pPr algn="r" marR="9418320">
              <a:lnSpc>
                <a:spcPts val="2330"/>
              </a:lnSpc>
              <a:spcBef>
                <a:spcPts val="175"/>
              </a:spcBef>
            </a:pPr>
            <a:r>
              <a:rPr dirty="0" sz="2000"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330"/>
              </a:lnSpc>
            </a:pPr>
            <a:r>
              <a:rPr dirty="0" sz="2000">
                <a:latin typeface="Arial MT"/>
                <a:cs typeface="Arial MT"/>
              </a:rPr>
              <a:t>while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 spc="-15">
                <a:latin typeface="Arial MT"/>
                <a:cs typeface="Arial MT"/>
              </a:rPr>
              <a:t>(</a:t>
            </a:r>
            <a:r>
              <a:rPr dirty="0" sz="2000" spc="-15" i="1">
                <a:latin typeface="Courier New"/>
                <a:cs typeface="Courier New"/>
              </a:rPr>
              <a:t>condition</a:t>
            </a:r>
            <a:r>
              <a:rPr dirty="0" sz="2000" spc="-15">
                <a:latin typeface="Arial MT"/>
                <a:cs typeface="Arial MT"/>
              </a:rPr>
              <a:t>);</a:t>
            </a:r>
            <a:endParaRPr sz="2000">
              <a:latin typeface="Arial MT"/>
              <a:cs typeface="Arial MT"/>
            </a:endParaRPr>
          </a:p>
          <a:p>
            <a:pPr marL="646430" indent="-469900">
              <a:lnSpc>
                <a:spcPct val="100000"/>
              </a:lnSpc>
              <a:spcBef>
                <a:spcPts val="459"/>
              </a:spcBef>
              <a:buClr>
                <a:srgbClr val="CC0000"/>
              </a:buClr>
              <a:buSzPct val="55000"/>
              <a:buFont typeface="Wingdings"/>
              <a:buChar char=""/>
              <a:tabLst>
                <a:tab pos="646430" algn="l"/>
                <a:tab pos="647065" algn="l"/>
              </a:tabLst>
            </a:pPr>
            <a:r>
              <a:rPr dirty="0" sz="2000" spc="-15" b="1">
                <a:latin typeface="Courier New"/>
                <a:cs typeface="Courier New"/>
              </a:rPr>
              <a:t>Example</a:t>
            </a:r>
            <a:endParaRPr sz="2000">
              <a:latin typeface="Courier New"/>
              <a:cs typeface="Courier New"/>
            </a:endParaRPr>
          </a:p>
          <a:p>
            <a:pPr marL="646430" marR="5080" indent="-469900">
              <a:lnSpc>
                <a:spcPct val="100000"/>
              </a:lnSpc>
              <a:spcBef>
                <a:spcPts val="685"/>
              </a:spcBef>
              <a:buClr>
                <a:srgbClr val="CC0000"/>
              </a:buClr>
              <a:buSzPct val="55000"/>
              <a:buFont typeface="Wingdings"/>
              <a:buChar char=""/>
              <a:tabLst>
                <a:tab pos="646430" algn="l"/>
                <a:tab pos="647065" algn="l"/>
              </a:tabLst>
            </a:pP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example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below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defines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loop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that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starts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with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i=1.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It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will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then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increment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with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1, and write some output. Then </a:t>
            </a:r>
            <a:r>
              <a:rPr dirty="0" sz="2000" spc="-20">
                <a:latin typeface="Arial MT"/>
                <a:cs typeface="Arial MT"/>
              </a:rPr>
              <a:t>the </a:t>
            </a:r>
            <a:r>
              <a:rPr dirty="0" sz="2000">
                <a:latin typeface="Arial MT"/>
                <a:cs typeface="Arial MT"/>
              </a:rPr>
              <a:t>condition </a:t>
            </a:r>
            <a:r>
              <a:rPr dirty="0" sz="2000" spc="-5">
                <a:latin typeface="Arial MT"/>
                <a:cs typeface="Arial MT"/>
              </a:rPr>
              <a:t>is </a:t>
            </a:r>
            <a:r>
              <a:rPr dirty="0" sz="2000">
                <a:latin typeface="Arial MT"/>
                <a:cs typeface="Arial MT"/>
              </a:rPr>
              <a:t>checked, and the loop will 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continue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to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run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as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long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u="heavy" sz="2000"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as</a:t>
            </a:r>
            <a:r>
              <a:rPr dirty="0" u="heavy" sz="2000" spc="-35"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i</a:t>
            </a:r>
            <a:r>
              <a:rPr dirty="0" u="heavy" sz="2000" spc="-20"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5"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is</a:t>
            </a:r>
            <a:r>
              <a:rPr dirty="0" u="heavy" sz="2000" spc="-15"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less</a:t>
            </a:r>
            <a:r>
              <a:rPr dirty="0" u="heavy" sz="2000" spc="-30"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than,</a:t>
            </a:r>
            <a:r>
              <a:rPr dirty="0" u="heavy" sz="2000" spc="-40"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or</a:t>
            </a:r>
            <a:r>
              <a:rPr dirty="0" u="heavy" sz="2000" spc="-40"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equal</a:t>
            </a:r>
            <a:r>
              <a:rPr dirty="0" u="heavy" sz="2000" spc="-25"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5"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to</a:t>
            </a:r>
            <a:r>
              <a:rPr dirty="0" u="heavy" sz="2000" spc="-20"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2000" spc="-25">
                <a:uFill>
                  <a:solidFill>
                    <a:srgbClr val="CC0000"/>
                  </a:solidFill>
                </a:uFill>
                <a:latin typeface="Arial MT"/>
                <a:cs typeface="Arial MT"/>
              </a:rPr>
              <a:t>5: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2" y="656081"/>
            <a:ext cx="2343785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spc="-15">
                <a:latin typeface="Courier New"/>
                <a:cs typeface="Courier New"/>
              </a:rPr>
              <a:t>Cont.....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79473" y="1633169"/>
            <a:ext cx="6093460" cy="30626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>
                <a:latin typeface="Courier New"/>
                <a:cs typeface="Courier New"/>
              </a:rPr>
              <a:t>&lt;?php</a:t>
            </a:r>
            <a:endParaRPr sz="2000">
              <a:latin typeface="Courier New"/>
              <a:cs typeface="Courier New"/>
            </a:endParaRPr>
          </a:p>
          <a:p>
            <a:pPr marL="12700" marR="5319395">
              <a:lnSpc>
                <a:spcPct val="100000"/>
              </a:lnSpc>
              <a:spcBef>
                <a:spcPts val="5"/>
              </a:spcBef>
            </a:pPr>
            <a:r>
              <a:rPr dirty="0" sz="2000" spc="-15">
                <a:latin typeface="Courier New"/>
                <a:cs typeface="Courier New"/>
              </a:rPr>
              <a:t>$i=1;  </a:t>
            </a:r>
            <a:r>
              <a:rPr dirty="0" sz="2000" spc="-30">
                <a:latin typeface="Courier New"/>
                <a:cs typeface="Courier New"/>
              </a:rPr>
              <a:t>do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dirty="0" sz="2000" spc="-15">
                <a:latin typeface="Courier New"/>
                <a:cs typeface="Courier New"/>
              </a:rPr>
              <a:t>$i++;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echo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"The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number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is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"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.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$i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.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"&lt;br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30">
                <a:latin typeface="Courier New"/>
                <a:cs typeface="Courier New"/>
              </a:rPr>
              <a:t>/&gt;";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while</a:t>
            </a:r>
            <a:r>
              <a:rPr dirty="0" sz="2000" spc="-55">
                <a:latin typeface="Courier New"/>
                <a:cs typeface="Courier New"/>
              </a:rPr>
              <a:t> </a:t>
            </a:r>
            <a:r>
              <a:rPr dirty="0" sz="2000" spc="-15">
                <a:latin typeface="Courier New"/>
                <a:cs typeface="Courier New"/>
              </a:rPr>
              <a:t>($i&lt;=5);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 spc="-30">
                <a:latin typeface="Courier New"/>
                <a:cs typeface="Courier New"/>
              </a:rPr>
              <a:t>?&gt;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900" spc="-20">
                <a:latin typeface="Courier New"/>
                <a:cs typeface="Courier New"/>
              </a:rPr>
              <a:t>Output:</a:t>
            </a:r>
            <a:endParaRPr sz="19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66061" y="4751901"/>
          <a:ext cx="2421255" cy="1132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5000"/>
                <a:gridCol w="1014094"/>
                <a:gridCol w="426719"/>
                <a:gridCol w="344805"/>
              </a:tblGrid>
              <a:tr h="276784">
                <a:tc>
                  <a:txBody>
                    <a:bodyPr/>
                    <a:lstStyle/>
                    <a:p>
                      <a:pPr algn="r" marR="74930">
                        <a:lnSpc>
                          <a:spcPts val="1960"/>
                        </a:lnSpc>
                      </a:pPr>
                      <a:r>
                        <a:rPr dirty="0" sz="1900" spc="-30">
                          <a:latin typeface="Courier New"/>
                          <a:cs typeface="Courier New"/>
                        </a:rPr>
                        <a:t>The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ts val="1960"/>
                        </a:lnSpc>
                      </a:pPr>
                      <a:r>
                        <a:rPr dirty="0" sz="1900" spc="-15">
                          <a:latin typeface="Courier New"/>
                          <a:cs typeface="Courier New"/>
                        </a:rPr>
                        <a:t>number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</a:pPr>
                      <a:r>
                        <a:rPr dirty="0" sz="1900" spc="-30">
                          <a:latin typeface="Courier New"/>
                          <a:cs typeface="Courier New"/>
                        </a:rPr>
                        <a:t>is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960"/>
                        </a:lnSpc>
                      </a:pPr>
                      <a:r>
                        <a:rPr dirty="0" sz="1900">
                          <a:latin typeface="Courier New"/>
                          <a:cs typeface="Courier New"/>
                        </a:rPr>
                        <a:t>2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84734">
                <a:tc>
                  <a:txBody>
                    <a:bodyPr/>
                    <a:lstStyle/>
                    <a:p>
                      <a:pPr algn="r" marR="74930">
                        <a:lnSpc>
                          <a:spcPts val="1989"/>
                        </a:lnSpc>
                      </a:pPr>
                      <a:r>
                        <a:rPr dirty="0" sz="1900" spc="-30">
                          <a:latin typeface="Courier New"/>
                          <a:cs typeface="Courier New"/>
                        </a:rPr>
                        <a:t>The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ts val="1989"/>
                        </a:lnSpc>
                      </a:pPr>
                      <a:r>
                        <a:rPr dirty="0" sz="1900" spc="-15">
                          <a:latin typeface="Courier New"/>
                          <a:cs typeface="Courier New"/>
                        </a:rPr>
                        <a:t>number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</a:pPr>
                      <a:r>
                        <a:rPr dirty="0" sz="1900" spc="-30">
                          <a:latin typeface="Courier New"/>
                          <a:cs typeface="Courier New"/>
                        </a:rPr>
                        <a:t>is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989"/>
                        </a:lnSpc>
                      </a:pPr>
                      <a:r>
                        <a:rPr dirty="0" sz="1900">
                          <a:latin typeface="Courier New"/>
                          <a:cs typeface="Courier New"/>
                        </a:rPr>
                        <a:t>3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89554">
                <a:tc>
                  <a:txBody>
                    <a:bodyPr/>
                    <a:lstStyle/>
                    <a:p>
                      <a:pPr algn="r" marR="74930">
                        <a:lnSpc>
                          <a:spcPts val="2025"/>
                        </a:lnSpc>
                      </a:pPr>
                      <a:r>
                        <a:rPr dirty="0" sz="1900" spc="-30">
                          <a:latin typeface="Courier New"/>
                          <a:cs typeface="Courier New"/>
                        </a:rPr>
                        <a:t>The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2230">
                        <a:lnSpc>
                          <a:spcPts val="2025"/>
                        </a:lnSpc>
                      </a:pPr>
                      <a:r>
                        <a:rPr dirty="0" sz="1900" spc="-20">
                          <a:latin typeface="Courier New"/>
                          <a:cs typeface="Courier New"/>
                        </a:rPr>
                        <a:t>number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25"/>
                        </a:lnSpc>
                      </a:pPr>
                      <a:r>
                        <a:rPr dirty="0" sz="1900" spc="-30">
                          <a:latin typeface="Courier New"/>
                          <a:cs typeface="Courier New"/>
                        </a:rPr>
                        <a:t>is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025"/>
                        </a:lnSpc>
                      </a:pPr>
                      <a:r>
                        <a:rPr dirty="0" sz="1900">
                          <a:latin typeface="Courier New"/>
                          <a:cs typeface="Courier New"/>
                        </a:rPr>
                        <a:t>4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81260">
                <a:tc>
                  <a:txBody>
                    <a:bodyPr/>
                    <a:lstStyle/>
                    <a:p>
                      <a:pPr algn="r" marR="74930">
                        <a:lnSpc>
                          <a:spcPts val="2025"/>
                        </a:lnSpc>
                      </a:pPr>
                      <a:r>
                        <a:rPr dirty="0" sz="1900" spc="-30">
                          <a:latin typeface="Courier New"/>
                          <a:cs typeface="Courier New"/>
                        </a:rPr>
                        <a:t>The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3500">
                        <a:lnSpc>
                          <a:spcPts val="2025"/>
                        </a:lnSpc>
                      </a:pPr>
                      <a:r>
                        <a:rPr dirty="0" sz="1900" spc="-15">
                          <a:latin typeface="Courier New"/>
                          <a:cs typeface="Courier New"/>
                        </a:rPr>
                        <a:t>number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25"/>
                        </a:lnSpc>
                      </a:pPr>
                      <a:r>
                        <a:rPr dirty="0" sz="1900" spc="-30">
                          <a:latin typeface="Courier New"/>
                          <a:cs typeface="Courier New"/>
                        </a:rPr>
                        <a:t>is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025"/>
                        </a:lnSpc>
                      </a:pPr>
                      <a:r>
                        <a:rPr dirty="0" sz="1900">
                          <a:latin typeface="Courier New"/>
                          <a:cs typeface="Courier New"/>
                        </a:rPr>
                        <a:t>5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99083" y="5844336"/>
            <a:ext cx="1059307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2835" algn="l"/>
                <a:tab pos="10579735" algn="l"/>
              </a:tabLst>
            </a:pPr>
            <a:r>
              <a:rPr dirty="0" u="sng" sz="1900" spc="-5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1900" spc="-5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	</a:t>
            </a:r>
            <a:r>
              <a:rPr dirty="0" u="sng" sz="1900" spc="-5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The</a:t>
            </a:r>
            <a:r>
              <a:rPr dirty="0" u="sng" sz="1900" spc="-8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1900" spc="-1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number</a:t>
            </a:r>
            <a:r>
              <a:rPr dirty="0" u="sng" sz="1900" spc="-85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1900" spc="-5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is</a:t>
            </a:r>
            <a:r>
              <a:rPr dirty="0" u="sng" sz="1900" spc="-75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1900" spc="-5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6	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7416" y="927354"/>
            <a:ext cx="4840605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spc="-5"/>
              <a:t>PHP</a:t>
            </a:r>
            <a:r>
              <a:rPr dirty="0" sz="3400" spc="-114"/>
              <a:t> </a:t>
            </a:r>
            <a:r>
              <a:rPr dirty="0" sz="3400" spc="-5"/>
              <a:t>Looping</a:t>
            </a:r>
            <a:r>
              <a:rPr dirty="0" sz="3400" spc="-95"/>
              <a:t> </a:t>
            </a:r>
            <a:r>
              <a:rPr dirty="0" sz="3400" spc="-5"/>
              <a:t>-</a:t>
            </a:r>
            <a:r>
              <a:rPr dirty="0" sz="3400" spc="-75"/>
              <a:t> </a:t>
            </a:r>
            <a:r>
              <a:rPr dirty="0" sz="3400" spc="-5"/>
              <a:t>For</a:t>
            </a:r>
            <a:r>
              <a:rPr dirty="0" sz="3400" spc="-100"/>
              <a:t> </a:t>
            </a:r>
            <a:r>
              <a:rPr dirty="0" sz="3400" spc="-25"/>
              <a:t>Loops</a:t>
            </a:r>
            <a:endParaRPr sz="3400"/>
          </a:p>
        </p:txBody>
      </p:sp>
      <p:sp>
        <p:nvSpPr>
          <p:cNvPr id="4" name="object 4"/>
          <p:cNvSpPr txBox="1"/>
          <p:nvPr/>
        </p:nvSpPr>
        <p:spPr>
          <a:xfrm>
            <a:off x="1135481" y="1965197"/>
            <a:ext cx="10301605" cy="3989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1965" marR="551815" indent="-469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Courier New"/>
                <a:cs typeface="Courier New"/>
              </a:rPr>
              <a:t>Loops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execute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a</a:t>
            </a:r>
            <a:r>
              <a:rPr dirty="0" sz="2400" spc="-7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block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of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code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a</a:t>
            </a:r>
            <a:r>
              <a:rPr dirty="0" sz="2400" spc="-7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specified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number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of </a:t>
            </a:r>
            <a:r>
              <a:rPr dirty="0" sz="2400" spc="-14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times,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or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while</a:t>
            </a:r>
            <a:r>
              <a:rPr dirty="0" sz="2400" spc="-7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a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specified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condition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is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true.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5" b="1">
                <a:latin typeface="Courier New"/>
                <a:cs typeface="Courier New"/>
              </a:rPr>
              <a:t>The</a:t>
            </a:r>
            <a:r>
              <a:rPr dirty="0" sz="2400" spc="-6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for</a:t>
            </a:r>
            <a:r>
              <a:rPr dirty="0" sz="2400" spc="-80" b="1">
                <a:latin typeface="Courier New"/>
                <a:cs typeface="Courier New"/>
              </a:rPr>
              <a:t> </a:t>
            </a:r>
            <a:r>
              <a:rPr dirty="0" sz="2400" spc="-25" b="1">
                <a:latin typeface="Courier New"/>
                <a:cs typeface="Courier New"/>
              </a:rPr>
              <a:t>Loop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Courier New"/>
                <a:cs typeface="Courier New"/>
              </a:rPr>
              <a:t>The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for</a:t>
            </a:r>
            <a:r>
              <a:rPr dirty="0" sz="2400" spc="-6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loop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is</a:t>
            </a:r>
            <a:r>
              <a:rPr dirty="0" sz="2400" spc="-7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used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when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you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know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in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advance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how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30">
                <a:latin typeface="Courier New"/>
                <a:cs typeface="Courier New"/>
              </a:rPr>
              <a:t>many</a:t>
            </a:r>
            <a:endParaRPr sz="24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400" spc="-5">
                <a:latin typeface="Courier New"/>
                <a:cs typeface="Courier New"/>
              </a:rPr>
              <a:t>times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the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script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should</a:t>
            </a:r>
            <a:r>
              <a:rPr dirty="0" sz="2400" spc="-70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run.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15" b="1">
                <a:latin typeface="Courier New"/>
                <a:cs typeface="Courier New"/>
              </a:rPr>
              <a:t>Syntax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Courier New"/>
                <a:cs typeface="Courier New"/>
              </a:rPr>
              <a:t>for</a:t>
            </a:r>
            <a:r>
              <a:rPr dirty="0" sz="2400" spc="-7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(</a:t>
            </a:r>
            <a:r>
              <a:rPr dirty="0" sz="2400" spc="-10" i="1">
                <a:latin typeface="Courier New"/>
                <a:cs typeface="Courier New"/>
              </a:rPr>
              <a:t>init;</a:t>
            </a:r>
            <a:r>
              <a:rPr dirty="0" sz="2400" spc="-45" i="1">
                <a:latin typeface="Courier New"/>
                <a:cs typeface="Courier New"/>
              </a:rPr>
              <a:t> </a:t>
            </a:r>
            <a:r>
              <a:rPr dirty="0" sz="2400" spc="-10" i="1">
                <a:latin typeface="Courier New"/>
                <a:cs typeface="Courier New"/>
              </a:rPr>
              <a:t>condition;</a:t>
            </a:r>
            <a:r>
              <a:rPr dirty="0" sz="2400" spc="-60" i="1">
                <a:latin typeface="Courier New"/>
                <a:cs typeface="Courier New"/>
              </a:rPr>
              <a:t> </a:t>
            </a:r>
            <a:r>
              <a:rPr dirty="0" sz="2400" spc="-15" i="1">
                <a:latin typeface="Courier New"/>
                <a:cs typeface="Courier New"/>
              </a:rPr>
              <a:t>increment</a:t>
            </a:r>
            <a:r>
              <a:rPr dirty="0" sz="2400" spc="-15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847725">
              <a:lnSpc>
                <a:spcPct val="100000"/>
              </a:lnSpc>
            </a:pPr>
            <a:r>
              <a:rPr dirty="0" sz="240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847725">
              <a:lnSpc>
                <a:spcPct val="100000"/>
              </a:lnSpc>
            </a:pPr>
            <a:r>
              <a:rPr dirty="0" sz="2400" spc="-5" i="1">
                <a:latin typeface="Courier New"/>
                <a:cs typeface="Courier New"/>
              </a:rPr>
              <a:t>code</a:t>
            </a:r>
            <a:r>
              <a:rPr dirty="0" sz="2400" spc="-60" i="1">
                <a:latin typeface="Courier New"/>
                <a:cs typeface="Courier New"/>
              </a:rPr>
              <a:t> </a:t>
            </a:r>
            <a:r>
              <a:rPr dirty="0" sz="2400" spc="-5" i="1">
                <a:latin typeface="Courier New"/>
                <a:cs typeface="Courier New"/>
              </a:rPr>
              <a:t>to</a:t>
            </a:r>
            <a:r>
              <a:rPr dirty="0" sz="2400" spc="-45" i="1">
                <a:latin typeface="Courier New"/>
                <a:cs typeface="Courier New"/>
              </a:rPr>
              <a:t> </a:t>
            </a:r>
            <a:r>
              <a:rPr dirty="0" sz="2400" spc="-5" i="1">
                <a:latin typeface="Courier New"/>
                <a:cs typeface="Courier New"/>
              </a:rPr>
              <a:t>be</a:t>
            </a:r>
            <a:r>
              <a:rPr dirty="0" sz="2400" spc="-40" i="1">
                <a:latin typeface="Courier New"/>
                <a:cs typeface="Courier New"/>
              </a:rPr>
              <a:t> </a:t>
            </a:r>
            <a:r>
              <a:rPr dirty="0" sz="2400" spc="-15" i="1">
                <a:latin typeface="Courier New"/>
                <a:cs typeface="Courier New"/>
              </a:rPr>
              <a:t>executed;</a:t>
            </a:r>
            <a:endParaRPr sz="2400">
              <a:latin typeface="Courier New"/>
              <a:cs typeface="Courier New"/>
            </a:endParaRPr>
          </a:p>
          <a:p>
            <a:pPr marL="847725">
              <a:lnSpc>
                <a:spcPct val="100000"/>
              </a:lnSpc>
            </a:pPr>
            <a:r>
              <a:rPr dirty="0" sz="240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76603" y="1066291"/>
            <a:ext cx="823594" cy="309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50" spc="-15">
                <a:latin typeface="Verdana"/>
                <a:cs typeface="Verdana"/>
              </a:rPr>
              <a:t>Cont...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4339" y="1726133"/>
            <a:ext cx="1689735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5">
                <a:latin typeface="Courier New"/>
                <a:cs typeface="Courier New"/>
              </a:rPr>
              <a:t>Parameters: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4339" y="2095245"/>
            <a:ext cx="10363200" cy="42919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81965" marR="611505" indent="-46990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 spc="-5" b="1" i="1">
                <a:latin typeface="Courier New"/>
                <a:cs typeface="Courier New"/>
              </a:rPr>
              <a:t>init</a:t>
            </a:r>
            <a:r>
              <a:rPr dirty="0" sz="2000" spc="-5">
                <a:latin typeface="Courier New"/>
                <a:cs typeface="Courier New"/>
              </a:rPr>
              <a:t>: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Mostly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used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to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set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a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counter (but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can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be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any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code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to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30">
                <a:latin typeface="Courier New"/>
                <a:cs typeface="Courier New"/>
              </a:rPr>
              <a:t>be </a:t>
            </a:r>
            <a:r>
              <a:rPr dirty="0" sz="2000" spc="-118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executed</a:t>
            </a:r>
            <a:r>
              <a:rPr dirty="0" sz="2000" spc="-4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once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at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the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beginning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of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the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loop)</a:t>
            </a:r>
            <a:endParaRPr sz="2000">
              <a:latin typeface="Courier New"/>
              <a:cs typeface="Courier New"/>
            </a:endParaRPr>
          </a:p>
          <a:p>
            <a:pPr marL="481965" marR="160655" indent="-469900">
              <a:lnSpc>
                <a:spcPct val="100000"/>
              </a:lnSpc>
              <a:spcBef>
                <a:spcPts val="49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 spc="-5" b="1" i="1">
                <a:latin typeface="Courier New"/>
                <a:cs typeface="Courier New"/>
              </a:rPr>
              <a:t>condition</a:t>
            </a:r>
            <a:r>
              <a:rPr dirty="0" sz="2000" spc="-5">
                <a:latin typeface="Courier New"/>
                <a:cs typeface="Courier New"/>
              </a:rPr>
              <a:t>: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Evaluated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for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each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loop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iteration.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If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it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evaluates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30">
                <a:latin typeface="Courier New"/>
                <a:cs typeface="Courier New"/>
              </a:rPr>
              <a:t>to </a:t>
            </a:r>
            <a:r>
              <a:rPr dirty="0" sz="2000" spc="-118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TRUE, the loop continues. If it evaluates to FALSE, the </a:t>
            </a:r>
            <a:r>
              <a:rPr dirty="0" sz="2000" spc="-20">
                <a:latin typeface="Courier New"/>
                <a:cs typeface="Courier New"/>
              </a:rPr>
              <a:t>loop </a:t>
            </a:r>
            <a:r>
              <a:rPr dirty="0" sz="2000" spc="-15">
                <a:latin typeface="Courier New"/>
                <a:cs typeface="Courier New"/>
              </a:rPr>
              <a:t> ends.</a:t>
            </a:r>
            <a:endParaRPr sz="20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 spc="-5" b="1" i="1">
                <a:latin typeface="Courier New"/>
                <a:cs typeface="Courier New"/>
              </a:rPr>
              <a:t>increment</a:t>
            </a:r>
            <a:r>
              <a:rPr dirty="0" sz="2000" spc="-5">
                <a:latin typeface="Courier New"/>
                <a:cs typeface="Courier New"/>
              </a:rPr>
              <a:t>: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Mostly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used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to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increment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a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counter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(but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can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be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30">
                <a:latin typeface="Courier New"/>
                <a:cs typeface="Courier New"/>
              </a:rPr>
              <a:t>any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code</a:t>
            </a:r>
            <a:r>
              <a:rPr dirty="0" sz="2000" spc="-5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to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be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executed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at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the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end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of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the</a:t>
            </a:r>
            <a:r>
              <a:rPr dirty="0" sz="2000" spc="-20">
                <a:latin typeface="Courier New"/>
                <a:cs typeface="Courier New"/>
              </a:rPr>
              <a:t> loop)</a:t>
            </a:r>
            <a:endParaRPr sz="2000">
              <a:latin typeface="Courier New"/>
              <a:cs typeface="Courier New"/>
            </a:endParaRPr>
          </a:p>
          <a:p>
            <a:pPr marL="481965" marR="5080" indent="-469900">
              <a:lnSpc>
                <a:spcPct val="100000"/>
              </a:lnSpc>
              <a:spcBef>
                <a:spcPts val="509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 spc="-5" b="1">
                <a:latin typeface="Courier New"/>
                <a:cs typeface="Courier New"/>
              </a:rPr>
              <a:t>Note:</a:t>
            </a:r>
            <a:r>
              <a:rPr dirty="0" sz="2000" spc="-25" b="1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Each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of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the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parameters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above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can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be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empty,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or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have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15">
                <a:latin typeface="Courier New"/>
                <a:cs typeface="Courier New"/>
              </a:rPr>
              <a:t>multiple </a:t>
            </a:r>
            <a:r>
              <a:rPr dirty="0" sz="2000" spc="-118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expressions</a:t>
            </a:r>
            <a:r>
              <a:rPr dirty="0" sz="2000" spc="-5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(separated</a:t>
            </a:r>
            <a:r>
              <a:rPr dirty="0" sz="2000" spc="-4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by</a:t>
            </a:r>
            <a:r>
              <a:rPr dirty="0" sz="2000" spc="-40">
                <a:latin typeface="Courier New"/>
                <a:cs typeface="Courier New"/>
              </a:rPr>
              <a:t> </a:t>
            </a:r>
            <a:r>
              <a:rPr dirty="0" sz="2000" spc="-15">
                <a:latin typeface="Courier New"/>
                <a:cs typeface="Courier New"/>
              </a:rPr>
              <a:t>commas).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2000" spc="-15" b="1">
                <a:latin typeface="Courier New"/>
                <a:cs typeface="Courier New"/>
              </a:rPr>
              <a:t>Example</a:t>
            </a:r>
            <a:endParaRPr sz="2000">
              <a:latin typeface="Courier New"/>
              <a:cs typeface="Courier New"/>
            </a:endParaRPr>
          </a:p>
          <a:p>
            <a:pPr marL="482600" indent="-470534">
              <a:lnSpc>
                <a:spcPct val="100000"/>
              </a:lnSpc>
              <a:spcBef>
                <a:spcPts val="38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3234" algn="l"/>
              </a:tabLst>
            </a:pPr>
            <a:r>
              <a:rPr dirty="0" sz="2000">
                <a:latin typeface="Courier New"/>
                <a:cs typeface="Courier New"/>
              </a:rPr>
              <a:t>The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example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below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defines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a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loop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that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starts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with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i=1.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The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20">
                <a:latin typeface="Courier New"/>
                <a:cs typeface="Courier New"/>
              </a:rPr>
              <a:t>loop</a:t>
            </a:r>
            <a:endParaRPr sz="2000">
              <a:latin typeface="Courier New"/>
              <a:cs typeface="Courier New"/>
            </a:endParaRPr>
          </a:p>
          <a:p>
            <a:pPr marL="69215" marR="147320" indent="41275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Courier New"/>
                <a:cs typeface="Courier New"/>
              </a:rPr>
              <a:t>will continue to run as long as </a:t>
            </a:r>
            <a:r>
              <a:rPr dirty="0" sz="2000">
                <a:latin typeface="Courier New"/>
                <a:cs typeface="Courier New"/>
              </a:rPr>
              <a:t>i </a:t>
            </a:r>
            <a:r>
              <a:rPr dirty="0" sz="2000" spc="-5">
                <a:latin typeface="Courier New"/>
                <a:cs typeface="Courier New"/>
              </a:rPr>
              <a:t>is </a:t>
            </a:r>
            <a:r>
              <a:rPr dirty="0" sz="2000" spc="-10">
                <a:latin typeface="Courier New"/>
                <a:cs typeface="Courier New"/>
              </a:rPr>
              <a:t>less </a:t>
            </a:r>
            <a:r>
              <a:rPr dirty="0" sz="2000" spc="-5">
                <a:latin typeface="Courier New"/>
                <a:cs typeface="Courier New"/>
              </a:rPr>
              <a:t>than, or equal to 5. </a:t>
            </a:r>
            <a:r>
              <a:rPr dirty="0" sz="2000">
                <a:latin typeface="Courier New"/>
                <a:cs typeface="Courier New"/>
              </a:rPr>
              <a:t>i </a:t>
            </a:r>
            <a:r>
              <a:rPr dirty="0" sz="2000" spc="-119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l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increase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by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1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each</a:t>
            </a:r>
            <a:r>
              <a:rPr dirty="0" sz="2000" spc="-4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time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the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loop</a:t>
            </a:r>
            <a:r>
              <a:rPr dirty="0" sz="2000" spc="-15">
                <a:latin typeface="Courier New"/>
                <a:cs typeface="Courier New"/>
              </a:rPr>
              <a:t> runs: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81766" y="6278371"/>
            <a:ext cx="21462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Verdana"/>
                <a:cs typeface="Verdana"/>
              </a:rPr>
              <a:t>53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2" y="635635"/>
            <a:ext cx="1597025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spc="-20"/>
              <a:t>Cont.….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935532" y="2220595"/>
            <a:ext cx="6563995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1965" algn="l"/>
              </a:tabLst>
            </a:pPr>
            <a:r>
              <a:rPr dirty="0" sz="20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000" spc="-15">
                <a:latin typeface="Courier New"/>
                <a:cs typeface="Courier New"/>
              </a:rPr>
              <a:t>&lt;?php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for</a:t>
            </a:r>
            <a:r>
              <a:rPr dirty="0" sz="2000" spc="-5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($i=1;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$i&lt;=5;</a:t>
            </a:r>
            <a:r>
              <a:rPr dirty="0" sz="2000" spc="-40">
                <a:latin typeface="Courier New"/>
                <a:cs typeface="Courier New"/>
              </a:rPr>
              <a:t> </a:t>
            </a:r>
            <a:r>
              <a:rPr dirty="0" sz="2000" spc="-15">
                <a:latin typeface="Courier New"/>
                <a:cs typeface="Courier New"/>
              </a:rPr>
              <a:t>$i++)</a:t>
            </a:r>
            <a:endParaRPr sz="2000">
              <a:latin typeface="Courier New"/>
              <a:cs typeface="Courier New"/>
            </a:endParaRPr>
          </a:p>
          <a:p>
            <a:pPr marL="786765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786765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echo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"The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number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is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"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.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$i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.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"&lt;br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30">
                <a:latin typeface="Courier New"/>
                <a:cs typeface="Courier New"/>
              </a:rPr>
              <a:t>/&gt;";</a:t>
            </a:r>
            <a:endParaRPr sz="2000">
              <a:latin typeface="Courier New"/>
              <a:cs typeface="Courier New"/>
            </a:endParaRPr>
          </a:p>
          <a:p>
            <a:pPr marL="786765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2291" y="6170498"/>
            <a:ext cx="10565765" cy="0"/>
          </a:xfrm>
          <a:custGeom>
            <a:avLst/>
            <a:gdLst/>
            <a:ahLst/>
            <a:cxnLst/>
            <a:rect l="l" t="t" r="r" b="b"/>
            <a:pathLst>
              <a:path w="10565765" h="0">
                <a:moveTo>
                  <a:pt x="0" y="0"/>
                </a:moveTo>
                <a:lnTo>
                  <a:pt x="10565765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5291" y="3813255"/>
          <a:ext cx="10819765" cy="2359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1880"/>
                <a:gridCol w="450850"/>
                <a:gridCol w="8027034"/>
              </a:tblGrid>
              <a:tr h="312234">
                <a:tc>
                  <a:txBody>
                    <a:bodyPr/>
                    <a:lstStyle/>
                    <a:p>
                      <a:pPr marL="732155">
                        <a:lnSpc>
                          <a:spcPts val="2070"/>
                        </a:lnSpc>
                      </a:pPr>
                      <a:r>
                        <a:rPr dirty="0" sz="2000" spc="-30">
                          <a:latin typeface="Courier New"/>
                          <a:cs typeface="Courier New"/>
                        </a:rPr>
                        <a:t>?&gt;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59409">
                <a:tc>
                  <a:txBody>
                    <a:bodyPr/>
                    <a:lstStyle/>
                    <a:p>
                      <a:pPr marL="262255">
                        <a:lnSpc>
                          <a:spcPts val="2390"/>
                        </a:lnSpc>
                        <a:tabLst>
                          <a:tab pos="732155" algn="l"/>
                        </a:tabLst>
                      </a:pPr>
                      <a:r>
                        <a:rPr dirty="0" sz="2000">
                          <a:solidFill>
                            <a:srgbClr val="CC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200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000" spc="-15">
                          <a:latin typeface="Courier New"/>
                          <a:cs typeface="Courier New"/>
                        </a:rPr>
                        <a:t>Output: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46143">
                <a:tc>
                  <a:txBody>
                    <a:bodyPr/>
                    <a:lstStyle/>
                    <a:p>
                      <a:pPr algn="r" marR="71755">
                        <a:lnSpc>
                          <a:spcPct val="100000"/>
                        </a:lnSpc>
                        <a:spcBef>
                          <a:spcPts val="40"/>
                        </a:spcBef>
                        <a:tabLst>
                          <a:tab pos="469265" algn="l"/>
                        </a:tabLst>
                      </a:pPr>
                      <a:r>
                        <a:rPr dirty="0" sz="2000">
                          <a:solidFill>
                            <a:srgbClr val="CC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200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000" spc="-5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dirty="0" sz="2000" spc="-6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15">
                          <a:latin typeface="Courier New"/>
                          <a:cs typeface="Courier New"/>
                        </a:rPr>
                        <a:t>number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000" spc="-30">
                          <a:latin typeface="Courier New"/>
                          <a:cs typeface="Courier New"/>
                        </a:rPr>
                        <a:t>is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508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5080"/>
                </a:tc>
              </a:tr>
              <a:tr h="306895">
                <a:tc>
                  <a:txBody>
                    <a:bodyPr/>
                    <a:lstStyle/>
                    <a:p>
                      <a:pPr algn="r" marR="71755">
                        <a:lnSpc>
                          <a:spcPts val="2150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dirty="0" sz="2000" spc="-6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15">
                          <a:latin typeface="Courier New"/>
                          <a:cs typeface="Courier New"/>
                        </a:rPr>
                        <a:t>number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2150"/>
                        </a:lnSpc>
                      </a:pPr>
                      <a:r>
                        <a:rPr dirty="0" sz="2000" spc="-30">
                          <a:latin typeface="Courier New"/>
                          <a:cs typeface="Courier New"/>
                        </a:rPr>
                        <a:t>is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150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04368">
                <a:tc>
                  <a:txBody>
                    <a:bodyPr/>
                    <a:lstStyle/>
                    <a:p>
                      <a:pPr algn="r" marR="71755">
                        <a:lnSpc>
                          <a:spcPts val="2130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dirty="0" sz="2000" spc="-6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15">
                          <a:latin typeface="Courier New"/>
                          <a:cs typeface="Courier New"/>
                        </a:rPr>
                        <a:t>number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2130"/>
                        </a:lnSpc>
                      </a:pPr>
                      <a:r>
                        <a:rPr dirty="0" sz="2000" spc="-30">
                          <a:latin typeface="Courier New"/>
                          <a:cs typeface="Courier New"/>
                        </a:rPr>
                        <a:t>is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130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05137">
                <a:tc>
                  <a:txBody>
                    <a:bodyPr/>
                    <a:lstStyle/>
                    <a:p>
                      <a:pPr algn="r" marR="71755">
                        <a:lnSpc>
                          <a:spcPts val="2135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dirty="0" sz="2000" spc="-7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20">
                          <a:latin typeface="Courier New"/>
                          <a:cs typeface="Courier New"/>
                        </a:rPr>
                        <a:t>number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2135"/>
                        </a:lnSpc>
                      </a:pPr>
                      <a:r>
                        <a:rPr dirty="0" sz="2000" spc="-30">
                          <a:latin typeface="Courier New"/>
                          <a:cs typeface="Courier New"/>
                        </a:rPr>
                        <a:t>is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135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424641">
                <a:tc>
                  <a:txBody>
                    <a:bodyPr/>
                    <a:lstStyle/>
                    <a:p>
                      <a:pPr algn="r" marR="71755">
                        <a:lnSpc>
                          <a:spcPts val="2135"/>
                        </a:lnSpc>
                      </a:pPr>
                      <a:r>
                        <a:rPr dirty="0" sz="2000" spc="-5">
                          <a:latin typeface="Courier New"/>
                          <a:cs typeface="Courier New"/>
                        </a:rPr>
                        <a:t>The</a:t>
                      </a:r>
                      <a:r>
                        <a:rPr dirty="0" sz="2000" spc="-6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15">
                          <a:latin typeface="Courier New"/>
                          <a:cs typeface="Courier New"/>
                        </a:rPr>
                        <a:t>number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2135"/>
                        </a:lnSpc>
                      </a:pPr>
                      <a:r>
                        <a:rPr dirty="0" sz="2000" spc="-30">
                          <a:latin typeface="Courier New"/>
                          <a:cs typeface="Courier New"/>
                        </a:rPr>
                        <a:t>is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135"/>
                        </a:lnSpc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4702" y="212293"/>
            <a:ext cx="479933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31265" algn="l"/>
                <a:tab pos="3670300" algn="l"/>
              </a:tabLst>
            </a:pPr>
            <a:r>
              <a:rPr dirty="0" spc="-40"/>
              <a:t>T</a:t>
            </a:r>
            <a:r>
              <a:rPr dirty="0" spc="-35"/>
              <a:t>h</a:t>
            </a:r>
            <a:r>
              <a:rPr dirty="0" spc="-5"/>
              <a:t>e</a:t>
            </a:r>
            <a:r>
              <a:rPr dirty="0"/>
              <a:t>	</a:t>
            </a:r>
            <a:r>
              <a:rPr dirty="0" spc="-5"/>
              <a:t>f</a:t>
            </a:r>
            <a:r>
              <a:rPr dirty="0" spc="-30"/>
              <a:t>o</a:t>
            </a:r>
            <a:r>
              <a:rPr dirty="0" spc="-5"/>
              <a:t>r</a:t>
            </a:r>
            <a:r>
              <a:rPr dirty="0" spc="-35"/>
              <a:t>e</a:t>
            </a:r>
            <a:r>
              <a:rPr dirty="0" spc="-25"/>
              <a:t>a</a:t>
            </a:r>
            <a:r>
              <a:rPr dirty="0" spc="-5"/>
              <a:t>ch</a:t>
            </a:r>
            <a:r>
              <a:rPr dirty="0"/>
              <a:t>	</a:t>
            </a:r>
            <a:r>
              <a:rPr dirty="0" spc="-35"/>
              <a:t>Loop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4339" y="1679829"/>
            <a:ext cx="10107930" cy="3624579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800" spc="-5">
                <a:latin typeface="Courier New"/>
                <a:cs typeface="Courier New"/>
              </a:rPr>
              <a:t>The</a:t>
            </a:r>
            <a:r>
              <a:rPr dirty="0" sz="1800" spc="-7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foreach</a:t>
            </a:r>
            <a:r>
              <a:rPr dirty="0" sz="1800" spc="-5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loop</a:t>
            </a:r>
            <a:r>
              <a:rPr dirty="0" sz="1800" spc="-6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is</a:t>
            </a:r>
            <a:r>
              <a:rPr dirty="0" sz="1800" spc="-6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used</a:t>
            </a:r>
            <a:r>
              <a:rPr dirty="0" sz="1800" spc="-5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to</a:t>
            </a:r>
            <a:r>
              <a:rPr dirty="0" sz="1800" spc="-6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loop</a:t>
            </a:r>
            <a:r>
              <a:rPr dirty="0" sz="1800" spc="-7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through</a:t>
            </a:r>
            <a:r>
              <a:rPr dirty="0" sz="1800" spc="-50">
                <a:latin typeface="Courier New"/>
                <a:cs typeface="Courier New"/>
              </a:rPr>
              <a:t> </a:t>
            </a:r>
            <a:r>
              <a:rPr dirty="0" sz="1800" spc="-15">
                <a:latin typeface="Courier New"/>
                <a:cs typeface="Courier New"/>
              </a:rPr>
              <a:t>arrays.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800" spc="-15" b="1">
                <a:latin typeface="Courier New"/>
                <a:cs typeface="Courier New"/>
              </a:rPr>
              <a:t>Syntax</a:t>
            </a:r>
            <a:endParaRPr sz="18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3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800" spc="-10">
                <a:latin typeface="Courier New"/>
                <a:cs typeface="Courier New"/>
              </a:rPr>
              <a:t>foreach</a:t>
            </a:r>
            <a:r>
              <a:rPr dirty="0" sz="1800" spc="-9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($</a:t>
            </a:r>
            <a:r>
              <a:rPr dirty="0" sz="1800" spc="-10" i="1">
                <a:latin typeface="Courier New"/>
                <a:cs typeface="Courier New"/>
              </a:rPr>
              <a:t>array</a:t>
            </a:r>
            <a:r>
              <a:rPr dirty="0" sz="1800" spc="-65" i="1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as</a:t>
            </a:r>
            <a:r>
              <a:rPr dirty="0" sz="1800" spc="-85">
                <a:latin typeface="Courier New"/>
                <a:cs typeface="Courier New"/>
              </a:rPr>
              <a:t> </a:t>
            </a:r>
            <a:r>
              <a:rPr dirty="0" sz="1800" spc="-15">
                <a:latin typeface="Courier New"/>
                <a:cs typeface="Courier New"/>
              </a:rPr>
              <a:t>$</a:t>
            </a:r>
            <a:r>
              <a:rPr dirty="0" sz="1800" spc="-15" i="1">
                <a:latin typeface="Courier New"/>
                <a:cs typeface="Courier New"/>
              </a:rPr>
              <a:t>value</a:t>
            </a:r>
            <a:r>
              <a:rPr dirty="0" sz="1800" spc="-15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756285">
              <a:lnSpc>
                <a:spcPct val="100000"/>
              </a:lnSpc>
            </a:pPr>
            <a:r>
              <a:rPr dirty="0" sz="1800" spc="-10" i="1">
                <a:latin typeface="Courier New"/>
                <a:cs typeface="Courier New"/>
              </a:rPr>
              <a:t>code</a:t>
            </a:r>
            <a:r>
              <a:rPr dirty="0" sz="1800" spc="-60" i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to</a:t>
            </a:r>
            <a:r>
              <a:rPr dirty="0" sz="1800" spc="-70" i="1">
                <a:latin typeface="Courier New"/>
                <a:cs typeface="Courier New"/>
              </a:rPr>
              <a:t> </a:t>
            </a:r>
            <a:r>
              <a:rPr dirty="0" sz="1800" spc="-10" i="1">
                <a:latin typeface="Courier New"/>
                <a:cs typeface="Courier New"/>
              </a:rPr>
              <a:t>be</a:t>
            </a:r>
            <a:r>
              <a:rPr dirty="0" sz="1800" spc="-55" i="1">
                <a:latin typeface="Courier New"/>
                <a:cs typeface="Courier New"/>
              </a:rPr>
              <a:t> </a:t>
            </a:r>
            <a:r>
              <a:rPr dirty="0" sz="1800" spc="-15" i="1">
                <a:latin typeface="Courier New"/>
                <a:cs typeface="Courier New"/>
              </a:rPr>
              <a:t>executed;</a:t>
            </a:r>
            <a:endParaRPr sz="1800">
              <a:latin typeface="Courier New"/>
              <a:cs typeface="Courier New"/>
            </a:endParaRPr>
          </a:p>
          <a:p>
            <a:pPr marL="756285">
              <a:lnSpc>
                <a:spcPct val="100000"/>
              </a:lnSpc>
            </a:pPr>
            <a:r>
              <a:rPr dirty="0" sz="180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481965" marR="143510" indent="-469900">
              <a:lnSpc>
                <a:spcPct val="100000"/>
              </a:lnSpc>
              <a:spcBef>
                <a:spcPts val="3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800" spc="-5">
                <a:latin typeface="Courier New"/>
                <a:cs typeface="Courier New"/>
              </a:rPr>
              <a:t>For </a:t>
            </a:r>
            <a:r>
              <a:rPr dirty="0" sz="1800" spc="-10">
                <a:latin typeface="Courier New"/>
                <a:cs typeface="Courier New"/>
              </a:rPr>
              <a:t>every loop iteration, the value of the current array element </a:t>
            </a:r>
            <a:r>
              <a:rPr dirty="0" sz="1800" spc="-20">
                <a:latin typeface="Courier New"/>
                <a:cs typeface="Courier New"/>
              </a:rPr>
              <a:t>is </a:t>
            </a:r>
            <a:r>
              <a:rPr dirty="0" sz="1800" spc="-1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assigned</a:t>
            </a:r>
            <a:r>
              <a:rPr dirty="0" sz="1800" spc="-6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to</a:t>
            </a:r>
            <a:r>
              <a:rPr dirty="0" sz="1800" spc="-5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$value</a:t>
            </a:r>
            <a:r>
              <a:rPr dirty="0" sz="1800" spc="-5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(and</a:t>
            </a:r>
            <a:r>
              <a:rPr dirty="0" sz="1800" spc="-3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the</a:t>
            </a:r>
            <a:r>
              <a:rPr dirty="0" sz="1800" spc="-5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array</a:t>
            </a:r>
            <a:r>
              <a:rPr dirty="0" sz="1800" spc="-5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pointer</a:t>
            </a:r>
            <a:r>
              <a:rPr dirty="0" sz="1800" spc="-5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is</a:t>
            </a:r>
            <a:r>
              <a:rPr dirty="0" sz="1800" spc="-6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moved</a:t>
            </a:r>
            <a:r>
              <a:rPr dirty="0" sz="1800" spc="-4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by</a:t>
            </a:r>
            <a:r>
              <a:rPr dirty="0" sz="1800" spc="-6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one)</a:t>
            </a:r>
            <a:r>
              <a:rPr dirty="0" sz="1800" spc="-5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-</a:t>
            </a:r>
            <a:r>
              <a:rPr dirty="0" sz="1800" spc="-6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so</a:t>
            </a:r>
            <a:r>
              <a:rPr dirty="0" sz="1800" spc="-6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on</a:t>
            </a:r>
            <a:r>
              <a:rPr dirty="0" sz="1800" spc="-50">
                <a:latin typeface="Courier New"/>
                <a:cs typeface="Courier New"/>
              </a:rPr>
              <a:t> </a:t>
            </a:r>
            <a:r>
              <a:rPr dirty="0" sz="1800" spc="-25">
                <a:latin typeface="Courier New"/>
                <a:cs typeface="Courier New"/>
              </a:rPr>
              <a:t>the </a:t>
            </a:r>
            <a:r>
              <a:rPr dirty="0" sz="1800" spc="-106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next</a:t>
            </a:r>
            <a:r>
              <a:rPr dirty="0" sz="1800" spc="-6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loop</a:t>
            </a:r>
            <a:r>
              <a:rPr dirty="0" sz="1800" spc="-7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iteration,</a:t>
            </a:r>
            <a:r>
              <a:rPr dirty="0" sz="1800" spc="-6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you'll</a:t>
            </a:r>
            <a:r>
              <a:rPr dirty="0" sz="1800" spc="-8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be</a:t>
            </a:r>
            <a:r>
              <a:rPr dirty="0" sz="1800" spc="-5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looking</a:t>
            </a:r>
            <a:r>
              <a:rPr dirty="0" sz="1800" spc="-6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at</a:t>
            </a:r>
            <a:r>
              <a:rPr dirty="0" sz="1800" spc="-6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the</a:t>
            </a:r>
            <a:r>
              <a:rPr dirty="0" sz="1800" spc="-5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next</a:t>
            </a:r>
            <a:r>
              <a:rPr dirty="0" sz="1800" spc="-4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array</a:t>
            </a:r>
            <a:r>
              <a:rPr dirty="0" sz="1800" spc="-40">
                <a:latin typeface="Courier New"/>
                <a:cs typeface="Courier New"/>
              </a:rPr>
              <a:t> </a:t>
            </a:r>
            <a:r>
              <a:rPr dirty="0" sz="1800" spc="-20">
                <a:latin typeface="Courier New"/>
                <a:cs typeface="Courier New"/>
              </a:rPr>
              <a:t>value.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1800" spc="-15" b="1">
                <a:latin typeface="Courier New"/>
                <a:cs typeface="Courier New"/>
              </a:rPr>
              <a:t>Example</a:t>
            </a:r>
            <a:endParaRPr sz="1800">
              <a:latin typeface="Courier New"/>
              <a:cs typeface="Courier New"/>
            </a:endParaRPr>
          </a:p>
          <a:p>
            <a:pPr marL="481965" marR="5080" indent="-469900">
              <a:lnSpc>
                <a:spcPct val="100000"/>
              </a:lnSpc>
              <a:spcBef>
                <a:spcPts val="3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800" spc="-5">
                <a:latin typeface="Courier New"/>
                <a:cs typeface="Courier New"/>
              </a:rPr>
              <a:t>The</a:t>
            </a:r>
            <a:r>
              <a:rPr dirty="0" sz="1800" spc="-8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following</a:t>
            </a:r>
            <a:r>
              <a:rPr dirty="0" sz="1800" spc="-6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example</a:t>
            </a:r>
            <a:r>
              <a:rPr dirty="0" sz="1800" spc="-8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demonstrates</a:t>
            </a:r>
            <a:r>
              <a:rPr dirty="0" sz="1800" spc="-45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a</a:t>
            </a:r>
            <a:r>
              <a:rPr dirty="0" sz="1800" spc="-6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loop</a:t>
            </a:r>
            <a:r>
              <a:rPr dirty="0" sz="1800" spc="-6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that</a:t>
            </a:r>
            <a:r>
              <a:rPr dirty="0" sz="1800" spc="-6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will</a:t>
            </a:r>
            <a:r>
              <a:rPr dirty="0" sz="1800" spc="-6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print</a:t>
            </a:r>
            <a:r>
              <a:rPr dirty="0" sz="1800" spc="-6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the</a:t>
            </a:r>
            <a:r>
              <a:rPr dirty="0" sz="1800" spc="-60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values</a:t>
            </a:r>
            <a:r>
              <a:rPr dirty="0" sz="1800" spc="-60">
                <a:latin typeface="Courier New"/>
                <a:cs typeface="Courier New"/>
              </a:rPr>
              <a:t> </a:t>
            </a:r>
            <a:r>
              <a:rPr dirty="0" sz="1800" spc="-20">
                <a:latin typeface="Courier New"/>
                <a:cs typeface="Courier New"/>
              </a:rPr>
              <a:t>of </a:t>
            </a:r>
            <a:r>
              <a:rPr dirty="0" sz="1800" spc="-1065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the</a:t>
            </a:r>
            <a:r>
              <a:rPr dirty="0" sz="1800" spc="-5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given</a:t>
            </a:r>
            <a:r>
              <a:rPr dirty="0" sz="1800" spc="-50">
                <a:latin typeface="Courier New"/>
                <a:cs typeface="Courier New"/>
              </a:rPr>
              <a:t> </a:t>
            </a:r>
            <a:r>
              <a:rPr dirty="0" sz="1800" spc="-15">
                <a:latin typeface="Courier New"/>
                <a:cs typeface="Courier New"/>
              </a:rPr>
              <a:t>array: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8252" y="869645"/>
            <a:ext cx="1594485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spc="-5"/>
              <a:t>Cont.</a:t>
            </a:r>
            <a:r>
              <a:rPr dirty="0" sz="3400" spc="-190"/>
              <a:t> </a:t>
            </a:r>
            <a:r>
              <a:rPr dirty="0" sz="3400" spc="-5"/>
              <a:t>…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1155293" y="1806321"/>
            <a:ext cx="593471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1965" algn="l"/>
              </a:tabLst>
            </a:pPr>
            <a:r>
              <a:rPr dirty="0" sz="24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 spc="-15">
                <a:latin typeface="Courier New"/>
                <a:cs typeface="Courier New"/>
              </a:rPr>
              <a:t>&lt;?php</a:t>
            </a:r>
            <a:endParaRPr sz="24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400" spc="-15">
                <a:latin typeface="Courier New"/>
                <a:cs typeface="Courier New"/>
              </a:rPr>
              <a:t>$x=array("one","two","three");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12291" y="2601589"/>
          <a:ext cx="10577195" cy="3874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2010"/>
                <a:gridCol w="817244"/>
                <a:gridCol w="544830"/>
                <a:gridCol w="1091564"/>
                <a:gridCol w="6012179"/>
              </a:tblGrid>
              <a:tr h="711513">
                <a:tc>
                  <a:txBody>
                    <a:bodyPr/>
                    <a:lstStyle/>
                    <a:p>
                      <a:pPr algn="ctr" marL="824865">
                        <a:lnSpc>
                          <a:spcPts val="2480"/>
                        </a:lnSpc>
                      </a:pPr>
                      <a:r>
                        <a:rPr dirty="0" sz="2400" spc="-5">
                          <a:latin typeface="Courier New"/>
                          <a:cs typeface="Courier New"/>
                        </a:rPr>
                        <a:t>foreach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algn="ctr" marL="462280" marR="3175">
                        <a:lnSpc>
                          <a:spcPct val="100000"/>
                        </a:lnSpc>
                      </a:pPr>
                      <a:r>
                        <a:rPr dirty="0" sz="2400"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2480"/>
                        </a:lnSpc>
                      </a:pPr>
                      <a:r>
                        <a:rPr dirty="0" sz="2400" spc="-5">
                          <a:latin typeface="Courier New"/>
                          <a:cs typeface="Courier New"/>
                        </a:rPr>
                        <a:t>($x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480"/>
                        </a:lnSpc>
                      </a:pPr>
                      <a:r>
                        <a:rPr dirty="0" sz="2400" spc="-5">
                          <a:latin typeface="Courier New"/>
                          <a:cs typeface="Courier New"/>
                        </a:rPr>
                        <a:t>as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8900">
                        <a:lnSpc>
                          <a:spcPts val="2480"/>
                        </a:lnSpc>
                      </a:pPr>
                      <a:r>
                        <a:rPr dirty="0" sz="2400" spc="-15">
                          <a:latin typeface="Courier New"/>
                          <a:cs typeface="Courier New"/>
                        </a:rPr>
                        <a:t>$value)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135534">
                <a:tc>
                  <a:txBody>
                    <a:bodyPr/>
                    <a:lstStyle/>
                    <a:p>
                      <a:pPr marL="1190625" marR="3175">
                        <a:lnSpc>
                          <a:spcPts val="2640"/>
                        </a:lnSpc>
                      </a:pPr>
                      <a:r>
                        <a:rPr dirty="0" sz="2400" spc="-5">
                          <a:latin typeface="Courier New"/>
                          <a:cs typeface="Courier New"/>
                        </a:rPr>
                        <a:t>echo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1190625" marR="3175">
                        <a:lnSpc>
                          <a:spcPct val="100000"/>
                        </a:lnSpc>
                      </a:pPr>
                      <a:r>
                        <a:rPr dirty="0" sz="2400">
                          <a:latin typeface="Courier New"/>
                          <a:cs typeface="Courier New"/>
                        </a:rPr>
                        <a:t>}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824865" marR="3175">
                        <a:lnSpc>
                          <a:spcPct val="100000"/>
                        </a:lnSpc>
                      </a:pPr>
                      <a:r>
                        <a:rPr dirty="0" sz="2400" spc="-25">
                          <a:latin typeface="Courier New"/>
                          <a:cs typeface="Courier New"/>
                        </a:rPr>
                        <a:t>?&gt;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2640"/>
                        </a:lnSpc>
                      </a:pPr>
                      <a:r>
                        <a:rPr dirty="0" sz="2400" spc="-10">
                          <a:latin typeface="Courier New"/>
                          <a:cs typeface="Courier New"/>
                        </a:rPr>
                        <a:t>$value</a:t>
                      </a:r>
                      <a:r>
                        <a:rPr dirty="0" sz="2400" spc="-5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>
                          <a:latin typeface="Courier New"/>
                          <a:cs typeface="Courier New"/>
                        </a:rPr>
                        <a:t>.</a:t>
                      </a:r>
                      <a:r>
                        <a:rPr dirty="0" sz="2400" spc="-7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10">
                          <a:latin typeface="Courier New"/>
                          <a:cs typeface="Courier New"/>
                        </a:rPr>
                        <a:t>"&lt;br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640"/>
                        </a:lnSpc>
                      </a:pPr>
                      <a:r>
                        <a:rPr dirty="0" sz="2400" spc="-25">
                          <a:latin typeface="Courier New"/>
                          <a:cs typeface="Courier New"/>
                        </a:rPr>
                        <a:t>/&gt;";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452207">
                <a:tc>
                  <a:txBody>
                    <a:bodyPr/>
                    <a:lstStyle/>
                    <a:p>
                      <a:pPr marL="355600" marR="3175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824865" algn="l"/>
                        </a:tabLst>
                      </a:pPr>
                      <a:r>
                        <a:rPr dirty="0" sz="2400">
                          <a:solidFill>
                            <a:srgbClr val="CC0000"/>
                          </a:solidFill>
                          <a:latin typeface="Wingdings"/>
                          <a:cs typeface="Wingdings"/>
                        </a:rPr>
                        <a:t></a:t>
                      </a:r>
                      <a:r>
                        <a:rPr dirty="0" sz="240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400" spc="-15" b="1">
                          <a:solidFill>
                            <a:srgbClr val="6E2E9F"/>
                          </a:solidFill>
                          <a:latin typeface="Courier New"/>
                          <a:cs typeface="Courier New"/>
                        </a:rPr>
                        <a:t>Output</a:t>
                      </a:r>
                      <a:r>
                        <a:rPr dirty="0" sz="2400">
                          <a:solidFill>
                            <a:srgbClr val="6E2E9F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762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271355">
                <a:tc>
                  <a:txBody>
                    <a:bodyPr/>
                    <a:lstStyle/>
                    <a:p>
                      <a:pPr marL="355600" marR="1209040">
                        <a:lnSpc>
                          <a:spcPts val="2880"/>
                        </a:lnSpc>
                        <a:spcBef>
                          <a:spcPts val="75"/>
                        </a:spcBef>
                      </a:pPr>
                      <a:r>
                        <a:rPr dirty="0" sz="2400" spc="-25">
                          <a:latin typeface="Courier New"/>
                          <a:cs typeface="Courier New"/>
                        </a:rPr>
                        <a:t>one  two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355600" marR="3175">
                        <a:lnSpc>
                          <a:spcPts val="2785"/>
                        </a:lnSpc>
                      </a:pPr>
                      <a:r>
                        <a:rPr dirty="0" sz="2400" spc="-15">
                          <a:latin typeface="Courier New"/>
                          <a:cs typeface="Courier New"/>
                        </a:rPr>
                        <a:t>three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9525">
                    <a:lnB w="3175">
                      <a:solidFill>
                        <a:srgbClr val="CC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CC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175">
                      <a:solidFill>
                        <a:srgbClr val="CC0000"/>
                      </a:solidFill>
                      <a:prstDash val="solid"/>
                    </a:lnB>
                  </a:tcPr>
                </a:tc>
              </a:tr>
              <a:tr h="303270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CC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CC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8265">
                        <a:lnSpc>
                          <a:spcPts val="1350"/>
                        </a:lnSpc>
                        <a:spcBef>
                          <a:spcPts val="935"/>
                        </a:spcBef>
                      </a:pPr>
                      <a:r>
                        <a:rPr dirty="0" sz="1200" spc="-20">
                          <a:latin typeface="Verdana"/>
                          <a:cs typeface="Verdana"/>
                        </a:rPr>
                        <a:t>56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B="0" marT="118745">
                    <a:lnT w="3175">
                      <a:solidFill>
                        <a:srgbClr val="CC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7688" y="956259"/>
            <a:ext cx="2261235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spc="-5"/>
              <a:t>PHP</a:t>
            </a:r>
            <a:r>
              <a:rPr dirty="0" sz="3400" spc="-155"/>
              <a:t> </a:t>
            </a:r>
            <a:r>
              <a:rPr dirty="0" sz="3400" spc="-15"/>
              <a:t>Arrays</a:t>
            </a:r>
            <a:endParaRPr sz="3400"/>
          </a:p>
        </p:txBody>
      </p:sp>
      <p:sp>
        <p:nvSpPr>
          <p:cNvPr id="4" name="object 4"/>
          <p:cNvSpPr txBox="1"/>
          <p:nvPr/>
        </p:nvSpPr>
        <p:spPr>
          <a:xfrm>
            <a:off x="525881" y="1641322"/>
            <a:ext cx="10514965" cy="443420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dirty="0" sz="2000" spc="-5">
                <a:latin typeface="Courier New"/>
                <a:cs typeface="Courier New"/>
              </a:rPr>
              <a:t>An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array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stores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multiple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values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in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one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single</a:t>
            </a:r>
            <a:r>
              <a:rPr dirty="0" sz="2000" spc="-15">
                <a:latin typeface="Courier New"/>
                <a:cs typeface="Courier New"/>
              </a:rPr>
              <a:t> variable.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b="1">
                <a:latin typeface="Courier New"/>
                <a:cs typeface="Courier New"/>
              </a:rPr>
              <a:t>What</a:t>
            </a:r>
            <a:r>
              <a:rPr dirty="0" sz="2000" spc="-4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is</a:t>
            </a:r>
            <a:r>
              <a:rPr dirty="0" sz="2000" spc="-45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an</a:t>
            </a:r>
            <a:r>
              <a:rPr dirty="0" sz="2000" spc="-45" b="1">
                <a:latin typeface="Courier New"/>
                <a:cs typeface="Courier New"/>
              </a:rPr>
              <a:t> </a:t>
            </a:r>
            <a:r>
              <a:rPr dirty="0" sz="2000" spc="-20" b="1">
                <a:latin typeface="Courier New"/>
                <a:cs typeface="Courier New"/>
              </a:rPr>
              <a:t>Array?</a:t>
            </a:r>
            <a:endParaRPr sz="2000">
              <a:latin typeface="Courier New"/>
              <a:cs typeface="Courier New"/>
            </a:endParaRPr>
          </a:p>
          <a:p>
            <a:pPr marL="481965" marR="5080" indent="-469900">
              <a:lnSpc>
                <a:spcPct val="100000"/>
              </a:lnSpc>
              <a:spcBef>
                <a:spcPts val="495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dirty="0" sz="2000">
                <a:latin typeface="Courier New"/>
                <a:cs typeface="Courier New"/>
              </a:rPr>
              <a:t>A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variable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is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a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storage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area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holding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a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number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or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text.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The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15">
                <a:latin typeface="Courier New"/>
                <a:cs typeface="Courier New"/>
              </a:rPr>
              <a:t>problem </a:t>
            </a:r>
            <a:r>
              <a:rPr dirty="0" sz="2000" spc="-118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is,</a:t>
            </a:r>
            <a:r>
              <a:rPr dirty="0" sz="2000" spc="-4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a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variable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will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hold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only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one</a:t>
            </a:r>
            <a:r>
              <a:rPr dirty="0" sz="2000" spc="-15">
                <a:latin typeface="Courier New"/>
                <a:cs typeface="Courier New"/>
              </a:rPr>
              <a:t> value.</a:t>
            </a:r>
            <a:endParaRPr sz="2000">
              <a:latin typeface="Courier New"/>
              <a:cs typeface="Courier New"/>
            </a:endParaRPr>
          </a:p>
          <a:p>
            <a:pPr marL="481965" marR="5080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dirty="0" sz="2000" spc="-5">
                <a:latin typeface="Courier New"/>
                <a:cs typeface="Courier New"/>
              </a:rPr>
              <a:t>An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array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is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a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special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variable,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which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can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store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multiple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values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30">
                <a:latin typeface="Courier New"/>
                <a:cs typeface="Courier New"/>
              </a:rPr>
              <a:t>in </a:t>
            </a:r>
            <a:r>
              <a:rPr dirty="0" sz="2000" spc="-118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one</a:t>
            </a:r>
            <a:r>
              <a:rPr dirty="0" sz="2000" spc="-4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single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15">
                <a:latin typeface="Courier New"/>
                <a:cs typeface="Courier New"/>
              </a:rPr>
              <a:t>variable.</a:t>
            </a:r>
            <a:endParaRPr sz="2000">
              <a:latin typeface="Courier New"/>
              <a:cs typeface="Courier New"/>
            </a:endParaRPr>
          </a:p>
          <a:p>
            <a:pPr marL="481965" marR="461645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dirty="0" sz="2000" spc="-5">
                <a:latin typeface="Courier New"/>
                <a:cs typeface="Courier New"/>
              </a:rPr>
              <a:t>If you have </a:t>
            </a:r>
            <a:r>
              <a:rPr dirty="0" sz="2000">
                <a:latin typeface="Courier New"/>
                <a:cs typeface="Courier New"/>
              </a:rPr>
              <a:t>a </a:t>
            </a:r>
            <a:r>
              <a:rPr dirty="0" sz="2000" spc="-5">
                <a:latin typeface="Courier New"/>
                <a:cs typeface="Courier New"/>
              </a:rPr>
              <a:t>list </a:t>
            </a:r>
            <a:r>
              <a:rPr dirty="0" sz="2000" spc="-10">
                <a:latin typeface="Courier New"/>
                <a:cs typeface="Courier New"/>
              </a:rPr>
              <a:t>of </a:t>
            </a:r>
            <a:r>
              <a:rPr dirty="0" sz="2000" spc="-5">
                <a:latin typeface="Courier New"/>
                <a:cs typeface="Courier New"/>
              </a:rPr>
              <a:t>items (a list of car names, for </a:t>
            </a:r>
            <a:r>
              <a:rPr dirty="0" sz="2000" spc="-15">
                <a:latin typeface="Courier New"/>
                <a:cs typeface="Courier New"/>
              </a:rPr>
              <a:t>example), </a:t>
            </a:r>
            <a:r>
              <a:rPr dirty="0" sz="2000" spc="-119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storing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the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cars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in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single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variables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could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look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like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15">
                <a:latin typeface="Courier New"/>
                <a:cs typeface="Courier New"/>
              </a:rPr>
              <a:t>this:</a:t>
            </a:r>
            <a:endParaRPr sz="20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495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dirty="0" sz="2000" spc="-15">
                <a:latin typeface="Courier New"/>
                <a:cs typeface="Courier New"/>
              </a:rPr>
              <a:t>$cars1="Saab";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000" spc="-15">
                <a:latin typeface="Courier New"/>
                <a:cs typeface="Courier New"/>
              </a:rPr>
              <a:t>$cars2="Volvo";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000" spc="-15">
                <a:latin typeface="Courier New"/>
                <a:cs typeface="Courier New"/>
              </a:rPr>
              <a:t>$cars3="BMW";</a:t>
            </a:r>
            <a:endParaRPr sz="20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dirty="0" sz="2000" spc="-5">
                <a:latin typeface="Courier New"/>
                <a:cs typeface="Courier New"/>
              </a:rPr>
              <a:t>However,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what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if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you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want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to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loop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through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the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cars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and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find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a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specific</a:t>
            </a:r>
            <a:r>
              <a:rPr dirty="0" sz="2000" spc="-4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one?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And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what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if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you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had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not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3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cars,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but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30">
                <a:latin typeface="Courier New"/>
                <a:cs typeface="Courier New"/>
              </a:rPr>
              <a:t>300?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8232" y="642366"/>
            <a:ext cx="1593850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spc="-5"/>
              <a:t>Cont.</a:t>
            </a:r>
            <a:r>
              <a:rPr dirty="0" sz="3400" spc="-190"/>
              <a:t> </a:t>
            </a:r>
            <a:r>
              <a:rPr dirty="0" sz="3400" spc="-5"/>
              <a:t>…</a:t>
            </a:r>
            <a:endParaRPr sz="3400"/>
          </a:p>
        </p:txBody>
      </p:sp>
      <p:sp>
        <p:nvSpPr>
          <p:cNvPr id="4" name="object 4"/>
          <p:cNvSpPr txBox="1"/>
          <p:nvPr/>
        </p:nvSpPr>
        <p:spPr>
          <a:xfrm>
            <a:off x="775208" y="1513103"/>
            <a:ext cx="10703560" cy="449326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59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The</a:t>
            </a:r>
            <a:r>
              <a:rPr dirty="0" sz="2200" spc="-3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best</a:t>
            </a:r>
            <a:r>
              <a:rPr dirty="0" sz="2200" spc="-1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solution</a:t>
            </a:r>
            <a:r>
              <a:rPr dirty="0" sz="2200" spc="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here</a:t>
            </a:r>
            <a:r>
              <a:rPr dirty="0" sz="2200" spc="-5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0D0D0D"/>
                </a:solidFill>
                <a:latin typeface="Courier New"/>
                <a:cs typeface="Courier New"/>
              </a:rPr>
              <a:t>is</a:t>
            </a:r>
            <a:r>
              <a:rPr dirty="0" sz="2200" spc="-3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0D0D0D"/>
                </a:solidFill>
                <a:latin typeface="Courier New"/>
                <a:cs typeface="Courier New"/>
              </a:rPr>
              <a:t>to</a:t>
            </a:r>
            <a:r>
              <a:rPr dirty="0" sz="2200" spc="-5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0D0D0D"/>
                </a:solidFill>
                <a:latin typeface="Courier New"/>
                <a:cs typeface="Courier New"/>
              </a:rPr>
              <a:t>use</a:t>
            </a:r>
            <a:r>
              <a:rPr dirty="0" sz="2200" spc="-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an </a:t>
            </a:r>
            <a:r>
              <a:rPr dirty="0" sz="2200" spc="-10">
                <a:solidFill>
                  <a:srgbClr val="0D0D0D"/>
                </a:solidFill>
                <a:latin typeface="Courier New"/>
                <a:cs typeface="Courier New"/>
              </a:rPr>
              <a:t>array!</a:t>
            </a:r>
            <a:endParaRPr sz="2200">
              <a:latin typeface="Courier New"/>
              <a:cs typeface="Courier New"/>
            </a:endParaRPr>
          </a:p>
          <a:p>
            <a:pPr marL="481965" marR="5080" indent="-469900">
              <a:lnSpc>
                <a:spcPct val="100000"/>
              </a:lnSpc>
              <a:spcBef>
                <a:spcPts val="4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An </a:t>
            </a:r>
            <a:r>
              <a:rPr dirty="0" sz="2200">
                <a:solidFill>
                  <a:srgbClr val="0D0D0D"/>
                </a:solidFill>
                <a:latin typeface="Courier New"/>
                <a:cs typeface="Courier New"/>
              </a:rPr>
              <a:t>array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can </a:t>
            </a:r>
            <a:r>
              <a:rPr dirty="0" sz="2200">
                <a:solidFill>
                  <a:srgbClr val="0D0D0D"/>
                </a:solidFill>
                <a:latin typeface="Courier New"/>
                <a:cs typeface="Courier New"/>
              </a:rPr>
              <a:t>hold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all </a:t>
            </a:r>
            <a:r>
              <a:rPr dirty="0" sz="2200">
                <a:solidFill>
                  <a:srgbClr val="0D0D0D"/>
                </a:solidFill>
                <a:latin typeface="Courier New"/>
                <a:cs typeface="Courier New"/>
              </a:rPr>
              <a:t>your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variable values under a </a:t>
            </a:r>
            <a:r>
              <a:rPr dirty="0" sz="2200" spc="-10">
                <a:solidFill>
                  <a:srgbClr val="0D0D0D"/>
                </a:solidFill>
                <a:latin typeface="Courier New"/>
                <a:cs typeface="Courier New"/>
              </a:rPr>
              <a:t>single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 name.</a:t>
            </a:r>
            <a:r>
              <a:rPr dirty="0" sz="2200" spc="-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And</a:t>
            </a:r>
            <a:r>
              <a:rPr dirty="0" sz="2200" spc="-2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0D0D0D"/>
                </a:solidFill>
                <a:latin typeface="Courier New"/>
                <a:cs typeface="Courier New"/>
              </a:rPr>
              <a:t>you</a:t>
            </a:r>
            <a:r>
              <a:rPr dirty="0" sz="2200" spc="-4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0D0D0D"/>
                </a:solidFill>
                <a:latin typeface="Courier New"/>
                <a:cs typeface="Courier New"/>
              </a:rPr>
              <a:t>can</a:t>
            </a:r>
            <a:r>
              <a:rPr dirty="0" sz="2200" spc="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access</a:t>
            </a:r>
            <a:r>
              <a:rPr dirty="0" sz="2200" spc="-1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5">
                <a:solidFill>
                  <a:srgbClr val="0D0D0D"/>
                </a:solidFill>
                <a:latin typeface="Courier New"/>
                <a:cs typeface="Courier New"/>
              </a:rPr>
              <a:t>the</a:t>
            </a:r>
            <a:r>
              <a:rPr dirty="0" sz="2200" spc="-4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values</a:t>
            </a:r>
            <a:r>
              <a:rPr dirty="0" sz="2200" spc="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by</a:t>
            </a:r>
            <a:r>
              <a:rPr dirty="0" sz="2200" spc="-2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referring</a:t>
            </a:r>
            <a:r>
              <a:rPr dirty="0" sz="2200" spc="-1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0D0D0D"/>
                </a:solidFill>
                <a:latin typeface="Courier New"/>
                <a:cs typeface="Courier New"/>
              </a:rPr>
              <a:t>to</a:t>
            </a:r>
            <a:r>
              <a:rPr dirty="0" sz="2200" spc="-3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5">
                <a:solidFill>
                  <a:srgbClr val="0D0D0D"/>
                </a:solidFill>
                <a:latin typeface="Courier New"/>
                <a:cs typeface="Courier New"/>
              </a:rPr>
              <a:t>the</a:t>
            </a:r>
            <a:r>
              <a:rPr dirty="0" sz="2200" spc="-4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ourier New"/>
                <a:cs typeface="Courier New"/>
              </a:rPr>
              <a:t>array </a:t>
            </a:r>
            <a:r>
              <a:rPr dirty="0" sz="2200" spc="-130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ourier New"/>
                <a:cs typeface="Courier New"/>
              </a:rPr>
              <a:t>name.</a:t>
            </a:r>
            <a:endParaRPr sz="2200">
              <a:latin typeface="Courier New"/>
              <a:cs typeface="Courier New"/>
            </a:endParaRPr>
          </a:p>
          <a:p>
            <a:pPr marL="481965" marR="6350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Each</a:t>
            </a:r>
            <a:r>
              <a:rPr dirty="0" sz="2200" spc="-3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element in </a:t>
            </a:r>
            <a:r>
              <a:rPr dirty="0" sz="2200">
                <a:solidFill>
                  <a:srgbClr val="0D0D0D"/>
                </a:solidFill>
                <a:latin typeface="Courier New"/>
                <a:cs typeface="Courier New"/>
              </a:rPr>
              <a:t>the</a:t>
            </a:r>
            <a:r>
              <a:rPr dirty="0" sz="2200" spc="-3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0D0D0D"/>
                </a:solidFill>
                <a:latin typeface="Courier New"/>
                <a:cs typeface="Courier New"/>
              </a:rPr>
              <a:t>array</a:t>
            </a:r>
            <a:r>
              <a:rPr dirty="0" sz="2200" spc="-2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has its</a:t>
            </a:r>
            <a:r>
              <a:rPr dirty="0" sz="2200" spc="-1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0D0D0D"/>
                </a:solidFill>
                <a:latin typeface="Courier New"/>
                <a:cs typeface="Courier New"/>
              </a:rPr>
              <a:t>own</a:t>
            </a:r>
            <a:r>
              <a:rPr dirty="0" sz="2200" spc="-3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0D0D0D"/>
                </a:solidFill>
                <a:latin typeface="Courier New"/>
                <a:cs typeface="Courier New"/>
              </a:rPr>
              <a:t>index</a:t>
            </a:r>
            <a:r>
              <a:rPr dirty="0" sz="2200" spc="-2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0D0D0D"/>
                </a:solidFill>
                <a:latin typeface="Courier New"/>
                <a:cs typeface="Courier New"/>
              </a:rPr>
              <a:t>so</a:t>
            </a:r>
            <a:r>
              <a:rPr dirty="0" sz="2200" spc="-3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that it</a:t>
            </a:r>
            <a:r>
              <a:rPr dirty="0" sz="2200" spc="-1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0D0D0D"/>
                </a:solidFill>
                <a:latin typeface="Courier New"/>
                <a:cs typeface="Courier New"/>
              </a:rPr>
              <a:t>can</a:t>
            </a:r>
            <a:r>
              <a:rPr dirty="0" sz="2200" spc="-3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15">
                <a:solidFill>
                  <a:srgbClr val="0D0D0D"/>
                </a:solidFill>
                <a:latin typeface="Courier New"/>
                <a:cs typeface="Courier New"/>
              </a:rPr>
              <a:t>be </a:t>
            </a:r>
            <a:r>
              <a:rPr dirty="0" sz="2200" spc="-130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easily</a:t>
            </a:r>
            <a:r>
              <a:rPr dirty="0" sz="2200" spc="-6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ourier New"/>
                <a:cs typeface="Courier New"/>
              </a:rPr>
              <a:t>accessed.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In</a:t>
            </a:r>
            <a:r>
              <a:rPr dirty="0" sz="2200" spc="-3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PHP,</a:t>
            </a:r>
            <a:r>
              <a:rPr dirty="0" sz="2200" spc="-1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0D0D0D"/>
                </a:solidFill>
                <a:latin typeface="Courier New"/>
                <a:cs typeface="Courier New"/>
              </a:rPr>
              <a:t>there</a:t>
            </a:r>
            <a:r>
              <a:rPr dirty="0" sz="2200" spc="-3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0D0D0D"/>
                </a:solidFill>
                <a:latin typeface="Courier New"/>
                <a:cs typeface="Courier New"/>
              </a:rPr>
              <a:t>are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 three</a:t>
            </a:r>
            <a:r>
              <a:rPr dirty="0" sz="2200" spc="-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0D0D0D"/>
                </a:solidFill>
                <a:latin typeface="Courier New"/>
                <a:cs typeface="Courier New"/>
              </a:rPr>
              <a:t>kind</a:t>
            </a:r>
            <a:r>
              <a:rPr dirty="0" sz="2200" spc="-5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0D0D0D"/>
                </a:solidFill>
                <a:latin typeface="Courier New"/>
                <a:cs typeface="Courier New"/>
              </a:rPr>
              <a:t>of</a:t>
            </a:r>
            <a:r>
              <a:rPr dirty="0" sz="2200" spc="-4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ourier New"/>
                <a:cs typeface="Courier New"/>
              </a:rPr>
              <a:t>arrays:</a:t>
            </a:r>
            <a:endParaRPr sz="22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4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200" spc="-5" b="1">
                <a:solidFill>
                  <a:srgbClr val="0D0D0D"/>
                </a:solidFill>
                <a:latin typeface="Courier New"/>
                <a:cs typeface="Courier New"/>
              </a:rPr>
              <a:t>Numeric</a:t>
            </a:r>
            <a:r>
              <a:rPr dirty="0" sz="2200" spc="-35" b="1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D0D0D"/>
                </a:solidFill>
                <a:latin typeface="Courier New"/>
                <a:cs typeface="Courier New"/>
              </a:rPr>
              <a:t>array</a:t>
            </a:r>
            <a:r>
              <a:rPr dirty="0" sz="2200" spc="-20" b="1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-</a:t>
            </a:r>
            <a:r>
              <a:rPr dirty="0" sz="2200" spc="-3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An</a:t>
            </a:r>
            <a:r>
              <a:rPr dirty="0" sz="2200" spc="-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array</a:t>
            </a:r>
            <a:r>
              <a:rPr dirty="0" sz="2200" spc="-1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with</a:t>
            </a:r>
            <a:r>
              <a:rPr dirty="0" sz="2200" spc="-2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dirty="0" sz="2200" spc="-4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numeric</a:t>
            </a:r>
            <a:r>
              <a:rPr dirty="0" sz="2200" spc="-1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ourier New"/>
                <a:cs typeface="Courier New"/>
              </a:rPr>
              <a:t>index</a:t>
            </a:r>
            <a:endParaRPr sz="22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200" spc="-5" b="1">
                <a:solidFill>
                  <a:srgbClr val="0D0D0D"/>
                </a:solidFill>
                <a:latin typeface="Courier New"/>
                <a:cs typeface="Courier New"/>
              </a:rPr>
              <a:t>Associative</a:t>
            </a:r>
            <a:r>
              <a:rPr dirty="0" sz="2200" spc="-15" b="1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 b="1">
                <a:solidFill>
                  <a:srgbClr val="0D0D0D"/>
                </a:solidFill>
                <a:latin typeface="Courier New"/>
                <a:cs typeface="Courier New"/>
              </a:rPr>
              <a:t>array</a:t>
            </a:r>
            <a:r>
              <a:rPr dirty="0" sz="2200" spc="35" b="1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-</a:t>
            </a:r>
            <a:r>
              <a:rPr dirty="0" sz="2200" spc="-3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An</a:t>
            </a:r>
            <a:r>
              <a:rPr dirty="0" sz="2200" spc="-3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0D0D0D"/>
                </a:solidFill>
                <a:latin typeface="Courier New"/>
                <a:cs typeface="Courier New"/>
              </a:rPr>
              <a:t>array</a:t>
            </a:r>
            <a:r>
              <a:rPr dirty="0" sz="2200" spc="-4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0D0D0D"/>
                </a:solidFill>
                <a:latin typeface="Courier New"/>
                <a:cs typeface="Courier New"/>
              </a:rPr>
              <a:t>where</a:t>
            </a:r>
            <a:r>
              <a:rPr dirty="0" sz="2200" spc="-1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each</a:t>
            </a:r>
            <a:r>
              <a:rPr dirty="0" sz="220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ID</a:t>
            </a:r>
            <a:r>
              <a:rPr dirty="0" sz="2200" spc="-2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0D0D0D"/>
                </a:solidFill>
                <a:latin typeface="Courier New"/>
                <a:cs typeface="Courier New"/>
              </a:rPr>
              <a:t>key</a:t>
            </a:r>
            <a:r>
              <a:rPr dirty="0" sz="2200" spc="-5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0D0D0D"/>
                </a:solidFill>
                <a:latin typeface="Courier New"/>
                <a:cs typeface="Courier New"/>
              </a:rPr>
              <a:t>is</a:t>
            </a:r>
            <a:r>
              <a:rPr dirty="0" sz="2200" spc="-3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ourier New"/>
                <a:cs typeface="Courier New"/>
              </a:rPr>
              <a:t>associated</a:t>
            </a:r>
            <a:endParaRPr sz="22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  <a:spcBef>
                <a:spcPts val="5"/>
              </a:spcBef>
            </a:pP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with</a:t>
            </a:r>
            <a:r>
              <a:rPr dirty="0" sz="2200" spc="-6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dirty="0" sz="2200" spc="-3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20">
                <a:solidFill>
                  <a:srgbClr val="0D0D0D"/>
                </a:solidFill>
                <a:latin typeface="Courier New"/>
                <a:cs typeface="Courier New"/>
              </a:rPr>
              <a:t>value</a:t>
            </a:r>
            <a:endParaRPr sz="2200">
              <a:latin typeface="Courier New"/>
              <a:cs typeface="Courier New"/>
            </a:endParaRPr>
          </a:p>
          <a:p>
            <a:pPr marL="481965" marR="856615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200" b="1">
                <a:solidFill>
                  <a:srgbClr val="0D0D0D"/>
                </a:solidFill>
                <a:latin typeface="Courier New"/>
                <a:cs typeface="Courier New"/>
              </a:rPr>
              <a:t>Multidimensional</a:t>
            </a:r>
            <a:r>
              <a:rPr dirty="0" sz="2200" spc="-60" b="1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D0D0D"/>
                </a:solidFill>
                <a:latin typeface="Courier New"/>
                <a:cs typeface="Courier New"/>
              </a:rPr>
              <a:t>array</a:t>
            </a:r>
            <a:r>
              <a:rPr dirty="0" sz="2200" spc="-50" b="1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-</a:t>
            </a:r>
            <a:r>
              <a:rPr dirty="0" sz="2200" spc="-5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0D0D0D"/>
                </a:solidFill>
                <a:latin typeface="Courier New"/>
                <a:cs typeface="Courier New"/>
              </a:rPr>
              <a:t>An</a:t>
            </a:r>
            <a:r>
              <a:rPr dirty="0" sz="2200" spc="-5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array</a:t>
            </a:r>
            <a:r>
              <a:rPr dirty="0" sz="2200" spc="-5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0D0D0D"/>
                </a:solidFill>
                <a:latin typeface="Courier New"/>
                <a:cs typeface="Courier New"/>
              </a:rPr>
              <a:t>containing</a:t>
            </a:r>
            <a:r>
              <a:rPr dirty="0" sz="2200" spc="-2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one</a:t>
            </a:r>
            <a:r>
              <a:rPr dirty="0" sz="2200" spc="-5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or</a:t>
            </a:r>
            <a:r>
              <a:rPr dirty="0" sz="2200" spc="-4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20">
                <a:solidFill>
                  <a:srgbClr val="0D0D0D"/>
                </a:solidFill>
                <a:latin typeface="Courier New"/>
                <a:cs typeface="Courier New"/>
              </a:rPr>
              <a:t>more </a:t>
            </a:r>
            <a:r>
              <a:rPr dirty="0" sz="2200" spc="-130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ourier New"/>
                <a:cs typeface="Courier New"/>
              </a:rPr>
              <a:t>arrays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4263" y="860501"/>
            <a:ext cx="316547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Numeric</a:t>
            </a:r>
            <a:r>
              <a:rPr dirty="0" sz="3600" spc="-100"/>
              <a:t> </a:t>
            </a:r>
            <a:r>
              <a:rPr dirty="0" sz="3600" spc="-15"/>
              <a:t>Arrays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890422" y="1934667"/>
            <a:ext cx="9855835" cy="40309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dirty="0" sz="2200" spc="-6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0D0D0D"/>
                </a:solidFill>
                <a:latin typeface="Courier New"/>
                <a:cs typeface="Courier New"/>
              </a:rPr>
              <a:t>numeric</a:t>
            </a:r>
            <a:r>
              <a:rPr dirty="0" sz="2200" spc="-3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0D0D0D"/>
                </a:solidFill>
                <a:latin typeface="Courier New"/>
                <a:cs typeface="Courier New"/>
              </a:rPr>
              <a:t>array</a:t>
            </a:r>
            <a:r>
              <a:rPr dirty="0" sz="2200" spc="-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0D0D0D"/>
                </a:solidFill>
                <a:latin typeface="Courier New"/>
                <a:cs typeface="Courier New"/>
              </a:rPr>
              <a:t>stores</a:t>
            </a:r>
            <a:r>
              <a:rPr dirty="0" sz="2200" spc="-4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each</a:t>
            </a:r>
            <a:r>
              <a:rPr dirty="0" sz="2200" spc="-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0D0D0D"/>
                </a:solidFill>
                <a:latin typeface="Courier New"/>
                <a:cs typeface="Courier New"/>
              </a:rPr>
              <a:t>array</a:t>
            </a:r>
            <a:r>
              <a:rPr dirty="0" sz="2200" spc="-3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element</a:t>
            </a:r>
            <a:r>
              <a:rPr dirty="0" sz="2200" spc="-1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with</a:t>
            </a:r>
            <a:r>
              <a:rPr dirty="0" sz="2200" spc="-5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dirty="0" sz="2200" spc="-4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ourier New"/>
                <a:cs typeface="Courier New"/>
              </a:rPr>
              <a:t>numeric</a:t>
            </a:r>
            <a:endParaRPr sz="22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200" spc="-10">
                <a:solidFill>
                  <a:srgbClr val="0D0D0D"/>
                </a:solidFill>
                <a:latin typeface="Courier New"/>
                <a:cs typeface="Courier New"/>
              </a:rPr>
              <a:t>index.</a:t>
            </a:r>
            <a:endParaRPr sz="22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4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There</a:t>
            </a:r>
            <a:r>
              <a:rPr dirty="0" sz="2200" spc="-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0D0D0D"/>
                </a:solidFill>
                <a:latin typeface="Courier New"/>
                <a:cs typeface="Courier New"/>
              </a:rPr>
              <a:t>are</a:t>
            </a:r>
            <a:r>
              <a:rPr dirty="0" sz="2200" spc="-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0D0D0D"/>
                </a:solidFill>
                <a:latin typeface="Courier New"/>
                <a:cs typeface="Courier New"/>
              </a:rPr>
              <a:t>two</a:t>
            </a:r>
            <a:r>
              <a:rPr dirty="0" sz="2200" spc="-4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0D0D0D"/>
                </a:solidFill>
                <a:latin typeface="Courier New"/>
                <a:cs typeface="Courier New"/>
              </a:rPr>
              <a:t>methods</a:t>
            </a:r>
            <a:r>
              <a:rPr dirty="0" sz="2200" spc="-2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0D0D0D"/>
                </a:solidFill>
                <a:latin typeface="Courier New"/>
                <a:cs typeface="Courier New"/>
              </a:rPr>
              <a:t>to</a:t>
            </a:r>
            <a:r>
              <a:rPr dirty="0" sz="2200" spc="-4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0D0D0D"/>
                </a:solidFill>
                <a:latin typeface="Courier New"/>
                <a:cs typeface="Courier New"/>
              </a:rPr>
              <a:t>create</a:t>
            </a:r>
            <a:r>
              <a:rPr dirty="0" sz="2200" spc="-4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a</a:t>
            </a:r>
            <a:r>
              <a:rPr dirty="0" sz="2200" spc="-1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numeric</a:t>
            </a:r>
            <a:r>
              <a:rPr dirty="0" sz="2200" spc="-1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ourier New"/>
                <a:cs typeface="Courier New"/>
              </a:rPr>
              <a:t>array.</a:t>
            </a:r>
            <a:endParaRPr sz="2200">
              <a:latin typeface="Courier New"/>
              <a:cs typeface="Courier New"/>
            </a:endParaRPr>
          </a:p>
          <a:p>
            <a:pPr marL="516890" indent="-504825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517525" algn="l"/>
              </a:tabLst>
            </a:pP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In</a:t>
            </a:r>
            <a:r>
              <a:rPr dirty="0" sz="2200" spc="-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the</a:t>
            </a:r>
            <a:r>
              <a:rPr dirty="0" sz="2200" spc="-1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following</a:t>
            </a:r>
            <a:r>
              <a:rPr dirty="0" sz="2200" spc="-3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example</a:t>
            </a:r>
            <a:r>
              <a:rPr dirty="0" sz="2200" spc="-1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0D0D0D"/>
                </a:solidFill>
                <a:latin typeface="Courier New"/>
                <a:cs typeface="Courier New"/>
              </a:rPr>
              <a:t>the</a:t>
            </a:r>
            <a:r>
              <a:rPr dirty="0" sz="2200" spc="-5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0D0D0D"/>
                </a:solidFill>
                <a:latin typeface="Courier New"/>
                <a:cs typeface="Courier New"/>
              </a:rPr>
              <a:t>index</a:t>
            </a:r>
            <a:r>
              <a:rPr dirty="0" sz="2200" spc="-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are</a:t>
            </a:r>
            <a:r>
              <a:rPr dirty="0" sz="2200" spc="-1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ourier New"/>
                <a:cs typeface="Courier New"/>
              </a:rPr>
              <a:t>automatically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assigned (the</a:t>
            </a:r>
            <a:r>
              <a:rPr dirty="0" sz="2200" spc="-4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0D0D0D"/>
                </a:solidFill>
                <a:latin typeface="Courier New"/>
                <a:cs typeface="Courier New"/>
              </a:rPr>
              <a:t>index</a:t>
            </a:r>
            <a:r>
              <a:rPr dirty="0" sz="2200" spc="-4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0D0D0D"/>
                </a:solidFill>
                <a:latin typeface="Courier New"/>
                <a:cs typeface="Courier New"/>
              </a:rPr>
              <a:t>starts</a:t>
            </a:r>
            <a:r>
              <a:rPr dirty="0" sz="2200" spc="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at</a:t>
            </a:r>
            <a:r>
              <a:rPr dirty="0" sz="2200" spc="-30">
                <a:solidFill>
                  <a:srgbClr val="0D0D0D"/>
                </a:solidFill>
                <a:latin typeface="Courier New"/>
                <a:cs typeface="Courier New"/>
              </a:rPr>
              <a:t> 0):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200" spc="-10">
                <a:solidFill>
                  <a:srgbClr val="0D0D0D"/>
                </a:solidFill>
                <a:latin typeface="Courier New"/>
                <a:cs typeface="Courier New"/>
              </a:rPr>
              <a:t>$cars=array("Saab","Volvo","BMW","Toyota");</a:t>
            </a:r>
            <a:endParaRPr sz="2200">
              <a:latin typeface="Courier New"/>
              <a:cs typeface="Courier New"/>
            </a:endParaRPr>
          </a:p>
          <a:p>
            <a:pPr marL="516890" indent="-504825">
              <a:lnSpc>
                <a:spcPct val="100000"/>
              </a:lnSpc>
              <a:spcBef>
                <a:spcPts val="490"/>
              </a:spcBef>
              <a:buAutoNum type="arabicPeriod" startAt="2"/>
              <a:tabLst>
                <a:tab pos="517525" algn="l"/>
              </a:tabLst>
            </a:pP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In</a:t>
            </a:r>
            <a:r>
              <a:rPr dirty="0" sz="2200" spc="-1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the</a:t>
            </a:r>
            <a:r>
              <a:rPr dirty="0" sz="2200" spc="-1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following</a:t>
            </a:r>
            <a:r>
              <a:rPr dirty="0" sz="2200" spc="-1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example we </a:t>
            </a:r>
            <a:r>
              <a:rPr dirty="0" sz="2200">
                <a:solidFill>
                  <a:srgbClr val="0D0D0D"/>
                </a:solidFill>
                <a:latin typeface="Courier New"/>
                <a:cs typeface="Courier New"/>
              </a:rPr>
              <a:t>assign</a:t>
            </a:r>
            <a:r>
              <a:rPr dirty="0" sz="2200" spc="-3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the</a:t>
            </a:r>
            <a:r>
              <a:rPr dirty="0" sz="220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0D0D0D"/>
                </a:solidFill>
                <a:latin typeface="Courier New"/>
                <a:cs typeface="Courier New"/>
              </a:rPr>
              <a:t>index</a:t>
            </a:r>
            <a:r>
              <a:rPr dirty="0" sz="2200" spc="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Courier New"/>
                <a:cs typeface="Courier New"/>
              </a:rPr>
              <a:t>manually: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15"/>
              </a:lnSpc>
              <a:spcBef>
                <a:spcPts val="555"/>
              </a:spcBef>
              <a:tabLst>
                <a:tab pos="481965" algn="l"/>
              </a:tabLst>
            </a:pPr>
            <a:r>
              <a:rPr dirty="0" sz="2200" spc="-5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200" spc="-5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200" spc="-10">
                <a:solidFill>
                  <a:srgbClr val="0D0D0D"/>
                </a:solidFill>
                <a:latin typeface="Courier New"/>
                <a:cs typeface="Courier New"/>
              </a:rPr>
              <a:t>$cars[0]="Saab";</a:t>
            </a:r>
            <a:endParaRPr sz="2200">
              <a:latin typeface="Courier New"/>
              <a:cs typeface="Courier New"/>
            </a:endParaRPr>
          </a:p>
          <a:p>
            <a:pPr marL="481965">
              <a:lnSpc>
                <a:spcPts val="2615"/>
              </a:lnSpc>
            </a:pPr>
            <a:r>
              <a:rPr dirty="0" sz="2200" spc="-10">
                <a:solidFill>
                  <a:srgbClr val="0D0D0D"/>
                </a:solidFill>
                <a:latin typeface="Courier New"/>
                <a:cs typeface="Courier New"/>
              </a:rPr>
              <a:t>$cars[1]="Volvo";</a:t>
            </a:r>
            <a:endParaRPr sz="22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200" spc="-10">
                <a:solidFill>
                  <a:srgbClr val="0D0D0D"/>
                </a:solidFill>
                <a:latin typeface="Courier New"/>
                <a:cs typeface="Courier New"/>
              </a:rPr>
              <a:t>$cars[2]="BMW";</a:t>
            </a:r>
            <a:endParaRPr sz="22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200" spc="-10">
                <a:solidFill>
                  <a:srgbClr val="0D0D0D"/>
                </a:solidFill>
                <a:latin typeface="Courier New"/>
                <a:cs typeface="Courier New"/>
              </a:rPr>
              <a:t>$cars[3]="Toyota";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6445" y="1661286"/>
            <a:ext cx="20269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6E2E9F"/>
                </a:solidFill>
                <a:latin typeface="Courier New"/>
                <a:cs typeface="Courier New"/>
              </a:rPr>
              <a:t>PHP</a:t>
            </a:r>
            <a:r>
              <a:rPr dirty="0" sz="2400" spc="-70" b="1">
                <a:solidFill>
                  <a:srgbClr val="6E2E9F"/>
                </a:solidFill>
                <a:latin typeface="Courier New"/>
                <a:cs typeface="Courier New"/>
              </a:rPr>
              <a:t> </a:t>
            </a:r>
            <a:r>
              <a:rPr dirty="0" sz="2400" b="1">
                <a:solidFill>
                  <a:srgbClr val="6E2E9F"/>
                </a:solidFill>
                <a:latin typeface="Courier New"/>
                <a:cs typeface="Courier New"/>
              </a:rPr>
              <a:t>+</a:t>
            </a:r>
            <a:r>
              <a:rPr dirty="0" sz="2400" spc="-50" b="1">
                <a:solidFill>
                  <a:srgbClr val="6E2E9F"/>
                </a:solidFill>
                <a:latin typeface="Courier New"/>
                <a:cs typeface="Courier New"/>
              </a:rPr>
              <a:t> </a:t>
            </a:r>
            <a:r>
              <a:rPr dirty="0" sz="2400" spc="-15" b="1">
                <a:solidFill>
                  <a:srgbClr val="6E2E9F"/>
                </a:solidFill>
                <a:latin typeface="Courier New"/>
                <a:cs typeface="Courier New"/>
              </a:rPr>
              <a:t>MySQL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445" y="2103246"/>
            <a:ext cx="11517630" cy="3699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1965" marR="5080" indent="-469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  <a:tab pos="1353185" algn="l"/>
                <a:tab pos="3138170" algn="l"/>
                <a:tab pos="4191635" algn="l"/>
                <a:tab pos="5429250" algn="l"/>
                <a:tab pos="6299200" algn="l"/>
                <a:tab pos="9178290" algn="l"/>
                <a:tab pos="11144885" algn="l"/>
              </a:tabLst>
            </a:pPr>
            <a:r>
              <a:rPr dirty="0" sz="2400" spc="-25">
                <a:latin typeface="Courier New"/>
                <a:cs typeface="Courier New"/>
              </a:rPr>
              <a:t>PH</a:t>
            </a:r>
            <a:r>
              <a:rPr dirty="0" sz="2400">
                <a:latin typeface="Courier New"/>
                <a:cs typeface="Courier New"/>
              </a:rPr>
              <a:t>P	</a:t>
            </a:r>
            <a:r>
              <a:rPr dirty="0" sz="2400" spc="-15">
                <a:latin typeface="Courier New"/>
                <a:cs typeface="Courier New"/>
              </a:rPr>
              <a:t>combine</a:t>
            </a:r>
            <a:r>
              <a:rPr dirty="0" sz="2400">
                <a:latin typeface="Courier New"/>
                <a:cs typeface="Courier New"/>
              </a:rPr>
              <a:t>d	</a:t>
            </a:r>
            <a:r>
              <a:rPr dirty="0" sz="2400" spc="-25">
                <a:latin typeface="Courier New"/>
                <a:cs typeface="Courier New"/>
              </a:rPr>
              <a:t>wit</a:t>
            </a:r>
            <a:r>
              <a:rPr dirty="0" sz="2400">
                <a:latin typeface="Courier New"/>
                <a:cs typeface="Courier New"/>
              </a:rPr>
              <a:t>h	</a:t>
            </a:r>
            <a:r>
              <a:rPr dirty="0" sz="2400" spc="-15">
                <a:latin typeface="Courier New"/>
                <a:cs typeface="Courier New"/>
              </a:rPr>
              <a:t>MySQ</a:t>
            </a:r>
            <a:r>
              <a:rPr dirty="0" sz="2400">
                <a:latin typeface="Courier New"/>
                <a:cs typeface="Courier New"/>
              </a:rPr>
              <a:t>L	</a:t>
            </a:r>
            <a:r>
              <a:rPr dirty="0" sz="2400" spc="-25">
                <a:latin typeface="Courier New"/>
                <a:cs typeface="Courier New"/>
              </a:rPr>
              <a:t>ar</a:t>
            </a:r>
            <a:r>
              <a:rPr dirty="0" sz="2400">
                <a:latin typeface="Courier New"/>
                <a:cs typeface="Courier New"/>
              </a:rPr>
              <a:t>e	</a:t>
            </a:r>
            <a:r>
              <a:rPr dirty="0" sz="2400" spc="-15" b="1">
                <a:latin typeface="Courier New"/>
                <a:cs typeface="Courier New"/>
              </a:rPr>
              <a:t>cross-platfor</a:t>
            </a:r>
            <a:r>
              <a:rPr dirty="0" sz="2400" b="1">
                <a:latin typeface="Courier New"/>
                <a:cs typeface="Courier New"/>
              </a:rPr>
              <a:t>m	</a:t>
            </a:r>
            <a:r>
              <a:rPr dirty="0" sz="2400" spc="-15">
                <a:latin typeface="Courier New"/>
                <a:cs typeface="Courier New"/>
              </a:rPr>
              <a:t>(possibl</a:t>
            </a:r>
            <a:r>
              <a:rPr dirty="0" sz="2400">
                <a:latin typeface="Courier New"/>
                <a:cs typeface="Courier New"/>
              </a:rPr>
              <a:t>e	</a:t>
            </a:r>
            <a:r>
              <a:rPr dirty="0" sz="2400" spc="-25">
                <a:latin typeface="Courier New"/>
                <a:cs typeface="Courier New"/>
              </a:rPr>
              <a:t>to  </a:t>
            </a:r>
            <a:r>
              <a:rPr dirty="0" sz="2400" spc="-5">
                <a:latin typeface="Courier New"/>
                <a:cs typeface="Courier New"/>
              </a:rPr>
              <a:t>develop</a:t>
            </a:r>
            <a:r>
              <a:rPr dirty="0" sz="2400" spc="-8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in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Windows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and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serve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on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a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Unix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platform)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5" b="1">
                <a:solidFill>
                  <a:srgbClr val="6E2E9F"/>
                </a:solidFill>
                <a:latin typeface="Courier New"/>
                <a:cs typeface="Courier New"/>
              </a:rPr>
              <a:t>Why</a:t>
            </a:r>
            <a:r>
              <a:rPr dirty="0" sz="2400" spc="-85" b="1">
                <a:solidFill>
                  <a:srgbClr val="6E2E9F"/>
                </a:solidFill>
                <a:latin typeface="Courier New"/>
                <a:cs typeface="Courier New"/>
              </a:rPr>
              <a:t> </a:t>
            </a:r>
            <a:r>
              <a:rPr dirty="0" sz="2400" spc="-30" b="1">
                <a:solidFill>
                  <a:srgbClr val="6E2E9F"/>
                </a:solidFill>
                <a:latin typeface="Courier New"/>
                <a:cs typeface="Courier New"/>
              </a:rPr>
              <a:t>PHP?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Courier New"/>
                <a:cs typeface="Courier New"/>
              </a:rPr>
              <a:t>PHP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runs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on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different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platforms</a:t>
            </a:r>
            <a:r>
              <a:rPr dirty="0" sz="2400" spc="-8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(Windows,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Linux,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Unix,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etc.)</a:t>
            </a:r>
            <a:endParaRPr sz="2400">
              <a:latin typeface="Courier New"/>
              <a:cs typeface="Courier New"/>
            </a:endParaRPr>
          </a:p>
          <a:p>
            <a:pPr marL="481965" marR="7620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  <a:tab pos="1406525" algn="l"/>
                <a:tab pos="2143125" algn="l"/>
                <a:tab pos="4344035" algn="l"/>
                <a:tab pos="5448935" algn="l"/>
                <a:tab pos="6918325" algn="l"/>
                <a:tab pos="7839075" algn="l"/>
                <a:tab pos="9490710" algn="l"/>
                <a:tab pos="10594340" algn="l"/>
              </a:tabLst>
            </a:pPr>
            <a:r>
              <a:rPr dirty="0" sz="2400" spc="-25">
                <a:latin typeface="Courier New"/>
                <a:cs typeface="Courier New"/>
              </a:rPr>
              <a:t>PH</a:t>
            </a:r>
            <a:r>
              <a:rPr dirty="0" sz="2400">
                <a:latin typeface="Courier New"/>
                <a:cs typeface="Courier New"/>
              </a:rPr>
              <a:t>P	</a:t>
            </a:r>
            <a:r>
              <a:rPr dirty="0" sz="2400" spc="-25">
                <a:latin typeface="Courier New"/>
                <a:cs typeface="Courier New"/>
              </a:rPr>
              <a:t>i</a:t>
            </a:r>
            <a:r>
              <a:rPr dirty="0" sz="2400">
                <a:latin typeface="Courier New"/>
                <a:cs typeface="Courier New"/>
              </a:rPr>
              <a:t>s	</a:t>
            </a:r>
            <a:r>
              <a:rPr dirty="0" sz="2400" spc="-15">
                <a:latin typeface="Courier New"/>
                <a:cs typeface="Courier New"/>
              </a:rPr>
              <a:t>compatibl</a:t>
            </a:r>
            <a:r>
              <a:rPr dirty="0" sz="2400">
                <a:latin typeface="Courier New"/>
                <a:cs typeface="Courier New"/>
              </a:rPr>
              <a:t>e	</a:t>
            </a:r>
            <a:r>
              <a:rPr dirty="0" sz="2400" spc="-25">
                <a:latin typeface="Courier New"/>
                <a:cs typeface="Courier New"/>
              </a:rPr>
              <a:t>wit</a:t>
            </a:r>
            <a:r>
              <a:rPr dirty="0" sz="2400">
                <a:latin typeface="Courier New"/>
                <a:cs typeface="Courier New"/>
              </a:rPr>
              <a:t>h	</a:t>
            </a:r>
            <a:r>
              <a:rPr dirty="0" sz="2400" spc="-15">
                <a:latin typeface="Courier New"/>
                <a:cs typeface="Courier New"/>
              </a:rPr>
              <a:t>almos</a:t>
            </a:r>
            <a:r>
              <a:rPr dirty="0" sz="2400">
                <a:latin typeface="Courier New"/>
                <a:cs typeface="Courier New"/>
              </a:rPr>
              <a:t>t	</a:t>
            </a:r>
            <a:r>
              <a:rPr dirty="0" sz="2400" spc="-25">
                <a:latin typeface="Courier New"/>
                <a:cs typeface="Courier New"/>
              </a:rPr>
              <a:t>al</a:t>
            </a:r>
            <a:r>
              <a:rPr dirty="0" sz="2400">
                <a:latin typeface="Courier New"/>
                <a:cs typeface="Courier New"/>
              </a:rPr>
              <a:t>l	</a:t>
            </a:r>
            <a:r>
              <a:rPr dirty="0" sz="2400" spc="-15">
                <a:latin typeface="Courier New"/>
                <a:cs typeface="Courier New"/>
              </a:rPr>
              <a:t>server</a:t>
            </a:r>
            <a:r>
              <a:rPr dirty="0" sz="2400">
                <a:latin typeface="Courier New"/>
                <a:cs typeface="Courier New"/>
              </a:rPr>
              <a:t>s	</a:t>
            </a:r>
            <a:r>
              <a:rPr dirty="0" sz="2400" spc="-25">
                <a:latin typeface="Courier New"/>
                <a:cs typeface="Courier New"/>
              </a:rPr>
              <a:t>use</a:t>
            </a:r>
            <a:r>
              <a:rPr dirty="0" sz="2400">
                <a:latin typeface="Courier New"/>
                <a:cs typeface="Courier New"/>
              </a:rPr>
              <a:t>d	</a:t>
            </a:r>
            <a:r>
              <a:rPr dirty="0" sz="2400" spc="-15">
                <a:latin typeface="Courier New"/>
                <a:cs typeface="Courier New"/>
              </a:rPr>
              <a:t>today  </a:t>
            </a:r>
            <a:r>
              <a:rPr dirty="0" sz="2400" spc="-10">
                <a:latin typeface="Courier New"/>
                <a:cs typeface="Courier New"/>
              </a:rPr>
              <a:t>(Apache,</a:t>
            </a:r>
            <a:r>
              <a:rPr dirty="0" sz="2400" spc="-7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IIS,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etc.)</a:t>
            </a:r>
            <a:endParaRPr sz="2400">
              <a:latin typeface="Courier New"/>
              <a:cs typeface="Courier New"/>
            </a:endParaRPr>
          </a:p>
          <a:p>
            <a:pPr marL="481965" marR="10795" indent="-469900">
              <a:lnSpc>
                <a:spcPct val="100000"/>
              </a:lnSpc>
              <a:spcBef>
                <a:spcPts val="6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  <a:tab pos="1322705" algn="l"/>
                <a:tab pos="1978025" algn="l"/>
                <a:tab pos="3001010" algn="l"/>
                <a:tab pos="3658235" algn="l"/>
                <a:tab pos="5410835" algn="l"/>
                <a:tab pos="6433820" algn="l"/>
                <a:tab pos="7273290" algn="l"/>
                <a:tab pos="9024620" algn="l"/>
                <a:tab pos="9865995" algn="l"/>
              </a:tabLst>
            </a:pPr>
            <a:r>
              <a:rPr dirty="0" sz="2400" spc="-25">
                <a:latin typeface="Courier New"/>
                <a:cs typeface="Courier New"/>
              </a:rPr>
              <a:t>PH</a:t>
            </a:r>
            <a:r>
              <a:rPr dirty="0" sz="2400">
                <a:latin typeface="Courier New"/>
                <a:cs typeface="Courier New"/>
              </a:rPr>
              <a:t>P	</a:t>
            </a:r>
            <a:r>
              <a:rPr dirty="0" sz="2400" spc="-25">
                <a:latin typeface="Courier New"/>
                <a:cs typeface="Courier New"/>
              </a:rPr>
              <a:t>i</a:t>
            </a:r>
            <a:r>
              <a:rPr dirty="0" sz="2400">
                <a:latin typeface="Courier New"/>
                <a:cs typeface="Courier New"/>
              </a:rPr>
              <a:t>s	</a:t>
            </a:r>
            <a:r>
              <a:rPr dirty="0" sz="2400" spc="-25">
                <a:latin typeface="Courier New"/>
                <a:cs typeface="Courier New"/>
              </a:rPr>
              <a:t>FRE</a:t>
            </a:r>
            <a:r>
              <a:rPr dirty="0" sz="2400">
                <a:latin typeface="Courier New"/>
                <a:cs typeface="Courier New"/>
              </a:rPr>
              <a:t>E	</a:t>
            </a:r>
            <a:r>
              <a:rPr dirty="0" sz="2400" spc="-25">
                <a:latin typeface="Courier New"/>
                <a:cs typeface="Courier New"/>
              </a:rPr>
              <a:t>t</a:t>
            </a:r>
            <a:r>
              <a:rPr dirty="0" sz="2400">
                <a:latin typeface="Courier New"/>
                <a:cs typeface="Courier New"/>
              </a:rPr>
              <a:t>o	</a:t>
            </a:r>
            <a:r>
              <a:rPr dirty="0" sz="2400" spc="-15">
                <a:latin typeface="Courier New"/>
                <a:cs typeface="Courier New"/>
              </a:rPr>
              <a:t>downloa</a:t>
            </a:r>
            <a:r>
              <a:rPr dirty="0" sz="2400">
                <a:latin typeface="Courier New"/>
                <a:cs typeface="Courier New"/>
              </a:rPr>
              <a:t>d	</a:t>
            </a:r>
            <a:r>
              <a:rPr dirty="0" sz="2400" spc="-25">
                <a:latin typeface="Courier New"/>
                <a:cs typeface="Courier New"/>
              </a:rPr>
              <a:t>fro</a:t>
            </a:r>
            <a:r>
              <a:rPr dirty="0" sz="2400">
                <a:latin typeface="Courier New"/>
                <a:cs typeface="Courier New"/>
              </a:rPr>
              <a:t>m	</a:t>
            </a:r>
            <a:r>
              <a:rPr dirty="0" sz="2400" spc="-25">
                <a:latin typeface="Courier New"/>
                <a:cs typeface="Courier New"/>
              </a:rPr>
              <a:t>th</a:t>
            </a:r>
            <a:r>
              <a:rPr dirty="0" sz="2400">
                <a:latin typeface="Courier New"/>
                <a:cs typeface="Courier New"/>
              </a:rPr>
              <a:t>e	</a:t>
            </a:r>
            <a:r>
              <a:rPr dirty="0" sz="2400" spc="-15">
                <a:latin typeface="Courier New"/>
                <a:cs typeface="Courier New"/>
              </a:rPr>
              <a:t>officia</a:t>
            </a:r>
            <a:r>
              <a:rPr dirty="0" sz="2400">
                <a:latin typeface="Courier New"/>
                <a:cs typeface="Courier New"/>
              </a:rPr>
              <a:t>l	</a:t>
            </a:r>
            <a:r>
              <a:rPr dirty="0" sz="2400" spc="-25">
                <a:latin typeface="Courier New"/>
                <a:cs typeface="Courier New"/>
              </a:rPr>
              <a:t>PH</a:t>
            </a:r>
            <a:r>
              <a:rPr dirty="0" sz="2400">
                <a:latin typeface="Courier New"/>
                <a:cs typeface="Courier New"/>
              </a:rPr>
              <a:t>P	</a:t>
            </a:r>
            <a:r>
              <a:rPr dirty="0" sz="2400" spc="-15">
                <a:latin typeface="Courier New"/>
                <a:cs typeface="Courier New"/>
              </a:rPr>
              <a:t>resource:  </a:t>
            </a:r>
            <a:r>
              <a:rPr dirty="0" u="sng" sz="2400" spc="-15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Courier New"/>
                <a:cs typeface="Courier New"/>
                <a:hlinkClick r:id="rId2"/>
              </a:rPr>
              <a:t>www.php.net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Courier New"/>
                <a:cs typeface="Courier New"/>
              </a:rPr>
              <a:t>PHP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is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easy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to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learn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and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runs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efficiently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on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the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server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 spc="-30">
                <a:latin typeface="Courier New"/>
                <a:cs typeface="Courier New"/>
              </a:rPr>
              <a:t>side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6603" y="1033652"/>
            <a:ext cx="777240" cy="309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50" spc="-10">
                <a:latin typeface="Arial MT"/>
                <a:cs typeface="Arial MT"/>
              </a:rPr>
              <a:t>Con</a:t>
            </a:r>
            <a:r>
              <a:rPr dirty="0" sz="1850" spc="-15">
                <a:latin typeface="Arial MT"/>
                <a:cs typeface="Arial MT"/>
              </a:rPr>
              <a:t>t..</a:t>
            </a:r>
            <a:r>
              <a:rPr dirty="0" sz="1850" spc="5">
                <a:latin typeface="Arial MT"/>
                <a:cs typeface="Arial MT"/>
              </a:rPr>
              <a:t>d</a:t>
            </a:r>
            <a:endParaRPr sz="1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32" y="608533"/>
            <a:ext cx="1695450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spc="-20"/>
              <a:t>E</a:t>
            </a:r>
            <a:r>
              <a:rPr dirty="0" sz="3400" spc="-5"/>
              <a:t>x</a:t>
            </a:r>
            <a:r>
              <a:rPr dirty="0" sz="3400" spc="-30"/>
              <a:t>a</a:t>
            </a:r>
            <a:r>
              <a:rPr dirty="0" sz="3400" spc="-20"/>
              <a:t>m</a:t>
            </a:r>
            <a:r>
              <a:rPr dirty="0" sz="3400" spc="-25"/>
              <a:t>p</a:t>
            </a:r>
            <a:r>
              <a:rPr dirty="0" sz="3400" spc="-20"/>
              <a:t>l</a:t>
            </a:r>
            <a:r>
              <a:rPr dirty="0" sz="3400" spc="-5"/>
              <a:t>e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472846" y="1921890"/>
            <a:ext cx="11037570" cy="420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1965" marR="12700" indent="-469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In</a:t>
            </a:r>
            <a:r>
              <a:rPr dirty="0" sz="2400" spc="-3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the</a:t>
            </a:r>
            <a:r>
              <a:rPr dirty="0" sz="2400" spc="-5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ourier New"/>
                <a:cs typeface="Courier New"/>
              </a:rPr>
              <a:t>following</a:t>
            </a:r>
            <a:r>
              <a:rPr dirty="0" sz="2400" spc="-4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ourier New"/>
                <a:cs typeface="Courier New"/>
              </a:rPr>
              <a:t>example</a:t>
            </a:r>
            <a:r>
              <a:rPr dirty="0" sz="2400" spc="-5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you</a:t>
            </a:r>
            <a:r>
              <a:rPr dirty="0" sz="2400" spc="-3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ourier New"/>
                <a:cs typeface="Courier New"/>
              </a:rPr>
              <a:t>access</a:t>
            </a:r>
            <a:r>
              <a:rPr dirty="0" sz="2400" spc="-3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the</a:t>
            </a:r>
            <a:r>
              <a:rPr dirty="0" sz="2400" spc="-7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ourier New"/>
                <a:cs typeface="Courier New"/>
              </a:rPr>
              <a:t>variable</a:t>
            </a:r>
            <a:r>
              <a:rPr dirty="0" sz="2400" spc="-6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values</a:t>
            </a:r>
            <a:r>
              <a:rPr dirty="0" sz="2400" spc="-6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Courier New"/>
                <a:cs typeface="Courier New"/>
              </a:rPr>
              <a:t>by </a:t>
            </a:r>
            <a:r>
              <a:rPr dirty="0" sz="2400" spc="-14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ourier New"/>
                <a:cs typeface="Courier New"/>
              </a:rPr>
              <a:t>referring</a:t>
            </a:r>
            <a:r>
              <a:rPr dirty="0" sz="2400" spc="-4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to</a:t>
            </a:r>
            <a:r>
              <a:rPr dirty="0" sz="2400" spc="-3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the</a:t>
            </a:r>
            <a:r>
              <a:rPr dirty="0" sz="2400" spc="-5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ourier New"/>
                <a:cs typeface="Courier New"/>
              </a:rPr>
              <a:t>array</a:t>
            </a:r>
            <a:r>
              <a:rPr dirty="0" sz="2400" spc="-4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ourier New"/>
                <a:cs typeface="Courier New"/>
              </a:rPr>
              <a:t>name</a:t>
            </a:r>
            <a:r>
              <a:rPr dirty="0" sz="2400" spc="-3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and</a:t>
            </a:r>
            <a:r>
              <a:rPr dirty="0" sz="2400" spc="-6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15">
                <a:solidFill>
                  <a:srgbClr val="0D0D0D"/>
                </a:solidFill>
                <a:latin typeface="Courier New"/>
                <a:cs typeface="Courier New"/>
              </a:rPr>
              <a:t>index: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15">
                <a:solidFill>
                  <a:srgbClr val="0D0D0D"/>
                </a:solidFill>
                <a:latin typeface="Courier New"/>
                <a:cs typeface="Courier New"/>
              </a:rPr>
              <a:t>&lt;?php</a:t>
            </a:r>
            <a:endParaRPr sz="24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400" spc="-15">
                <a:solidFill>
                  <a:srgbClr val="0D0D0D"/>
                </a:solidFill>
                <a:latin typeface="Courier New"/>
                <a:cs typeface="Courier New"/>
              </a:rPr>
              <a:t>$cars[0]="Saab";</a:t>
            </a:r>
            <a:endParaRPr sz="24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400" spc="-15">
                <a:solidFill>
                  <a:srgbClr val="0D0D0D"/>
                </a:solidFill>
                <a:latin typeface="Courier New"/>
                <a:cs typeface="Courier New"/>
              </a:rPr>
              <a:t>$cars[1]="Volvo";</a:t>
            </a:r>
            <a:endParaRPr sz="24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400" spc="-15">
                <a:solidFill>
                  <a:srgbClr val="0D0D0D"/>
                </a:solidFill>
                <a:latin typeface="Courier New"/>
                <a:cs typeface="Courier New"/>
              </a:rPr>
              <a:t>$cars[2]="BMW";</a:t>
            </a:r>
            <a:endParaRPr sz="24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  <a:spcBef>
                <a:spcPts val="5"/>
              </a:spcBef>
            </a:pPr>
            <a:r>
              <a:rPr dirty="0" sz="2400" spc="-15">
                <a:solidFill>
                  <a:srgbClr val="0D0D0D"/>
                </a:solidFill>
                <a:latin typeface="Courier New"/>
                <a:cs typeface="Courier New"/>
              </a:rPr>
              <a:t>$cars[3]="Toyota";</a:t>
            </a:r>
            <a:endParaRPr sz="24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echo</a:t>
            </a:r>
            <a:r>
              <a:rPr dirty="0" sz="2400" spc="-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ourier New"/>
                <a:cs typeface="Courier New"/>
              </a:rPr>
              <a:t>$cars[0]</a:t>
            </a:r>
            <a:r>
              <a:rPr dirty="0" sz="2400" spc="-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0D0D0D"/>
                </a:solidFill>
                <a:latin typeface="Courier New"/>
                <a:cs typeface="Courier New"/>
              </a:rPr>
              <a:t>.</a:t>
            </a:r>
            <a:r>
              <a:rPr dirty="0" sz="2400" spc="-6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0D0D0D"/>
                </a:solidFill>
                <a:latin typeface="Courier New"/>
                <a:cs typeface="Courier New"/>
              </a:rPr>
              <a:t>"</a:t>
            </a:r>
            <a:r>
              <a:rPr dirty="0" sz="2400" spc="-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and</a:t>
            </a:r>
            <a:r>
              <a:rPr dirty="0" sz="2400" spc="-2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0D0D0D"/>
                </a:solidFill>
                <a:latin typeface="Courier New"/>
                <a:cs typeface="Courier New"/>
              </a:rPr>
              <a:t>"</a:t>
            </a:r>
            <a:r>
              <a:rPr dirty="0" sz="2400" spc="-6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0D0D0D"/>
                </a:solidFill>
                <a:latin typeface="Courier New"/>
                <a:cs typeface="Courier New"/>
              </a:rPr>
              <a:t>.</a:t>
            </a:r>
            <a:r>
              <a:rPr dirty="0" sz="2400" spc="-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ourier New"/>
                <a:cs typeface="Courier New"/>
              </a:rPr>
              <a:t>$cars[1]</a:t>
            </a:r>
            <a:r>
              <a:rPr dirty="0" sz="2400" spc="-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0D0D0D"/>
                </a:solidFill>
                <a:latin typeface="Courier New"/>
                <a:cs typeface="Courier New"/>
              </a:rPr>
              <a:t>.</a:t>
            </a:r>
            <a:r>
              <a:rPr dirty="0" sz="2400" spc="-2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0D0D0D"/>
                </a:solidFill>
                <a:latin typeface="Courier New"/>
                <a:cs typeface="Courier New"/>
              </a:rPr>
              <a:t>"</a:t>
            </a:r>
            <a:r>
              <a:rPr dirty="0" sz="2400" spc="-4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ourier New"/>
                <a:cs typeface="Courier New"/>
              </a:rPr>
              <a:t>are</a:t>
            </a:r>
            <a:r>
              <a:rPr dirty="0" sz="2400" spc="-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ourier New"/>
                <a:cs typeface="Courier New"/>
              </a:rPr>
              <a:t>Swedish</a:t>
            </a:r>
            <a:r>
              <a:rPr dirty="0" sz="2400" spc="-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15">
                <a:solidFill>
                  <a:srgbClr val="0D0D0D"/>
                </a:solidFill>
                <a:latin typeface="Courier New"/>
                <a:cs typeface="Courier New"/>
              </a:rPr>
              <a:t>cars.";</a:t>
            </a:r>
            <a:endParaRPr sz="24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400" spc="-25">
                <a:solidFill>
                  <a:srgbClr val="0D0D0D"/>
                </a:solidFill>
                <a:latin typeface="Courier New"/>
                <a:cs typeface="Courier New"/>
              </a:rPr>
              <a:t>?&gt;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  <a:tab pos="5776595" algn="l"/>
              </a:tabLst>
            </a:pP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The</a:t>
            </a:r>
            <a:r>
              <a:rPr dirty="0" sz="2400" spc="-3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ourier New"/>
                <a:cs typeface="Courier New"/>
              </a:rPr>
              <a:t>code</a:t>
            </a:r>
            <a:r>
              <a:rPr dirty="0" sz="2400" spc="-40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above</a:t>
            </a:r>
            <a:r>
              <a:rPr dirty="0" sz="2400" spc="-2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ourier New"/>
                <a:cs typeface="Courier New"/>
              </a:rPr>
              <a:t>will</a:t>
            </a:r>
            <a:r>
              <a:rPr dirty="0" sz="2400" spc="-15">
                <a:solidFill>
                  <a:srgbClr val="0D0D0D"/>
                </a:solidFill>
                <a:latin typeface="Courier New"/>
                <a:cs typeface="Courier New"/>
              </a:rPr>
              <a:t> output:	</a:t>
            </a: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Saab</a:t>
            </a:r>
            <a:r>
              <a:rPr dirty="0" sz="2400" spc="-5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and</a:t>
            </a:r>
            <a:r>
              <a:rPr dirty="0" sz="2400" spc="-6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ourier New"/>
                <a:cs typeface="Courier New"/>
              </a:rPr>
              <a:t>Volvo</a:t>
            </a:r>
            <a:r>
              <a:rPr dirty="0" sz="2400" spc="-5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ourier New"/>
                <a:cs typeface="Courier New"/>
              </a:rPr>
              <a:t>are</a:t>
            </a:r>
            <a:r>
              <a:rPr dirty="0" sz="2400" spc="-65">
                <a:solidFill>
                  <a:srgbClr val="0D0D0D"/>
                </a:solidFill>
                <a:latin typeface="Courier New"/>
                <a:cs typeface="Courier New"/>
              </a:rPr>
              <a:t> </a:t>
            </a:r>
            <a:r>
              <a:rPr dirty="0" sz="2400" spc="-15">
                <a:solidFill>
                  <a:srgbClr val="0D0D0D"/>
                </a:solidFill>
                <a:latin typeface="Courier New"/>
                <a:cs typeface="Courier New"/>
              </a:rPr>
              <a:t>Swedish</a:t>
            </a:r>
            <a:endParaRPr sz="2400">
              <a:latin typeface="Courier New"/>
              <a:cs typeface="Courier New"/>
            </a:endParaRPr>
          </a:p>
          <a:p>
            <a:pPr marL="339725">
              <a:lnSpc>
                <a:spcPct val="100000"/>
              </a:lnSpc>
              <a:tabLst>
                <a:tab pos="10905490" algn="l"/>
              </a:tabLst>
            </a:pPr>
            <a:r>
              <a:rPr dirty="0" u="sng" sz="2400" spc="-315">
                <a:solidFill>
                  <a:srgbClr val="0D0D0D"/>
                </a:solidFill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2400" spc="-15">
                <a:solidFill>
                  <a:srgbClr val="0D0D0D"/>
                </a:solidFill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cars.	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3847" y="683209"/>
            <a:ext cx="3773804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Associative</a:t>
            </a:r>
            <a:r>
              <a:rPr dirty="0" sz="3600" spc="-120"/>
              <a:t> </a:t>
            </a:r>
            <a:r>
              <a:rPr dirty="0" sz="3600" spc="-15"/>
              <a:t>Arrays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481990" y="1720722"/>
            <a:ext cx="11028045" cy="4065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1965" marR="721995" indent="-469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dirty="0" sz="2400" spc="-5">
                <a:latin typeface="Courier New"/>
                <a:cs typeface="Courier New"/>
              </a:rPr>
              <a:t>An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associative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array,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each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ID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key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is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associated</a:t>
            </a:r>
            <a:r>
              <a:rPr dirty="0" sz="2400" spc="-7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with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a </a:t>
            </a:r>
            <a:r>
              <a:rPr dirty="0" sz="2400" spc="-1425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value.</a:t>
            </a:r>
            <a:endParaRPr sz="2400">
              <a:latin typeface="Courier New"/>
              <a:cs typeface="Courier New"/>
            </a:endParaRPr>
          </a:p>
          <a:p>
            <a:pPr marL="481965" marR="5080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dirty="0" sz="2400" spc="-5">
                <a:latin typeface="Courier New"/>
                <a:cs typeface="Courier New"/>
              </a:rPr>
              <a:t>When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storing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data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about</a:t>
            </a:r>
            <a:r>
              <a:rPr dirty="0" sz="2400" spc="-7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specific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named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values,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a</a:t>
            </a:r>
            <a:r>
              <a:rPr dirty="0" sz="2400" spc="-65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numerical </a:t>
            </a:r>
            <a:r>
              <a:rPr dirty="0" sz="2400" spc="-14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array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is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not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always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the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best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way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to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do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it.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5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dirty="0" sz="2400" spc="-5">
                <a:latin typeface="Courier New"/>
                <a:cs typeface="Courier New"/>
              </a:rPr>
              <a:t>With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associative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arrays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we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can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use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the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values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as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keys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and</a:t>
            </a:r>
            <a:endParaRPr sz="24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400" spc="-5">
                <a:latin typeface="Courier New"/>
                <a:cs typeface="Courier New"/>
              </a:rPr>
              <a:t>assign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values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to</a:t>
            </a:r>
            <a:r>
              <a:rPr dirty="0" sz="2400" spc="-65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them.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5" b="1">
                <a:latin typeface="Courier New"/>
                <a:cs typeface="Courier New"/>
              </a:rPr>
              <a:t>Example</a:t>
            </a:r>
            <a:r>
              <a:rPr dirty="0" sz="2400" spc="-13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dirty="0" sz="2400" spc="-5">
                <a:latin typeface="Courier New"/>
                <a:cs typeface="Courier New"/>
              </a:rPr>
              <a:t>In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this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example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we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use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an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array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to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assign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ages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to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30">
                <a:latin typeface="Courier New"/>
                <a:cs typeface="Courier New"/>
              </a:rPr>
              <a:t>the</a:t>
            </a:r>
            <a:endParaRPr sz="24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400" spc="-10">
                <a:latin typeface="Courier New"/>
                <a:cs typeface="Courier New"/>
              </a:rPr>
              <a:t>different</a:t>
            </a:r>
            <a:r>
              <a:rPr dirty="0" sz="2400" spc="-105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persons: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dirty="0" sz="2400" spc="-15">
                <a:latin typeface="Courier New"/>
                <a:cs typeface="Courier New"/>
              </a:rPr>
              <a:t>$ages</a:t>
            </a:r>
            <a:r>
              <a:rPr dirty="0" sz="2400" spc="5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array("Peter"=&gt;32,</a:t>
            </a:r>
            <a:r>
              <a:rPr dirty="0" sz="2400" spc="-7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"Quagmire"=&gt;30,</a:t>
            </a:r>
            <a:r>
              <a:rPr dirty="0" sz="2400" spc="-70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"Joe"=&gt;34);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805687"/>
            <a:ext cx="2042795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spc="-5"/>
              <a:t>Example</a:t>
            </a:r>
            <a:r>
              <a:rPr dirty="0" sz="3400" spc="-165"/>
              <a:t> </a:t>
            </a:r>
            <a:r>
              <a:rPr dirty="0" sz="3400" spc="-5"/>
              <a:t>2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412495" y="1600657"/>
            <a:ext cx="10979785" cy="4611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>
                <a:latin typeface="Courier New"/>
                <a:cs typeface="Courier New"/>
              </a:rPr>
              <a:t>This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example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is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the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same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as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example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1,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but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shows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a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different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way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30">
                <a:latin typeface="Courier New"/>
                <a:cs typeface="Courier New"/>
              </a:rPr>
              <a:t>of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creating</a:t>
            </a:r>
            <a:r>
              <a:rPr dirty="0" sz="2000" spc="-6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the</a:t>
            </a:r>
            <a:r>
              <a:rPr dirty="0" sz="2000" spc="-45">
                <a:latin typeface="Courier New"/>
                <a:cs typeface="Courier New"/>
              </a:rPr>
              <a:t> </a:t>
            </a:r>
            <a:r>
              <a:rPr dirty="0" sz="2000" spc="-15">
                <a:latin typeface="Courier New"/>
                <a:cs typeface="Courier New"/>
              </a:rPr>
              <a:t>array: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481965" algn="l"/>
              </a:tabLst>
            </a:pPr>
            <a:r>
              <a:rPr dirty="0" sz="20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0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000" spc="-5">
                <a:latin typeface="Courier New"/>
                <a:cs typeface="Courier New"/>
              </a:rPr>
              <a:t>$ages['Peter']</a:t>
            </a:r>
            <a:r>
              <a:rPr dirty="0" sz="2000" spc="-7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60">
                <a:latin typeface="Courier New"/>
                <a:cs typeface="Courier New"/>
              </a:rPr>
              <a:t> </a:t>
            </a:r>
            <a:r>
              <a:rPr dirty="0" sz="2000" spc="-15">
                <a:latin typeface="Courier New"/>
                <a:cs typeface="Courier New"/>
              </a:rPr>
              <a:t>"32";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$ages['Quagmire']</a:t>
            </a:r>
            <a:r>
              <a:rPr dirty="0" sz="2000" spc="-8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55">
                <a:latin typeface="Courier New"/>
                <a:cs typeface="Courier New"/>
              </a:rPr>
              <a:t> </a:t>
            </a:r>
            <a:r>
              <a:rPr dirty="0" sz="2000" spc="-15">
                <a:latin typeface="Courier New"/>
                <a:cs typeface="Courier New"/>
              </a:rPr>
              <a:t>"30";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$ages['Joe']</a:t>
            </a:r>
            <a:r>
              <a:rPr dirty="0" sz="2000" spc="-5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55">
                <a:latin typeface="Courier New"/>
                <a:cs typeface="Courier New"/>
              </a:rPr>
              <a:t> </a:t>
            </a:r>
            <a:r>
              <a:rPr dirty="0" sz="2000" spc="-20">
                <a:latin typeface="Courier New"/>
                <a:cs typeface="Courier New"/>
              </a:rPr>
              <a:t>"34";</a:t>
            </a:r>
            <a:endParaRPr sz="20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4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 spc="-5">
                <a:latin typeface="Courier New"/>
                <a:cs typeface="Courier New"/>
              </a:rPr>
              <a:t>The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ID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keys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can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be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used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in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a</a:t>
            </a:r>
            <a:r>
              <a:rPr dirty="0" sz="2000" spc="-15">
                <a:latin typeface="Courier New"/>
                <a:cs typeface="Courier New"/>
              </a:rPr>
              <a:t> script:</a:t>
            </a:r>
            <a:endParaRPr sz="20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 spc="-15">
                <a:latin typeface="Courier New"/>
                <a:cs typeface="Courier New"/>
              </a:rPr>
              <a:t>&lt;?php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$ages['Peter']</a:t>
            </a:r>
            <a:r>
              <a:rPr dirty="0" sz="2000" spc="-7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60">
                <a:latin typeface="Courier New"/>
                <a:cs typeface="Courier New"/>
              </a:rPr>
              <a:t> </a:t>
            </a:r>
            <a:r>
              <a:rPr dirty="0" sz="2000" spc="-15">
                <a:latin typeface="Courier New"/>
                <a:cs typeface="Courier New"/>
              </a:rPr>
              <a:t>"32";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Courier New"/>
                <a:cs typeface="Courier New"/>
              </a:rPr>
              <a:t>$ages['Quagmire']</a:t>
            </a:r>
            <a:r>
              <a:rPr dirty="0" sz="2000" spc="-7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50">
                <a:latin typeface="Courier New"/>
                <a:cs typeface="Courier New"/>
              </a:rPr>
              <a:t> </a:t>
            </a:r>
            <a:r>
              <a:rPr dirty="0" sz="2000" spc="-20">
                <a:latin typeface="Courier New"/>
                <a:cs typeface="Courier New"/>
              </a:rPr>
              <a:t>"30";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$ages['Joe']</a:t>
            </a:r>
            <a:r>
              <a:rPr dirty="0" sz="2000" spc="-6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60">
                <a:latin typeface="Courier New"/>
                <a:cs typeface="Courier New"/>
              </a:rPr>
              <a:t> </a:t>
            </a:r>
            <a:r>
              <a:rPr dirty="0" sz="2000" spc="-15">
                <a:latin typeface="Courier New"/>
                <a:cs typeface="Courier New"/>
              </a:rPr>
              <a:t>"34";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echo</a:t>
            </a:r>
            <a:r>
              <a:rPr dirty="0" sz="2000" spc="-4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"Peter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is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"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.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$ages['Peter']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.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"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years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15">
                <a:latin typeface="Courier New"/>
                <a:cs typeface="Courier New"/>
              </a:rPr>
              <a:t>old.";</a:t>
            </a:r>
            <a:endParaRPr sz="20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000" spc="-30">
                <a:latin typeface="Courier New"/>
                <a:cs typeface="Courier New"/>
              </a:rPr>
              <a:t>?&gt;</a:t>
            </a:r>
            <a:endParaRPr sz="20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>
                <a:latin typeface="Courier New"/>
                <a:cs typeface="Courier New"/>
              </a:rPr>
              <a:t>The</a:t>
            </a:r>
            <a:r>
              <a:rPr dirty="0" sz="2000" spc="-4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code</a:t>
            </a:r>
            <a:r>
              <a:rPr dirty="0" sz="2000" spc="-4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above</a:t>
            </a:r>
            <a:r>
              <a:rPr dirty="0" sz="2000" spc="-4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will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 spc="-20">
                <a:latin typeface="Courier New"/>
                <a:cs typeface="Courier New"/>
              </a:rPr>
              <a:t>output: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10966450" algn="l"/>
              </a:tabLst>
            </a:pPr>
            <a:r>
              <a:rPr dirty="0" sz="2000" spc="-5">
                <a:latin typeface="Courier New"/>
                <a:cs typeface="Courier New"/>
              </a:rPr>
              <a:t>Pet</a:t>
            </a:r>
            <a:r>
              <a:rPr dirty="0" u="sng" sz="2000" spc="-5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er</a:t>
            </a:r>
            <a:r>
              <a:rPr dirty="0" u="sng" sz="2000" spc="-4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2000" spc="-5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is</a:t>
            </a:r>
            <a:r>
              <a:rPr dirty="0" u="sng" sz="2000" spc="-2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2000" spc="-5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32</a:t>
            </a:r>
            <a:r>
              <a:rPr dirty="0" u="sng" sz="2000" spc="-4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sng" sz="2000" spc="-5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years</a:t>
            </a:r>
            <a:r>
              <a:rPr dirty="0" u="sng" sz="2000" spc="-2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old.	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48232" y="653034"/>
            <a:ext cx="48691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Multidimensional</a:t>
            </a:r>
            <a:r>
              <a:rPr dirty="0" sz="3600" spc="-95"/>
              <a:t> </a:t>
            </a:r>
            <a:r>
              <a:rPr dirty="0" sz="3600" spc="-15"/>
              <a:t>Arrays</a:t>
            </a:r>
            <a:endParaRPr sz="36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8831" y="1970224"/>
          <a:ext cx="11494770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700"/>
                <a:gridCol w="3373120"/>
                <a:gridCol w="1270000"/>
                <a:gridCol w="909954"/>
                <a:gridCol w="1461134"/>
                <a:gridCol w="549909"/>
                <a:gridCol w="728979"/>
                <a:gridCol w="911859"/>
                <a:gridCol w="1131570"/>
              </a:tblGrid>
              <a:tr h="380523">
                <a:tc>
                  <a:txBody>
                    <a:bodyPr/>
                    <a:lstStyle/>
                    <a:p>
                      <a:pPr marL="597535" indent="-471170">
                        <a:lnSpc>
                          <a:spcPts val="2635"/>
                        </a:lnSpc>
                        <a:buClr>
                          <a:srgbClr val="CC0000"/>
                        </a:buClr>
                        <a:buFont typeface="Wingdings"/>
                        <a:buChar char=""/>
                        <a:tabLst>
                          <a:tab pos="597535" algn="l"/>
                          <a:tab pos="598170" algn="l"/>
                        </a:tabLst>
                      </a:pPr>
                      <a:r>
                        <a:rPr dirty="0" sz="2400" spc="-25">
                          <a:latin typeface="Courier New"/>
                          <a:cs typeface="Courier New"/>
                        </a:rPr>
                        <a:t>In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9375">
                        <a:lnSpc>
                          <a:spcPts val="2635"/>
                        </a:lnSpc>
                      </a:pPr>
                      <a:r>
                        <a:rPr dirty="0" sz="2400"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2400" spc="-9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15">
                          <a:latin typeface="Courier New"/>
                          <a:cs typeface="Courier New"/>
                        </a:rPr>
                        <a:t>multidimensional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635"/>
                        </a:lnSpc>
                      </a:pPr>
                      <a:r>
                        <a:rPr dirty="0" sz="2400" spc="-15">
                          <a:latin typeface="Courier New"/>
                          <a:cs typeface="Courier New"/>
                        </a:rPr>
                        <a:t>array,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2635"/>
                        </a:lnSpc>
                      </a:pPr>
                      <a:r>
                        <a:rPr dirty="0" sz="2400" spc="-25">
                          <a:latin typeface="Courier New"/>
                          <a:cs typeface="Courier New"/>
                        </a:rPr>
                        <a:t>each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635"/>
                        </a:lnSpc>
                      </a:pPr>
                      <a:r>
                        <a:rPr dirty="0" sz="2400" spc="-15">
                          <a:latin typeface="Courier New"/>
                          <a:cs typeface="Courier New"/>
                        </a:rPr>
                        <a:t>element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2635"/>
                        </a:lnSpc>
                      </a:pPr>
                      <a:r>
                        <a:rPr dirty="0" sz="2400" spc="-25">
                          <a:latin typeface="Courier New"/>
                          <a:cs typeface="Courier New"/>
                        </a:rPr>
                        <a:t>in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2635"/>
                        </a:lnSpc>
                      </a:pPr>
                      <a:r>
                        <a:rPr dirty="0" sz="2400" spc="-25">
                          <a:latin typeface="Courier New"/>
                          <a:cs typeface="Courier New"/>
                        </a:rPr>
                        <a:t>the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2635"/>
                        </a:lnSpc>
                      </a:pPr>
                      <a:r>
                        <a:rPr dirty="0" sz="2400" spc="-25">
                          <a:latin typeface="Courier New"/>
                          <a:cs typeface="Courier New"/>
                        </a:rPr>
                        <a:t>main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2635"/>
                        </a:lnSpc>
                      </a:pPr>
                      <a:r>
                        <a:rPr dirty="0" sz="2400" spc="-15">
                          <a:latin typeface="Courier New"/>
                          <a:cs typeface="Courier New"/>
                        </a:rPr>
                        <a:t>array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60283">
                <a:tc>
                  <a:txBody>
                    <a:bodyPr/>
                    <a:lstStyle/>
                    <a:p>
                      <a:pPr marL="597535">
                        <a:lnSpc>
                          <a:spcPts val="2595"/>
                        </a:lnSpc>
                      </a:pPr>
                      <a:r>
                        <a:rPr dirty="0" sz="2400" spc="-25">
                          <a:latin typeface="Courier New"/>
                          <a:cs typeface="Courier New"/>
                        </a:rPr>
                        <a:t>can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9375">
                        <a:lnSpc>
                          <a:spcPts val="2595"/>
                        </a:lnSpc>
                      </a:pPr>
                      <a:r>
                        <a:rPr dirty="0" sz="2400" spc="-5">
                          <a:latin typeface="Courier New"/>
                          <a:cs typeface="Courier New"/>
                        </a:rPr>
                        <a:t>also</a:t>
                      </a:r>
                      <a:r>
                        <a:rPr dirty="0" sz="2400" spc="-7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5">
                          <a:latin typeface="Courier New"/>
                          <a:cs typeface="Courier New"/>
                        </a:rPr>
                        <a:t>be</a:t>
                      </a:r>
                      <a:r>
                        <a:rPr dirty="0" sz="2400" spc="-4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5">
                          <a:latin typeface="Courier New"/>
                          <a:cs typeface="Courier New"/>
                        </a:rPr>
                        <a:t>an</a:t>
                      </a:r>
                      <a:r>
                        <a:rPr dirty="0" sz="2400" spc="-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400" spc="-15">
                          <a:latin typeface="Courier New"/>
                          <a:cs typeface="Courier New"/>
                        </a:rPr>
                        <a:t>array.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13740" y="2650616"/>
            <a:ext cx="11590655" cy="289115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700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dirty="0" sz="2400">
                <a:latin typeface="Courier New"/>
                <a:cs typeface="Courier New"/>
              </a:rPr>
              <a:t>And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each</a:t>
            </a:r>
            <a:r>
              <a:rPr dirty="0" sz="2400" spc="-6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element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in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the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sub-array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can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be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an</a:t>
            </a:r>
            <a:r>
              <a:rPr dirty="0" sz="2400" spc="-2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array,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and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so</a:t>
            </a:r>
            <a:r>
              <a:rPr dirty="0" sz="2400" spc="-20">
                <a:latin typeface="Courier New"/>
                <a:cs typeface="Courier New"/>
              </a:rPr>
              <a:t> on.</a:t>
            </a:r>
            <a:endParaRPr sz="2400">
              <a:latin typeface="Courier New"/>
              <a:cs typeface="Courier New"/>
            </a:endParaRPr>
          </a:p>
          <a:p>
            <a:pPr marL="481965" marR="1968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dirty="0" sz="2400">
                <a:latin typeface="Courier New"/>
                <a:cs typeface="Courier New"/>
              </a:rPr>
              <a:t>The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dimension</a:t>
            </a:r>
            <a:r>
              <a:rPr dirty="0" sz="2400" spc="-6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of</a:t>
            </a:r>
            <a:r>
              <a:rPr dirty="0" sz="2400" spc="-7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an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array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indicates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the</a:t>
            </a:r>
            <a:r>
              <a:rPr dirty="0" sz="2400" spc="-9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number</a:t>
            </a:r>
            <a:r>
              <a:rPr dirty="0" sz="2400" spc="-7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of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indices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you </a:t>
            </a:r>
            <a:r>
              <a:rPr dirty="0" sz="2400" spc="-142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need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to</a:t>
            </a:r>
            <a:r>
              <a:rPr dirty="0" sz="2400" spc="-6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select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an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element.</a:t>
            </a:r>
            <a:endParaRPr sz="2400">
              <a:latin typeface="Courier New"/>
              <a:cs typeface="Courier New"/>
            </a:endParaRPr>
          </a:p>
          <a:p>
            <a:pPr marL="481965" marR="1714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dirty="0" sz="2400">
                <a:latin typeface="Courier New"/>
                <a:cs typeface="Courier New"/>
              </a:rPr>
              <a:t>For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a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two-dimensional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array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you</a:t>
            </a:r>
            <a:r>
              <a:rPr dirty="0" sz="2400" spc="-7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need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two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indices</a:t>
            </a:r>
            <a:r>
              <a:rPr dirty="0" sz="2400" spc="-7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to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select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an </a:t>
            </a:r>
            <a:r>
              <a:rPr dirty="0" sz="2400" spc="-142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element</a:t>
            </a:r>
            <a:endParaRPr sz="2400">
              <a:latin typeface="Courier New"/>
              <a:cs typeface="Courier New"/>
            </a:endParaRPr>
          </a:p>
          <a:p>
            <a:pPr marL="481965" marR="1104900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"/>
              <a:tabLst>
                <a:tab pos="481965" algn="l"/>
                <a:tab pos="482600" algn="l"/>
              </a:tabLst>
            </a:pPr>
            <a:r>
              <a:rPr dirty="0" sz="2400">
                <a:latin typeface="Courier New"/>
                <a:cs typeface="Courier New"/>
              </a:rPr>
              <a:t>For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a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three-dimensional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array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you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need</a:t>
            </a:r>
            <a:r>
              <a:rPr dirty="0" sz="2400" spc="-6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three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indices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to </a:t>
            </a:r>
            <a:r>
              <a:rPr dirty="0" sz="2400" spc="-142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select</a:t>
            </a:r>
            <a:r>
              <a:rPr dirty="0" sz="2400" spc="-8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an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element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E</a:t>
            </a:r>
            <a:r>
              <a:rPr dirty="0" spc="-5"/>
              <a:t>x</a:t>
            </a:r>
            <a:r>
              <a:rPr dirty="0" spc="-25"/>
              <a:t>a</a:t>
            </a:r>
            <a:r>
              <a:rPr dirty="0" spc="-25"/>
              <a:t>m</a:t>
            </a:r>
            <a:r>
              <a:rPr dirty="0" spc="-20"/>
              <a:t>p</a:t>
            </a:r>
            <a:r>
              <a:rPr dirty="0" spc="-5"/>
              <a:t>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3100" y="1479413"/>
            <a:ext cx="10667365" cy="4803775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481965" algn="l"/>
              </a:tabLst>
            </a:pPr>
            <a:r>
              <a:rPr dirty="0" sz="240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 spc="-5">
                <a:latin typeface="Courier New"/>
                <a:cs typeface="Courier New"/>
              </a:rPr>
              <a:t>Two</a:t>
            </a:r>
            <a:r>
              <a:rPr dirty="0" sz="2400" spc="-7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dimensional</a:t>
            </a:r>
            <a:r>
              <a:rPr dirty="0" sz="2400" spc="-105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array</a:t>
            </a:r>
            <a:endParaRPr sz="2400">
              <a:latin typeface="Courier New"/>
              <a:cs typeface="Courier New"/>
            </a:endParaRPr>
          </a:p>
          <a:p>
            <a:pPr marL="192405">
              <a:lnSpc>
                <a:spcPct val="100000"/>
              </a:lnSpc>
              <a:spcBef>
                <a:spcPts val="555"/>
              </a:spcBef>
            </a:pPr>
            <a:r>
              <a:rPr dirty="0" sz="2000" spc="-15">
                <a:solidFill>
                  <a:srgbClr val="FF0000"/>
                </a:solidFill>
                <a:latin typeface="Courier New"/>
                <a:cs typeface="Courier New"/>
              </a:rPr>
              <a:t>&lt;?php</a:t>
            </a:r>
            <a:endParaRPr sz="2000">
              <a:latin typeface="Courier New"/>
              <a:cs typeface="Courier New"/>
            </a:endParaRPr>
          </a:p>
          <a:p>
            <a:pPr marL="192405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Courier New"/>
                <a:cs typeface="Courier New"/>
              </a:rPr>
              <a:t>$cars</a:t>
            </a:r>
            <a:r>
              <a:rPr dirty="0" sz="2000" spc="-4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40">
                <a:latin typeface="Courier New"/>
                <a:cs typeface="Courier New"/>
              </a:rPr>
              <a:t> </a:t>
            </a:r>
            <a:r>
              <a:rPr dirty="0" sz="2000" spc="-20">
                <a:latin typeface="Courier New"/>
                <a:cs typeface="Courier New"/>
              </a:rPr>
              <a:t>array</a:t>
            </a:r>
            <a:endParaRPr sz="2000">
              <a:latin typeface="Courier New"/>
              <a:cs typeface="Courier New"/>
            </a:endParaRPr>
          </a:p>
          <a:p>
            <a:pPr marL="497205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(</a:t>
            </a:r>
            <a:endParaRPr sz="2000">
              <a:latin typeface="Courier New"/>
              <a:cs typeface="Courier New"/>
            </a:endParaRPr>
          </a:p>
          <a:p>
            <a:pPr marL="497205">
              <a:lnSpc>
                <a:spcPct val="100000"/>
              </a:lnSpc>
            </a:pPr>
            <a:r>
              <a:rPr dirty="0" sz="2000" spc="-10">
                <a:latin typeface="Courier New"/>
                <a:cs typeface="Courier New"/>
              </a:rPr>
              <a:t>array("Volvo",22,18),</a:t>
            </a:r>
            <a:endParaRPr sz="2000">
              <a:latin typeface="Courier New"/>
              <a:cs typeface="Courier New"/>
            </a:endParaRPr>
          </a:p>
          <a:p>
            <a:pPr marL="497205">
              <a:lnSpc>
                <a:spcPct val="100000"/>
              </a:lnSpc>
            </a:pPr>
            <a:r>
              <a:rPr dirty="0" sz="2000" spc="-15">
                <a:latin typeface="Courier New"/>
                <a:cs typeface="Courier New"/>
              </a:rPr>
              <a:t>array("BMW",15,13),</a:t>
            </a:r>
            <a:endParaRPr sz="2000">
              <a:latin typeface="Courier New"/>
              <a:cs typeface="Courier New"/>
            </a:endParaRPr>
          </a:p>
          <a:p>
            <a:pPr marL="497205">
              <a:lnSpc>
                <a:spcPct val="100000"/>
              </a:lnSpc>
            </a:pPr>
            <a:r>
              <a:rPr dirty="0" sz="2000" spc="-15">
                <a:latin typeface="Courier New"/>
                <a:cs typeface="Courier New"/>
              </a:rPr>
              <a:t>array("Saab",5,2),</a:t>
            </a:r>
            <a:endParaRPr sz="2000">
              <a:latin typeface="Courier New"/>
              <a:cs typeface="Courier New"/>
            </a:endParaRPr>
          </a:p>
          <a:p>
            <a:pPr marL="497205">
              <a:lnSpc>
                <a:spcPct val="100000"/>
              </a:lnSpc>
            </a:pPr>
            <a:r>
              <a:rPr dirty="0" sz="2000" spc="-5">
                <a:latin typeface="Courier New"/>
                <a:cs typeface="Courier New"/>
              </a:rPr>
              <a:t>array("Land</a:t>
            </a:r>
            <a:r>
              <a:rPr dirty="0" sz="2000" spc="-70">
                <a:latin typeface="Courier New"/>
                <a:cs typeface="Courier New"/>
              </a:rPr>
              <a:t> </a:t>
            </a:r>
            <a:r>
              <a:rPr dirty="0" sz="2000" spc="-15">
                <a:latin typeface="Courier New"/>
                <a:cs typeface="Courier New"/>
              </a:rPr>
              <a:t>Rover",17,15));</a:t>
            </a:r>
            <a:endParaRPr sz="2000">
              <a:latin typeface="Courier New"/>
              <a:cs typeface="Courier New"/>
            </a:endParaRPr>
          </a:p>
          <a:p>
            <a:pPr marL="192405" marR="2423795" indent="152400">
              <a:lnSpc>
                <a:spcPct val="100000"/>
              </a:lnSpc>
            </a:pPr>
            <a:r>
              <a:rPr dirty="0" sz="2000" spc="-5">
                <a:solidFill>
                  <a:srgbClr val="0000CD"/>
                </a:solidFill>
                <a:latin typeface="Courier New"/>
                <a:cs typeface="Courier New"/>
              </a:rPr>
              <a:t>echo</a:t>
            </a:r>
            <a:r>
              <a:rPr dirty="0" sz="2000" spc="-60">
                <a:solidFill>
                  <a:srgbClr val="0000CD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$cars[</a:t>
            </a:r>
            <a:r>
              <a:rPr dirty="0" sz="2000" spc="-5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2000" spc="-5">
                <a:latin typeface="Courier New"/>
                <a:cs typeface="Courier New"/>
              </a:rPr>
              <a:t>][</a:t>
            </a:r>
            <a:r>
              <a:rPr dirty="0" sz="2000" spc="-5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2000" spc="-5">
                <a:latin typeface="Courier New"/>
                <a:cs typeface="Courier New"/>
              </a:rPr>
              <a:t>].</a:t>
            </a:r>
            <a:r>
              <a:rPr dirty="0" sz="2000" spc="-5">
                <a:solidFill>
                  <a:srgbClr val="A32A2A"/>
                </a:solidFill>
                <a:latin typeface="Courier New"/>
                <a:cs typeface="Courier New"/>
              </a:rPr>
              <a:t>":</a:t>
            </a:r>
            <a:r>
              <a:rPr dirty="0" sz="2000" spc="-30">
                <a:solidFill>
                  <a:srgbClr val="A32A2A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A32A2A"/>
                </a:solidFill>
                <a:latin typeface="Courier New"/>
                <a:cs typeface="Courier New"/>
              </a:rPr>
              <a:t>In</a:t>
            </a:r>
            <a:r>
              <a:rPr dirty="0" sz="2000" spc="-30">
                <a:solidFill>
                  <a:srgbClr val="A32A2A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A32A2A"/>
                </a:solidFill>
                <a:latin typeface="Courier New"/>
                <a:cs typeface="Courier New"/>
              </a:rPr>
              <a:t>stock:</a:t>
            </a:r>
            <a:r>
              <a:rPr dirty="0" sz="2000" spc="-50">
                <a:solidFill>
                  <a:srgbClr val="A32A2A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A32A2A"/>
                </a:solidFill>
                <a:latin typeface="Courier New"/>
                <a:cs typeface="Courier New"/>
              </a:rPr>
              <a:t>"</a:t>
            </a:r>
            <a:r>
              <a:rPr dirty="0" sz="2000" spc="-5">
                <a:latin typeface="Courier New"/>
                <a:cs typeface="Courier New"/>
              </a:rPr>
              <a:t>.$cars[</a:t>
            </a:r>
            <a:r>
              <a:rPr dirty="0" sz="2000" spc="-5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2000" spc="-5">
                <a:latin typeface="Courier New"/>
                <a:cs typeface="Courier New"/>
              </a:rPr>
              <a:t>][</a:t>
            </a:r>
            <a:r>
              <a:rPr dirty="0" sz="2000" spc="-5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2000" spc="-5">
                <a:latin typeface="Courier New"/>
                <a:cs typeface="Courier New"/>
              </a:rPr>
              <a:t>].</a:t>
            </a:r>
            <a:r>
              <a:rPr dirty="0" sz="2000" spc="-5">
                <a:solidFill>
                  <a:srgbClr val="A32A2A"/>
                </a:solidFill>
                <a:latin typeface="Courier New"/>
                <a:cs typeface="Courier New"/>
              </a:rPr>
              <a:t>",</a:t>
            </a:r>
            <a:r>
              <a:rPr dirty="0" sz="2000" spc="-30">
                <a:solidFill>
                  <a:srgbClr val="A32A2A"/>
                </a:solidFill>
                <a:latin typeface="Courier New"/>
                <a:cs typeface="Courier New"/>
              </a:rPr>
              <a:t> </a:t>
            </a:r>
            <a:r>
              <a:rPr dirty="0" sz="2000" spc="-15">
                <a:solidFill>
                  <a:srgbClr val="A32A2A"/>
                </a:solidFill>
                <a:latin typeface="Courier New"/>
                <a:cs typeface="Courier New"/>
              </a:rPr>
              <a:t>sold: </a:t>
            </a:r>
            <a:r>
              <a:rPr dirty="0" sz="2000" spc="-1185">
                <a:solidFill>
                  <a:srgbClr val="A32A2A"/>
                </a:solidFill>
                <a:latin typeface="Courier New"/>
                <a:cs typeface="Courier New"/>
              </a:rPr>
              <a:t> </a:t>
            </a:r>
            <a:r>
              <a:rPr dirty="0" sz="2000" spc="-15">
                <a:solidFill>
                  <a:srgbClr val="A32A2A"/>
                </a:solidFill>
                <a:latin typeface="Courier New"/>
                <a:cs typeface="Courier New"/>
              </a:rPr>
              <a:t>"</a:t>
            </a:r>
            <a:r>
              <a:rPr dirty="0" sz="2000" spc="-15">
                <a:latin typeface="Courier New"/>
                <a:cs typeface="Courier New"/>
              </a:rPr>
              <a:t>.$cars[</a:t>
            </a:r>
            <a:r>
              <a:rPr dirty="0" sz="2000" spc="-15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2000" spc="-15">
                <a:latin typeface="Courier New"/>
                <a:cs typeface="Courier New"/>
              </a:rPr>
              <a:t>][</a:t>
            </a:r>
            <a:r>
              <a:rPr dirty="0" sz="2000" spc="-15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dirty="0" sz="2000" spc="-15">
                <a:latin typeface="Courier New"/>
                <a:cs typeface="Courier New"/>
              </a:rPr>
              <a:t>].</a:t>
            </a:r>
            <a:r>
              <a:rPr dirty="0" sz="2000" spc="-15">
                <a:solidFill>
                  <a:srgbClr val="A32A2A"/>
                </a:solidFill>
                <a:latin typeface="Courier New"/>
                <a:cs typeface="Courier New"/>
              </a:rPr>
              <a:t>".&lt;br&gt;"</a:t>
            </a:r>
            <a:r>
              <a:rPr dirty="0" sz="2000" spc="-15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92405">
              <a:lnSpc>
                <a:spcPct val="100000"/>
              </a:lnSpc>
            </a:pPr>
            <a:r>
              <a:rPr dirty="0" sz="2000">
                <a:solidFill>
                  <a:srgbClr val="0000CD"/>
                </a:solidFill>
                <a:latin typeface="Courier New"/>
                <a:cs typeface="Courier New"/>
              </a:rPr>
              <a:t>echo</a:t>
            </a:r>
            <a:r>
              <a:rPr dirty="0" sz="2000" spc="-55">
                <a:solidFill>
                  <a:srgbClr val="0000CD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$cars[</a:t>
            </a:r>
            <a:r>
              <a:rPr dirty="0" sz="2000" spc="-5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2000" spc="-5">
                <a:latin typeface="Courier New"/>
                <a:cs typeface="Courier New"/>
              </a:rPr>
              <a:t>][</a:t>
            </a:r>
            <a:r>
              <a:rPr dirty="0" sz="2000" spc="-5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2000" spc="-5">
                <a:latin typeface="Courier New"/>
                <a:cs typeface="Courier New"/>
              </a:rPr>
              <a:t>].</a:t>
            </a:r>
            <a:r>
              <a:rPr dirty="0" sz="2000" spc="-5">
                <a:solidFill>
                  <a:srgbClr val="A32A2A"/>
                </a:solidFill>
                <a:latin typeface="Courier New"/>
                <a:cs typeface="Courier New"/>
              </a:rPr>
              <a:t>":</a:t>
            </a:r>
            <a:r>
              <a:rPr dirty="0" sz="2000" spc="-25">
                <a:solidFill>
                  <a:srgbClr val="A32A2A"/>
                </a:solidFill>
                <a:latin typeface="Courier New"/>
                <a:cs typeface="Courier New"/>
              </a:rPr>
              <a:t> </a:t>
            </a:r>
            <a:r>
              <a:rPr dirty="0" sz="2000">
                <a:solidFill>
                  <a:srgbClr val="A32A2A"/>
                </a:solidFill>
                <a:latin typeface="Courier New"/>
                <a:cs typeface="Courier New"/>
              </a:rPr>
              <a:t>In</a:t>
            </a:r>
            <a:r>
              <a:rPr dirty="0" sz="2000" spc="-30">
                <a:solidFill>
                  <a:srgbClr val="A32A2A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A32A2A"/>
                </a:solidFill>
                <a:latin typeface="Courier New"/>
                <a:cs typeface="Courier New"/>
              </a:rPr>
              <a:t>stock:</a:t>
            </a:r>
            <a:r>
              <a:rPr dirty="0" sz="2000" spc="-45">
                <a:solidFill>
                  <a:srgbClr val="A32A2A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A32A2A"/>
                </a:solidFill>
                <a:latin typeface="Courier New"/>
                <a:cs typeface="Courier New"/>
              </a:rPr>
              <a:t>"</a:t>
            </a:r>
            <a:r>
              <a:rPr dirty="0" sz="2000" spc="-5">
                <a:latin typeface="Courier New"/>
                <a:cs typeface="Courier New"/>
              </a:rPr>
              <a:t>.$cars[</a:t>
            </a:r>
            <a:r>
              <a:rPr dirty="0" sz="2000" spc="-5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2000" spc="-5">
                <a:latin typeface="Courier New"/>
                <a:cs typeface="Courier New"/>
              </a:rPr>
              <a:t>][</a:t>
            </a:r>
            <a:r>
              <a:rPr dirty="0" sz="2000" spc="-5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2000" spc="-5">
                <a:latin typeface="Courier New"/>
                <a:cs typeface="Courier New"/>
              </a:rPr>
              <a:t>].</a:t>
            </a:r>
            <a:r>
              <a:rPr dirty="0" sz="2000" spc="-5">
                <a:solidFill>
                  <a:srgbClr val="A32A2A"/>
                </a:solidFill>
                <a:latin typeface="Courier New"/>
                <a:cs typeface="Courier New"/>
              </a:rPr>
              <a:t>",</a:t>
            </a:r>
            <a:r>
              <a:rPr dirty="0" sz="2000" spc="-30">
                <a:solidFill>
                  <a:srgbClr val="A32A2A"/>
                </a:solidFill>
                <a:latin typeface="Courier New"/>
                <a:cs typeface="Courier New"/>
              </a:rPr>
              <a:t> </a:t>
            </a:r>
            <a:r>
              <a:rPr dirty="0" sz="2000" spc="-20">
                <a:solidFill>
                  <a:srgbClr val="A32A2A"/>
                </a:solidFill>
                <a:latin typeface="Courier New"/>
                <a:cs typeface="Courier New"/>
              </a:rPr>
              <a:t>sold:</a:t>
            </a:r>
            <a:endParaRPr sz="2000">
              <a:latin typeface="Courier New"/>
              <a:cs typeface="Courier New"/>
            </a:endParaRPr>
          </a:p>
          <a:p>
            <a:pPr marL="192405">
              <a:lnSpc>
                <a:spcPct val="100000"/>
              </a:lnSpc>
              <a:spcBef>
                <a:spcPts val="5"/>
              </a:spcBef>
            </a:pPr>
            <a:r>
              <a:rPr dirty="0" sz="2000" spc="-15">
                <a:solidFill>
                  <a:srgbClr val="A32A2A"/>
                </a:solidFill>
                <a:latin typeface="Courier New"/>
                <a:cs typeface="Courier New"/>
              </a:rPr>
              <a:t>"</a:t>
            </a:r>
            <a:r>
              <a:rPr dirty="0" sz="2000" spc="-15">
                <a:latin typeface="Courier New"/>
                <a:cs typeface="Courier New"/>
              </a:rPr>
              <a:t>.$cars[</a:t>
            </a:r>
            <a:r>
              <a:rPr dirty="0" sz="2000" spc="-15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2000" spc="-15">
                <a:latin typeface="Courier New"/>
                <a:cs typeface="Courier New"/>
              </a:rPr>
              <a:t>][</a:t>
            </a:r>
            <a:r>
              <a:rPr dirty="0" sz="2000" spc="-15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dirty="0" sz="2000" spc="-15">
                <a:latin typeface="Courier New"/>
                <a:cs typeface="Courier New"/>
              </a:rPr>
              <a:t>].</a:t>
            </a:r>
            <a:r>
              <a:rPr dirty="0" sz="2000" spc="-15">
                <a:solidFill>
                  <a:srgbClr val="A32A2A"/>
                </a:solidFill>
                <a:latin typeface="Courier New"/>
                <a:cs typeface="Courier New"/>
              </a:rPr>
              <a:t>".&lt;br&gt;"</a:t>
            </a:r>
            <a:r>
              <a:rPr dirty="0" sz="2000" spc="-15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92405" marR="2576195">
              <a:lnSpc>
                <a:spcPct val="100000"/>
              </a:lnSpc>
            </a:pPr>
            <a:r>
              <a:rPr dirty="0" sz="2000" spc="-5">
                <a:solidFill>
                  <a:srgbClr val="0000CD"/>
                </a:solidFill>
                <a:latin typeface="Courier New"/>
                <a:cs typeface="Courier New"/>
              </a:rPr>
              <a:t>echo</a:t>
            </a:r>
            <a:r>
              <a:rPr dirty="0" sz="2000" spc="-60">
                <a:solidFill>
                  <a:srgbClr val="0000CD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$cars[</a:t>
            </a:r>
            <a:r>
              <a:rPr dirty="0" sz="2000" spc="-5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dirty="0" sz="2000" spc="-5">
                <a:latin typeface="Courier New"/>
                <a:cs typeface="Courier New"/>
              </a:rPr>
              <a:t>][</a:t>
            </a:r>
            <a:r>
              <a:rPr dirty="0" sz="2000" spc="-5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dirty="0" sz="2000" spc="-5">
                <a:latin typeface="Courier New"/>
                <a:cs typeface="Courier New"/>
              </a:rPr>
              <a:t>].</a:t>
            </a:r>
            <a:r>
              <a:rPr dirty="0" sz="2000" spc="-5">
                <a:solidFill>
                  <a:srgbClr val="A32A2A"/>
                </a:solidFill>
                <a:latin typeface="Courier New"/>
                <a:cs typeface="Courier New"/>
              </a:rPr>
              <a:t>":</a:t>
            </a:r>
            <a:r>
              <a:rPr dirty="0" sz="2000" spc="-35">
                <a:solidFill>
                  <a:srgbClr val="A32A2A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A32A2A"/>
                </a:solidFill>
                <a:latin typeface="Courier New"/>
                <a:cs typeface="Courier New"/>
              </a:rPr>
              <a:t>In</a:t>
            </a:r>
            <a:r>
              <a:rPr dirty="0" sz="2000" spc="-30">
                <a:solidFill>
                  <a:srgbClr val="A32A2A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A32A2A"/>
                </a:solidFill>
                <a:latin typeface="Courier New"/>
                <a:cs typeface="Courier New"/>
              </a:rPr>
              <a:t>stock:</a:t>
            </a:r>
            <a:r>
              <a:rPr dirty="0" sz="2000" spc="-50">
                <a:solidFill>
                  <a:srgbClr val="A32A2A"/>
                </a:solidFill>
                <a:latin typeface="Courier New"/>
                <a:cs typeface="Courier New"/>
              </a:rPr>
              <a:t> </a:t>
            </a:r>
            <a:r>
              <a:rPr dirty="0" sz="2000" spc="-5">
                <a:solidFill>
                  <a:srgbClr val="A32A2A"/>
                </a:solidFill>
                <a:latin typeface="Courier New"/>
                <a:cs typeface="Courier New"/>
              </a:rPr>
              <a:t>"</a:t>
            </a:r>
            <a:r>
              <a:rPr dirty="0" sz="2000" spc="-5">
                <a:latin typeface="Courier New"/>
                <a:cs typeface="Courier New"/>
              </a:rPr>
              <a:t>.$cars[</a:t>
            </a:r>
            <a:r>
              <a:rPr dirty="0" sz="2000" spc="-5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dirty="0" sz="2000" spc="-5">
                <a:latin typeface="Courier New"/>
                <a:cs typeface="Courier New"/>
              </a:rPr>
              <a:t>][</a:t>
            </a:r>
            <a:r>
              <a:rPr dirty="0" sz="2000" spc="-5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dirty="0" sz="2000" spc="-5">
                <a:latin typeface="Courier New"/>
                <a:cs typeface="Courier New"/>
              </a:rPr>
              <a:t>].</a:t>
            </a:r>
            <a:r>
              <a:rPr dirty="0" sz="2000" spc="-5">
                <a:solidFill>
                  <a:srgbClr val="A32A2A"/>
                </a:solidFill>
                <a:latin typeface="Courier New"/>
                <a:cs typeface="Courier New"/>
              </a:rPr>
              <a:t>",</a:t>
            </a:r>
            <a:r>
              <a:rPr dirty="0" sz="2000" spc="-30">
                <a:solidFill>
                  <a:srgbClr val="A32A2A"/>
                </a:solidFill>
                <a:latin typeface="Courier New"/>
                <a:cs typeface="Courier New"/>
              </a:rPr>
              <a:t> </a:t>
            </a:r>
            <a:r>
              <a:rPr dirty="0" sz="2000" spc="-15">
                <a:solidFill>
                  <a:srgbClr val="A32A2A"/>
                </a:solidFill>
                <a:latin typeface="Courier New"/>
                <a:cs typeface="Courier New"/>
              </a:rPr>
              <a:t>sold: </a:t>
            </a:r>
            <a:r>
              <a:rPr dirty="0" sz="2000" spc="-1185">
                <a:solidFill>
                  <a:srgbClr val="A32A2A"/>
                </a:solidFill>
                <a:latin typeface="Courier New"/>
                <a:cs typeface="Courier New"/>
              </a:rPr>
              <a:t> </a:t>
            </a:r>
            <a:r>
              <a:rPr dirty="0" sz="2000" spc="-15">
                <a:solidFill>
                  <a:srgbClr val="A32A2A"/>
                </a:solidFill>
                <a:latin typeface="Courier New"/>
                <a:cs typeface="Courier New"/>
              </a:rPr>
              <a:t>"</a:t>
            </a:r>
            <a:r>
              <a:rPr dirty="0" sz="2000" spc="-15">
                <a:latin typeface="Courier New"/>
                <a:cs typeface="Courier New"/>
              </a:rPr>
              <a:t>.$cars[</a:t>
            </a:r>
            <a:r>
              <a:rPr dirty="0" sz="2000" spc="-15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dirty="0" sz="2000" spc="-15">
                <a:latin typeface="Courier New"/>
                <a:cs typeface="Courier New"/>
              </a:rPr>
              <a:t>][</a:t>
            </a:r>
            <a:r>
              <a:rPr dirty="0" sz="2000" spc="-15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dirty="0" sz="2000" spc="-15">
                <a:latin typeface="Courier New"/>
                <a:cs typeface="Courier New"/>
              </a:rPr>
              <a:t>].</a:t>
            </a:r>
            <a:r>
              <a:rPr dirty="0" sz="2000" spc="-15">
                <a:solidFill>
                  <a:srgbClr val="A32A2A"/>
                </a:solidFill>
                <a:latin typeface="Courier New"/>
                <a:cs typeface="Courier New"/>
              </a:rPr>
              <a:t>".&lt;br&gt;"</a:t>
            </a:r>
            <a:r>
              <a:rPr dirty="0" sz="2000" spc="-15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00965">
              <a:lnSpc>
                <a:spcPts val="2315"/>
              </a:lnSpc>
              <a:tabLst>
                <a:tab pos="10666730" algn="l"/>
              </a:tabLst>
            </a:pPr>
            <a:r>
              <a:rPr dirty="0" sz="2000" spc="-484" strike="sngStrike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000" spc="-15" strike="sngStrike">
                <a:solidFill>
                  <a:srgbClr val="FF0000"/>
                </a:solidFill>
                <a:latin typeface="Courier New"/>
                <a:cs typeface="Courier New"/>
              </a:rPr>
              <a:t>?&gt;	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79428" y="6266179"/>
            <a:ext cx="21462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Verdana"/>
                <a:cs typeface="Verdana"/>
              </a:rPr>
              <a:t>64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4139" y="659384"/>
            <a:ext cx="3728085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spc="-5"/>
              <a:t>PHP</a:t>
            </a:r>
            <a:r>
              <a:rPr dirty="0" sz="3400" spc="-160"/>
              <a:t> </a:t>
            </a:r>
            <a:r>
              <a:rPr dirty="0" sz="3400" spc="-5"/>
              <a:t>Sorting</a:t>
            </a:r>
            <a:r>
              <a:rPr dirty="0" sz="3400" spc="-135"/>
              <a:t> </a:t>
            </a:r>
            <a:r>
              <a:rPr dirty="0" sz="3400" spc="-15"/>
              <a:t>Arrays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802944" y="1649349"/>
            <a:ext cx="10641965" cy="483743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481965" marR="528955" indent="-469900">
              <a:lnSpc>
                <a:spcPts val="1910"/>
              </a:lnSpc>
              <a:spcBef>
                <a:spcPts val="27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700" spc="-5">
                <a:latin typeface="Courier New"/>
                <a:cs typeface="Courier New"/>
              </a:rPr>
              <a:t>The </a:t>
            </a:r>
            <a:r>
              <a:rPr dirty="0" sz="1700">
                <a:latin typeface="Courier New"/>
                <a:cs typeface="Courier New"/>
              </a:rPr>
              <a:t>elements</a:t>
            </a:r>
            <a:r>
              <a:rPr dirty="0" sz="1700" spc="5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in</a:t>
            </a:r>
            <a:r>
              <a:rPr dirty="0" sz="1700">
                <a:latin typeface="Courier New"/>
                <a:cs typeface="Courier New"/>
              </a:rPr>
              <a:t> an</a:t>
            </a:r>
            <a:r>
              <a:rPr dirty="0" sz="1700" spc="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array can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be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sorted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in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alphabetical</a:t>
            </a:r>
            <a:r>
              <a:rPr dirty="0" sz="1700" spc="30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or</a:t>
            </a:r>
            <a:r>
              <a:rPr dirty="0" sz="1700">
                <a:latin typeface="Courier New"/>
                <a:cs typeface="Courier New"/>
              </a:rPr>
              <a:t> numerical</a:t>
            </a:r>
            <a:r>
              <a:rPr dirty="0" sz="1700" spc="5">
                <a:latin typeface="Courier New"/>
                <a:cs typeface="Courier New"/>
              </a:rPr>
              <a:t> </a:t>
            </a:r>
            <a:r>
              <a:rPr dirty="0" sz="1700" spc="-10">
                <a:latin typeface="Courier New"/>
                <a:cs typeface="Courier New"/>
              </a:rPr>
              <a:t>order, </a:t>
            </a:r>
            <a:r>
              <a:rPr dirty="0" sz="1700" spc="-1005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descending</a:t>
            </a:r>
            <a:r>
              <a:rPr dirty="0" sz="1700" spc="5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or</a:t>
            </a:r>
            <a:r>
              <a:rPr dirty="0" sz="1700">
                <a:latin typeface="Courier New"/>
                <a:cs typeface="Courier New"/>
              </a:rPr>
              <a:t> </a:t>
            </a:r>
            <a:r>
              <a:rPr dirty="0" sz="1700" spc="-10">
                <a:latin typeface="Courier New"/>
                <a:cs typeface="Courier New"/>
              </a:rPr>
              <a:t>ascending.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 spc="-5">
                <a:latin typeface="Courier New"/>
                <a:cs typeface="Courier New"/>
              </a:rPr>
              <a:t>PHP</a:t>
            </a:r>
            <a:r>
              <a:rPr dirty="0" sz="1700" spc="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-</a:t>
            </a:r>
            <a:r>
              <a:rPr dirty="0" sz="1700" spc="-5">
                <a:latin typeface="Courier New"/>
                <a:cs typeface="Courier New"/>
              </a:rPr>
              <a:t> Sort</a:t>
            </a:r>
            <a:r>
              <a:rPr dirty="0" sz="1700" spc="20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Functions</a:t>
            </a:r>
            <a:r>
              <a:rPr dirty="0" sz="1700">
                <a:latin typeface="Courier New"/>
                <a:cs typeface="Courier New"/>
              </a:rPr>
              <a:t> For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 spc="-10">
                <a:latin typeface="Courier New"/>
                <a:cs typeface="Courier New"/>
              </a:rPr>
              <a:t>Arrays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700" spc="-5">
                <a:latin typeface="Courier New"/>
                <a:cs typeface="Courier New"/>
              </a:rPr>
              <a:t>In</a:t>
            </a:r>
            <a:r>
              <a:rPr dirty="0" sz="1700" spc="-15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this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chapter,</a:t>
            </a:r>
            <a:r>
              <a:rPr dirty="0" sz="1700" spc="20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we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will</a:t>
            </a:r>
            <a:r>
              <a:rPr dirty="0" sz="1700" spc="5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go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through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the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following</a:t>
            </a:r>
            <a:r>
              <a:rPr dirty="0" sz="1700" spc="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PHP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array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sort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-10">
                <a:latin typeface="Courier New"/>
                <a:cs typeface="Courier New"/>
              </a:rPr>
              <a:t>functions:</a:t>
            </a:r>
            <a:endParaRPr sz="17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204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700" spc="-5">
                <a:latin typeface="Courier New"/>
                <a:cs typeface="Courier New"/>
              </a:rPr>
              <a:t>sort()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-</a:t>
            </a:r>
            <a:r>
              <a:rPr dirty="0" sz="1700" spc="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sort</a:t>
            </a:r>
            <a:r>
              <a:rPr dirty="0" sz="1700" spc="-5">
                <a:latin typeface="Courier New"/>
                <a:cs typeface="Courier New"/>
              </a:rPr>
              <a:t> arrays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5">
                <a:latin typeface="Courier New"/>
                <a:cs typeface="Courier New"/>
              </a:rPr>
              <a:t>in</a:t>
            </a:r>
            <a:r>
              <a:rPr dirty="0" sz="1700" spc="-1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ascending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-10">
                <a:latin typeface="Courier New"/>
                <a:cs typeface="Courier New"/>
              </a:rPr>
              <a:t>order</a:t>
            </a:r>
            <a:endParaRPr sz="17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1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700" spc="-5">
                <a:latin typeface="Courier New"/>
                <a:cs typeface="Courier New"/>
              </a:rPr>
              <a:t>rsort() </a:t>
            </a:r>
            <a:r>
              <a:rPr dirty="0" sz="1700">
                <a:latin typeface="Courier New"/>
                <a:cs typeface="Courier New"/>
              </a:rPr>
              <a:t>-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sort</a:t>
            </a:r>
            <a:r>
              <a:rPr dirty="0" sz="1700" spc="-5">
                <a:latin typeface="Courier New"/>
                <a:cs typeface="Courier New"/>
              </a:rPr>
              <a:t> arrays</a:t>
            </a:r>
            <a:r>
              <a:rPr dirty="0" sz="1700" spc="25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in </a:t>
            </a:r>
            <a:r>
              <a:rPr dirty="0" sz="1700">
                <a:latin typeface="Courier New"/>
                <a:cs typeface="Courier New"/>
              </a:rPr>
              <a:t>descending </a:t>
            </a:r>
            <a:r>
              <a:rPr dirty="0" sz="1700" spc="-10">
                <a:latin typeface="Courier New"/>
                <a:cs typeface="Courier New"/>
              </a:rPr>
              <a:t>order</a:t>
            </a:r>
            <a:endParaRPr sz="17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204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700" spc="-5">
                <a:latin typeface="Courier New"/>
                <a:cs typeface="Courier New"/>
              </a:rPr>
              <a:t>asort() </a:t>
            </a:r>
            <a:r>
              <a:rPr dirty="0" sz="1700">
                <a:latin typeface="Courier New"/>
                <a:cs typeface="Courier New"/>
              </a:rPr>
              <a:t>- sort associative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arrays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in</a:t>
            </a:r>
            <a:r>
              <a:rPr dirty="0" sz="1700">
                <a:latin typeface="Courier New"/>
                <a:cs typeface="Courier New"/>
              </a:rPr>
              <a:t> ascending </a:t>
            </a:r>
            <a:r>
              <a:rPr dirty="0" sz="1700" spc="-5">
                <a:latin typeface="Courier New"/>
                <a:cs typeface="Courier New"/>
              </a:rPr>
              <a:t>order,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according</a:t>
            </a:r>
            <a:r>
              <a:rPr dirty="0" sz="1700" spc="5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to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the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-10">
                <a:latin typeface="Courier New"/>
                <a:cs typeface="Courier New"/>
              </a:rPr>
              <a:t>value</a:t>
            </a:r>
            <a:endParaRPr sz="17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2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700" spc="-5">
                <a:latin typeface="Courier New"/>
                <a:cs typeface="Courier New"/>
              </a:rPr>
              <a:t>ksort() </a:t>
            </a:r>
            <a:r>
              <a:rPr dirty="0" sz="1700">
                <a:latin typeface="Courier New"/>
                <a:cs typeface="Courier New"/>
              </a:rPr>
              <a:t>- sort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associative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arrays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in </a:t>
            </a:r>
            <a:r>
              <a:rPr dirty="0" sz="1700">
                <a:latin typeface="Courier New"/>
                <a:cs typeface="Courier New"/>
              </a:rPr>
              <a:t>ascending </a:t>
            </a:r>
            <a:r>
              <a:rPr dirty="0" sz="1700" spc="-5">
                <a:latin typeface="Courier New"/>
                <a:cs typeface="Courier New"/>
              </a:rPr>
              <a:t>order,</a:t>
            </a:r>
            <a:r>
              <a:rPr dirty="0" sz="1700" spc="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according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to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the</a:t>
            </a:r>
            <a:r>
              <a:rPr dirty="0" sz="1700" spc="5">
                <a:latin typeface="Courier New"/>
                <a:cs typeface="Courier New"/>
              </a:rPr>
              <a:t> </a:t>
            </a:r>
            <a:r>
              <a:rPr dirty="0" sz="1700" spc="-15">
                <a:latin typeface="Courier New"/>
                <a:cs typeface="Courier New"/>
              </a:rPr>
              <a:t>key</a:t>
            </a:r>
            <a:endParaRPr sz="17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19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700" spc="-5">
                <a:latin typeface="Courier New"/>
                <a:cs typeface="Courier New"/>
              </a:rPr>
              <a:t>arsort()</a:t>
            </a:r>
            <a:r>
              <a:rPr dirty="0" sz="1700" spc="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-</a:t>
            </a:r>
            <a:r>
              <a:rPr dirty="0" sz="1700" spc="40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sort</a:t>
            </a:r>
            <a:r>
              <a:rPr dirty="0" sz="1700">
                <a:latin typeface="Courier New"/>
                <a:cs typeface="Courier New"/>
              </a:rPr>
              <a:t> associative</a:t>
            </a:r>
            <a:r>
              <a:rPr dirty="0" sz="1700" spc="20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arrays</a:t>
            </a:r>
            <a:r>
              <a:rPr dirty="0" sz="1700" spc="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in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-5" b="1">
                <a:latin typeface="Courier New"/>
                <a:cs typeface="Courier New"/>
              </a:rPr>
              <a:t>descending</a:t>
            </a:r>
            <a:r>
              <a:rPr dirty="0" sz="1700" spc="20" b="1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order,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according</a:t>
            </a:r>
            <a:r>
              <a:rPr dirty="0" sz="1700" spc="30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to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the</a:t>
            </a:r>
            <a:r>
              <a:rPr dirty="0" sz="1700" spc="20">
                <a:latin typeface="Courier New"/>
                <a:cs typeface="Courier New"/>
              </a:rPr>
              <a:t> </a:t>
            </a:r>
            <a:r>
              <a:rPr dirty="0" sz="1700" spc="-10" b="1">
                <a:latin typeface="Courier New"/>
                <a:cs typeface="Courier New"/>
              </a:rPr>
              <a:t>value</a:t>
            </a:r>
            <a:endParaRPr sz="1700">
              <a:latin typeface="Courier New"/>
              <a:cs typeface="Courier New"/>
            </a:endParaRPr>
          </a:p>
          <a:p>
            <a:pPr marL="12700" marR="269875">
              <a:lnSpc>
                <a:spcPct val="110000"/>
              </a:lnSpc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700" spc="-5">
                <a:latin typeface="Courier New"/>
                <a:cs typeface="Courier New"/>
              </a:rPr>
              <a:t>krsort()</a:t>
            </a:r>
            <a:r>
              <a:rPr dirty="0" sz="1700">
                <a:latin typeface="Courier New"/>
                <a:cs typeface="Courier New"/>
              </a:rPr>
              <a:t> -</a:t>
            </a:r>
            <a:r>
              <a:rPr dirty="0" sz="1700" spc="35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sort</a:t>
            </a:r>
            <a:r>
              <a:rPr dirty="0" sz="1700">
                <a:latin typeface="Courier New"/>
                <a:cs typeface="Courier New"/>
              </a:rPr>
              <a:t> associative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arrays in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descending</a:t>
            </a:r>
            <a:r>
              <a:rPr dirty="0" sz="1700" spc="5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order,</a:t>
            </a:r>
            <a:r>
              <a:rPr dirty="0" sz="1700" spc="25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according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to the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-15">
                <a:latin typeface="Courier New"/>
                <a:cs typeface="Courier New"/>
              </a:rPr>
              <a:t>key </a:t>
            </a:r>
            <a:r>
              <a:rPr dirty="0" sz="1700" spc="-1005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Sort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Array</a:t>
            </a:r>
            <a:r>
              <a:rPr dirty="0" sz="1700" spc="30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in </a:t>
            </a:r>
            <a:r>
              <a:rPr dirty="0" sz="1700">
                <a:latin typeface="Courier New"/>
                <a:cs typeface="Courier New"/>
              </a:rPr>
              <a:t>Ascending</a:t>
            </a:r>
            <a:r>
              <a:rPr dirty="0" sz="1700" spc="-10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Order</a:t>
            </a:r>
            <a:r>
              <a:rPr dirty="0" sz="1700" spc="2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-</a:t>
            </a:r>
            <a:r>
              <a:rPr dirty="0" sz="1700" spc="5">
                <a:latin typeface="Courier New"/>
                <a:cs typeface="Courier New"/>
              </a:rPr>
              <a:t> </a:t>
            </a:r>
            <a:r>
              <a:rPr dirty="0" sz="1700" spc="-10">
                <a:latin typeface="Courier New"/>
                <a:cs typeface="Courier New"/>
              </a:rPr>
              <a:t>sort()</a:t>
            </a:r>
            <a:endParaRPr sz="1700">
              <a:latin typeface="Courier New"/>
              <a:cs typeface="Courier New"/>
            </a:endParaRPr>
          </a:p>
          <a:p>
            <a:pPr marL="481965" marR="797560" indent="-469900">
              <a:lnSpc>
                <a:spcPts val="1800"/>
              </a:lnSpc>
              <a:spcBef>
                <a:spcPts val="47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700" spc="-5">
                <a:latin typeface="Courier New"/>
                <a:cs typeface="Courier New"/>
              </a:rPr>
              <a:t>The</a:t>
            </a:r>
            <a:r>
              <a:rPr dirty="0" sz="1700" spc="-1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following</a:t>
            </a:r>
            <a:r>
              <a:rPr dirty="0" sz="1700" spc="-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example</a:t>
            </a:r>
            <a:r>
              <a:rPr dirty="0" sz="1700" spc="20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sorts</a:t>
            </a:r>
            <a:r>
              <a:rPr dirty="0" sz="1700" spc="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the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elements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of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the </a:t>
            </a:r>
            <a:r>
              <a:rPr dirty="0" sz="1700" spc="-5">
                <a:latin typeface="Courier New"/>
                <a:cs typeface="Courier New"/>
              </a:rPr>
              <a:t>$cars</a:t>
            </a:r>
            <a:r>
              <a:rPr dirty="0" sz="1700" spc="10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array </a:t>
            </a:r>
            <a:r>
              <a:rPr dirty="0" sz="1700">
                <a:latin typeface="Courier New"/>
                <a:cs typeface="Courier New"/>
              </a:rPr>
              <a:t>in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-10">
                <a:latin typeface="Courier New"/>
                <a:cs typeface="Courier New"/>
              </a:rPr>
              <a:t>ascending </a:t>
            </a:r>
            <a:r>
              <a:rPr dirty="0" sz="1700" spc="-1005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alphabetical</a:t>
            </a:r>
            <a:r>
              <a:rPr dirty="0" sz="1700" spc="-25">
                <a:latin typeface="Courier New"/>
                <a:cs typeface="Courier New"/>
              </a:rPr>
              <a:t> </a:t>
            </a:r>
            <a:r>
              <a:rPr dirty="0" sz="1700" spc="-10">
                <a:latin typeface="Courier New"/>
                <a:cs typeface="Courier New"/>
              </a:rPr>
              <a:t>order: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700" spc="-10">
                <a:latin typeface="Courier New"/>
                <a:cs typeface="Courier New"/>
              </a:rPr>
              <a:t>Example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930"/>
              </a:lnSpc>
              <a:spcBef>
                <a:spcPts val="95"/>
              </a:spcBef>
            </a:pPr>
            <a:r>
              <a:rPr dirty="0" sz="1700" spc="-10">
                <a:latin typeface="Courier New"/>
                <a:cs typeface="Courier New"/>
              </a:rPr>
              <a:t>&lt;?php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850"/>
              </a:lnSpc>
            </a:pPr>
            <a:r>
              <a:rPr dirty="0" sz="1700" spc="-5">
                <a:latin typeface="Courier New"/>
                <a:cs typeface="Courier New"/>
              </a:rPr>
              <a:t>$cars</a:t>
            </a:r>
            <a:r>
              <a:rPr dirty="0" sz="1700" spc="-10">
                <a:latin typeface="Courier New"/>
                <a:cs typeface="Courier New"/>
              </a:rPr>
              <a:t> </a:t>
            </a:r>
            <a:r>
              <a:rPr dirty="0" sz="1700">
                <a:latin typeface="Courier New"/>
                <a:cs typeface="Courier New"/>
              </a:rPr>
              <a:t>=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array("Volvo",</a:t>
            </a:r>
            <a:r>
              <a:rPr dirty="0" sz="1700" spc="20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"BMW",</a:t>
            </a:r>
            <a:r>
              <a:rPr dirty="0" sz="1700" spc="15">
                <a:latin typeface="Courier New"/>
                <a:cs typeface="Courier New"/>
              </a:rPr>
              <a:t> </a:t>
            </a:r>
            <a:r>
              <a:rPr dirty="0" sz="1700" spc="-10">
                <a:latin typeface="Courier New"/>
                <a:cs typeface="Courier New"/>
              </a:rPr>
              <a:t>"Toyota");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955"/>
              </a:lnSpc>
              <a:tabLst>
                <a:tab pos="10576560" algn="l"/>
              </a:tabLst>
            </a:pPr>
            <a:r>
              <a:rPr dirty="0" sz="1700" spc="-10" strike="sngStrike">
                <a:latin typeface="Courier New"/>
                <a:cs typeface="Courier New"/>
              </a:rPr>
              <a:t>sort($cars);?&gt;	</a:t>
            </a:r>
            <a:endParaRPr sz="1700">
              <a:latin typeface="Courier New"/>
              <a:cs typeface="Courier New"/>
            </a:endParaRPr>
          </a:p>
          <a:p>
            <a:pPr algn="r" marR="153670">
              <a:lnSpc>
                <a:spcPct val="100000"/>
              </a:lnSpc>
              <a:spcBef>
                <a:spcPts val="95"/>
              </a:spcBef>
            </a:pPr>
            <a:r>
              <a:rPr dirty="0" sz="1200" spc="-20">
                <a:latin typeface="Verdana"/>
                <a:cs typeface="Verdana"/>
              </a:rPr>
              <a:t>65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635" y="125984"/>
            <a:ext cx="1691639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spc="-10">
                <a:solidFill>
                  <a:srgbClr val="C00000"/>
                </a:solidFill>
                <a:latin typeface="Verdana"/>
                <a:cs typeface="Verdana"/>
              </a:rPr>
              <a:t>C</a:t>
            </a:r>
            <a:r>
              <a:rPr dirty="0" sz="3400" spc="-25">
                <a:solidFill>
                  <a:srgbClr val="C00000"/>
                </a:solidFill>
                <a:latin typeface="Verdana"/>
                <a:cs typeface="Verdana"/>
              </a:rPr>
              <a:t>o</a:t>
            </a:r>
            <a:r>
              <a:rPr dirty="0" sz="3400" spc="-20">
                <a:solidFill>
                  <a:srgbClr val="C00000"/>
                </a:solidFill>
                <a:latin typeface="Verdana"/>
                <a:cs typeface="Verdana"/>
              </a:rPr>
              <a:t>n</a:t>
            </a:r>
            <a:r>
              <a:rPr dirty="0" sz="3400" spc="-10">
                <a:solidFill>
                  <a:srgbClr val="C00000"/>
                </a:solidFill>
                <a:latin typeface="Verdana"/>
                <a:cs typeface="Verdana"/>
              </a:rPr>
              <a:t>t</a:t>
            </a:r>
            <a:r>
              <a:rPr dirty="0" sz="3400" spc="-25">
                <a:solidFill>
                  <a:srgbClr val="C00000"/>
                </a:solidFill>
                <a:latin typeface="Verdana"/>
                <a:cs typeface="Verdana"/>
              </a:rPr>
              <a:t>.</a:t>
            </a:r>
            <a:r>
              <a:rPr dirty="0" sz="3400" spc="-10">
                <a:solidFill>
                  <a:srgbClr val="C00000"/>
                </a:solidFill>
                <a:latin typeface="Verdana"/>
                <a:cs typeface="Verdana"/>
              </a:rPr>
              <a:t>….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057" y="1741678"/>
            <a:ext cx="11196320" cy="4388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44475">
              <a:lnSpc>
                <a:spcPct val="11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500" spc="-5">
                <a:latin typeface="Courier New"/>
                <a:cs typeface="Courier New"/>
              </a:rPr>
              <a:t>The</a:t>
            </a:r>
            <a:r>
              <a:rPr dirty="0" sz="1500" spc="-4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following</a:t>
            </a:r>
            <a:r>
              <a:rPr dirty="0" sz="1500" spc="-4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example</a:t>
            </a:r>
            <a:r>
              <a:rPr dirty="0" sz="1500" spc="-2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sorts</a:t>
            </a:r>
            <a:r>
              <a:rPr dirty="0" sz="1500" spc="-4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the</a:t>
            </a:r>
            <a:r>
              <a:rPr dirty="0" sz="1500" spc="-4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elements</a:t>
            </a:r>
            <a:r>
              <a:rPr dirty="0" sz="1500" spc="-2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of</a:t>
            </a:r>
            <a:r>
              <a:rPr dirty="0" sz="1500" spc="-4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the</a:t>
            </a:r>
            <a:r>
              <a:rPr dirty="0" sz="1500" spc="-2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$numbers</a:t>
            </a:r>
            <a:r>
              <a:rPr dirty="0" sz="1500" spc="-4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array</a:t>
            </a:r>
            <a:r>
              <a:rPr dirty="0" sz="1500" spc="-3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in</a:t>
            </a:r>
            <a:r>
              <a:rPr dirty="0" sz="1500" spc="-1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ascending</a:t>
            </a:r>
            <a:r>
              <a:rPr dirty="0" sz="1500" spc="-4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numerical</a:t>
            </a:r>
            <a:r>
              <a:rPr dirty="0" sz="1500" spc="-25">
                <a:latin typeface="Courier New"/>
                <a:cs typeface="Courier New"/>
              </a:rPr>
              <a:t> </a:t>
            </a:r>
            <a:r>
              <a:rPr dirty="0" sz="1500" spc="-15">
                <a:latin typeface="Courier New"/>
                <a:cs typeface="Courier New"/>
              </a:rPr>
              <a:t>order: </a:t>
            </a:r>
            <a:r>
              <a:rPr dirty="0" sz="1500" spc="-890">
                <a:latin typeface="Courier New"/>
                <a:cs typeface="Courier New"/>
              </a:rPr>
              <a:t> </a:t>
            </a:r>
            <a:r>
              <a:rPr dirty="0" sz="1500" spc="-15">
                <a:latin typeface="Courier New"/>
                <a:cs typeface="Courier New"/>
              </a:rPr>
              <a:t>Example</a:t>
            </a:r>
            <a:endParaRPr sz="1500">
              <a:latin typeface="Courier New"/>
              <a:cs typeface="Courier New"/>
            </a:endParaRPr>
          </a:p>
          <a:p>
            <a:pPr marL="481965" indent="-469900">
              <a:lnSpc>
                <a:spcPts val="1760"/>
              </a:lnSpc>
              <a:spcBef>
                <a:spcPts val="17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500" spc="-15">
                <a:latin typeface="Courier New"/>
                <a:cs typeface="Courier New"/>
              </a:rPr>
              <a:t>&lt;?php</a:t>
            </a:r>
            <a:endParaRPr sz="1500">
              <a:latin typeface="Courier New"/>
              <a:cs typeface="Courier New"/>
            </a:endParaRPr>
          </a:p>
          <a:p>
            <a:pPr marL="481965" marR="6840855">
              <a:lnSpc>
                <a:spcPts val="1610"/>
              </a:lnSpc>
              <a:spcBef>
                <a:spcPts val="170"/>
              </a:spcBef>
            </a:pPr>
            <a:r>
              <a:rPr dirty="0" sz="1500" spc="-5">
                <a:latin typeface="Courier New"/>
                <a:cs typeface="Courier New"/>
              </a:rPr>
              <a:t>$numbers</a:t>
            </a:r>
            <a:r>
              <a:rPr dirty="0" sz="1500" spc="-30">
                <a:latin typeface="Courier New"/>
                <a:cs typeface="Courier New"/>
              </a:rPr>
              <a:t> </a:t>
            </a:r>
            <a:r>
              <a:rPr dirty="0" sz="1500">
                <a:latin typeface="Courier New"/>
                <a:cs typeface="Courier New"/>
              </a:rPr>
              <a:t>=</a:t>
            </a:r>
            <a:r>
              <a:rPr dirty="0" sz="1500" spc="-2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array(4,</a:t>
            </a:r>
            <a:r>
              <a:rPr dirty="0" sz="1500" spc="-3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6,</a:t>
            </a:r>
            <a:r>
              <a:rPr dirty="0" sz="1500" spc="-3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2,</a:t>
            </a:r>
            <a:r>
              <a:rPr dirty="0" sz="1500" spc="-3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22,</a:t>
            </a:r>
            <a:r>
              <a:rPr dirty="0" sz="1500" spc="-25">
                <a:latin typeface="Courier New"/>
                <a:cs typeface="Courier New"/>
              </a:rPr>
              <a:t> </a:t>
            </a:r>
            <a:r>
              <a:rPr dirty="0" sz="1500" spc="-20">
                <a:latin typeface="Courier New"/>
                <a:cs typeface="Courier New"/>
              </a:rPr>
              <a:t>11); </a:t>
            </a:r>
            <a:r>
              <a:rPr dirty="0" sz="1500" spc="-885">
                <a:latin typeface="Courier New"/>
                <a:cs typeface="Courier New"/>
              </a:rPr>
              <a:t> </a:t>
            </a:r>
            <a:r>
              <a:rPr dirty="0" sz="1500" spc="-15">
                <a:latin typeface="Courier New"/>
                <a:cs typeface="Courier New"/>
              </a:rPr>
              <a:t>sort($numbers);</a:t>
            </a:r>
            <a:endParaRPr sz="1500">
              <a:latin typeface="Courier New"/>
              <a:cs typeface="Courier New"/>
            </a:endParaRPr>
          </a:p>
          <a:p>
            <a:pPr marL="481965">
              <a:lnSpc>
                <a:spcPts val="1570"/>
              </a:lnSpc>
            </a:pPr>
            <a:r>
              <a:rPr dirty="0" sz="1500" spc="-25">
                <a:latin typeface="Courier New"/>
                <a:cs typeface="Courier New"/>
              </a:rPr>
              <a:t>?&gt;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500" spc="-5" b="1">
                <a:latin typeface="Courier New"/>
                <a:cs typeface="Courier New"/>
              </a:rPr>
              <a:t>Sort</a:t>
            </a:r>
            <a:r>
              <a:rPr dirty="0" sz="1500" spc="-50" b="1">
                <a:latin typeface="Courier New"/>
                <a:cs typeface="Courier New"/>
              </a:rPr>
              <a:t> </a:t>
            </a:r>
            <a:r>
              <a:rPr dirty="0" sz="1500" spc="-5" b="1">
                <a:latin typeface="Courier New"/>
                <a:cs typeface="Courier New"/>
              </a:rPr>
              <a:t>Array</a:t>
            </a:r>
            <a:r>
              <a:rPr dirty="0" sz="1500" spc="-30" b="1">
                <a:latin typeface="Courier New"/>
                <a:cs typeface="Courier New"/>
              </a:rPr>
              <a:t> </a:t>
            </a:r>
            <a:r>
              <a:rPr dirty="0" sz="1500" spc="-5" b="1">
                <a:latin typeface="Courier New"/>
                <a:cs typeface="Courier New"/>
              </a:rPr>
              <a:t>in</a:t>
            </a:r>
            <a:r>
              <a:rPr dirty="0" sz="1500" spc="-35" b="1">
                <a:latin typeface="Courier New"/>
                <a:cs typeface="Courier New"/>
              </a:rPr>
              <a:t> </a:t>
            </a:r>
            <a:r>
              <a:rPr dirty="0" sz="1500" spc="-5" b="1">
                <a:latin typeface="Courier New"/>
                <a:cs typeface="Courier New"/>
              </a:rPr>
              <a:t>Descending</a:t>
            </a:r>
            <a:r>
              <a:rPr dirty="0" sz="1500" spc="-30" b="1">
                <a:latin typeface="Courier New"/>
                <a:cs typeface="Courier New"/>
              </a:rPr>
              <a:t> </a:t>
            </a:r>
            <a:r>
              <a:rPr dirty="0" sz="1500" spc="-5" b="1">
                <a:latin typeface="Courier New"/>
                <a:cs typeface="Courier New"/>
              </a:rPr>
              <a:t>Order</a:t>
            </a:r>
            <a:r>
              <a:rPr dirty="0" sz="1500" spc="-30" b="1">
                <a:latin typeface="Courier New"/>
                <a:cs typeface="Courier New"/>
              </a:rPr>
              <a:t> </a:t>
            </a:r>
            <a:r>
              <a:rPr dirty="0" sz="1500" b="1">
                <a:latin typeface="Courier New"/>
                <a:cs typeface="Courier New"/>
              </a:rPr>
              <a:t>-</a:t>
            </a:r>
            <a:r>
              <a:rPr dirty="0" sz="1500" spc="-35" b="1">
                <a:latin typeface="Courier New"/>
                <a:cs typeface="Courier New"/>
              </a:rPr>
              <a:t> </a:t>
            </a:r>
            <a:r>
              <a:rPr dirty="0" sz="1500" spc="-15" b="1">
                <a:latin typeface="Courier New"/>
                <a:cs typeface="Courier New"/>
              </a:rPr>
              <a:t>rsort()</a:t>
            </a:r>
            <a:endParaRPr sz="15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13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500" spc="-5">
                <a:latin typeface="Courier New"/>
                <a:cs typeface="Courier New"/>
              </a:rPr>
              <a:t>The</a:t>
            </a:r>
            <a:r>
              <a:rPr dirty="0" sz="1500" spc="-4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following</a:t>
            </a:r>
            <a:r>
              <a:rPr dirty="0" sz="1500" spc="-3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example</a:t>
            </a:r>
            <a:r>
              <a:rPr dirty="0" sz="1500" spc="-3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sorts</a:t>
            </a:r>
            <a:r>
              <a:rPr dirty="0" sz="1500" spc="-2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the</a:t>
            </a:r>
            <a:r>
              <a:rPr dirty="0" sz="1500" spc="-4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elements</a:t>
            </a:r>
            <a:r>
              <a:rPr dirty="0" sz="1500" spc="-3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of</a:t>
            </a:r>
            <a:r>
              <a:rPr dirty="0" sz="1500" spc="-2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the</a:t>
            </a:r>
            <a:r>
              <a:rPr dirty="0" sz="1500" spc="-3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$cars</a:t>
            </a:r>
            <a:r>
              <a:rPr dirty="0" sz="1500" spc="-3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array</a:t>
            </a:r>
            <a:r>
              <a:rPr dirty="0" sz="1500" spc="-2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in</a:t>
            </a:r>
            <a:r>
              <a:rPr dirty="0" sz="1500" spc="-4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descending</a:t>
            </a:r>
            <a:r>
              <a:rPr dirty="0" sz="1500" spc="-3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alphabetical</a:t>
            </a:r>
            <a:r>
              <a:rPr dirty="0" sz="1500" spc="-25">
                <a:latin typeface="Courier New"/>
                <a:cs typeface="Courier New"/>
              </a:rPr>
              <a:t> </a:t>
            </a:r>
            <a:r>
              <a:rPr dirty="0" sz="1500" spc="-15">
                <a:latin typeface="Courier New"/>
                <a:cs typeface="Courier New"/>
              </a:rPr>
              <a:t>order: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500" spc="-15">
                <a:latin typeface="Courier New"/>
                <a:cs typeface="Courier New"/>
              </a:rPr>
              <a:t>Example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ts val="1710"/>
              </a:lnSpc>
              <a:spcBef>
                <a:spcPts val="170"/>
              </a:spcBef>
            </a:pPr>
            <a:r>
              <a:rPr dirty="0" sz="1500" spc="-15">
                <a:latin typeface="Courier New"/>
                <a:cs typeface="Courier New"/>
              </a:rPr>
              <a:t>&lt;?php</a:t>
            </a:r>
            <a:endParaRPr sz="1500">
              <a:latin typeface="Courier New"/>
              <a:cs typeface="Courier New"/>
            </a:endParaRPr>
          </a:p>
          <a:p>
            <a:pPr marL="12700" marR="6630670">
              <a:lnSpc>
                <a:spcPts val="1610"/>
              </a:lnSpc>
              <a:spcBef>
                <a:spcPts val="120"/>
              </a:spcBef>
            </a:pPr>
            <a:r>
              <a:rPr dirty="0" sz="1500" spc="-5">
                <a:latin typeface="Courier New"/>
                <a:cs typeface="Courier New"/>
              </a:rPr>
              <a:t>$cars</a:t>
            </a:r>
            <a:r>
              <a:rPr dirty="0" sz="1500" spc="-55">
                <a:latin typeface="Courier New"/>
                <a:cs typeface="Courier New"/>
              </a:rPr>
              <a:t> </a:t>
            </a:r>
            <a:r>
              <a:rPr dirty="0" sz="1500">
                <a:latin typeface="Courier New"/>
                <a:cs typeface="Courier New"/>
              </a:rPr>
              <a:t>=</a:t>
            </a:r>
            <a:r>
              <a:rPr dirty="0" sz="1500" spc="-4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array("Volvo",</a:t>
            </a:r>
            <a:r>
              <a:rPr dirty="0" sz="1500" spc="-4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"BMW",</a:t>
            </a:r>
            <a:r>
              <a:rPr dirty="0" sz="1500" spc="-55">
                <a:latin typeface="Courier New"/>
                <a:cs typeface="Courier New"/>
              </a:rPr>
              <a:t> </a:t>
            </a:r>
            <a:r>
              <a:rPr dirty="0" sz="1500" spc="-15">
                <a:latin typeface="Courier New"/>
                <a:cs typeface="Courier New"/>
              </a:rPr>
              <a:t>"Toyota"); </a:t>
            </a:r>
            <a:r>
              <a:rPr dirty="0" sz="1500" spc="-885">
                <a:latin typeface="Courier New"/>
                <a:cs typeface="Courier New"/>
              </a:rPr>
              <a:t> </a:t>
            </a:r>
            <a:r>
              <a:rPr dirty="0" sz="1500" spc="-15">
                <a:latin typeface="Courier New"/>
                <a:cs typeface="Courier New"/>
              </a:rPr>
              <a:t>rsort($cars);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ts val="1645"/>
              </a:lnSpc>
            </a:pPr>
            <a:r>
              <a:rPr dirty="0" sz="1500" spc="-25">
                <a:latin typeface="Courier New"/>
                <a:cs typeface="Courier New"/>
              </a:rPr>
              <a:t>?&gt;</a:t>
            </a:r>
            <a:endParaRPr sz="1500">
              <a:latin typeface="Courier New"/>
              <a:cs typeface="Courier New"/>
            </a:endParaRPr>
          </a:p>
          <a:p>
            <a:pPr marL="12700" marR="130810">
              <a:lnSpc>
                <a:spcPts val="1980"/>
              </a:lnSpc>
              <a:spcBef>
                <a:spcPts val="3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1500" spc="-5">
                <a:latin typeface="Courier New"/>
                <a:cs typeface="Courier New"/>
              </a:rPr>
              <a:t>The</a:t>
            </a:r>
            <a:r>
              <a:rPr dirty="0" sz="1500" spc="-4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following</a:t>
            </a:r>
            <a:r>
              <a:rPr dirty="0" sz="1500" spc="-3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example</a:t>
            </a:r>
            <a:r>
              <a:rPr dirty="0" sz="1500" spc="-3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sorts</a:t>
            </a:r>
            <a:r>
              <a:rPr dirty="0" sz="1500" spc="-2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the</a:t>
            </a:r>
            <a:r>
              <a:rPr dirty="0" sz="1500" spc="-4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elements</a:t>
            </a:r>
            <a:r>
              <a:rPr dirty="0" sz="1500" spc="-3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of</a:t>
            </a:r>
            <a:r>
              <a:rPr dirty="0" sz="1500" spc="-2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the</a:t>
            </a:r>
            <a:r>
              <a:rPr dirty="0" sz="1500" spc="-3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$numbers</a:t>
            </a:r>
            <a:r>
              <a:rPr dirty="0" sz="1500" spc="-3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array</a:t>
            </a:r>
            <a:r>
              <a:rPr dirty="0" sz="1500" spc="-2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in</a:t>
            </a:r>
            <a:r>
              <a:rPr dirty="0" sz="1500" spc="-40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descending</a:t>
            </a:r>
            <a:r>
              <a:rPr dirty="0" sz="1500" spc="-3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numerical</a:t>
            </a:r>
            <a:r>
              <a:rPr dirty="0" sz="1500" spc="-25">
                <a:latin typeface="Courier New"/>
                <a:cs typeface="Courier New"/>
              </a:rPr>
              <a:t> </a:t>
            </a:r>
            <a:r>
              <a:rPr dirty="0" sz="1500" spc="-15">
                <a:latin typeface="Courier New"/>
                <a:cs typeface="Courier New"/>
              </a:rPr>
              <a:t>order: </a:t>
            </a:r>
            <a:r>
              <a:rPr dirty="0" sz="1500" spc="-885">
                <a:latin typeface="Courier New"/>
                <a:cs typeface="Courier New"/>
              </a:rPr>
              <a:t> </a:t>
            </a:r>
            <a:r>
              <a:rPr dirty="0" sz="1500" spc="-15">
                <a:latin typeface="Courier New"/>
                <a:cs typeface="Courier New"/>
              </a:rPr>
              <a:t>Example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ts val="1710"/>
              </a:lnSpc>
              <a:spcBef>
                <a:spcPts val="75"/>
              </a:spcBef>
            </a:pPr>
            <a:r>
              <a:rPr dirty="0" sz="1500" spc="-15">
                <a:latin typeface="Courier New"/>
                <a:cs typeface="Courier New"/>
              </a:rPr>
              <a:t>&lt;?php</a:t>
            </a:r>
            <a:endParaRPr sz="1500">
              <a:latin typeface="Courier New"/>
              <a:cs typeface="Courier New"/>
            </a:endParaRPr>
          </a:p>
          <a:p>
            <a:pPr marL="12700" marR="7313295">
              <a:lnSpc>
                <a:spcPts val="1600"/>
              </a:lnSpc>
              <a:spcBef>
                <a:spcPts val="130"/>
              </a:spcBef>
            </a:pPr>
            <a:r>
              <a:rPr dirty="0" sz="1500" spc="-5">
                <a:latin typeface="Courier New"/>
                <a:cs typeface="Courier New"/>
              </a:rPr>
              <a:t>$numbers</a:t>
            </a:r>
            <a:r>
              <a:rPr dirty="0" sz="1500" spc="-50">
                <a:latin typeface="Courier New"/>
                <a:cs typeface="Courier New"/>
              </a:rPr>
              <a:t> </a:t>
            </a:r>
            <a:r>
              <a:rPr dirty="0" sz="1500">
                <a:latin typeface="Courier New"/>
                <a:cs typeface="Courier New"/>
              </a:rPr>
              <a:t>=</a:t>
            </a:r>
            <a:r>
              <a:rPr dirty="0" sz="1500" spc="-2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array(4,</a:t>
            </a:r>
            <a:r>
              <a:rPr dirty="0" sz="1500" spc="-3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6,</a:t>
            </a:r>
            <a:r>
              <a:rPr dirty="0" sz="1500" spc="-3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2,</a:t>
            </a:r>
            <a:r>
              <a:rPr dirty="0" sz="1500" spc="-25">
                <a:latin typeface="Courier New"/>
                <a:cs typeface="Courier New"/>
              </a:rPr>
              <a:t> </a:t>
            </a:r>
            <a:r>
              <a:rPr dirty="0" sz="1500" spc="-5">
                <a:latin typeface="Courier New"/>
                <a:cs typeface="Courier New"/>
              </a:rPr>
              <a:t>22,</a:t>
            </a:r>
            <a:r>
              <a:rPr dirty="0" sz="1500" spc="-35">
                <a:latin typeface="Courier New"/>
                <a:cs typeface="Courier New"/>
              </a:rPr>
              <a:t> </a:t>
            </a:r>
            <a:r>
              <a:rPr dirty="0" sz="1500" spc="-20">
                <a:latin typeface="Courier New"/>
                <a:cs typeface="Courier New"/>
              </a:rPr>
              <a:t>11); </a:t>
            </a:r>
            <a:r>
              <a:rPr dirty="0" sz="1500" spc="-885">
                <a:latin typeface="Courier New"/>
                <a:cs typeface="Courier New"/>
              </a:rPr>
              <a:t> </a:t>
            </a:r>
            <a:r>
              <a:rPr dirty="0" sz="1500" spc="-15">
                <a:latin typeface="Courier New"/>
                <a:cs typeface="Courier New"/>
              </a:rPr>
              <a:t>rsort($numbers);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ts val="1655"/>
              </a:lnSpc>
              <a:tabLst>
                <a:tab pos="11182985" algn="l"/>
              </a:tabLst>
            </a:pPr>
            <a:r>
              <a:rPr dirty="0" sz="1500" spc="-5">
                <a:latin typeface="Courier New"/>
                <a:cs typeface="Courier New"/>
              </a:rPr>
              <a:t>?&gt; </a:t>
            </a:r>
            <a:r>
              <a:rPr dirty="0" u="sng" sz="150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	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647" y="760552"/>
            <a:ext cx="91313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Sort</a:t>
            </a:r>
            <a:r>
              <a:rPr dirty="0" sz="2800" spc="-35"/>
              <a:t> </a:t>
            </a:r>
            <a:r>
              <a:rPr dirty="0" sz="2800" spc="-5"/>
              <a:t>Array (Ascending </a:t>
            </a:r>
            <a:r>
              <a:rPr dirty="0" sz="2800"/>
              <a:t>Order),</a:t>
            </a:r>
            <a:r>
              <a:rPr dirty="0" sz="2800" spc="-25"/>
              <a:t> </a:t>
            </a:r>
            <a:r>
              <a:rPr dirty="0" sz="2800"/>
              <a:t>According</a:t>
            </a:r>
            <a:r>
              <a:rPr dirty="0" sz="2800" spc="-10"/>
              <a:t> </a:t>
            </a:r>
            <a:r>
              <a:rPr dirty="0" sz="2800" spc="-15"/>
              <a:t>to</a:t>
            </a:r>
            <a:r>
              <a:rPr dirty="0" sz="2800" spc="-50"/>
              <a:t> </a:t>
            </a:r>
            <a:r>
              <a:rPr dirty="0" sz="2800" spc="-5"/>
              <a:t>Value</a:t>
            </a:r>
            <a:r>
              <a:rPr dirty="0" sz="2800" spc="25"/>
              <a:t> </a:t>
            </a:r>
            <a:r>
              <a:rPr dirty="0" sz="2800" spc="-5"/>
              <a:t>-</a:t>
            </a:r>
            <a:r>
              <a:rPr dirty="0" sz="2800" spc="-20"/>
              <a:t> </a:t>
            </a:r>
            <a:r>
              <a:rPr dirty="0" sz="2800" spc="-10"/>
              <a:t>asort()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1279" rIns="0" bIns="0" rtlCol="0" vert="horz">
            <a:spAutoFit/>
          </a:bodyPr>
          <a:lstStyle/>
          <a:p>
            <a:pPr marL="646430" marR="1833880" indent="-469900">
              <a:lnSpc>
                <a:spcPts val="2210"/>
              </a:lnSpc>
              <a:spcBef>
                <a:spcPts val="335"/>
              </a:spcBef>
              <a:buClr>
                <a:srgbClr val="CC0000"/>
              </a:buClr>
              <a:buSzPct val="55000"/>
              <a:buFont typeface="Wingdings"/>
              <a:buChar char=""/>
              <a:tabLst>
                <a:tab pos="646430" algn="l"/>
                <a:tab pos="647065" algn="l"/>
              </a:tabLst>
            </a:pPr>
            <a:r>
              <a:rPr dirty="0"/>
              <a:t>The</a:t>
            </a:r>
            <a:r>
              <a:rPr dirty="0" spc="-85"/>
              <a:t> </a:t>
            </a:r>
            <a:r>
              <a:rPr dirty="0"/>
              <a:t>following</a:t>
            </a:r>
            <a:r>
              <a:rPr dirty="0" spc="-70"/>
              <a:t> </a:t>
            </a:r>
            <a:r>
              <a:rPr dirty="0"/>
              <a:t>example</a:t>
            </a:r>
            <a:r>
              <a:rPr dirty="0" spc="-75"/>
              <a:t> </a:t>
            </a:r>
            <a:r>
              <a:rPr dirty="0"/>
              <a:t>sorts</a:t>
            </a:r>
            <a:r>
              <a:rPr dirty="0" spc="-95"/>
              <a:t> </a:t>
            </a:r>
            <a:r>
              <a:rPr dirty="0"/>
              <a:t>an</a:t>
            </a:r>
            <a:r>
              <a:rPr dirty="0" spc="-55"/>
              <a:t> </a:t>
            </a:r>
            <a:r>
              <a:rPr dirty="0"/>
              <a:t>associative</a:t>
            </a:r>
            <a:r>
              <a:rPr dirty="0" spc="-95"/>
              <a:t> </a:t>
            </a:r>
            <a:r>
              <a:rPr dirty="0"/>
              <a:t>array</a:t>
            </a:r>
            <a:r>
              <a:rPr dirty="0" spc="-100"/>
              <a:t> </a:t>
            </a:r>
            <a:r>
              <a:rPr dirty="0" spc="-15"/>
              <a:t>in</a:t>
            </a:r>
            <a:r>
              <a:rPr dirty="0" spc="-55"/>
              <a:t> </a:t>
            </a:r>
            <a:r>
              <a:rPr dirty="0"/>
              <a:t>ascending</a:t>
            </a:r>
            <a:r>
              <a:rPr dirty="0" spc="-95"/>
              <a:t> </a:t>
            </a:r>
            <a:r>
              <a:rPr dirty="0"/>
              <a:t>order, </a:t>
            </a:r>
            <a:r>
              <a:rPr dirty="0" spc="-540"/>
              <a:t> </a:t>
            </a:r>
            <a:r>
              <a:rPr dirty="0"/>
              <a:t>according</a:t>
            </a:r>
            <a:r>
              <a:rPr dirty="0" spc="-110"/>
              <a:t> </a:t>
            </a:r>
            <a:r>
              <a:rPr dirty="0" spc="-5"/>
              <a:t>to</a:t>
            </a:r>
            <a:r>
              <a:rPr dirty="0" spc="-75"/>
              <a:t> </a:t>
            </a:r>
            <a:r>
              <a:rPr dirty="0"/>
              <a:t>the</a:t>
            </a:r>
            <a:r>
              <a:rPr dirty="0" spc="-70"/>
              <a:t> </a:t>
            </a:r>
            <a:r>
              <a:rPr dirty="0" spc="-10"/>
              <a:t>value:</a:t>
            </a:r>
          </a:p>
          <a:p>
            <a:pPr marL="12700">
              <a:lnSpc>
                <a:spcPts val="2320"/>
              </a:lnSpc>
            </a:pPr>
            <a:r>
              <a:rPr dirty="0" spc="-15"/>
              <a:t>Example</a:t>
            </a:r>
          </a:p>
          <a:p>
            <a:pPr marL="646430" indent="-469900">
              <a:lnSpc>
                <a:spcPts val="2365"/>
              </a:lnSpc>
              <a:buClr>
                <a:srgbClr val="CC0000"/>
              </a:buClr>
              <a:buSzPct val="55000"/>
              <a:buFont typeface="Wingdings"/>
              <a:buChar char=""/>
              <a:tabLst>
                <a:tab pos="646430" algn="l"/>
                <a:tab pos="647065" algn="l"/>
              </a:tabLst>
            </a:pPr>
            <a:r>
              <a:rPr dirty="0" spc="-10"/>
              <a:t>&lt;?php</a:t>
            </a:r>
          </a:p>
          <a:p>
            <a:pPr marL="341630">
              <a:lnSpc>
                <a:spcPts val="2305"/>
              </a:lnSpc>
              <a:spcBef>
                <a:spcPts val="265"/>
              </a:spcBef>
            </a:pPr>
            <a:r>
              <a:rPr dirty="0"/>
              <a:t>$age</a:t>
            </a:r>
            <a:r>
              <a:rPr dirty="0" spc="-145"/>
              <a:t> </a:t>
            </a:r>
            <a:r>
              <a:rPr dirty="0" spc="-5"/>
              <a:t>=array("Peter"=&gt;"35",</a:t>
            </a:r>
            <a:r>
              <a:rPr dirty="0" spc="-160"/>
              <a:t> </a:t>
            </a:r>
            <a:r>
              <a:rPr dirty="0"/>
              <a:t>"Ben"=&gt;"37",</a:t>
            </a:r>
            <a:r>
              <a:rPr dirty="0" spc="-145"/>
              <a:t> </a:t>
            </a:r>
            <a:r>
              <a:rPr dirty="0" spc="-15"/>
              <a:t>"Joe"=&gt;"43");</a:t>
            </a:r>
            <a:r>
              <a:rPr dirty="0" spc="-40"/>
              <a:t> </a:t>
            </a:r>
            <a:r>
              <a:rPr dirty="0" spc="-10"/>
              <a:t>asort($age);</a:t>
            </a:r>
          </a:p>
          <a:p>
            <a:pPr marL="341630">
              <a:lnSpc>
                <a:spcPts val="2215"/>
              </a:lnSpc>
            </a:pPr>
            <a:r>
              <a:rPr dirty="0" spc="-25"/>
              <a:t>?&gt;</a:t>
            </a:r>
          </a:p>
          <a:p>
            <a:pPr marL="12700">
              <a:lnSpc>
                <a:spcPts val="2310"/>
              </a:lnSpc>
            </a:pPr>
            <a:r>
              <a:rPr dirty="0" spc="-5" b="1">
                <a:latin typeface="Courier New"/>
                <a:cs typeface="Courier New"/>
              </a:rPr>
              <a:t>Sort</a:t>
            </a:r>
            <a:r>
              <a:rPr dirty="0" spc="-85" b="1">
                <a:latin typeface="Courier New"/>
                <a:cs typeface="Courier New"/>
              </a:rPr>
              <a:t> </a:t>
            </a:r>
            <a:r>
              <a:rPr dirty="0" spc="-5" b="1">
                <a:latin typeface="Courier New"/>
                <a:cs typeface="Courier New"/>
              </a:rPr>
              <a:t>Array</a:t>
            </a:r>
            <a:r>
              <a:rPr dirty="0" spc="-70" b="1">
                <a:latin typeface="Courier New"/>
                <a:cs typeface="Courier New"/>
              </a:rPr>
              <a:t> </a:t>
            </a:r>
            <a:r>
              <a:rPr dirty="0" spc="-5" b="1">
                <a:latin typeface="Courier New"/>
                <a:cs typeface="Courier New"/>
              </a:rPr>
              <a:t>(Ascending</a:t>
            </a:r>
            <a:r>
              <a:rPr dirty="0" spc="-60" b="1">
                <a:latin typeface="Courier New"/>
                <a:cs typeface="Courier New"/>
              </a:rPr>
              <a:t> </a:t>
            </a:r>
            <a:r>
              <a:rPr dirty="0" spc="-5" b="1">
                <a:latin typeface="Courier New"/>
                <a:cs typeface="Courier New"/>
              </a:rPr>
              <a:t>Order),</a:t>
            </a:r>
            <a:r>
              <a:rPr dirty="0" spc="-70" b="1">
                <a:latin typeface="Courier New"/>
                <a:cs typeface="Courier New"/>
              </a:rPr>
              <a:t> </a:t>
            </a:r>
            <a:r>
              <a:rPr dirty="0" spc="-5" b="1">
                <a:latin typeface="Courier New"/>
                <a:cs typeface="Courier New"/>
              </a:rPr>
              <a:t>According</a:t>
            </a:r>
            <a:r>
              <a:rPr dirty="0" spc="-70" b="1">
                <a:latin typeface="Courier New"/>
                <a:cs typeface="Courier New"/>
              </a:rPr>
              <a:t> </a:t>
            </a:r>
            <a:r>
              <a:rPr dirty="0" spc="-5" b="1">
                <a:latin typeface="Courier New"/>
                <a:cs typeface="Courier New"/>
              </a:rPr>
              <a:t>to</a:t>
            </a:r>
            <a:r>
              <a:rPr dirty="0" spc="-55" b="1">
                <a:latin typeface="Courier New"/>
                <a:cs typeface="Courier New"/>
              </a:rPr>
              <a:t> </a:t>
            </a:r>
            <a:r>
              <a:rPr dirty="0" spc="-5" b="1">
                <a:latin typeface="Courier New"/>
                <a:cs typeface="Courier New"/>
              </a:rPr>
              <a:t>Key</a:t>
            </a:r>
            <a:r>
              <a:rPr dirty="0" spc="-50" b="1">
                <a:latin typeface="Courier New"/>
                <a:cs typeface="Courier New"/>
              </a:rPr>
              <a:t> </a:t>
            </a:r>
            <a:r>
              <a:rPr dirty="0" b="1">
                <a:latin typeface="Courier New"/>
                <a:cs typeface="Courier New"/>
              </a:rPr>
              <a:t>-</a:t>
            </a:r>
            <a:r>
              <a:rPr dirty="0" spc="-60" b="1">
                <a:latin typeface="Courier New"/>
                <a:cs typeface="Courier New"/>
              </a:rPr>
              <a:t> </a:t>
            </a:r>
            <a:r>
              <a:rPr dirty="0" spc="-15" b="1">
                <a:latin typeface="Courier New"/>
                <a:cs typeface="Courier New"/>
              </a:rPr>
              <a:t>ksort()</a:t>
            </a:r>
          </a:p>
          <a:p>
            <a:pPr marL="646430" marR="1832610" indent="-469900">
              <a:lnSpc>
                <a:spcPts val="2200"/>
              </a:lnSpc>
              <a:spcBef>
                <a:spcPts val="720"/>
              </a:spcBef>
              <a:buClr>
                <a:srgbClr val="CC0000"/>
              </a:buClr>
              <a:buSzPct val="55000"/>
              <a:buFont typeface="Wingdings"/>
              <a:buChar char=""/>
              <a:tabLst>
                <a:tab pos="646430" algn="l"/>
                <a:tab pos="647065" algn="l"/>
              </a:tabLst>
            </a:pPr>
            <a:r>
              <a:rPr dirty="0"/>
              <a:t>The</a:t>
            </a:r>
            <a:r>
              <a:rPr dirty="0" spc="-85"/>
              <a:t> </a:t>
            </a:r>
            <a:r>
              <a:rPr dirty="0"/>
              <a:t>following</a:t>
            </a:r>
            <a:r>
              <a:rPr dirty="0" spc="-70"/>
              <a:t> </a:t>
            </a:r>
            <a:r>
              <a:rPr dirty="0"/>
              <a:t>example</a:t>
            </a:r>
            <a:r>
              <a:rPr dirty="0" spc="-75"/>
              <a:t> </a:t>
            </a:r>
            <a:r>
              <a:rPr dirty="0"/>
              <a:t>sorts</a:t>
            </a:r>
            <a:r>
              <a:rPr dirty="0" spc="-95"/>
              <a:t> </a:t>
            </a:r>
            <a:r>
              <a:rPr dirty="0"/>
              <a:t>an</a:t>
            </a:r>
            <a:r>
              <a:rPr dirty="0" spc="-55"/>
              <a:t> </a:t>
            </a:r>
            <a:r>
              <a:rPr dirty="0"/>
              <a:t>associative</a:t>
            </a:r>
            <a:r>
              <a:rPr dirty="0" spc="-95"/>
              <a:t> </a:t>
            </a:r>
            <a:r>
              <a:rPr dirty="0"/>
              <a:t>array</a:t>
            </a:r>
            <a:r>
              <a:rPr dirty="0" spc="-100"/>
              <a:t> </a:t>
            </a:r>
            <a:r>
              <a:rPr dirty="0" spc="-15"/>
              <a:t>in</a:t>
            </a:r>
            <a:r>
              <a:rPr dirty="0" spc="-55"/>
              <a:t> </a:t>
            </a:r>
            <a:r>
              <a:rPr dirty="0"/>
              <a:t>ascending</a:t>
            </a:r>
            <a:r>
              <a:rPr dirty="0" spc="-85"/>
              <a:t> </a:t>
            </a:r>
            <a:r>
              <a:rPr dirty="0"/>
              <a:t>order, </a:t>
            </a:r>
            <a:r>
              <a:rPr dirty="0" spc="-540"/>
              <a:t> </a:t>
            </a:r>
            <a:r>
              <a:rPr dirty="0"/>
              <a:t>according</a:t>
            </a:r>
            <a:r>
              <a:rPr dirty="0" spc="-110"/>
              <a:t> </a:t>
            </a:r>
            <a:r>
              <a:rPr dirty="0" spc="-5"/>
              <a:t>to</a:t>
            </a:r>
            <a:r>
              <a:rPr dirty="0" spc="-75"/>
              <a:t> </a:t>
            </a:r>
            <a:r>
              <a:rPr dirty="0"/>
              <a:t>the</a:t>
            </a:r>
            <a:r>
              <a:rPr dirty="0" spc="-70"/>
              <a:t> </a:t>
            </a:r>
            <a:r>
              <a:rPr dirty="0" spc="-20"/>
              <a:t>key:</a:t>
            </a:r>
          </a:p>
          <a:p>
            <a:pPr marL="12700">
              <a:lnSpc>
                <a:spcPts val="2320"/>
              </a:lnSpc>
            </a:pPr>
            <a:r>
              <a:rPr dirty="0" spc="-15"/>
              <a:t>Example</a:t>
            </a:r>
          </a:p>
          <a:p>
            <a:pPr marL="12700">
              <a:lnSpc>
                <a:spcPts val="2365"/>
              </a:lnSpc>
            </a:pPr>
            <a:r>
              <a:rPr dirty="0" spc="-10"/>
              <a:t>&lt;?php</a:t>
            </a: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/>
              <a:t>$age</a:t>
            </a:r>
            <a:r>
              <a:rPr dirty="0" spc="-120"/>
              <a:t> </a:t>
            </a:r>
            <a:r>
              <a:rPr dirty="0"/>
              <a:t>=</a:t>
            </a:r>
            <a:r>
              <a:rPr dirty="0" spc="-80"/>
              <a:t> </a:t>
            </a:r>
            <a:r>
              <a:rPr dirty="0" spc="-5"/>
              <a:t>array("Peter"=&gt;"35",</a:t>
            </a:r>
            <a:r>
              <a:rPr dirty="0" spc="-135"/>
              <a:t> </a:t>
            </a:r>
            <a:r>
              <a:rPr dirty="0"/>
              <a:t>"Ben"=&gt;"37",</a:t>
            </a:r>
            <a:r>
              <a:rPr dirty="0" spc="-110"/>
              <a:t> </a:t>
            </a:r>
            <a:r>
              <a:rPr dirty="0" spc="-15"/>
              <a:t>"Joe"=&gt;"43");</a:t>
            </a:r>
            <a:r>
              <a:rPr dirty="0" spc="-40"/>
              <a:t> </a:t>
            </a:r>
            <a:r>
              <a:rPr dirty="0" spc="-10"/>
              <a:t>ksort($age);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/>
          </a:p>
          <a:p>
            <a:pPr marL="33655">
              <a:lnSpc>
                <a:spcPct val="100000"/>
              </a:lnSpc>
              <a:tabLst>
                <a:tab pos="10107295" algn="l"/>
              </a:tabLst>
            </a:pPr>
            <a:r>
              <a:rPr dirty="0" u="heavy" spc="-10">
                <a:uFill>
                  <a:solidFill>
                    <a:srgbClr val="CC0000"/>
                  </a:solidFill>
                </a:uFill>
              </a:rPr>
              <a:t>?&gt;	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7563" y="656031"/>
            <a:ext cx="94761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Sort</a:t>
            </a:r>
            <a:r>
              <a:rPr dirty="0" sz="2800" spc="-25"/>
              <a:t> </a:t>
            </a:r>
            <a:r>
              <a:rPr dirty="0" sz="2800" spc="-5"/>
              <a:t>Array</a:t>
            </a:r>
            <a:r>
              <a:rPr dirty="0" sz="2800" spc="-25"/>
              <a:t> </a:t>
            </a:r>
            <a:r>
              <a:rPr dirty="0" sz="2800"/>
              <a:t>(Descending</a:t>
            </a:r>
            <a:r>
              <a:rPr dirty="0" sz="2800" spc="20"/>
              <a:t> </a:t>
            </a:r>
            <a:r>
              <a:rPr dirty="0" sz="2800" spc="-10"/>
              <a:t>Order),</a:t>
            </a:r>
            <a:r>
              <a:rPr dirty="0" sz="2800" spc="-15"/>
              <a:t> </a:t>
            </a:r>
            <a:r>
              <a:rPr dirty="0" sz="2800"/>
              <a:t>According </a:t>
            </a:r>
            <a:r>
              <a:rPr dirty="0" sz="2800" spc="-5"/>
              <a:t>to</a:t>
            </a:r>
            <a:r>
              <a:rPr dirty="0" sz="2800" spc="-20"/>
              <a:t> </a:t>
            </a:r>
            <a:r>
              <a:rPr dirty="0" sz="2800" spc="-5"/>
              <a:t>Value</a:t>
            </a:r>
            <a:r>
              <a:rPr dirty="0" sz="2800" spc="20"/>
              <a:t> </a:t>
            </a:r>
            <a:r>
              <a:rPr dirty="0" sz="2800" spc="-5"/>
              <a:t>-</a:t>
            </a:r>
            <a:r>
              <a:rPr dirty="0" sz="2800" spc="5"/>
              <a:t> </a:t>
            </a:r>
            <a:r>
              <a:rPr dirty="0" sz="2800" spc="-10"/>
              <a:t>arsort()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789838" y="2177288"/>
            <a:ext cx="9829800" cy="2738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1965" marR="72390" indent="-469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Courier New"/>
                <a:cs typeface="Courier New"/>
              </a:rPr>
              <a:t>The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following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example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sorts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an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associative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array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in </a:t>
            </a:r>
            <a:r>
              <a:rPr dirty="0" sz="2400" spc="-142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descending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order,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according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to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the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value: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15">
                <a:latin typeface="Courier New"/>
                <a:cs typeface="Courier New"/>
              </a:rPr>
              <a:t>Example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15">
                <a:latin typeface="Courier New"/>
                <a:cs typeface="Courier New"/>
              </a:rPr>
              <a:t>&lt;?php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dirty="0" sz="2400" spc="-5">
                <a:latin typeface="Courier New"/>
                <a:cs typeface="Courier New"/>
              </a:rPr>
              <a:t>$age</a:t>
            </a:r>
            <a:r>
              <a:rPr dirty="0" sz="2400" spc="-9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8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array("Peter"=&gt;"35",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"Ben"=&gt;"37",</a:t>
            </a:r>
            <a:r>
              <a:rPr dirty="0" sz="2400" spc="-85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"Joe"=&gt;"43"); </a:t>
            </a:r>
            <a:r>
              <a:rPr dirty="0" sz="2400" spc="-1430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arsort($age);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25">
                <a:latin typeface="Courier New"/>
                <a:cs typeface="Courier New"/>
              </a:rPr>
              <a:t>?&gt;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4139" y="689229"/>
            <a:ext cx="91554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Sort</a:t>
            </a:r>
            <a:r>
              <a:rPr dirty="0" sz="2800" spc="-10"/>
              <a:t> </a:t>
            </a:r>
            <a:r>
              <a:rPr dirty="0" sz="2800" spc="-5"/>
              <a:t>Array</a:t>
            </a:r>
            <a:r>
              <a:rPr dirty="0" sz="2800" spc="-10"/>
              <a:t> </a:t>
            </a:r>
            <a:r>
              <a:rPr dirty="0" sz="2800" spc="-5"/>
              <a:t>(Descending</a:t>
            </a:r>
            <a:r>
              <a:rPr dirty="0" sz="2800" spc="15"/>
              <a:t> </a:t>
            </a:r>
            <a:r>
              <a:rPr dirty="0" sz="2800" spc="-5"/>
              <a:t>Order),</a:t>
            </a:r>
            <a:r>
              <a:rPr dirty="0" sz="2800"/>
              <a:t> </a:t>
            </a:r>
            <a:r>
              <a:rPr dirty="0" sz="2800" spc="-10"/>
              <a:t>According</a:t>
            </a:r>
            <a:r>
              <a:rPr dirty="0" sz="2800" spc="10"/>
              <a:t> </a:t>
            </a:r>
            <a:r>
              <a:rPr dirty="0" sz="2800" spc="-5"/>
              <a:t>to</a:t>
            </a:r>
            <a:r>
              <a:rPr dirty="0" sz="2800"/>
              <a:t> </a:t>
            </a:r>
            <a:r>
              <a:rPr dirty="0" sz="2800" spc="-5"/>
              <a:t>Key</a:t>
            </a:r>
            <a:r>
              <a:rPr dirty="0" sz="2800" spc="5"/>
              <a:t> </a:t>
            </a:r>
            <a:r>
              <a:rPr dirty="0" sz="2800" spc="-5"/>
              <a:t>-</a:t>
            </a:r>
            <a:r>
              <a:rPr dirty="0" sz="2800" spc="10"/>
              <a:t> </a:t>
            </a:r>
            <a:r>
              <a:rPr dirty="0" sz="2800" spc="-10"/>
              <a:t>krsort()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171447" y="2796362"/>
            <a:ext cx="9829165" cy="2738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Courier New"/>
                <a:cs typeface="Courier New"/>
              </a:rPr>
              <a:t>The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following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example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sorts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an</a:t>
            </a:r>
            <a:r>
              <a:rPr dirty="0" sz="2400" spc="-7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associative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array</a:t>
            </a:r>
            <a:r>
              <a:rPr dirty="0" sz="2400" spc="-65">
                <a:latin typeface="Courier New"/>
                <a:cs typeface="Courier New"/>
              </a:rPr>
              <a:t> </a:t>
            </a:r>
            <a:r>
              <a:rPr dirty="0" sz="2400" spc="-30">
                <a:latin typeface="Courier New"/>
                <a:cs typeface="Courier New"/>
              </a:rPr>
              <a:t>in</a:t>
            </a:r>
            <a:endParaRPr sz="24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400" spc="-10">
                <a:latin typeface="Courier New"/>
                <a:cs typeface="Courier New"/>
              </a:rPr>
              <a:t>descending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order,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according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to</a:t>
            </a:r>
            <a:r>
              <a:rPr dirty="0" sz="2400" spc="-7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the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key: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15">
                <a:latin typeface="Courier New"/>
                <a:cs typeface="Courier New"/>
              </a:rPr>
              <a:t>Example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2400" spc="-15">
                <a:latin typeface="Courier New"/>
                <a:cs typeface="Courier New"/>
              </a:rPr>
              <a:t>&lt;?php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dirty="0" sz="2400" spc="-5">
                <a:latin typeface="Courier New"/>
                <a:cs typeface="Courier New"/>
              </a:rPr>
              <a:t>$age</a:t>
            </a:r>
            <a:r>
              <a:rPr dirty="0" sz="2400" spc="-8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8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array("Peter"=&gt;"35",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"Ben"=&gt;"37",</a:t>
            </a:r>
            <a:r>
              <a:rPr dirty="0" sz="2400" spc="-110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"Joe"=&gt;"43"); </a:t>
            </a:r>
            <a:r>
              <a:rPr dirty="0" sz="2400" spc="-1425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krsort($age);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400" spc="-25">
                <a:latin typeface="Courier New"/>
                <a:cs typeface="Courier New"/>
              </a:rPr>
              <a:t>?&gt;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6352" y="953770"/>
            <a:ext cx="220916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PHP</a:t>
            </a:r>
            <a:r>
              <a:rPr dirty="0" sz="3200" spc="-80"/>
              <a:t> </a:t>
            </a:r>
            <a:r>
              <a:rPr dirty="0" sz="3200" spc="-15"/>
              <a:t>Syntax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992225" y="1660905"/>
            <a:ext cx="10852150" cy="3622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1965" marR="553720" indent="-469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Courier New"/>
                <a:cs typeface="Courier New"/>
              </a:rPr>
              <a:t>PHP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code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is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executed</a:t>
            </a:r>
            <a:r>
              <a:rPr dirty="0" sz="2400" spc="-2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on</a:t>
            </a:r>
            <a:r>
              <a:rPr dirty="0" sz="2400" spc="-6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the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server,</a:t>
            </a:r>
            <a:r>
              <a:rPr dirty="0" sz="2400" spc="-2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and</a:t>
            </a:r>
            <a:r>
              <a:rPr dirty="0" sz="2400" spc="-6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the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plain</a:t>
            </a:r>
            <a:r>
              <a:rPr dirty="0" sz="2400" spc="-25">
                <a:latin typeface="Courier New"/>
                <a:cs typeface="Courier New"/>
              </a:rPr>
              <a:t> HTML </a:t>
            </a:r>
            <a:r>
              <a:rPr dirty="0" sz="2400" spc="-14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result</a:t>
            </a:r>
            <a:r>
              <a:rPr dirty="0" sz="2400" spc="-7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is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sent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to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the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browser.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5" b="1">
                <a:solidFill>
                  <a:srgbClr val="6E2E9F"/>
                </a:solidFill>
                <a:latin typeface="Courier New"/>
                <a:cs typeface="Courier New"/>
              </a:rPr>
              <a:t>Basic</a:t>
            </a:r>
            <a:r>
              <a:rPr dirty="0" sz="2400" spc="-75" b="1">
                <a:solidFill>
                  <a:srgbClr val="6E2E9F"/>
                </a:solidFill>
                <a:latin typeface="Courier New"/>
                <a:cs typeface="Courier New"/>
              </a:rPr>
              <a:t> </a:t>
            </a:r>
            <a:r>
              <a:rPr dirty="0" sz="2400" spc="-10" b="1">
                <a:solidFill>
                  <a:srgbClr val="6E2E9F"/>
                </a:solidFill>
                <a:latin typeface="Courier New"/>
                <a:cs typeface="Courier New"/>
              </a:rPr>
              <a:t>PHP</a:t>
            </a:r>
            <a:r>
              <a:rPr dirty="0" sz="2400" spc="-70" b="1">
                <a:solidFill>
                  <a:srgbClr val="6E2E9F"/>
                </a:solidFill>
                <a:latin typeface="Courier New"/>
                <a:cs typeface="Courier New"/>
              </a:rPr>
              <a:t> </a:t>
            </a:r>
            <a:r>
              <a:rPr dirty="0" sz="2400" spc="-15" b="1">
                <a:solidFill>
                  <a:srgbClr val="6E2E9F"/>
                </a:solidFill>
                <a:latin typeface="Courier New"/>
                <a:cs typeface="Courier New"/>
              </a:rPr>
              <a:t>Syntax</a:t>
            </a:r>
            <a:endParaRPr sz="24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>
                <a:latin typeface="Courier New"/>
                <a:cs typeface="Courier New"/>
              </a:rPr>
              <a:t>A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PHP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scripting</a:t>
            </a:r>
            <a:r>
              <a:rPr dirty="0" sz="2400" spc="-7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block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always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starts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with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&lt;?php</a:t>
            </a:r>
            <a:r>
              <a:rPr dirty="0" sz="2400" spc="-50" b="1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and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30">
                <a:latin typeface="Courier New"/>
                <a:cs typeface="Courier New"/>
              </a:rPr>
              <a:t>ends</a:t>
            </a:r>
            <a:endParaRPr sz="24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400" spc="-5">
                <a:latin typeface="Courier New"/>
                <a:cs typeface="Courier New"/>
              </a:rPr>
              <a:t>with</a:t>
            </a:r>
            <a:r>
              <a:rPr dirty="0" sz="2400" spc="-80">
                <a:latin typeface="Courier New"/>
                <a:cs typeface="Courier New"/>
              </a:rPr>
              <a:t> </a:t>
            </a:r>
            <a:r>
              <a:rPr dirty="0" sz="2400" spc="-25" b="1">
                <a:latin typeface="Courier New"/>
                <a:cs typeface="Courier New"/>
              </a:rPr>
              <a:t>?&gt;</a:t>
            </a:r>
            <a:r>
              <a:rPr dirty="0" sz="2400" spc="-25">
                <a:latin typeface="Courier New"/>
                <a:cs typeface="Courier New"/>
              </a:rPr>
              <a:t>.</a:t>
            </a:r>
            <a:endParaRPr sz="2400">
              <a:latin typeface="Courier New"/>
              <a:cs typeface="Courier New"/>
            </a:endParaRPr>
          </a:p>
          <a:p>
            <a:pPr marL="481965" marR="916305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Wingdings"/>
              <a:buChar char=""/>
              <a:tabLst>
                <a:tab pos="664845" algn="l"/>
                <a:tab pos="665480" algn="l"/>
              </a:tabLst>
            </a:pPr>
            <a:r>
              <a:rPr dirty="0"/>
              <a:t>	</a:t>
            </a:r>
            <a:r>
              <a:rPr dirty="0" sz="2400">
                <a:latin typeface="Courier New"/>
                <a:cs typeface="Courier New"/>
              </a:rPr>
              <a:t>A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PHP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scripting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block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can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be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placed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anywhere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in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the </a:t>
            </a:r>
            <a:r>
              <a:rPr dirty="0" sz="2400" spc="-1425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document.</a:t>
            </a:r>
            <a:endParaRPr sz="2400">
              <a:latin typeface="Courier New"/>
              <a:cs typeface="Courier New"/>
            </a:endParaRPr>
          </a:p>
          <a:p>
            <a:pPr marL="481965" marR="5080" indent="-469900">
              <a:lnSpc>
                <a:spcPct val="100000"/>
              </a:lnSpc>
              <a:spcBef>
                <a:spcPts val="6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Courier New"/>
                <a:cs typeface="Courier New"/>
              </a:rPr>
              <a:t>On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servers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with</a:t>
            </a:r>
            <a:r>
              <a:rPr dirty="0" sz="2400" spc="-8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shorthand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support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enabled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you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can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start</a:t>
            </a:r>
            <a:r>
              <a:rPr dirty="0" sz="2400" spc="-8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a </a:t>
            </a:r>
            <a:r>
              <a:rPr dirty="0" sz="2400" spc="-142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scripting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block</a:t>
            </a:r>
            <a:r>
              <a:rPr dirty="0" sz="2400" spc="-6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with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&lt;?</a:t>
            </a:r>
            <a:r>
              <a:rPr dirty="0" sz="2400" spc="-6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and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end</a:t>
            </a:r>
            <a:r>
              <a:rPr dirty="0" sz="2400" spc="-6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with</a:t>
            </a:r>
            <a:r>
              <a:rPr dirty="0" sz="2400" spc="-25">
                <a:latin typeface="Courier New"/>
                <a:cs typeface="Courier New"/>
              </a:rPr>
              <a:t> ?&gt;.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4139" y="832485"/>
            <a:ext cx="2879090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spc="-5"/>
              <a:t>PHP</a:t>
            </a:r>
            <a:r>
              <a:rPr dirty="0" sz="3400" spc="-130"/>
              <a:t> </a:t>
            </a:r>
            <a:r>
              <a:rPr dirty="0" sz="3400" spc="-20"/>
              <a:t>Functions</a:t>
            </a:r>
            <a:endParaRPr sz="3400"/>
          </a:p>
        </p:txBody>
      </p:sp>
      <p:sp>
        <p:nvSpPr>
          <p:cNvPr id="4" name="object 4"/>
          <p:cNvSpPr txBox="1"/>
          <p:nvPr/>
        </p:nvSpPr>
        <p:spPr>
          <a:xfrm>
            <a:off x="1008380" y="1588109"/>
            <a:ext cx="9968230" cy="4126229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494030" indent="-469900">
              <a:lnSpc>
                <a:spcPct val="100000"/>
              </a:lnSpc>
              <a:spcBef>
                <a:spcPts val="880"/>
              </a:spcBef>
              <a:buClr>
                <a:srgbClr val="CC0000"/>
              </a:buClr>
              <a:buFont typeface="Wingdings"/>
              <a:buChar char=""/>
              <a:tabLst>
                <a:tab pos="494030" algn="l"/>
                <a:tab pos="494665" algn="l"/>
              </a:tabLst>
            </a:pPr>
            <a:r>
              <a:rPr dirty="0" sz="2000" spc="-5">
                <a:latin typeface="Courier New"/>
                <a:cs typeface="Courier New"/>
              </a:rPr>
              <a:t>The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real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power of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PHP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comes from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its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15">
                <a:latin typeface="Courier New"/>
                <a:cs typeface="Courier New"/>
              </a:rPr>
              <a:t>functions.</a:t>
            </a:r>
            <a:endParaRPr sz="2000">
              <a:latin typeface="Courier New"/>
              <a:cs typeface="Courier New"/>
            </a:endParaRPr>
          </a:p>
          <a:p>
            <a:pPr marL="494030" marR="85090" indent="-469900">
              <a:lnSpc>
                <a:spcPct val="100000"/>
              </a:lnSpc>
              <a:spcBef>
                <a:spcPts val="780"/>
              </a:spcBef>
              <a:buClr>
                <a:srgbClr val="CC0000"/>
              </a:buClr>
              <a:buFont typeface="Wingdings"/>
              <a:buChar char=""/>
              <a:tabLst>
                <a:tab pos="494030" algn="l"/>
                <a:tab pos="494665" algn="l"/>
              </a:tabLst>
            </a:pPr>
            <a:r>
              <a:rPr dirty="0" sz="2000">
                <a:latin typeface="Arial MT"/>
                <a:cs typeface="Arial MT"/>
              </a:rPr>
              <a:t>PHP has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more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than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1000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built-in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functions,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addition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you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can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create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your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own </a:t>
            </a:r>
            <a:r>
              <a:rPr dirty="0" sz="2000" spc="-5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custom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functions.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Arial"/>
                <a:cs typeface="Arial"/>
              </a:rPr>
              <a:t>PHP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User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Defined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Functions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 spc="-5">
                <a:latin typeface="Courier New"/>
                <a:cs typeface="Courier New"/>
              </a:rPr>
              <a:t>Besides</a:t>
            </a:r>
            <a:r>
              <a:rPr dirty="0" sz="200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the</a:t>
            </a:r>
            <a:r>
              <a:rPr dirty="0" sz="2000" spc="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built-in</a:t>
            </a:r>
            <a:r>
              <a:rPr dirty="0" sz="200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PHP</a:t>
            </a:r>
            <a:r>
              <a:rPr dirty="0" sz="2000" spc="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functions,</a:t>
            </a:r>
            <a:r>
              <a:rPr dirty="0" sz="200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it</a:t>
            </a:r>
            <a:r>
              <a:rPr dirty="0" sz="2000" spc="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is</a:t>
            </a:r>
            <a:r>
              <a:rPr dirty="0" sz="200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possible</a:t>
            </a:r>
            <a:r>
              <a:rPr dirty="0" sz="2000" spc="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to</a:t>
            </a:r>
            <a:r>
              <a:rPr dirty="0" sz="200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create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Courier New"/>
                <a:cs typeface="Courier New"/>
              </a:rPr>
              <a:t>your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own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functions.</a:t>
            </a:r>
            <a:endParaRPr sz="20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>
                <a:latin typeface="Courier New"/>
                <a:cs typeface="Courier New"/>
              </a:rPr>
              <a:t>A </a:t>
            </a:r>
            <a:r>
              <a:rPr dirty="0" sz="2000" spc="-5">
                <a:latin typeface="Courier New"/>
                <a:cs typeface="Courier New"/>
              </a:rPr>
              <a:t>function</a:t>
            </a:r>
            <a:r>
              <a:rPr dirty="0" sz="2000">
                <a:latin typeface="Courier New"/>
                <a:cs typeface="Courier New"/>
              </a:rPr>
              <a:t> is a </a:t>
            </a:r>
            <a:r>
              <a:rPr dirty="0" sz="2000" spc="-5">
                <a:latin typeface="Courier New"/>
                <a:cs typeface="Courier New"/>
              </a:rPr>
              <a:t>block</a:t>
            </a:r>
            <a:r>
              <a:rPr dirty="0" sz="2000">
                <a:latin typeface="Courier New"/>
                <a:cs typeface="Courier New"/>
              </a:rPr>
              <a:t> of </a:t>
            </a:r>
            <a:r>
              <a:rPr dirty="0" sz="2000" spc="-5">
                <a:latin typeface="Courier New"/>
                <a:cs typeface="Courier New"/>
              </a:rPr>
              <a:t>statements</a:t>
            </a:r>
            <a:r>
              <a:rPr dirty="0" sz="2000">
                <a:latin typeface="Courier New"/>
                <a:cs typeface="Courier New"/>
              </a:rPr>
              <a:t> that can be used </a:t>
            </a:r>
            <a:r>
              <a:rPr dirty="0" sz="2000" spc="-5">
                <a:latin typeface="Courier New"/>
                <a:cs typeface="Courier New"/>
              </a:rPr>
              <a:t>repeatedly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Courier New"/>
                <a:cs typeface="Courier New"/>
              </a:rPr>
              <a:t>in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a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program.</a:t>
            </a:r>
            <a:endParaRPr sz="20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>
                <a:latin typeface="Courier New"/>
                <a:cs typeface="Courier New"/>
              </a:rPr>
              <a:t>A </a:t>
            </a:r>
            <a:r>
              <a:rPr dirty="0" sz="2000" spc="-5">
                <a:latin typeface="Courier New"/>
                <a:cs typeface="Courier New"/>
              </a:rPr>
              <a:t>function</a:t>
            </a:r>
            <a:r>
              <a:rPr dirty="0" sz="200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will</a:t>
            </a:r>
            <a:r>
              <a:rPr dirty="0" sz="200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not</a:t>
            </a:r>
            <a:r>
              <a:rPr dirty="0" sz="200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execute</a:t>
            </a:r>
            <a:r>
              <a:rPr dirty="0" sz="2000" spc="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automatically</a:t>
            </a:r>
            <a:r>
              <a:rPr dirty="0" sz="200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when</a:t>
            </a:r>
            <a:r>
              <a:rPr dirty="0" sz="2000">
                <a:latin typeface="Courier New"/>
                <a:cs typeface="Courier New"/>
              </a:rPr>
              <a:t> a </a:t>
            </a:r>
            <a:r>
              <a:rPr dirty="0" sz="2000" spc="-5">
                <a:latin typeface="Courier New"/>
                <a:cs typeface="Courier New"/>
              </a:rPr>
              <a:t>page</a:t>
            </a:r>
            <a:r>
              <a:rPr dirty="0" sz="200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loads.</a:t>
            </a:r>
            <a:endParaRPr sz="20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Wingdings"/>
              <a:buChar char=""/>
              <a:tabLst>
                <a:tab pos="355600" algn="l"/>
              </a:tabLst>
            </a:pPr>
            <a:r>
              <a:rPr dirty="0" sz="2000">
                <a:latin typeface="Courier New"/>
                <a:cs typeface="Courier New"/>
              </a:rPr>
              <a:t>A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function </a:t>
            </a:r>
            <a:r>
              <a:rPr dirty="0" sz="2000">
                <a:latin typeface="Courier New"/>
                <a:cs typeface="Courier New"/>
              </a:rPr>
              <a:t>will</a:t>
            </a:r>
            <a:r>
              <a:rPr dirty="0" sz="2000" spc="-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be</a:t>
            </a:r>
            <a:r>
              <a:rPr dirty="0" sz="2000" spc="-5">
                <a:latin typeface="Courier New"/>
                <a:cs typeface="Courier New"/>
              </a:rPr>
              <a:t> executed </a:t>
            </a:r>
            <a:r>
              <a:rPr dirty="0" sz="2000">
                <a:latin typeface="Courier New"/>
                <a:cs typeface="Courier New"/>
              </a:rPr>
              <a:t>by</a:t>
            </a:r>
            <a:r>
              <a:rPr dirty="0" sz="2000" spc="-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a</a:t>
            </a:r>
            <a:r>
              <a:rPr dirty="0" sz="2000" spc="-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call</a:t>
            </a:r>
            <a:r>
              <a:rPr dirty="0" sz="2000" spc="-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to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the</a:t>
            </a:r>
            <a:r>
              <a:rPr dirty="0" sz="2000" spc="-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function.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4391" y="430529"/>
            <a:ext cx="49041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Arial"/>
                <a:cs typeface="Arial"/>
              </a:rPr>
              <a:t>Advantage</a:t>
            </a:r>
            <a:r>
              <a:rPr dirty="0" sz="2800" spc="15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of PHP</a:t>
            </a:r>
            <a:r>
              <a:rPr dirty="0" sz="2800" spc="-20" b="1">
                <a:latin typeface="Arial"/>
                <a:cs typeface="Arial"/>
              </a:rPr>
              <a:t> </a:t>
            </a:r>
            <a:r>
              <a:rPr dirty="0" sz="2800" spc="-5" b="1">
                <a:latin typeface="Arial"/>
                <a:cs typeface="Arial"/>
              </a:rPr>
              <a:t>Functions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1670659"/>
            <a:ext cx="967994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SzPct val="5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spc="-5" b="1">
                <a:latin typeface="Courier New"/>
                <a:cs typeface="Courier New"/>
              </a:rPr>
              <a:t>Code</a:t>
            </a:r>
            <a:r>
              <a:rPr dirty="0" sz="2000" spc="1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Reusability</a:t>
            </a:r>
            <a:r>
              <a:rPr dirty="0" sz="2000" spc="-5">
                <a:latin typeface="Courier New"/>
                <a:cs typeface="Courier New"/>
              </a:rPr>
              <a:t>:</a:t>
            </a:r>
            <a:r>
              <a:rPr dirty="0" sz="2000" spc="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PHP</a:t>
            </a:r>
            <a:r>
              <a:rPr dirty="0" sz="2000" spc="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functions</a:t>
            </a:r>
            <a:r>
              <a:rPr dirty="0" sz="2000" spc="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are</a:t>
            </a:r>
            <a:r>
              <a:rPr dirty="0" sz="2000" spc="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defined</a:t>
            </a:r>
            <a:r>
              <a:rPr dirty="0" sz="2000" spc="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only</a:t>
            </a:r>
            <a:r>
              <a:rPr dirty="0" sz="2000" spc="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once</a:t>
            </a:r>
            <a:r>
              <a:rPr dirty="0" sz="2000" spc="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and</a:t>
            </a:r>
            <a:r>
              <a:rPr dirty="0" sz="2000" spc="1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can </a:t>
            </a:r>
            <a:r>
              <a:rPr dirty="0" sz="2000" spc="-118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be</a:t>
            </a:r>
            <a:r>
              <a:rPr dirty="0" sz="200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invoked</a:t>
            </a:r>
            <a:r>
              <a:rPr dirty="0" sz="200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many</a:t>
            </a:r>
            <a:r>
              <a:rPr dirty="0" sz="2000" spc="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times,</a:t>
            </a:r>
            <a:r>
              <a:rPr dirty="0" sz="2000" spc="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like</a:t>
            </a:r>
            <a:r>
              <a:rPr dirty="0" sz="2000" spc="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in</a:t>
            </a:r>
            <a:r>
              <a:rPr dirty="0" sz="200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other</a:t>
            </a:r>
            <a:r>
              <a:rPr dirty="0" sz="200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programming</a:t>
            </a:r>
            <a:r>
              <a:rPr dirty="0" sz="2000" spc="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languages.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9191" y="2585015"/>
            <a:ext cx="1130300" cy="9404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SzPct val="5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spc="-5" b="1">
                <a:latin typeface="Courier New"/>
                <a:cs typeface="Courier New"/>
              </a:rPr>
              <a:t>Less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Courier New"/>
                <a:cs typeface="Courier New"/>
              </a:rPr>
              <a:t>write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0000" y="2585015"/>
            <a:ext cx="8549005" cy="9404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algn="r" marR="6350">
              <a:lnSpc>
                <a:spcPct val="100000"/>
              </a:lnSpc>
              <a:spcBef>
                <a:spcPts val="1300"/>
              </a:spcBef>
            </a:pPr>
            <a:r>
              <a:rPr dirty="0" sz="2000" spc="-5" b="1">
                <a:latin typeface="Courier New"/>
                <a:cs typeface="Courier New"/>
              </a:rPr>
              <a:t>Code</a:t>
            </a:r>
            <a:r>
              <a:rPr dirty="0" sz="2000" spc="-5">
                <a:latin typeface="Courier New"/>
                <a:cs typeface="Courier New"/>
              </a:rPr>
              <a:t>:</a:t>
            </a:r>
            <a:r>
              <a:rPr dirty="0" sz="2000" spc="19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It</a:t>
            </a:r>
            <a:r>
              <a:rPr dirty="0" sz="2000" spc="19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saves</a:t>
            </a:r>
            <a:r>
              <a:rPr dirty="0" sz="2000" spc="2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a</a:t>
            </a:r>
            <a:r>
              <a:rPr dirty="0" sz="2000" spc="20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lot</a:t>
            </a:r>
            <a:r>
              <a:rPr dirty="0" sz="2000" spc="20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of</a:t>
            </a:r>
            <a:r>
              <a:rPr dirty="0" sz="2000" spc="2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code</a:t>
            </a:r>
            <a:r>
              <a:rPr dirty="0" sz="2000" spc="20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because</a:t>
            </a:r>
            <a:r>
              <a:rPr dirty="0" sz="2000" spc="20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you</a:t>
            </a:r>
            <a:r>
              <a:rPr dirty="0" sz="2000" spc="21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don't</a:t>
            </a:r>
            <a:r>
              <a:rPr dirty="0" sz="2000" spc="20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need</a:t>
            </a:r>
            <a:r>
              <a:rPr dirty="0" sz="2000" spc="20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to</a:t>
            </a:r>
            <a:endParaRPr sz="200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Courier New"/>
                <a:cs typeface="Courier New"/>
              </a:rPr>
              <a:t>the</a:t>
            </a:r>
            <a:r>
              <a:rPr dirty="0" sz="2000" spc="229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logic</a:t>
            </a:r>
            <a:r>
              <a:rPr dirty="0" sz="2000" spc="229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many</a:t>
            </a:r>
            <a:r>
              <a:rPr dirty="0" sz="2000" spc="229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times.</a:t>
            </a:r>
            <a:r>
              <a:rPr dirty="0" sz="2000" spc="229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By</a:t>
            </a:r>
            <a:r>
              <a:rPr dirty="0" sz="2000" spc="229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the</a:t>
            </a:r>
            <a:r>
              <a:rPr dirty="0" sz="2000" spc="23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use</a:t>
            </a:r>
            <a:r>
              <a:rPr dirty="0" sz="2000" spc="229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of</a:t>
            </a:r>
            <a:r>
              <a:rPr dirty="0" sz="2000" spc="229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function,</a:t>
            </a:r>
            <a:r>
              <a:rPr dirty="0" sz="2000" spc="229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you</a:t>
            </a:r>
            <a:r>
              <a:rPr dirty="0" sz="2000" spc="229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can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08517" y="4108780"/>
            <a:ext cx="23787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ourier New"/>
                <a:cs typeface="Courier New"/>
              </a:rPr>
              <a:t>the</a:t>
            </a:r>
            <a:r>
              <a:rPr dirty="0" sz="2000" spc="46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programming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09191" y="3500073"/>
            <a:ext cx="7105015" cy="1854835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295"/>
              </a:spcBef>
            </a:pPr>
            <a:r>
              <a:rPr dirty="0" sz="2000" spc="-5">
                <a:latin typeface="Courier New"/>
                <a:cs typeface="Courier New"/>
              </a:rPr>
              <a:t>write the logic</a:t>
            </a:r>
            <a:r>
              <a:rPr dirty="0" sz="200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only once</a:t>
            </a:r>
            <a:r>
              <a:rPr dirty="0" sz="2000" spc="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and reuse</a:t>
            </a:r>
            <a:r>
              <a:rPr dirty="0" sz="200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it.</a:t>
            </a:r>
            <a:endParaRPr sz="20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SzPct val="55000"/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000" b="1">
                <a:latin typeface="Courier New"/>
                <a:cs typeface="Courier New"/>
              </a:rPr>
              <a:t>Easy</a:t>
            </a:r>
            <a:r>
              <a:rPr dirty="0" sz="2000" spc="52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to</a:t>
            </a:r>
            <a:r>
              <a:rPr dirty="0" sz="2000" spc="530" b="1">
                <a:latin typeface="Courier New"/>
                <a:cs typeface="Courier New"/>
              </a:rPr>
              <a:t> </a:t>
            </a:r>
            <a:r>
              <a:rPr dirty="0" sz="2000" spc="-5" b="1">
                <a:latin typeface="Courier New"/>
                <a:cs typeface="Courier New"/>
              </a:rPr>
              <a:t>understand</a:t>
            </a:r>
            <a:r>
              <a:rPr dirty="0" sz="2000" spc="-5">
                <a:latin typeface="Courier New"/>
                <a:cs typeface="Courier New"/>
              </a:rPr>
              <a:t>:</a:t>
            </a:r>
            <a:r>
              <a:rPr dirty="0" sz="2000" spc="5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PHP</a:t>
            </a:r>
            <a:r>
              <a:rPr dirty="0" sz="2000" spc="53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functions</a:t>
            </a:r>
            <a:r>
              <a:rPr dirty="0" sz="2000" spc="5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separate</a:t>
            </a:r>
            <a:endParaRPr sz="20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Courier New"/>
                <a:cs typeface="Courier New"/>
              </a:rPr>
              <a:t>logic.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565785" algn="l"/>
                <a:tab pos="1118870" algn="l"/>
                <a:tab pos="1673860" algn="l"/>
                <a:tab pos="2837815" algn="l"/>
                <a:tab pos="3391535" algn="l"/>
                <a:tab pos="5163820" algn="l"/>
                <a:tab pos="5869940" algn="l"/>
                <a:tab pos="6727825" algn="l"/>
              </a:tabLst>
            </a:pPr>
            <a:r>
              <a:rPr dirty="0" sz="2000" spc="-5">
                <a:latin typeface="Courier New"/>
                <a:cs typeface="Courier New"/>
              </a:rPr>
              <a:t>So	it	is	easier	to	understand	the	flow	of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79560" y="5023484"/>
            <a:ext cx="24098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8185" algn="l"/>
              </a:tabLst>
            </a:pPr>
            <a:r>
              <a:rPr dirty="0" sz="2000" spc="-5">
                <a:latin typeface="Courier New"/>
                <a:cs typeface="Courier New"/>
              </a:rPr>
              <a:t>the	application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9191" y="5481015"/>
            <a:ext cx="85610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ourier New"/>
                <a:cs typeface="Courier New"/>
              </a:rPr>
              <a:t>because</a:t>
            </a:r>
            <a:r>
              <a:rPr dirty="0" sz="200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every</a:t>
            </a:r>
            <a:r>
              <a:rPr dirty="0" sz="200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logic</a:t>
            </a:r>
            <a:r>
              <a:rPr dirty="0" sz="2000" spc="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is</a:t>
            </a:r>
            <a:r>
              <a:rPr dirty="0" sz="200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divided</a:t>
            </a:r>
            <a:r>
              <a:rPr dirty="0" sz="2000" spc="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in</a:t>
            </a:r>
            <a:r>
              <a:rPr dirty="0" sz="2000" spc="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the</a:t>
            </a:r>
            <a:r>
              <a:rPr dirty="0" sz="200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form</a:t>
            </a:r>
            <a:r>
              <a:rPr dirty="0" sz="200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of</a:t>
            </a:r>
            <a:r>
              <a:rPr dirty="0" sz="2000" spc="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functions.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6603" y="733425"/>
            <a:ext cx="418782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Create</a:t>
            </a:r>
            <a:r>
              <a:rPr dirty="0" sz="3200" spc="-60"/>
              <a:t> </a:t>
            </a:r>
            <a:r>
              <a:rPr dirty="0" sz="3200"/>
              <a:t>a</a:t>
            </a:r>
            <a:r>
              <a:rPr dirty="0" sz="3200" spc="-40"/>
              <a:t> </a:t>
            </a:r>
            <a:r>
              <a:rPr dirty="0" sz="3200"/>
              <a:t>PHP</a:t>
            </a:r>
            <a:r>
              <a:rPr dirty="0" sz="3200" spc="-40"/>
              <a:t> </a:t>
            </a:r>
            <a:r>
              <a:rPr dirty="0" sz="3200" spc="-15"/>
              <a:t>Function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834339" y="1662720"/>
            <a:ext cx="9911715" cy="419354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6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>
                <a:latin typeface="Courier New"/>
                <a:cs typeface="Courier New"/>
              </a:rPr>
              <a:t>A</a:t>
            </a:r>
            <a:r>
              <a:rPr dirty="0" sz="2000" spc="-4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function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will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be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executed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by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a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call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to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the</a:t>
            </a:r>
            <a:r>
              <a:rPr dirty="0" sz="2000" spc="-15">
                <a:latin typeface="Courier New"/>
                <a:cs typeface="Courier New"/>
              </a:rPr>
              <a:t> function.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spc="-15" b="1">
                <a:latin typeface="Courier New"/>
                <a:cs typeface="Courier New"/>
              </a:rPr>
              <a:t>Syntax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2000" spc="-5">
                <a:latin typeface="Courier New"/>
                <a:cs typeface="Courier New"/>
              </a:rPr>
              <a:t>function</a:t>
            </a:r>
            <a:r>
              <a:rPr dirty="0" sz="2000" spc="-55">
                <a:latin typeface="Courier New"/>
                <a:cs typeface="Courier New"/>
              </a:rPr>
              <a:t> </a:t>
            </a:r>
            <a:r>
              <a:rPr dirty="0" sz="2000" spc="-15" i="1">
                <a:latin typeface="Courier New"/>
                <a:cs typeface="Courier New"/>
              </a:rPr>
              <a:t>functionName</a:t>
            </a:r>
            <a:r>
              <a:rPr dirty="0" sz="2000" spc="-15">
                <a:latin typeface="Courier New"/>
                <a:cs typeface="Courier New"/>
              </a:rPr>
              <a:t>()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5" i="1">
                <a:latin typeface="Courier New"/>
                <a:cs typeface="Courier New"/>
              </a:rPr>
              <a:t>code</a:t>
            </a:r>
            <a:r>
              <a:rPr dirty="0" sz="2000" spc="-35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to</a:t>
            </a:r>
            <a:r>
              <a:rPr dirty="0" sz="2000" spc="-35" i="1">
                <a:latin typeface="Courier New"/>
                <a:cs typeface="Courier New"/>
              </a:rPr>
              <a:t> </a:t>
            </a:r>
            <a:r>
              <a:rPr dirty="0" sz="2000" spc="-5" i="1">
                <a:latin typeface="Courier New"/>
                <a:cs typeface="Courier New"/>
              </a:rPr>
              <a:t>be</a:t>
            </a:r>
            <a:r>
              <a:rPr dirty="0" sz="2000" spc="-45" i="1">
                <a:latin typeface="Courier New"/>
                <a:cs typeface="Courier New"/>
              </a:rPr>
              <a:t> </a:t>
            </a:r>
            <a:r>
              <a:rPr dirty="0" sz="2000" spc="-10" i="1">
                <a:latin typeface="Courier New"/>
                <a:cs typeface="Courier New"/>
              </a:rPr>
              <a:t>executed</a:t>
            </a:r>
            <a:r>
              <a:rPr dirty="0" sz="2000" spc="-1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 spc="-5">
                <a:latin typeface="Courier New"/>
                <a:cs typeface="Courier New"/>
              </a:rPr>
              <a:t>PHP</a:t>
            </a:r>
            <a:r>
              <a:rPr dirty="0" sz="2000" spc="-5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function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15">
                <a:latin typeface="Courier New"/>
                <a:cs typeface="Courier New"/>
              </a:rPr>
              <a:t>guidelines:</a:t>
            </a:r>
            <a:endParaRPr sz="20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09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>
                <a:latin typeface="Courier New"/>
                <a:cs typeface="Courier New"/>
              </a:rPr>
              <a:t>Give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the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function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a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name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that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reflects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what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the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function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20">
                <a:latin typeface="Courier New"/>
                <a:cs typeface="Courier New"/>
              </a:rPr>
              <a:t>does</a:t>
            </a:r>
            <a:endParaRPr sz="2000">
              <a:latin typeface="Courier New"/>
              <a:cs typeface="Courier New"/>
            </a:endParaRPr>
          </a:p>
          <a:p>
            <a:pPr marL="481965" marR="5080" indent="-469900">
              <a:lnSpc>
                <a:spcPct val="100000"/>
              </a:lnSpc>
              <a:spcBef>
                <a:spcPts val="49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 spc="-5">
                <a:latin typeface="Courier New"/>
                <a:cs typeface="Courier New"/>
              </a:rPr>
              <a:t>The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function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name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can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start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with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a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letter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or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underscore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(not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a </a:t>
            </a:r>
            <a:r>
              <a:rPr dirty="0" sz="2000" spc="-1185">
                <a:latin typeface="Courier New"/>
                <a:cs typeface="Courier New"/>
              </a:rPr>
              <a:t> </a:t>
            </a:r>
            <a:r>
              <a:rPr dirty="0" sz="2000" spc="-15">
                <a:latin typeface="Courier New"/>
                <a:cs typeface="Courier New"/>
              </a:rPr>
              <a:t>number)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spc="-15" b="1">
                <a:latin typeface="Courier New"/>
                <a:cs typeface="Courier New"/>
              </a:rPr>
              <a:t>Example</a:t>
            </a:r>
            <a:endParaRPr sz="20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000">
                <a:latin typeface="Courier New"/>
                <a:cs typeface="Courier New"/>
              </a:rPr>
              <a:t>A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simple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function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that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 spc="-5">
                <a:latin typeface="Courier New"/>
                <a:cs typeface="Courier New"/>
              </a:rPr>
              <a:t>writes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my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name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when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it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is</a:t>
            </a:r>
            <a:r>
              <a:rPr dirty="0" sz="2000" spc="-15">
                <a:latin typeface="Courier New"/>
                <a:cs typeface="Courier New"/>
              </a:rPr>
              <a:t> called: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6352" y="833373"/>
            <a:ext cx="1828800" cy="543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spc="-15">
                <a:latin typeface="Courier New"/>
                <a:cs typeface="Courier New"/>
              </a:rPr>
              <a:t>Cont.….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1278" y="1653997"/>
            <a:ext cx="3684270" cy="3626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1965" indent="-469900">
              <a:lnSpc>
                <a:spcPct val="100000"/>
              </a:lnSpc>
              <a:spcBef>
                <a:spcPts val="1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100" spc="-10">
                <a:latin typeface="Courier New"/>
                <a:cs typeface="Courier New"/>
              </a:rPr>
              <a:t>&lt;?php</a:t>
            </a:r>
            <a:endParaRPr sz="21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100" spc="-5">
                <a:latin typeface="Courier New"/>
                <a:cs typeface="Courier New"/>
              </a:rPr>
              <a:t>function</a:t>
            </a:r>
            <a:r>
              <a:rPr dirty="0" sz="2100" spc="-50">
                <a:latin typeface="Courier New"/>
                <a:cs typeface="Courier New"/>
              </a:rPr>
              <a:t> </a:t>
            </a:r>
            <a:r>
              <a:rPr dirty="0" sz="2100" spc="-15">
                <a:latin typeface="Courier New"/>
                <a:cs typeface="Courier New"/>
              </a:rPr>
              <a:t>writeName()</a:t>
            </a:r>
            <a:endParaRPr sz="21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100">
                <a:latin typeface="Courier New"/>
                <a:cs typeface="Courier New"/>
              </a:rPr>
              <a:t>{</a:t>
            </a:r>
            <a:endParaRPr sz="21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100" spc="-5">
                <a:latin typeface="Courier New"/>
                <a:cs typeface="Courier New"/>
              </a:rPr>
              <a:t>echo</a:t>
            </a:r>
            <a:r>
              <a:rPr dirty="0" sz="2100" spc="-50">
                <a:latin typeface="Courier New"/>
                <a:cs typeface="Courier New"/>
              </a:rPr>
              <a:t> </a:t>
            </a:r>
            <a:r>
              <a:rPr dirty="0" sz="2100" spc="-15">
                <a:latin typeface="Courier New"/>
                <a:cs typeface="Courier New"/>
              </a:rPr>
              <a:t>“T’Chala";</a:t>
            </a:r>
            <a:endParaRPr sz="21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  <a:spcBef>
                <a:spcPts val="5"/>
              </a:spcBef>
            </a:pPr>
            <a:r>
              <a:rPr dirty="0" sz="2100"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Courier New"/>
              <a:cs typeface="Courier New"/>
            </a:endParaRPr>
          </a:p>
          <a:p>
            <a:pPr marL="481965" marR="154940">
              <a:lnSpc>
                <a:spcPct val="100000"/>
              </a:lnSpc>
            </a:pPr>
            <a:r>
              <a:rPr dirty="0" sz="2100" spc="-5">
                <a:latin typeface="Courier New"/>
                <a:cs typeface="Courier New"/>
              </a:rPr>
              <a:t>echo</a:t>
            </a:r>
            <a:r>
              <a:rPr dirty="0" sz="2100" spc="-45">
                <a:latin typeface="Courier New"/>
                <a:cs typeface="Courier New"/>
              </a:rPr>
              <a:t> </a:t>
            </a:r>
            <a:r>
              <a:rPr dirty="0" sz="2100">
                <a:latin typeface="Courier New"/>
                <a:cs typeface="Courier New"/>
              </a:rPr>
              <a:t>"My</a:t>
            </a:r>
            <a:r>
              <a:rPr dirty="0" sz="2100" spc="-15">
                <a:latin typeface="Courier New"/>
                <a:cs typeface="Courier New"/>
              </a:rPr>
              <a:t> </a:t>
            </a:r>
            <a:r>
              <a:rPr dirty="0" sz="2100" spc="-5">
                <a:latin typeface="Courier New"/>
                <a:cs typeface="Courier New"/>
              </a:rPr>
              <a:t>name</a:t>
            </a:r>
            <a:r>
              <a:rPr dirty="0" sz="2100" spc="-30">
                <a:latin typeface="Courier New"/>
                <a:cs typeface="Courier New"/>
              </a:rPr>
              <a:t> </a:t>
            </a:r>
            <a:r>
              <a:rPr dirty="0" sz="2100" spc="-5">
                <a:latin typeface="Courier New"/>
                <a:cs typeface="Courier New"/>
              </a:rPr>
              <a:t>is </a:t>
            </a:r>
            <a:r>
              <a:rPr dirty="0" sz="2100" spc="-10">
                <a:latin typeface="Courier New"/>
                <a:cs typeface="Courier New"/>
              </a:rPr>
              <a:t>"; </a:t>
            </a:r>
            <a:r>
              <a:rPr dirty="0" sz="2100" spc="-1245">
                <a:latin typeface="Courier New"/>
                <a:cs typeface="Courier New"/>
              </a:rPr>
              <a:t> </a:t>
            </a:r>
            <a:r>
              <a:rPr dirty="0" sz="2100" spc="-15">
                <a:latin typeface="Courier New"/>
                <a:cs typeface="Courier New"/>
              </a:rPr>
              <a:t>writeName();</a:t>
            </a:r>
            <a:endParaRPr sz="21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  <a:spcBef>
                <a:spcPts val="5"/>
              </a:spcBef>
            </a:pPr>
            <a:r>
              <a:rPr dirty="0" sz="2100" spc="-30">
                <a:latin typeface="Courier New"/>
                <a:cs typeface="Courier New"/>
              </a:rPr>
              <a:t>?&gt;</a:t>
            </a:r>
            <a:endParaRPr sz="2100">
              <a:latin typeface="Courier New"/>
              <a:cs typeface="Courier New"/>
            </a:endParaRPr>
          </a:p>
          <a:p>
            <a:pPr marL="481965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100" spc="-15">
                <a:latin typeface="Courier New"/>
                <a:cs typeface="Courier New"/>
              </a:rPr>
              <a:t>Output:</a:t>
            </a:r>
            <a:endParaRPr sz="2100">
              <a:latin typeface="Courier New"/>
              <a:cs typeface="Courier New"/>
            </a:endParaRPr>
          </a:p>
          <a:p>
            <a:pPr marL="481965">
              <a:lnSpc>
                <a:spcPct val="100000"/>
              </a:lnSpc>
            </a:pPr>
            <a:r>
              <a:rPr dirty="0" sz="2100" spc="-5">
                <a:latin typeface="Courier New"/>
                <a:cs typeface="Courier New"/>
              </a:rPr>
              <a:t>My</a:t>
            </a:r>
            <a:r>
              <a:rPr dirty="0" sz="2100" spc="-45">
                <a:latin typeface="Courier New"/>
                <a:cs typeface="Courier New"/>
              </a:rPr>
              <a:t> </a:t>
            </a:r>
            <a:r>
              <a:rPr dirty="0" sz="2100">
                <a:latin typeface="Courier New"/>
                <a:cs typeface="Courier New"/>
              </a:rPr>
              <a:t>name</a:t>
            </a:r>
            <a:r>
              <a:rPr dirty="0" sz="2100" spc="-25">
                <a:latin typeface="Courier New"/>
                <a:cs typeface="Courier New"/>
              </a:rPr>
              <a:t> </a:t>
            </a:r>
            <a:r>
              <a:rPr dirty="0" sz="2100" spc="5">
                <a:latin typeface="Courier New"/>
                <a:cs typeface="Courier New"/>
              </a:rPr>
              <a:t>is</a:t>
            </a:r>
            <a:r>
              <a:rPr dirty="0" sz="2100" spc="-30">
                <a:latin typeface="Courier New"/>
                <a:cs typeface="Courier New"/>
              </a:rPr>
              <a:t> </a:t>
            </a:r>
            <a:r>
              <a:rPr dirty="0" sz="2100" spc="-10">
                <a:latin typeface="Courier New"/>
                <a:cs typeface="Courier New"/>
              </a:rPr>
              <a:t>T’Chala</a:t>
            </a:r>
            <a:endParaRPr sz="2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6603" y="1033652"/>
            <a:ext cx="647700" cy="309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50" spc="-10">
                <a:latin typeface="Arial MT"/>
                <a:cs typeface="Arial MT"/>
              </a:rPr>
              <a:t>Con</a:t>
            </a:r>
            <a:r>
              <a:rPr dirty="0" sz="1850" spc="-15">
                <a:latin typeface="Arial MT"/>
                <a:cs typeface="Arial MT"/>
              </a:rPr>
              <a:t>t.</a:t>
            </a:r>
            <a:r>
              <a:rPr dirty="0" sz="1850">
                <a:latin typeface="Arial MT"/>
                <a:cs typeface="Arial MT"/>
              </a:rPr>
              <a:t>.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7307" y="2051430"/>
            <a:ext cx="33597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SzPct val="91666"/>
              <a:buFont typeface="Wingdings"/>
              <a:buChar char=""/>
              <a:tabLst>
                <a:tab pos="153670" algn="l"/>
                <a:tab pos="984885" algn="l"/>
              </a:tabLst>
            </a:pPr>
            <a:r>
              <a:rPr dirty="0" sz="2400" spc="-25">
                <a:latin typeface="Courier New"/>
                <a:cs typeface="Courier New"/>
              </a:rPr>
              <a:t>PH</a:t>
            </a:r>
            <a:r>
              <a:rPr dirty="0" sz="2400">
                <a:latin typeface="Courier New"/>
                <a:cs typeface="Courier New"/>
              </a:rPr>
              <a:t>P	</a:t>
            </a:r>
            <a:r>
              <a:rPr dirty="0" sz="2400" spc="-10">
                <a:latin typeface="Courier New"/>
                <a:cs typeface="Courier New"/>
              </a:rPr>
              <a:t>automatically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4985" y="2051430"/>
            <a:ext cx="77362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19630" algn="l"/>
                <a:tab pos="2586355" algn="l"/>
                <a:tab pos="3598545" algn="l"/>
                <a:tab pos="4612005" algn="l"/>
                <a:tab pos="5259705" algn="l"/>
                <a:tab pos="6090285" algn="l"/>
              </a:tabLst>
            </a:pPr>
            <a:r>
              <a:rPr dirty="0" sz="2400" spc="-15">
                <a:latin typeface="Courier New"/>
                <a:cs typeface="Courier New"/>
              </a:rPr>
              <a:t>associate</a:t>
            </a:r>
            <a:r>
              <a:rPr dirty="0" sz="2400">
                <a:latin typeface="Courier New"/>
                <a:cs typeface="Courier New"/>
              </a:rPr>
              <a:t>s	a	</a:t>
            </a:r>
            <a:r>
              <a:rPr dirty="0" sz="2400" spc="-25">
                <a:latin typeface="Courier New"/>
                <a:cs typeface="Courier New"/>
              </a:rPr>
              <a:t>dat</a:t>
            </a:r>
            <a:r>
              <a:rPr dirty="0" sz="2400">
                <a:latin typeface="Courier New"/>
                <a:cs typeface="Courier New"/>
              </a:rPr>
              <a:t>a	</a:t>
            </a:r>
            <a:r>
              <a:rPr dirty="0" sz="2400" spc="-25">
                <a:latin typeface="Courier New"/>
                <a:cs typeface="Courier New"/>
              </a:rPr>
              <a:t>typ</a:t>
            </a:r>
            <a:r>
              <a:rPr dirty="0" sz="2400">
                <a:latin typeface="Courier New"/>
                <a:cs typeface="Courier New"/>
              </a:rPr>
              <a:t>e	</a:t>
            </a:r>
            <a:r>
              <a:rPr dirty="0" sz="2400" spc="-25">
                <a:latin typeface="Courier New"/>
                <a:cs typeface="Courier New"/>
              </a:rPr>
              <a:t>t</a:t>
            </a:r>
            <a:r>
              <a:rPr dirty="0" sz="2400">
                <a:latin typeface="Courier New"/>
                <a:cs typeface="Courier New"/>
              </a:rPr>
              <a:t>o	</a:t>
            </a:r>
            <a:r>
              <a:rPr dirty="0" sz="2400" spc="-25">
                <a:latin typeface="Courier New"/>
                <a:cs typeface="Courier New"/>
              </a:rPr>
              <a:t>th</a:t>
            </a:r>
            <a:r>
              <a:rPr dirty="0" sz="2400">
                <a:latin typeface="Courier New"/>
                <a:cs typeface="Courier New"/>
              </a:rPr>
              <a:t>e	</a:t>
            </a:r>
            <a:r>
              <a:rPr dirty="0" sz="2400" spc="-15">
                <a:latin typeface="Courier New"/>
                <a:cs typeface="Courier New"/>
              </a:rPr>
              <a:t>variable,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307" y="2417190"/>
            <a:ext cx="42056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depending</a:t>
            </a:r>
            <a:r>
              <a:rPr dirty="0" sz="2400" spc="-9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on</a:t>
            </a:r>
            <a:r>
              <a:rPr dirty="0" sz="2400" spc="-8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its</a:t>
            </a:r>
            <a:r>
              <a:rPr dirty="0" sz="2400" spc="-8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value.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307" y="3149041"/>
            <a:ext cx="62572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do</a:t>
            </a:r>
            <a:r>
              <a:rPr dirty="0" sz="2400" spc="254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things</a:t>
            </a:r>
            <a:r>
              <a:rPr dirty="0" sz="2400" spc="26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like</a:t>
            </a:r>
            <a:r>
              <a:rPr dirty="0" sz="2400" spc="26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adding</a:t>
            </a:r>
            <a:r>
              <a:rPr dirty="0" sz="2400" spc="24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a</a:t>
            </a:r>
            <a:r>
              <a:rPr dirty="0" sz="2400" spc="25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string</a:t>
            </a:r>
            <a:r>
              <a:rPr dirty="0" sz="2400" spc="254">
                <a:latin typeface="Courier New"/>
                <a:cs typeface="Courier New"/>
              </a:rPr>
              <a:t> </a:t>
            </a:r>
            <a:r>
              <a:rPr dirty="0" sz="2400" spc="-40">
                <a:latin typeface="Courier New"/>
                <a:cs typeface="Courier New"/>
              </a:rPr>
              <a:t>to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307" y="2782951"/>
            <a:ext cx="6228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100"/>
              </a:spcBef>
              <a:buSzPct val="91666"/>
              <a:buFont typeface="Wingdings"/>
              <a:buChar char=""/>
              <a:tabLst>
                <a:tab pos="153670" algn="l"/>
              </a:tabLst>
            </a:pPr>
            <a:r>
              <a:rPr dirty="0" sz="2400">
                <a:latin typeface="Courier New"/>
                <a:cs typeface="Courier New"/>
              </a:rPr>
              <a:t>Since</a:t>
            </a:r>
            <a:r>
              <a:rPr dirty="0" sz="2400" spc="21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the</a:t>
            </a:r>
            <a:r>
              <a:rPr dirty="0" sz="2400" spc="254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data</a:t>
            </a:r>
            <a:r>
              <a:rPr dirty="0" sz="2400" spc="229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types</a:t>
            </a:r>
            <a:r>
              <a:rPr dirty="0" sz="2400" spc="24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are</a:t>
            </a:r>
            <a:r>
              <a:rPr dirty="0" sz="2400" spc="215">
                <a:latin typeface="Courier New"/>
                <a:cs typeface="Courier New"/>
              </a:rPr>
              <a:t> </a:t>
            </a:r>
            <a:r>
              <a:rPr dirty="0" sz="2400" spc="-20">
                <a:latin typeface="Courier New"/>
                <a:cs typeface="Courier New"/>
              </a:rPr>
              <a:t>not</a:t>
            </a:r>
            <a:r>
              <a:rPr dirty="0" sz="2400" spc="45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set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16700" y="2782570"/>
            <a:ext cx="211074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8105" marR="5080" indent="-6604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ourier New"/>
                <a:cs typeface="Courier New"/>
              </a:rPr>
              <a:t>in</a:t>
            </a:r>
            <a:r>
              <a:rPr dirty="0" sz="2400" spc="22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a</a:t>
            </a:r>
            <a:r>
              <a:rPr dirty="0" sz="2400" spc="26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strict </a:t>
            </a:r>
            <a:r>
              <a:rPr dirty="0" sz="2400" spc="-14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an</a:t>
            </a:r>
            <a:r>
              <a:rPr dirty="0" sz="2400" spc="21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integer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59697" y="2782570"/>
            <a:ext cx="278892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5367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ourier New"/>
                <a:cs typeface="Courier New"/>
              </a:rPr>
              <a:t>sense,</a:t>
            </a:r>
            <a:r>
              <a:rPr dirty="0" sz="2400" spc="20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you</a:t>
            </a:r>
            <a:r>
              <a:rPr dirty="0" sz="2400" spc="215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can </a:t>
            </a:r>
            <a:r>
              <a:rPr dirty="0" sz="2400" spc="-142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without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55122" y="3148710"/>
            <a:ext cx="1295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Courier New"/>
                <a:cs typeface="Courier New"/>
              </a:rPr>
              <a:t>caus</a:t>
            </a:r>
            <a:r>
              <a:rPr dirty="0" sz="2400" spc="-25">
                <a:latin typeface="Courier New"/>
                <a:cs typeface="Courier New"/>
              </a:rPr>
              <a:t>i</a:t>
            </a:r>
            <a:r>
              <a:rPr dirty="0" sz="2400" spc="-15">
                <a:latin typeface="Courier New"/>
                <a:cs typeface="Courier New"/>
              </a:rPr>
              <a:t>n</a:t>
            </a:r>
            <a:r>
              <a:rPr dirty="0" sz="2400">
                <a:latin typeface="Courier New"/>
                <a:cs typeface="Courier New"/>
              </a:rPr>
              <a:t>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307" y="3515105"/>
            <a:ext cx="72536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an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error.</a:t>
            </a:r>
            <a:endParaRPr sz="2400">
              <a:latin typeface="Courier New"/>
              <a:cs typeface="Courier New"/>
            </a:endParaRPr>
          </a:p>
          <a:p>
            <a:pPr marL="153035" indent="-140970">
              <a:lnSpc>
                <a:spcPct val="100000"/>
              </a:lnSpc>
              <a:buSzPct val="91666"/>
              <a:buFont typeface="Wingdings"/>
              <a:buChar char=""/>
              <a:tabLst>
                <a:tab pos="153670" algn="l"/>
              </a:tabLst>
            </a:pPr>
            <a:r>
              <a:rPr dirty="0" sz="2400">
                <a:latin typeface="Courier New"/>
                <a:cs typeface="Courier New"/>
              </a:rPr>
              <a:t>In</a:t>
            </a:r>
            <a:r>
              <a:rPr dirty="0" sz="2400" spc="-7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PHP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7,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type</a:t>
            </a:r>
            <a:r>
              <a:rPr dirty="0" sz="2400" spc="-7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declarations</a:t>
            </a:r>
            <a:r>
              <a:rPr dirty="0" sz="2400" spc="-7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were</a:t>
            </a:r>
            <a:r>
              <a:rPr dirty="0" sz="2400" spc="-7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added.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307" y="4246245"/>
            <a:ext cx="28295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5915" indent="-32385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35915" algn="l"/>
                <a:tab pos="336550" algn="l"/>
              </a:tabLst>
            </a:pPr>
            <a:r>
              <a:rPr dirty="0" sz="2400">
                <a:latin typeface="Courier New"/>
                <a:cs typeface="Courier New"/>
              </a:rPr>
              <a:t>This</a:t>
            </a:r>
            <a:r>
              <a:rPr dirty="0" sz="2400" spc="37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gives</a:t>
            </a:r>
            <a:r>
              <a:rPr dirty="0" sz="2400" spc="395">
                <a:latin typeface="Courier New"/>
                <a:cs typeface="Courier New"/>
              </a:rPr>
              <a:t> </a:t>
            </a:r>
            <a:r>
              <a:rPr dirty="0" sz="2400" spc="-35">
                <a:latin typeface="Courier New"/>
                <a:cs typeface="Courier New"/>
              </a:rPr>
              <a:t>us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13984" y="4246245"/>
            <a:ext cx="26962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to</a:t>
            </a:r>
            <a:r>
              <a:rPr dirty="0" sz="2400" spc="409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specify</a:t>
            </a:r>
            <a:r>
              <a:rPr dirty="0" sz="2400" spc="409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the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23935" y="4246245"/>
            <a:ext cx="7461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Courier New"/>
                <a:cs typeface="Courier New"/>
              </a:rPr>
              <a:t>data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7307" y="4612894"/>
            <a:ext cx="27838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6015" algn="l"/>
              </a:tabLst>
            </a:pPr>
            <a:r>
              <a:rPr dirty="0" sz="2400" spc="-25">
                <a:latin typeface="Courier New"/>
                <a:cs typeface="Courier New"/>
              </a:rPr>
              <a:t>whe</a:t>
            </a:r>
            <a:r>
              <a:rPr dirty="0" sz="2400">
                <a:latin typeface="Courier New"/>
                <a:cs typeface="Courier New"/>
              </a:rPr>
              <a:t>n	</a:t>
            </a:r>
            <a:r>
              <a:rPr dirty="0" sz="2400" spc="-10">
                <a:latin typeface="Courier New"/>
                <a:cs typeface="Courier New"/>
              </a:rPr>
              <a:t>declaring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63265" y="4246245"/>
            <a:ext cx="1723389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5410" marR="5080" indent="-9334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an</a:t>
            </a:r>
            <a:r>
              <a:rPr dirty="0" sz="2400" spc="385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option </a:t>
            </a:r>
            <a:r>
              <a:rPr dirty="0" sz="2400" spc="-142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a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0777" y="4612894"/>
            <a:ext cx="5207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47239" algn="l"/>
                <a:tab pos="2987675" algn="l"/>
                <a:tab pos="3743325" algn="l"/>
              </a:tabLst>
            </a:pPr>
            <a:r>
              <a:rPr dirty="0" sz="2400" spc="-15">
                <a:latin typeface="Courier New"/>
                <a:cs typeface="Courier New"/>
              </a:rPr>
              <a:t>function</a:t>
            </a:r>
            <a:r>
              <a:rPr dirty="0" sz="2400">
                <a:latin typeface="Courier New"/>
                <a:cs typeface="Courier New"/>
              </a:rPr>
              <a:t>,	</a:t>
            </a:r>
            <a:r>
              <a:rPr dirty="0" sz="2400" spc="-25">
                <a:latin typeface="Courier New"/>
                <a:cs typeface="Courier New"/>
              </a:rPr>
              <a:t>an</a:t>
            </a:r>
            <a:r>
              <a:rPr dirty="0" sz="2400">
                <a:latin typeface="Courier New"/>
                <a:cs typeface="Courier New"/>
              </a:rPr>
              <a:t>d	</a:t>
            </a:r>
            <a:r>
              <a:rPr dirty="0" sz="2400" spc="-25">
                <a:latin typeface="Courier New"/>
                <a:cs typeface="Courier New"/>
              </a:rPr>
              <a:t>b</a:t>
            </a:r>
            <a:r>
              <a:rPr dirty="0" sz="2400">
                <a:latin typeface="Courier New"/>
                <a:cs typeface="Courier New"/>
              </a:rPr>
              <a:t>y	</a:t>
            </a:r>
            <a:r>
              <a:rPr dirty="0" sz="2400" spc="-15">
                <a:latin typeface="Courier New"/>
                <a:cs typeface="Courier New"/>
              </a:rPr>
              <a:t>enabling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13646" y="4246245"/>
            <a:ext cx="2467610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4020" marR="5080" indent="-401955">
              <a:lnSpc>
                <a:spcPct val="100000"/>
              </a:lnSpc>
              <a:spcBef>
                <a:spcPts val="100"/>
              </a:spcBef>
              <a:tabLst>
                <a:tab pos="1365885" algn="l"/>
              </a:tabLst>
            </a:pPr>
            <a:r>
              <a:rPr dirty="0" sz="2400" spc="-20">
                <a:latin typeface="Courier New"/>
                <a:cs typeface="Courier New"/>
              </a:rPr>
              <a:t>type</a:t>
            </a:r>
            <a:r>
              <a:rPr dirty="0" sz="2400" spc="575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expected </a:t>
            </a:r>
            <a:r>
              <a:rPr dirty="0" sz="2400" spc="-1425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th</a:t>
            </a:r>
            <a:r>
              <a:rPr dirty="0" sz="2400">
                <a:latin typeface="Courier New"/>
                <a:cs typeface="Courier New"/>
              </a:rPr>
              <a:t>e	</a:t>
            </a:r>
            <a:r>
              <a:rPr dirty="0" sz="2400" spc="-15">
                <a:latin typeface="Courier New"/>
                <a:cs typeface="Courier New"/>
              </a:rPr>
              <a:t>strict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7307" y="4978653"/>
            <a:ext cx="1137539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requirement,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it</a:t>
            </a:r>
            <a:r>
              <a:rPr dirty="0" sz="2400" spc="-6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will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throw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a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"Fatal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Error"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on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a</a:t>
            </a:r>
            <a:r>
              <a:rPr dirty="0" sz="2400" spc="-6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type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mismatch.</a:t>
            </a:r>
            <a:endParaRPr sz="2400">
              <a:latin typeface="Courier New"/>
              <a:cs typeface="Courier New"/>
            </a:endParaRPr>
          </a:p>
          <a:p>
            <a:pPr marL="153035" indent="-140970">
              <a:lnSpc>
                <a:spcPct val="100000"/>
              </a:lnSpc>
              <a:buSzPct val="91666"/>
              <a:buFont typeface="Wingdings"/>
              <a:buChar char=""/>
              <a:tabLst>
                <a:tab pos="153670" algn="l"/>
                <a:tab pos="840105" algn="l"/>
                <a:tab pos="1708785" algn="l"/>
                <a:tab pos="3673475" algn="l"/>
                <a:tab pos="5274310" algn="l"/>
                <a:tab pos="5962650" algn="l"/>
                <a:tab pos="6831330" algn="l"/>
                <a:tab pos="7519034" algn="l"/>
                <a:tab pos="8387715" algn="l"/>
                <a:tab pos="8892540" algn="l"/>
                <a:tab pos="10309860" algn="l"/>
                <a:tab pos="11178540" algn="l"/>
              </a:tabLst>
            </a:pPr>
            <a:r>
              <a:rPr dirty="0" sz="2400" spc="-25">
                <a:latin typeface="Courier New"/>
                <a:cs typeface="Courier New"/>
              </a:rPr>
              <a:t>I</a:t>
            </a:r>
            <a:r>
              <a:rPr dirty="0" sz="2400">
                <a:latin typeface="Courier New"/>
                <a:cs typeface="Courier New"/>
              </a:rPr>
              <a:t>n</a:t>
            </a:r>
            <a:r>
              <a:rPr dirty="0" sz="2400">
                <a:latin typeface="Courier New"/>
                <a:cs typeface="Courier New"/>
              </a:rPr>
              <a:t>	</a:t>
            </a:r>
            <a:r>
              <a:rPr dirty="0" sz="2400" spc="-25">
                <a:latin typeface="Courier New"/>
                <a:cs typeface="Courier New"/>
              </a:rPr>
              <a:t>th</a:t>
            </a:r>
            <a:r>
              <a:rPr dirty="0" sz="2400">
                <a:latin typeface="Courier New"/>
                <a:cs typeface="Courier New"/>
              </a:rPr>
              <a:t>e</a:t>
            </a:r>
            <a:r>
              <a:rPr dirty="0" sz="2400">
                <a:latin typeface="Courier New"/>
                <a:cs typeface="Courier New"/>
              </a:rPr>
              <a:t>	</a:t>
            </a:r>
            <a:r>
              <a:rPr dirty="0" sz="2400" spc="-15">
                <a:latin typeface="Courier New"/>
                <a:cs typeface="Courier New"/>
              </a:rPr>
              <a:t>followin</a:t>
            </a:r>
            <a:r>
              <a:rPr dirty="0" sz="2400">
                <a:latin typeface="Courier New"/>
                <a:cs typeface="Courier New"/>
              </a:rPr>
              <a:t>g</a:t>
            </a:r>
            <a:r>
              <a:rPr dirty="0" sz="2400">
                <a:latin typeface="Courier New"/>
                <a:cs typeface="Courier New"/>
              </a:rPr>
              <a:t>	</a:t>
            </a:r>
            <a:r>
              <a:rPr dirty="0" sz="2400" spc="-15">
                <a:latin typeface="Courier New"/>
                <a:cs typeface="Courier New"/>
              </a:rPr>
              <a:t>exampl</a:t>
            </a:r>
            <a:r>
              <a:rPr dirty="0" sz="2400">
                <a:latin typeface="Courier New"/>
                <a:cs typeface="Courier New"/>
              </a:rPr>
              <a:t>e</a:t>
            </a:r>
            <a:r>
              <a:rPr dirty="0" sz="2400">
                <a:latin typeface="Courier New"/>
                <a:cs typeface="Courier New"/>
              </a:rPr>
              <a:t>	</a:t>
            </a:r>
            <a:r>
              <a:rPr dirty="0" sz="2400" spc="-25">
                <a:latin typeface="Courier New"/>
                <a:cs typeface="Courier New"/>
              </a:rPr>
              <a:t>w</a:t>
            </a:r>
            <a:r>
              <a:rPr dirty="0" sz="2400">
                <a:latin typeface="Courier New"/>
                <a:cs typeface="Courier New"/>
              </a:rPr>
              <a:t>e</a:t>
            </a:r>
            <a:r>
              <a:rPr dirty="0" sz="2400">
                <a:latin typeface="Courier New"/>
                <a:cs typeface="Courier New"/>
              </a:rPr>
              <a:t>	</a:t>
            </a:r>
            <a:r>
              <a:rPr dirty="0" sz="2400" spc="-25">
                <a:latin typeface="Courier New"/>
                <a:cs typeface="Courier New"/>
              </a:rPr>
              <a:t>tr</a:t>
            </a:r>
            <a:r>
              <a:rPr dirty="0" sz="2400">
                <a:latin typeface="Courier New"/>
                <a:cs typeface="Courier New"/>
              </a:rPr>
              <a:t>y</a:t>
            </a:r>
            <a:r>
              <a:rPr dirty="0" sz="2400">
                <a:latin typeface="Courier New"/>
                <a:cs typeface="Courier New"/>
              </a:rPr>
              <a:t>	</a:t>
            </a:r>
            <a:r>
              <a:rPr dirty="0" sz="2400" spc="-25">
                <a:latin typeface="Courier New"/>
                <a:cs typeface="Courier New"/>
              </a:rPr>
              <a:t>t</a:t>
            </a:r>
            <a:r>
              <a:rPr dirty="0" sz="2400">
                <a:latin typeface="Courier New"/>
                <a:cs typeface="Courier New"/>
              </a:rPr>
              <a:t>o</a:t>
            </a:r>
            <a:r>
              <a:rPr dirty="0" sz="2400">
                <a:latin typeface="Courier New"/>
                <a:cs typeface="Courier New"/>
              </a:rPr>
              <a:t>	</a:t>
            </a:r>
            <a:r>
              <a:rPr dirty="0" sz="2400" spc="-25">
                <a:latin typeface="Courier New"/>
                <a:cs typeface="Courier New"/>
              </a:rPr>
              <a:t>ad</a:t>
            </a:r>
            <a:r>
              <a:rPr dirty="0" sz="2400">
                <a:latin typeface="Courier New"/>
                <a:cs typeface="Courier New"/>
              </a:rPr>
              <a:t>d</a:t>
            </a:r>
            <a:r>
              <a:rPr dirty="0" sz="2400">
                <a:latin typeface="Courier New"/>
                <a:cs typeface="Courier New"/>
              </a:rPr>
              <a:t>	</a:t>
            </a:r>
            <a:r>
              <a:rPr dirty="0" sz="2400">
                <a:latin typeface="Courier New"/>
                <a:cs typeface="Courier New"/>
              </a:rPr>
              <a:t>a</a:t>
            </a:r>
            <a:r>
              <a:rPr dirty="0" sz="2400">
                <a:latin typeface="Courier New"/>
                <a:cs typeface="Courier New"/>
              </a:rPr>
              <a:t>	</a:t>
            </a:r>
            <a:r>
              <a:rPr dirty="0" sz="2400" spc="-15">
                <a:latin typeface="Courier New"/>
                <a:cs typeface="Courier New"/>
              </a:rPr>
              <a:t>numbe</a:t>
            </a:r>
            <a:r>
              <a:rPr dirty="0" sz="2400">
                <a:latin typeface="Courier New"/>
                <a:cs typeface="Courier New"/>
              </a:rPr>
              <a:t>r</a:t>
            </a:r>
            <a:r>
              <a:rPr dirty="0" sz="2400">
                <a:latin typeface="Courier New"/>
                <a:cs typeface="Courier New"/>
              </a:rPr>
              <a:t>	</a:t>
            </a:r>
            <a:r>
              <a:rPr dirty="0" sz="2400" spc="-25">
                <a:latin typeface="Courier New"/>
                <a:cs typeface="Courier New"/>
              </a:rPr>
              <a:t>an</a:t>
            </a:r>
            <a:r>
              <a:rPr dirty="0" sz="2400">
                <a:latin typeface="Courier New"/>
                <a:cs typeface="Courier New"/>
              </a:rPr>
              <a:t>d</a:t>
            </a:r>
            <a:r>
              <a:rPr dirty="0" sz="2400">
                <a:latin typeface="Courier New"/>
                <a:cs typeface="Courier New"/>
              </a:rPr>
              <a:t>	</a:t>
            </a:r>
            <a:r>
              <a:rPr dirty="0" sz="2400">
                <a:latin typeface="Courier New"/>
                <a:cs typeface="Courier New"/>
              </a:rPr>
              <a:t>a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1181715" algn="l"/>
              </a:tabLst>
            </a:pPr>
            <a:r>
              <a:rPr dirty="0" sz="2400" spc="-5">
                <a:latin typeface="Courier New"/>
                <a:cs typeface="Courier New"/>
              </a:rPr>
              <a:t>stri</a:t>
            </a:r>
            <a:r>
              <a:rPr dirty="0" u="heavy" sz="2400" spc="-5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ng</a:t>
            </a:r>
            <a:r>
              <a:rPr dirty="0" u="heavy" sz="2400" spc="-65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heavy" sz="2400" spc="-5" b="1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without</a:t>
            </a:r>
            <a:r>
              <a:rPr dirty="0" u="heavy" sz="2400" spc="-55" b="1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heavy" sz="2400" spc="-5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the</a:t>
            </a:r>
            <a:r>
              <a:rPr dirty="0" u="heavy" sz="2400" spc="-40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heavy" sz="2400" spc="-10" b="1">
                <a:solidFill>
                  <a:srgbClr val="DC123A"/>
                </a:solidFill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strict</a:t>
            </a:r>
            <a:r>
              <a:rPr dirty="0" u="heavy" sz="2400" spc="-45" b="1">
                <a:solidFill>
                  <a:srgbClr val="DC123A"/>
                </a:solidFill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heavy" sz="2400" spc="-15">
                <a:uFill>
                  <a:solidFill>
                    <a:srgbClr val="CC0000"/>
                  </a:solidFill>
                </a:uFill>
                <a:latin typeface="Courier New"/>
                <a:cs typeface="Courier New"/>
              </a:rPr>
              <a:t>requirement:	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6603" y="1012316"/>
            <a:ext cx="4131945" cy="3092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50" spc="5" b="1">
                <a:latin typeface="Courier New"/>
                <a:cs typeface="Courier New"/>
              </a:rPr>
              <a:t>Example-</a:t>
            </a:r>
            <a:r>
              <a:rPr dirty="0" sz="1850" spc="-55" b="1">
                <a:latin typeface="Courier New"/>
                <a:cs typeface="Courier New"/>
              </a:rPr>
              <a:t> </a:t>
            </a:r>
            <a:r>
              <a:rPr dirty="0" sz="1850" spc="5" b="1">
                <a:latin typeface="Courier New"/>
                <a:cs typeface="Courier New"/>
              </a:rPr>
              <a:t>When</a:t>
            </a:r>
            <a:r>
              <a:rPr dirty="0" sz="1850" spc="-35" b="1">
                <a:latin typeface="Courier New"/>
                <a:cs typeface="Courier New"/>
              </a:rPr>
              <a:t> </a:t>
            </a:r>
            <a:r>
              <a:rPr dirty="0" sz="1850" spc="5" b="1">
                <a:latin typeface="Courier New"/>
                <a:cs typeface="Courier New"/>
              </a:rPr>
              <a:t>strict</a:t>
            </a:r>
            <a:r>
              <a:rPr dirty="0" sz="1850" spc="-30" b="1">
                <a:latin typeface="Courier New"/>
                <a:cs typeface="Courier New"/>
              </a:rPr>
              <a:t> </a:t>
            </a:r>
            <a:r>
              <a:rPr dirty="0" sz="1850" spc="-5" b="1">
                <a:latin typeface="Courier New"/>
                <a:cs typeface="Courier New"/>
              </a:rPr>
              <a:t>disabled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5811" y="1886153"/>
            <a:ext cx="8681720" cy="23761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50">
                <a:latin typeface="Courier New"/>
                <a:cs typeface="Courier New"/>
              </a:rPr>
              <a:t>&lt;?php</a:t>
            </a:r>
            <a:endParaRPr sz="1850">
              <a:latin typeface="Courier New"/>
              <a:cs typeface="Courier New"/>
            </a:endParaRPr>
          </a:p>
          <a:p>
            <a:pPr marL="68580">
              <a:lnSpc>
                <a:spcPct val="100000"/>
              </a:lnSpc>
              <a:spcBef>
                <a:spcPts val="25"/>
              </a:spcBef>
            </a:pPr>
            <a:r>
              <a:rPr dirty="0" sz="1850" spc="5">
                <a:latin typeface="Courier New"/>
                <a:cs typeface="Courier New"/>
              </a:rPr>
              <a:t>function</a:t>
            </a:r>
            <a:r>
              <a:rPr dirty="0" sz="1850" spc="-25">
                <a:latin typeface="Courier New"/>
                <a:cs typeface="Courier New"/>
              </a:rPr>
              <a:t> </a:t>
            </a:r>
            <a:r>
              <a:rPr dirty="0" sz="1850" spc="5">
                <a:latin typeface="Courier New"/>
                <a:cs typeface="Courier New"/>
              </a:rPr>
              <a:t>addNumbers(int</a:t>
            </a:r>
            <a:r>
              <a:rPr dirty="0" sz="1850" spc="-5">
                <a:latin typeface="Courier New"/>
                <a:cs typeface="Courier New"/>
              </a:rPr>
              <a:t> </a:t>
            </a:r>
            <a:r>
              <a:rPr dirty="0" sz="1850" spc="10">
                <a:latin typeface="Courier New"/>
                <a:cs typeface="Courier New"/>
              </a:rPr>
              <a:t>$a,</a:t>
            </a:r>
            <a:r>
              <a:rPr dirty="0" sz="1850" spc="-20">
                <a:latin typeface="Courier New"/>
                <a:cs typeface="Courier New"/>
              </a:rPr>
              <a:t> </a:t>
            </a:r>
            <a:r>
              <a:rPr dirty="0" sz="1850" spc="10">
                <a:latin typeface="Courier New"/>
                <a:cs typeface="Courier New"/>
              </a:rPr>
              <a:t>int</a:t>
            </a:r>
            <a:r>
              <a:rPr dirty="0" sz="1850" spc="-30">
                <a:latin typeface="Courier New"/>
                <a:cs typeface="Courier New"/>
              </a:rPr>
              <a:t> </a:t>
            </a:r>
            <a:r>
              <a:rPr dirty="0" sz="1850" spc="5">
                <a:latin typeface="Courier New"/>
                <a:cs typeface="Courier New"/>
              </a:rPr>
              <a:t>$b)</a:t>
            </a:r>
            <a:r>
              <a:rPr dirty="0" sz="1850" spc="-5">
                <a:latin typeface="Courier New"/>
                <a:cs typeface="Courier New"/>
              </a:rPr>
              <a:t> </a:t>
            </a:r>
            <a:r>
              <a:rPr dirty="0" sz="1850" spc="5">
                <a:latin typeface="Courier New"/>
                <a:cs typeface="Courier New"/>
              </a:rPr>
              <a:t>{</a:t>
            </a:r>
            <a:r>
              <a:rPr dirty="0" sz="1850" spc="-80">
                <a:latin typeface="Courier New"/>
                <a:cs typeface="Courier New"/>
              </a:rPr>
              <a:t> </a:t>
            </a:r>
            <a:r>
              <a:rPr dirty="0" sz="1850" spc="5">
                <a:latin typeface="Courier New"/>
                <a:cs typeface="Courier New"/>
              </a:rPr>
              <a:t>return</a:t>
            </a:r>
            <a:r>
              <a:rPr dirty="0" sz="1850">
                <a:latin typeface="Courier New"/>
                <a:cs typeface="Courier New"/>
              </a:rPr>
              <a:t> </a:t>
            </a:r>
            <a:r>
              <a:rPr dirty="0" sz="1850" spc="10">
                <a:latin typeface="Courier New"/>
                <a:cs typeface="Courier New"/>
              </a:rPr>
              <a:t>$a</a:t>
            </a:r>
            <a:r>
              <a:rPr dirty="0" sz="1850" spc="-5">
                <a:latin typeface="Courier New"/>
                <a:cs typeface="Courier New"/>
              </a:rPr>
              <a:t> </a:t>
            </a:r>
            <a:r>
              <a:rPr dirty="0" sz="1850" spc="5">
                <a:latin typeface="Courier New"/>
                <a:cs typeface="Courier New"/>
              </a:rPr>
              <a:t>+</a:t>
            </a:r>
            <a:endParaRPr sz="1850">
              <a:latin typeface="Courier New"/>
              <a:cs typeface="Courier New"/>
            </a:endParaRPr>
          </a:p>
          <a:p>
            <a:pPr marL="800100">
              <a:lnSpc>
                <a:spcPct val="100000"/>
              </a:lnSpc>
              <a:spcBef>
                <a:spcPts val="10"/>
              </a:spcBef>
            </a:pPr>
            <a:r>
              <a:rPr dirty="0" sz="1850" spc="-10">
                <a:latin typeface="Courier New"/>
                <a:cs typeface="Courier New"/>
              </a:rPr>
              <a:t>$b;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850" spc="5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50" spc="5">
                <a:latin typeface="Courier New"/>
                <a:cs typeface="Courier New"/>
              </a:rPr>
              <a:t>echo</a:t>
            </a:r>
            <a:r>
              <a:rPr dirty="0" sz="1850" spc="-35">
                <a:latin typeface="Courier New"/>
                <a:cs typeface="Courier New"/>
              </a:rPr>
              <a:t> </a:t>
            </a:r>
            <a:r>
              <a:rPr dirty="0" sz="1850" spc="5">
                <a:latin typeface="Courier New"/>
                <a:cs typeface="Courier New"/>
              </a:rPr>
              <a:t>addNumbers(5,</a:t>
            </a:r>
            <a:r>
              <a:rPr dirty="0" sz="1850" spc="-15">
                <a:latin typeface="Courier New"/>
                <a:cs typeface="Courier New"/>
              </a:rPr>
              <a:t> </a:t>
            </a:r>
            <a:r>
              <a:rPr dirty="0" sz="1850" spc="10">
                <a:latin typeface="Courier New"/>
                <a:cs typeface="Courier New"/>
              </a:rPr>
              <a:t>"5</a:t>
            </a:r>
            <a:r>
              <a:rPr dirty="0" sz="1850" spc="-25">
                <a:latin typeface="Courier New"/>
                <a:cs typeface="Courier New"/>
              </a:rPr>
              <a:t> </a:t>
            </a:r>
            <a:r>
              <a:rPr dirty="0" sz="1850">
                <a:latin typeface="Courier New"/>
                <a:cs typeface="Courier New"/>
              </a:rPr>
              <a:t>days");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850">
                <a:latin typeface="Courier New"/>
                <a:cs typeface="Courier New"/>
              </a:rPr>
              <a:t>/*</a:t>
            </a:r>
            <a:r>
              <a:rPr dirty="0" sz="1850" spc="-5">
                <a:latin typeface="Courier New"/>
                <a:cs typeface="Courier New"/>
              </a:rPr>
              <a:t> </a:t>
            </a:r>
            <a:r>
              <a:rPr dirty="0" sz="1850" spc="5">
                <a:latin typeface="Courier New"/>
                <a:cs typeface="Courier New"/>
              </a:rPr>
              <a:t>since strict</a:t>
            </a:r>
            <a:r>
              <a:rPr dirty="0" sz="1850" spc="-15">
                <a:latin typeface="Courier New"/>
                <a:cs typeface="Courier New"/>
              </a:rPr>
              <a:t> </a:t>
            </a:r>
            <a:r>
              <a:rPr dirty="0" sz="1850" spc="10">
                <a:latin typeface="Courier New"/>
                <a:cs typeface="Courier New"/>
              </a:rPr>
              <a:t>is </a:t>
            </a:r>
            <a:r>
              <a:rPr dirty="0" sz="1850" spc="5">
                <a:latin typeface="Courier New"/>
                <a:cs typeface="Courier New"/>
              </a:rPr>
              <a:t>NOT</a:t>
            </a:r>
            <a:r>
              <a:rPr dirty="0" sz="1850">
                <a:latin typeface="Courier New"/>
                <a:cs typeface="Courier New"/>
              </a:rPr>
              <a:t> </a:t>
            </a:r>
            <a:r>
              <a:rPr dirty="0" sz="1850" spc="5">
                <a:latin typeface="Courier New"/>
                <a:cs typeface="Courier New"/>
              </a:rPr>
              <a:t>enabled</a:t>
            </a:r>
            <a:r>
              <a:rPr dirty="0" sz="1850" spc="15">
                <a:latin typeface="Courier New"/>
                <a:cs typeface="Courier New"/>
              </a:rPr>
              <a:t> </a:t>
            </a:r>
            <a:r>
              <a:rPr dirty="0" sz="1850">
                <a:latin typeface="Courier New"/>
                <a:cs typeface="Courier New"/>
              </a:rPr>
              <a:t>"5</a:t>
            </a:r>
            <a:r>
              <a:rPr dirty="0" sz="1850" spc="15">
                <a:latin typeface="Courier New"/>
                <a:cs typeface="Courier New"/>
              </a:rPr>
              <a:t> </a:t>
            </a:r>
            <a:r>
              <a:rPr dirty="0" sz="1850" spc="5">
                <a:latin typeface="Courier New"/>
                <a:cs typeface="Courier New"/>
              </a:rPr>
              <a:t>days"</a:t>
            </a:r>
            <a:r>
              <a:rPr dirty="0" sz="1850" spc="-20">
                <a:latin typeface="Courier New"/>
                <a:cs typeface="Courier New"/>
              </a:rPr>
              <a:t> </a:t>
            </a:r>
            <a:r>
              <a:rPr dirty="0" sz="1850" spc="10">
                <a:latin typeface="Courier New"/>
                <a:cs typeface="Courier New"/>
              </a:rPr>
              <a:t>is</a:t>
            </a:r>
            <a:r>
              <a:rPr dirty="0" sz="1850" spc="-5">
                <a:latin typeface="Courier New"/>
                <a:cs typeface="Courier New"/>
              </a:rPr>
              <a:t> </a:t>
            </a:r>
            <a:r>
              <a:rPr dirty="0" sz="1850" spc="5">
                <a:latin typeface="Courier New"/>
                <a:cs typeface="Courier New"/>
              </a:rPr>
              <a:t>changed</a:t>
            </a:r>
            <a:r>
              <a:rPr dirty="0" sz="1850" spc="10">
                <a:latin typeface="Courier New"/>
                <a:cs typeface="Courier New"/>
              </a:rPr>
              <a:t> </a:t>
            </a:r>
            <a:r>
              <a:rPr dirty="0" sz="1850" spc="-10">
                <a:latin typeface="Courier New"/>
                <a:cs typeface="Courier New"/>
              </a:rPr>
              <a:t>to</a:t>
            </a:r>
            <a:r>
              <a:rPr dirty="0" sz="1850" spc="-15">
                <a:latin typeface="Courier New"/>
                <a:cs typeface="Courier New"/>
              </a:rPr>
              <a:t> </a:t>
            </a:r>
            <a:r>
              <a:rPr dirty="0" sz="1850" spc="-5">
                <a:latin typeface="Courier New"/>
                <a:cs typeface="Courier New"/>
              </a:rPr>
              <a:t>int(5),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850" spc="5">
                <a:latin typeface="Courier New"/>
                <a:cs typeface="Courier New"/>
              </a:rPr>
              <a:t>and</a:t>
            </a:r>
            <a:r>
              <a:rPr dirty="0" sz="1850" spc="-10">
                <a:latin typeface="Courier New"/>
                <a:cs typeface="Courier New"/>
              </a:rPr>
              <a:t> </a:t>
            </a:r>
            <a:r>
              <a:rPr dirty="0" sz="1850">
                <a:latin typeface="Courier New"/>
                <a:cs typeface="Courier New"/>
              </a:rPr>
              <a:t>it</a:t>
            </a:r>
            <a:r>
              <a:rPr dirty="0" sz="1850" spc="-30">
                <a:latin typeface="Courier New"/>
                <a:cs typeface="Courier New"/>
              </a:rPr>
              <a:t> </a:t>
            </a:r>
            <a:r>
              <a:rPr dirty="0" sz="1850" spc="10">
                <a:latin typeface="Courier New"/>
                <a:cs typeface="Courier New"/>
              </a:rPr>
              <a:t>will</a:t>
            </a:r>
            <a:r>
              <a:rPr dirty="0" sz="1850" spc="-15">
                <a:latin typeface="Courier New"/>
                <a:cs typeface="Courier New"/>
              </a:rPr>
              <a:t> </a:t>
            </a:r>
            <a:r>
              <a:rPr dirty="0" sz="1850" spc="5">
                <a:latin typeface="Courier New"/>
                <a:cs typeface="Courier New"/>
              </a:rPr>
              <a:t>return </a:t>
            </a:r>
            <a:r>
              <a:rPr dirty="0" sz="1850" spc="-10">
                <a:latin typeface="Courier New"/>
                <a:cs typeface="Courier New"/>
              </a:rPr>
              <a:t>10*/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850" spc="-20">
                <a:latin typeface="Courier New"/>
                <a:cs typeface="Courier New"/>
              </a:rPr>
              <a:t>?&gt;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6603" y="817625"/>
            <a:ext cx="943673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 b="1">
                <a:latin typeface="Courier New"/>
                <a:cs typeface="Courier New"/>
              </a:rPr>
              <a:t>Example-</a:t>
            </a:r>
            <a:r>
              <a:rPr dirty="0" spc="-85" b="1">
                <a:latin typeface="Courier New"/>
                <a:cs typeface="Courier New"/>
              </a:rPr>
              <a:t> </a:t>
            </a:r>
            <a:r>
              <a:rPr dirty="0" spc="-5" b="1">
                <a:latin typeface="Courier New"/>
                <a:cs typeface="Courier New"/>
              </a:rPr>
              <a:t>When</a:t>
            </a:r>
            <a:r>
              <a:rPr dirty="0" spc="-65" b="1">
                <a:latin typeface="Courier New"/>
                <a:cs typeface="Courier New"/>
              </a:rPr>
              <a:t> </a:t>
            </a:r>
            <a:r>
              <a:rPr dirty="0" spc="-5" b="1">
                <a:latin typeface="Courier New"/>
                <a:cs typeface="Courier New"/>
              </a:rPr>
              <a:t>strict</a:t>
            </a:r>
            <a:r>
              <a:rPr dirty="0" spc="-70" b="1">
                <a:latin typeface="Courier New"/>
                <a:cs typeface="Courier New"/>
              </a:rPr>
              <a:t> </a:t>
            </a:r>
            <a:r>
              <a:rPr dirty="0" spc="-5" b="1">
                <a:latin typeface="Courier New"/>
                <a:cs typeface="Courier New"/>
              </a:rPr>
              <a:t>is</a:t>
            </a:r>
            <a:r>
              <a:rPr dirty="0" spc="-65" b="1">
                <a:latin typeface="Courier New"/>
                <a:cs typeface="Courier New"/>
              </a:rPr>
              <a:t> </a:t>
            </a:r>
            <a:r>
              <a:rPr dirty="0" spc="-15" b="1">
                <a:latin typeface="Courier New"/>
                <a:cs typeface="Courier New"/>
              </a:rPr>
              <a:t>enabled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4339" y="1713433"/>
            <a:ext cx="8922385" cy="3699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&lt;?php</a:t>
            </a:r>
            <a:r>
              <a:rPr dirty="0" sz="2400" spc="-6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declare(strict_types=1);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//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strict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400" spc="-15">
                <a:latin typeface="Courier New"/>
                <a:cs typeface="Courier New"/>
              </a:rPr>
              <a:t>requirement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Courier New"/>
                <a:cs typeface="Courier New"/>
              </a:rPr>
              <a:t>function</a:t>
            </a:r>
            <a:r>
              <a:rPr dirty="0" sz="2400" spc="-8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addNumbers(int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$a,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int</a:t>
            </a:r>
            <a:r>
              <a:rPr dirty="0" sz="2400" spc="-9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$b)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</a:pPr>
            <a:r>
              <a:rPr dirty="0" sz="2400" spc="-5">
                <a:latin typeface="Courier New"/>
                <a:cs typeface="Courier New"/>
              </a:rPr>
              <a:t>return</a:t>
            </a:r>
            <a:r>
              <a:rPr dirty="0" sz="2400" spc="-7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$a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+</a:t>
            </a:r>
            <a:r>
              <a:rPr dirty="0" sz="2400" spc="-65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$b;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Courier New"/>
                <a:cs typeface="Courier New"/>
              </a:rPr>
              <a:t>echo</a:t>
            </a:r>
            <a:r>
              <a:rPr dirty="0" sz="2400" spc="-8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addNumbers(5,</a:t>
            </a:r>
            <a:r>
              <a:rPr dirty="0" sz="2400" spc="-6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"5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days");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Courier New"/>
                <a:cs typeface="Courier New"/>
              </a:rPr>
              <a:t>//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since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strict</a:t>
            </a:r>
            <a:r>
              <a:rPr dirty="0" sz="2400" spc="-8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is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enabled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and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"5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days"</a:t>
            </a:r>
            <a:r>
              <a:rPr dirty="0" sz="2400" spc="-7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is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not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40">
                <a:latin typeface="Courier New"/>
                <a:cs typeface="Courier New"/>
              </a:rPr>
              <a:t>an </a:t>
            </a:r>
            <a:r>
              <a:rPr dirty="0" sz="2400" spc="-142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integer,</a:t>
            </a:r>
            <a:r>
              <a:rPr dirty="0" sz="2400" spc="-7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an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error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will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be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thrown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400" spc="-25">
                <a:latin typeface="Courier New"/>
                <a:cs typeface="Courier New"/>
              </a:rPr>
              <a:t>?&gt;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2490" y="918717"/>
            <a:ext cx="36830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 b="1">
                <a:latin typeface="Courier New"/>
                <a:cs typeface="Courier New"/>
              </a:rPr>
              <a:t>Superglobals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2680" y="2229739"/>
            <a:ext cx="967676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SzPct val="45833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2400" spc="-10">
                <a:latin typeface="Courier New"/>
                <a:cs typeface="Courier New"/>
              </a:rPr>
              <a:t>Superglobals</a:t>
            </a:r>
            <a:r>
              <a:rPr dirty="0" sz="240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were</a:t>
            </a:r>
            <a:r>
              <a:rPr dirty="0" sz="2400" spc="-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introduced</a:t>
            </a:r>
            <a:r>
              <a:rPr dirty="0" sz="240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in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PHP</a:t>
            </a:r>
            <a:r>
              <a:rPr dirty="0" sz="240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4.1.0,</a:t>
            </a:r>
            <a:r>
              <a:rPr dirty="0" sz="2400" spc="-5">
                <a:latin typeface="Courier New"/>
                <a:cs typeface="Courier New"/>
              </a:rPr>
              <a:t> and</a:t>
            </a:r>
            <a:r>
              <a:rPr dirty="0" sz="2400" spc="-10">
                <a:latin typeface="Courier New"/>
                <a:cs typeface="Courier New"/>
              </a:rPr>
              <a:t> are </a:t>
            </a:r>
            <a:r>
              <a:rPr dirty="0" sz="2400" spc="-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built-in variables </a:t>
            </a:r>
            <a:r>
              <a:rPr dirty="0" sz="2400" spc="-5">
                <a:latin typeface="Courier New"/>
                <a:cs typeface="Courier New"/>
              </a:rPr>
              <a:t>that are </a:t>
            </a:r>
            <a:r>
              <a:rPr dirty="0" sz="2400" spc="-10">
                <a:latin typeface="Courier New"/>
                <a:cs typeface="Courier New"/>
              </a:rPr>
              <a:t>always available </a:t>
            </a:r>
            <a:r>
              <a:rPr dirty="0" sz="2400" spc="-5">
                <a:latin typeface="Courier New"/>
                <a:cs typeface="Courier New"/>
              </a:rPr>
              <a:t>in all </a:t>
            </a:r>
            <a:r>
              <a:rPr dirty="0" sz="2400" spc="-143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scopes.</a:t>
            </a:r>
            <a:endParaRPr sz="2400">
              <a:latin typeface="Courier New"/>
              <a:cs typeface="Courier New"/>
            </a:endParaRPr>
          </a:p>
          <a:p>
            <a:pPr marL="355600" indent="-343535">
              <a:lnSpc>
                <a:spcPct val="100000"/>
              </a:lnSpc>
              <a:buSzPct val="45833"/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2400" spc="-5">
                <a:latin typeface="Courier New"/>
                <a:cs typeface="Courier New"/>
              </a:rPr>
              <a:t>PHP</a:t>
            </a:r>
            <a:r>
              <a:rPr dirty="0" sz="2400" spc="-10">
                <a:latin typeface="Courier New"/>
                <a:cs typeface="Courier New"/>
              </a:rPr>
              <a:t> Global Variables</a:t>
            </a:r>
            <a:r>
              <a:rPr dirty="0" sz="2400" spc="-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-</a:t>
            </a:r>
            <a:r>
              <a:rPr dirty="0" sz="2400" spc="-2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Superglobals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5927" y="3693032"/>
            <a:ext cx="681418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ourier New"/>
                <a:cs typeface="Courier New"/>
              </a:rPr>
              <a:t>variables</a:t>
            </a:r>
            <a:r>
              <a:rPr dirty="0" sz="2400" spc="42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in</a:t>
            </a:r>
            <a:r>
              <a:rPr dirty="0" sz="2400" spc="41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PHP</a:t>
            </a:r>
            <a:r>
              <a:rPr dirty="0" sz="2400" spc="41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are</a:t>
            </a:r>
            <a:r>
              <a:rPr dirty="0" sz="2400" spc="42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"superglobals",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2680" y="3693032"/>
            <a:ext cx="31635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SzPct val="45833"/>
              <a:buFont typeface="Wingdings"/>
              <a:buChar char=""/>
              <a:tabLst>
                <a:tab pos="355600" algn="l"/>
                <a:tab pos="356235" algn="l"/>
                <a:tab pos="1748155" algn="l"/>
              </a:tabLst>
            </a:pPr>
            <a:r>
              <a:rPr dirty="0" sz="2400" spc="-5">
                <a:latin typeface="Courier New"/>
                <a:cs typeface="Courier New"/>
              </a:rPr>
              <a:t>Some</a:t>
            </a:r>
            <a:r>
              <a:rPr dirty="0" sz="2400" spc="36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predefined </a:t>
            </a:r>
            <a:r>
              <a:rPr dirty="0" sz="2400" spc="-14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which	means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3666" y="4058792"/>
            <a:ext cx="7556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Courier New"/>
                <a:cs typeface="Courier New"/>
              </a:rPr>
              <a:t>t</a:t>
            </a:r>
            <a:r>
              <a:rPr dirty="0" sz="2400" spc="-5">
                <a:latin typeface="Courier New"/>
                <a:cs typeface="Courier New"/>
              </a:rPr>
              <a:t>hey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5833" y="4424933"/>
            <a:ext cx="2476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ourier New"/>
                <a:cs typeface="Courier New"/>
              </a:rPr>
              <a:t>regardless</a:t>
            </a:r>
            <a:r>
              <a:rPr dirty="0" sz="2400" spc="53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of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8278" y="4424933"/>
            <a:ext cx="5740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and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96253" y="4058792"/>
            <a:ext cx="471551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7470">
              <a:lnSpc>
                <a:spcPct val="100000"/>
              </a:lnSpc>
              <a:spcBef>
                <a:spcPts val="100"/>
              </a:spcBef>
              <a:tabLst>
                <a:tab pos="1116965" algn="l"/>
                <a:tab pos="2693670" algn="l"/>
              </a:tabLst>
            </a:pPr>
            <a:r>
              <a:rPr dirty="0" sz="2400" spc="-5">
                <a:latin typeface="Courier New"/>
                <a:cs typeface="Courier New"/>
              </a:rPr>
              <a:t>a</a:t>
            </a:r>
            <a:r>
              <a:rPr dirty="0" sz="2400" spc="-15">
                <a:latin typeface="Courier New"/>
                <a:cs typeface="Courier New"/>
              </a:rPr>
              <a:t>r</a:t>
            </a:r>
            <a:r>
              <a:rPr dirty="0" sz="2400">
                <a:latin typeface="Courier New"/>
                <a:cs typeface="Courier New"/>
              </a:rPr>
              <a:t>e	</a:t>
            </a:r>
            <a:r>
              <a:rPr dirty="0" sz="2400" spc="-5">
                <a:latin typeface="Courier New"/>
                <a:cs typeface="Courier New"/>
              </a:rPr>
              <a:t>alw</a:t>
            </a:r>
            <a:r>
              <a:rPr dirty="0" sz="2400" spc="-15">
                <a:latin typeface="Courier New"/>
                <a:cs typeface="Courier New"/>
              </a:rPr>
              <a:t>a</a:t>
            </a:r>
            <a:r>
              <a:rPr dirty="0" sz="2400" spc="-5">
                <a:latin typeface="Courier New"/>
                <a:cs typeface="Courier New"/>
              </a:rPr>
              <a:t>y</a:t>
            </a:r>
            <a:r>
              <a:rPr dirty="0" sz="2400">
                <a:latin typeface="Courier New"/>
                <a:cs typeface="Courier New"/>
              </a:rPr>
              <a:t>s	</a:t>
            </a:r>
            <a:r>
              <a:rPr dirty="0" sz="2400" spc="-5">
                <a:latin typeface="Courier New"/>
                <a:cs typeface="Courier New"/>
              </a:rPr>
              <a:t>ac</a:t>
            </a:r>
            <a:r>
              <a:rPr dirty="0" sz="2400" spc="-15">
                <a:latin typeface="Courier New"/>
                <a:cs typeface="Courier New"/>
              </a:rPr>
              <a:t>c</a:t>
            </a:r>
            <a:r>
              <a:rPr dirty="0" sz="2400" spc="-5">
                <a:latin typeface="Courier New"/>
                <a:cs typeface="Courier New"/>
              </a:rPr>
              <a:t>essibl</a:t>
            </a:r>
            <a:r>
              <a:rPr dirty="0" sz="2400" spc="-15">
                <a:latin typeface="Courier New"/>
                <a:cs typeface="Courier New"/>
              </a:rPr>
              <a:t>e</a:t>
            </a:r>
            <a:r>
              <a:rPr dirty="0" sz="2400">
                <a:latin typeface="Courier New"/>
                <a:cs typeface="Courier New"/>
              </a:rPr>
              <a:t>,  </a:t>
            </a:r>
            <a:r>
              <a:rPr dirty="0" sz="2400" spc="-5">
                <a:latin typeface="Courier New"/>
                <a:cs typeface="Courier New"/>
              </a:rPr>
              <a:t>you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02448" y="4424933"/>
            <a:ext cx="29184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can</a:t>
            </a:r>
            <a:r>
              <a:rPr dirty="0" sz="2400" spc="56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access</a:t>
            </a:r>
            <a:r>
              <a:rPr dirty="0" sz="2400" spc="57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them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54461" y="4424933"/>
            <a:ext cx="7569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from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65833" y="4790694"/>
            <a:ext cx="25323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5030" algn="l"/>
              </a:tabLst>
            </a:pPr>
            <a:r>
              <a:rPr dirty="0" sz="2400" spc="-5">
                <a:latin typeface="Courier New"/>
                <a:cs typeface="Courier New"/>
              </a:rPr>
              <a:t>any	</a:t>
            </a:r>
            <a:r>
              <a:rPr dirty="0" sz="2400" spc="-10">
                <a:latin typeface="Courier New"/>
                <a:cs typeface="Courier New"/>
              </a:rPr>
              <a:t>function,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75886" y="4058792"/>
            <a:ext cx="138049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ourier New"/>
                <a:cs typeface="Courier New"/>
              </a:rPr>
              <a:t>that </a:t>
            </a:r>
            <a:r>
              <a:rPr dirty="0" sz="240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scope</a:t>
            </a:r>
            <a:r>
              <a:rPr dirty="0" sz="2400" spc="51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- </a:t>
            </a:r>
            <a:r>
              <a:rPr dirty="0" sz="2400" spc="-14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class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13959" y="4790694"/>
            <a:ext cx="57962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0880" algn="l"/>
                <a:tab pos="1734820" algn="l"/>
                <a:tab pos="3327400" algn="l"/>
                <a:tab pos="4737100" algn="l"/>
                <a:tab pos="5417185" algn="l"/>
              </a:tabLst>
            </a:pPr>
            <a:r>
              <a:rPr dirty="0" sz="2400" spc="-15">
                <a:latin typeface="Courier New"/>
                <a:cs typeface="Courier New"/>
              </a:rPr>
              <a:t>o</a:t>
            </a:r>
            <a:r>
              <a:rPr dirty="0" sz="2400">
                <a:latin typeface="Courier New"/>
                <a:cs typeface="Courier New"/>
              </a:rPr>
              <a:t>r	</a:t>
            </a:r>
            <a:r>
              <a:rPr dirty="0" sz="2400" spc="-5">
                <a:latin typeface="Courier New"/>
                <a:cs typeface="Courier New"/>
              </a:rPr>
              <a:t>fil</a:t>
            </a:r>
            <a:r>
              <a:rPr dirty="0" sz="2400">
                <a:latin typeface="Courier New"/>
                <a:cs typeface="Courier New"/>
              </a:rPr>
              <a:t>e	</a:t>
            </a:r>
            <a:r>
              <a:rPr dirty="0" sz="2400" spc="-5">
                <a:latin typeface="Courier New"/>
                <a:cs typeface="Courier New"/>
              </a:rPr>
              <a:t>withou</a:t>
            </a:r>
            <a:r>
              <a:rPr dirty="0" sz="2400">
                <a:latin typeface="Courier New"/>
                <a:cs typeface="Courier New"/>
              </a:rPr>
              <a:t>t	</a:t>
            </a:r>
            <a:r>
              <a:rPr dirty="0" sz="2400" spc="-5">
                <a:latin typeface="Courier New"/>
                <a:cs typeface="Courier New"/>
              </a:rPr>
              <a:t>havin</a:t>
            </a:r>
            <a:r>
              <a:rPr dirty="0" sz="2400">
                <a:latin typeface="Courier New"/>
                <a:cs typeface="Courier New"/>
              </a:rPr>
              <a:t>g	</a:t>
            </a:r>
            <a:r>
              <a:rPr dirty="0" sz="2400" spc="-5">
                <a:latin typeface="Courier New"/>
                <a:cs typeface="Courier New"/>
              </a:rPr>
              <a:t>t</a:t>
            </a:r>
            <a:r>
              <a:rPr dirty="0" sz="2400">
                <a:latin typeface="Courier New"/>
                <a:cs typeface="Courier New"/>
              </a:rPr>
              <a:t>o	</a:t>
            </a:r>
            <a:r>
              <a:rPr dirty="0" sz="2400" spc="-5">
                <a:latin typeface="Courier New"/>
                <a:cs typeface="Courier New"/>
              </a:rPr>
              <a:t>do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65833" y="5156453"/>
            <a:ext cx="31292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ourier New"/>
                <a:cs typeface="Courier New"/>
              </a:rPr>
              <a:t>anything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special.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2490" y="207390"/>
            <a:ext cx="14903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 b="1">
                <a:latin typeface="Courier New"/>
                <a:cs typeface="Courier New"/>
              </a:rPr>
              <a:t>Cont.d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6480" y="1628901"/>
            <a:ext cx="4877435" cy="286829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50" spc="5">
                <a:latin typeface="Courier New"/>
                <a:cs typeface="Courier New"/>
              </a:rPr>
              <a:t>The</a:t>
            </a:r>
            <a:r>
              <a:rPr dirty="0" sz="1850" spc="10">
                <a:latin typeface="Courier New"/>
                <a:cs typeface="Courier New"/>
              </a:rPr>
              <a:t> </a:t>
            </a:r>
            <a:r>
              <a:rPr dirty="0" sz="1850" spc="5">
                <a:latin typeface="Courier New"/>
                <a:cs typeface="Courier New"/>
              </a:rPr>
              <a:t>PHP</a:t>
            </a:r>
            <a:r>
              <a:rPr dirty="0" sz="1850" spc="35">
                <a:latin typeface="Courier New"/>
                <a:cs typeface="Courier New"/>
              </a:rPr>
              <a:t> </a:t>
            </a:r>
            <a:r>
              <a:rPr dirty="0" sz="1850" spc="5">
                <a:latin typeface="Courier New"/>
                <a:cs typeface="Courier New"/>
              </a:rPr>
              <a:t>superglobal</a:t>
            </a:r>
            <a:r>
              <a:rPr dirty="0" sz="1850" spc="30">
                <a:latin typeface="Courier New"/>
                <a:cs typeface="Courier New"/>
              </a:rPr>
              <a:t> </a:t>
            </a:r>
            <a:r>
              <a:rPr dirty="0" sz="1850" spc="5">
                <a:latin typeface="Courier New"/>
                <a:cs typeface="Courier New"/>
              </a:rPr>
              <a:t>variables are: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850" spc="5">
                <a:latin typeface="Courier New"/>
                <a:cs typeface="Courier New"/>
              </a:rPr>
              <a:t>$GLOBALS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50" spc="5">
                <a:latin typeface="Courier New"/>
                <a:cs typeface="Courier New"/>
              </a:rPr>
              <a:t>$_SERVER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50" spc="5">
                <a:latin typeface="Courier New"/>
                <a:cs typeface="Courier New"/>
              </a:rPr>
              <a:t>$_REQUEST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50" spc="5">
                <a:latin typeface="Courier New"/>
                <a:cs typeface="Courier New"/>
              </a:rPr>
              <a:t>$_POST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850" spc="5">
                <a:latin typeface="Courier New"/>
                <a:cs typeface="Courier New"/>
              </a:rPr>
              <a:t>$_GET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50" spc="5">
                <a:latin typeface="Courier New"/>
                <a:cs typeface="Courier New"/>
              </a:rPr>
              <a:t>$_FILES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850" spc="5">
                <a:latin typeface="Courier New"/>
                <a:cs typeface="Courier New"/>
              </a:rPr>
              <a:t>$_ENV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50" spc="5">
                <a:latin typeface="Courier New"/>
                <a:cs typeface="Courier New"/>
              </a:rPr>
              <a:t>$_COOKIE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50" spc="5">
                <a:latin typeface="Courier New"/>
                <a:cs typeface="Courier New"/>
              </a:rPr>
              <a:t>$_SESSION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2490" y="351789"/>
            <a:ext cx="941069" cy="3092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50" spc="5"/>
              <a:t>E</a:t>
            </a:r>
            <a:r>
              <a:rPr dirty="0" sz="1850" spc="-20"/>
              <a:t>x</a:t>
            </a:r>
            <a:r>
              <a:rPr dirty="0" sz="1850" spc="5"/>
              <a:t>am</a:t>
            </a:r>
            <a:r>
              <a:rPr dirty="0" sz="1850" spc="-5"/>
              <a:t>p</a:t>
            </a:r>
            <a:r>
              <a:rPr dirty="0" sz="1850"/>
              <a:t>le</a:t>
            </a:r>
            <a:endParaRPr sz="1850"/>
          </a:p>
        </p:txBody>
      </p:sp>
      <p:sp>
        <p:nvSpPr>
          <p:cNvPr id="3" name="object 3"/>
          <p:cNvSpPr txBox="1"/>
          <p:nvPr/>
        </p:nvSpPr>
        <p:spPr>
          <a:xfrm>
            <a:off x="1046480" y="1878914"/>
            <a:ext cx="5791835" cy="28689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850">
                <a:latin typeface="Arial MT"/>
                <a:cs typeface="Arial MT"/>
              </a:rPr>
              <a:t>&lt;?php</a:t>
            </a:r>
            <a:endParaRPr sz="185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  <a:spcBef>
                <a:spcPts val="25"/>
              </a:spcBef>
            </a:pPr>
            <a:r>
              <a:rPr dirty="0" sz="1850" spc="5">
                <a:latin typeface="Arial MT"/>
                <a:cs typeface="Arial MT"/>
              </a:rPr>
              <a:t>$x</a:t>
            </a:r>
            <a:r>
              <a:rPr dirty="0" sz="1850" spc="-45">
                <a:latin typeface="Arial MT"/>
                <a:cs typeface="Arial MT"/>
              </a:rPr>
              <a:t> </a:t>
            </a:r>
            <a:r>
              <a:rPr dirty="0" sz="1850" spc="5">
                <a:latin typeface="Arial MT"/>
                <a:cs typeface="Arial MT"/>
              </a:rPr>
              <a:t>=</a:t>
            </a:r>
            <a:r>
              <a:rPr dirty="0" sz="1850" spc="-35">
                <a:latin typeface="Arial MT"/>
                <a:cs typeface="Arial MT"/>
              </a:rPr>
              <a:t> </a:t>
            </a:r>
            <a:r>
              <a:rPr dirty="0" sz="1850" spc="-5">
                <a:latin typeface="Arial MT"/>
                <a:cs typeface="Arial MT"/>
              </a:rPr>
              <a:t>75;</a:t>
            </a:r>
            <a:endParaRPr sz="185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  <a:spcBef>
                <a:spcPts val="10"/>
              </a:spcBef>
            </a:pPr>
            <a:r>
              <a:rPr dirty="0" sz="1850" spc="5">
                <a:latin typeface="Arial MT"/>
                <a:cs typeface="Arial MT"/>
              </a:rPr>
              <a:t>$y</a:t>
            </a:r>
            <a:r>
              <a:rPr dirty="0" sz="1850" spc="-40">
                <a:latin typeface="Arial MT"/>
                <a:cs typeface="Arial MT"/>
              </a:rPr>
              <a:t> </a:t>
            </a:r>
            <a:r>
              <a:rPr dirty="0" sz="1850" spc="5">
                <a:latin typeface="Arial MT"/>
                <a:cs typeface="Arial MT"/>
              </a:rPr>
              <a:t>=</a:t>
            </a:r>
            <a:r>
              <a:rPr dirty="0" sz="1850" spc="-40">
                <a:latin typeface="Arial MT"/>
                <a:cs typeface="Arial MT"/>
              </a:rPr>
              <a:t> </a:t>
            </a:r>
            <a:r>
              <a:rPr dirty="0" sz="1850" spc="-5">
                <a:latin typeface="Arial MT"/>
                <a:cs typeface="Arial MT"/>
              </a:rPr>
              <a:t>25;</a:t>
            </a:r>
            <a:endParaRPr sz="1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dirty="0" sz="1850">
                <a:latin typeface="Arial MT"/>
                <a:cs typeface="Arial MT"/>
              </a:rPr>
              <a:t>function</a:t>
            </a:r>
            <a:r>
              <a:rPr dirty="0" sz="1850" spc="-10">
                <a:latin typeface="Arial MT"/>
                <a:cs typeface="Arial MT"/>
              </a:rPr>
              <a:t> </a:t>
            </a:r>
            <a:r>
              <a:rPr dirty="0" sz="1850">
                <a:latin typeface="Arial MT"/>
                <a:cs typeface="Arial MT"/>
              </a:rPr>
              <a:t>addition()</a:t>
            </a:r>
            <a:r>
              <a:rPr dirty="0" sz="1850" spc="15">
                <a:latin typeface="Arial MT"/>
                <a:cs typeface="Arial MT"/>
              </a:rPr>
              <a:t> </a:t>
            </a:r>
            <a:r>
              <a:rPr dirty="0" sz="1850">
                <a:latin typeface="Arial MT"/>
                <a:cs typeface="Arial MT"/>
              </a:rPr>
              <a:t>{</a:t>
            </a:r>
            <a:endParaRPr sz="1850">
              <a:latin typeface="Arial MT"/>
              <a:cs typeface="Arial MT"/>
            </a:endParaRPr>
          </a:p>
          <a:p>
            <a:pPr marL="447040">
              <a:lnSpc>
                <a:spcPct val="100000"/>
              </a:lnSpc>
              <a:spcBef>
                <a:spcPts val="20"/>
              </a:spcBef>
            </a:pPr>
            <a:r>
              <a:rPr dirty="0" sz="1850">
                <a:latin typeface="Arial MT"/>
                <a:cs typeface="Arial MT"/>
              </a:rPr>
              <a:t>$GLOBALS['z']</a:t>
            </a:r>
            <a:r>
              <a:rPr dirty="0" sz="1850" spc="45">
                <a:latin typeface="Arial MT"/>
                <a:cs typeface="Arial MT"/>
              </a:rPr>
              <a:t> </a:t>
            </a:r>
            <a:r>
              <a:rPr dirty="0" sz="1850" spc="5">
                <a:latin typeface="Arial MT"/>
                <a:cs typeface="Arial MT"/>
              </a:rPr>
              <a:t>= </a:t>
            </a:r>
            <a:r>
              <a:rPr dirty="0" sz="1850">
                <a:latin typeface="Arial MT"/>
                <a:cs typeface="Arial MT"/>
              </a:rPr>
              <a:t>$GLOBALS['x']</a:t>
            </a:r>
            <a:r>
              <a:rPr dirty="0" sz="1850" spc="60">
                <a:latin typeface="Arial MT"/>
                <a:cs typeface="Arial MT"/>
              </a:rPr>
              <a:t> </a:t>
            </a:r>
            <a:r>
              <a:rPr dirty="0" sz="1850" spc="5">
                <a:latin typeface="Arial MT"/>
                <a:cs typeface="Arial MT"/>
              </a:rPr>
              <a:t>+ </a:t>
            </a:r>
            <a:r>
              <a:rPr dirty="0" sz="1850">
                <a:latin typeface="Arial MT"/>
                <a:cs typeface="Arial MT"/>
              </a:rPr>
              <a:t>$GLOBALS['y'];</a:t>
            </a:r>
            <a:endParaRPr sz="185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  <a:spcBef>
                <a:spcPts val="15"/>
              </a:spcBef>
            </a:pPr>
            <a:r>
              <a:rPr dirty="0" sz="1850">
                <a:latin typeface="Arial MT"/>
                <a:cs typeface="Arial MT"/>
              </a:rPr>
              <a:t>}</a:t>
            </a:r>
            <a:endParaRPr sz="1850">
              <a:latin typeface="Arial MT"/>
              <a:cs typeface="Arial MT"/>
            </a:endParaRPr>
          </a:p>
          <a:p>
            <a:pPr marL="317500" marR="4417060">
              <a:lnSpc>
                <a:spcPct val="100499"/>
              </a:lnSpc>
              <a:spcBef>
                <a:spcPts val="10"/>
              </a:spcBef>
            </a:pPr>
            <a:r>
              <a:rPr dirty="0" sz="1850" spc="5">
                <a:latin typeface="Arial MT"/>
                <a:cs typeface="Arial MT"/>
              </a:rPr>
              <a:t>ad</a:t>
            </a:r>
            <a:r>
              <a:rPr dirty="0" sz="1850" spc="-5">
                <a:latin typeface="Arial MT"/>
                <a:cs typeface="Arial MT"/>
              </a:rPr>
              <a:t>d</a:t>
            </a:r>
            <a:r>
              <a:rPr dirty="0" sz="1850">
                <a:latin typeface="Arial MT"/>
                <a:cs typeface="Arial MT"/>
              </a:rPr>
              <a:t>i</a:t>
            </a:r>
            <a:r>
              <a:rPr dirty="0" sz="1850" spc="-10">
                <a:latin typeface="Arial MT"/>
                <a:cs typeface="Arial MT"/>
              </a:rPr>
              <a:t>t</a:t>
            </a:r>
            <a:r>
              <a:rPr dirty="0" sz="1850">
                <a:latin typeface="Arial MT"/>
                <a:cs typeface="Arial MT"/>
              </a:rPr>
              <a:t>i</a:t>
            </a:r>
            <a:r>
              <a:rPr dirty="0" sz="1850" spc="-5">
                <a:latin typeface="Arial MT"/>
                <a:cs typeface="Arial MT"/>
              </a:rPr>
              <a:t>o</a:t>
            </a:r>
            <a:r>
              <a:rPr dirty="0" sz="1850">
                <a:latin typeface="Arial MT"/>
                <a:cs typeface="Arial MT"/>
              </a:rPr>
              <a:t>n(</a:t>
            </a:r>
            <a:r>
              <a:rPr dirty="0" sz="1850" spc="5">
                <a:latin typeface="Arial MT"/>
                <a:cs typeface="Arial MT"/>
              </a:rPr>
              <a:t>)</a:t>
            </a:r>
            <a:r>
              <a:rPr dirty="0" sz="1850">
                <a:latin typeface="Arial MT"/>
                <a:cs typeface="Arial MT"/>
              </a:rPr>
              <a:t>;  </a:t>
            </a:r>
            <a:r>
              <a:rPr dirty="0" sz="1850" spc="5">
                <a:latin typeface="Arial MT"/>
                <a:cs typeface="Arial MT"/>
              </a:rPr>
              <a:t>echo</a:t>
            </a:r>
            <a:r>
              <a:rPr dirty="0" sz="1850" spc="-20">
                <a:latin typeface="Arial MT"/>
                <a:cs typeface="Arial MT"/>
              </a:rPr>
              <a:t> </a:t>
            </a:r>
            <a:r>
              <a:rPr dirty="0" sz="1850">
                <a:latin typeface="Arial MT"/>
                <a:cs typeface="Arial MT"/>
              </a:rPr>
              <a:t>$z;</a:t>
            </a:r>
            <a:endParaRPr sz="185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  <a:spcBef>
                <a:spcPts val="30"/>
              </a:spcBef>
            </a:pPr>
            <a:r>
              <a:rPr dirty="0" sz="1850">
                <a:latin typeface="Arial MT"/>
                <a:cs typeface="Arial MT"/>
              </a:rPr>
              <a:t>?&gt;</a:t>
            </a:r>
            <a:endParaRPr sz="1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6603" y="991361"/>
            <a:ext cx="10007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C</a:t>
            </a:r>
            <a:r>
              <a:rPr dirty="0" sz="2400" spc="-20"/>
              <a:t>on</a:t>
            </a:r>
            <a:r>
              <a:rPr dirty="0" sz="2400"/>
              <a:t>t</a:t>
            </a:r>
            <a:r>
              <a:rPr dirty="0" sz="2400" spc="-15"/>
              <a:t>.</a:t>
            </a:r>
            <a:r>
              <a:rPr dirty="0" sz="2400"/>
              <a:t>.d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38480" indent="-469900">
              <a:lnSpc>
                <a:spcPct val="100000"/>
              </a:lnSpc>
              <a:spcBef>
                <a:spcPts val="105"/>
              </a:spcBef>
              <a:buClr>
                <a:srgbClr val="CC0000"/>
              </a:buClr>
              <a:buSzPct val="55000"/>
              <a:buFont typeface="Wingdings"/>
              <a:buChar char=""/>
              <a:tabLst>
                <a:tab pos="537845" algn="l"/>
                <a:tab pos="538480" algn="l"/>
              </a:tabLst>
            </a:pPr>
            <a:r>
              <a:rPr dirty="0"/>
              <a:t>For</a:t>
            </a:r>
            <a:r>
              <a:rPr dirty="0" spc="-50"/>
              <a:t> </a:t>
            </a:r>
            <a:r>
              <a:rPr dirty="0"/>
              <a:t>maximum</a:t>
            </a:r>
            <a:r>
              <a:rPr dirty="0" spc="-35"/>
              <a:t> </a:t>
            </a:r>
            <a:r>
              <a:rPr dirty="0"/>
              <a:t>compatibility,</a:t>
            </a:r>
            <a:r>
              <a:rPr dirty="0" spc="-45"/>
              <a:t> </a:t>
            </a:r>
            <a:r>
              <a:rPr dirty="0"/>
              <a:t>we</a:t>
            </a:r>
            <a:r>
              <a:rPr dirty="0" spc="-35"/>
              <a:t> </a:t>
            </a:r>
            <a:r>
              <a:rPr dirty="0"/>
              <a:t>recommend</a:t>
            </a:r>
            <a:r>
              <a:rPr dirty="0" spc="-65"/>
              <a:t> </a:t>
            </a:r>
            <a:r>
              <a:rPr dirty="0"/>
              <a:t>that</a:t>
            </a:r>
            <a:r>
              <a:rPr dirty="0" spc="-45"/>
              <a:t> </a:t>
            </a:r>
            <a:r>
              <a:rPr dirty="0"/>
              <a:t>you</a:t>
            </a:r>
            <a:r>
              <a:rPr dirty="0" spc="-45"/>
              <a:t> </a:t>
            </a:r>
            <a:r>
              <a:rPr dirty="0"/>
              <a:t>use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 spc="-10"/>
              <a:t>standard</a:t>
            </a:r>
            <a:r>
              <a:rPr dirty="0" spc="-40"/>
              <a:t> </a:t>
            </a:r>
            <a:r>
              <a:rPr dirty="0"/>
              <a:t>form</a:t>
            </a:r>
            <a:r>
              <a:rPr dirty="0" spc="-60"/>
              <a:t> </a:t>
            </a:r>
            <a:r>
              <a:rPr dirty="0"/>
              <a:t>(&lt;?php)</a:t>
            </a:r>
          </a:p>
          <a:p>
            <a:pPr marL="537845">
              <a:lnSpc>
                <a:spcPct val="100000"/>
              </a:lnSpc>
            </a:pPr>
            <a:r>
              <a:rPr dirty="0"/>
              <a:t>rather</a:t>
            </a:r>
            <a:r>
              <a:rPr dirty="0" spc="-75"/>
              <a:t> </a:t>
            </a:r>
            <a:r>
              <a:rPr dirty="0"/>
              <a:t>than</a:t>
            </a:r>
            <a:r>
              <a:rPr dirty="0" spc="-60"/>
              <a:t> </a:t>
            </a:r>
            <a:r>
              <a:rPr dirty="0"/>
              <a:t>the</a:t>
            </a:r>
            <a:r>
              <a:rPr dirty="0" spc="-50"/>
              <a:t> </a:t>
            </a:r>
            <a:r>
              <a:rPr dirty="0"/>
              <a:t>shorthand</a:t>
            </a:r>
            <a:r>
              <a:rPr dirty="0" spc="-85"/>
              <a:t> </a:t>
            </a:r>
            <a:r>
              <a:rPr dirty="0" spc="-10"/>
              <a:t>form.</a:t>
            </a:r>
          </a:p>
          <a:p>
            <a:pPr marL="233045" marR="2524760" indent="-1651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SzPct val="55000"/>
              <a:buFont typeface="Wingdings"/>
              <a:buChar char=""/>
              <a:tabLst>
                <a:tab pos="537845" algn="l"/>
                <a:tab pos="538480" algn="l"/>
              </a:tabLst>
            </a:pPr>
            <a:r>
              <a:rPr dirty="0"/>
              <a:t>	</a:t>
            </a:r>
            <a:r>
              <a:rPr dirty="0"/>
              <a:t>A</a:t>
            </a:r>
            <a:r>
              <a:rPr dirty="0" spc="-35"/>
              <a:t> </a:t>
            </a:r>
            <a:r>
              <a:rPr dirty="0"/>
              <a:t>PHP</a:t>
            </a:r>
            <a:r>
              <a:rPr dirty="0" spc="-15"/>
              <a:t> </a:t>
            </a:r>
            <a:r>
              <a:rPr dirty="0" spc="-5"/>
              <a:t>file</a:t>
            </a:r>
            <a:r>
              <a:rPr dirty="0" spc="-15"/>
              <a:t> </a:t>
            </a:r>
            <a:r>
              <a:rPr dirty="0"/>
              <a:t>normally</a:t>
            </a:r>
            <a:r>
              <a:rPr dirty="0" spc="-40"/>
              <a:t> </a:t>
            </a:r>
            <a:r>
              <a:rPr dirty="0"/>
              <a:t>contains</a:t>
            </a:r>
            <a:r>
              <a:rPr dirty="0" spc="-45"/>
              <a:t> </a:t>
            </a:r>
            <a:r>
              <a:rPr dirty="0"/>
              <a:t>HTML</a:t>
            </a:r>
            <a:r>
              <a:rPr dirty="0" spc="-30"/>
              <a:t> </a:t>
            </a:r>
            <a:r>
              <a:rPr dirty="0"/>
              <a:t>tags,</a:t>
            </a:r>
            <a:r>
              <a:rPr dirty="0" spc="-45"/>
              <a:t> </a:t>
            </a:r>
            <a:r>
              <a:rPr dirty="0"/>
              <a:t>just</a:t>
            </a:r>
            <a:r>
              <a:rPr dirty="0" spc="-40"/>
              <a:t> </a:t>
            </a:r>
            <a:r>
              <a:rPr dirty="0"/>
              <a:t>like</a:t>
            </a:r>
            <a:r>
              <a:rPr dirty="0" spc="-25"/>
              <a:t> </a:t>
            </a:r>
            <a:r>
              <a:rPr dirty="0"/>
              <a:t>an</a:t>
            </a:r>
            <a:r>
              <a:rPr dirty="0" spc="-25"/>
              <a:t> </a:t>
            </a:r>
            <a:r>
              <a:rPr dirty="0"/>
              <a:t>HTML</a:t>
            </a:r>
            <a:r>
              <a:rPr dirty="0" spc="-35"/>
              <a:t> </a:t>
            </a:r>
            <a:r>
              <a:rPr dirty="0" spc="-15"/>
              <a:t>file, </a:t>
            </a:r>
            <a:r>
              <a:rPr dirty="0" spc="-540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/>
              <a:t>some</a:t>
            </a:r>
            <a:r>
              <a:rPr dirty="0" spc="-50"/>
              <a:t> </a:t>
            </a:r>
            <a:r>
              <a:rPr dirty="0"/>
              <a:t>PHP</a:t>
            </a:r>
            <a:r>
              <a:rPr dirty="0" spc="-20"/>
              <a:t> </a:t>
            </a:r>
            <a:r>
              <a:rPr dirty="0"/>
              <a:t>scripting</a:t>
            </a:r>
            <a:r>
              <a:rPr dirty="0" spc="-50"/>
              <a:t> </a:t>
            </a:r>
            <a:r>
              <a:rPr dirty="0" spc="-10"/>
              <a:t>code.</a:t>
            </a:r>
          </a:p>
          <a:p>
            <a:pPr marL="538480" indent="-469900">
              <a:lnSpc>
                <a:spcPct val="100000"/>
              </a:lnSpc>
              <a:spcBef>
                <a:spcPts val="505"/>
              </a:spcBef>
              <a:buClr>
                <a:srgbClr val="CC0000"/>
              </a:buClr>
              <a:buSzPct val="55000"/>
              <a:buFont typeface="Wingdings"/>
              <a:buChar char=""/>
              <a:tabLst>
                <a:tab pos="537845" algn="l"/>
                <a:tab pos="538480" algn="l"/>
              </a:tabLst>
            </a:pPr>
            <a:r>
              <a:rPr dirty="0"/>
              <a:t>Below,</a:t>
            </a:r>
            <a:r>
              <a:rPr dirty="0" spc="-30"/>
              <a:t> </a:t>
            </a:r>
            <a:r>
              <a:rPr dirty="0"/>
              <a:t>we</a:t>
            </a:r>
            <a:r>
              <a:rPr dirty="0" spc="-35"/>
              <a:t> </a:t>
            </a:r>
            <a:r>
              <a:rPr dirty="0"/>
              <a:t>have</a:t>
            </a:r>
            <a:r>
              <a:rPr dirty="0" spc="-30"/>
              <a:t> </a:t>
            </a:r>
            <a:r>
              <a:rPr dirty="0"/>
              <a:t>an</a:t>
            </a:r>
            <a:r>
              <a:rPr dirty="0" spc="-25"/>
              <a:t> </a:t>
            </a:r>
            <a:r>
              <a:rPr dirty="0"/>
              <a:t>example</a:t>
            </a:r>
            <a:r>
              <a:rPr dirty="0" spc="-4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20"/>
              <a:t> </a:t>
            </a:r>
            <a:r>
              <a:rPr dirty="0"/>
              <a:t>simple</a:t>
            </a:r>
            <a:r>
              <a:rPr dirty="0" spc="-35"/>
              <a:t> </a:t>
            </a:r>
            <a:r>
              <a:rPr dirty="0"/>
              <a:t>PHP</a:t>
            </a:r>
            <a:r>
              <a:rPr dirty="0" spc="-15"/>
              <a:t> </a:t>
            </a:r>
            <a:r>
              <a:rPr dirty="0"/>
              <a:t>script</a:t>
            </a:r>
            <a:r>
              <a:rPr dirty="0" spc="-50"/>
              <a:t> </a:t>
            </a:r>
            <a:r>
              <a:rPr dirty="0"/>
              <a:t>which</a:t>
            </a:r>
            <a:r>
              <a:rPr dirty="0" spc="-25"/>
              <a:t> </a:t>
            </a:r>
            <a:r>
              <a:rPr dirty="0"/>
              <a:t>sends</a:t>
            </a:r>
            <a:r>
              <a:rPr dirty="0" spc="-45"/>
              <a:t> </a:t>
            </a:r>
            <a:r>
              <a:rPr dirty="0" spc="-20"/>
              <a:t>the</a:t>
            </a:r>
            <a:r>
              <a:rPr dirty="0" spc="-60"/>
              <a:t> </a:t>
            </a:r>
            <a:r>
              <a:rPr dirty="0" spc="-5"/>
              <a:t>text</a:t>
            </a:r>
            <a:r>
              <a:rPr dirty="0" spc="-45"/>
              <a:t> </a:t>
            </a:r>
            <a:r>
              <a:rPr dirty="0"/>
              <a:t>"Hello</a:t>
            </a:r>
          </a:p>
          <a:p>
            <a:pPr marL="537845">
              <a:lnSpc>
                <a:spcPct val="100000"/>
              </a:lnSpc>
            </a:pPr>
            <a:r>
              <a:rPr dirty="0"/>
              <a:t>World"</a:t>
            </a:r>
            <a:r>
              <a:rPr dirty="0" spc="-60"/>
              <a:t> </a:t>
            </a:r>
            <a:r>
              <a:rPr dirty="0" spc="-5"/>
              <a:t>to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55"/>
              <a:t> </a:t>
            </a:r>
            <a:r>
              <a:rPr dirty="0" spc="-10"/>
              <a:t>browser:</a:t>
            </a: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pc="-10"/>
              <a:t>&lt;html&gt;</a:t>
            </a:r>
          </a:p>
          <a:p>
            <a:pPr marL="12700">
              <a:lnSpc>
                <a:spcPct val="100000"/>
              </a:lnSpc>
            </a:pPr>
            <a:r>
              <a:rPr dirty="0" spc="-10"/>
              <a:t>&lt;body&gt;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/>
          </a:p>
          <a:p>
            <a:pPr marL="12700">
              <a:lnSpc>
                <a:spcPct val="100000"/>
              </a:lnSpc>
            </a:pPr>
            <a:r>
              <a:rPr dirty="0" spc="-10"/>
              <a:t>&lt;?php</a:t>
            </a:r>
          </a:p>
          <a:p>
            <a:pPr marL="12700">
              <a:lnSpc>
                <a:spcPct val="100000"/>
              </a:lnSpc>
            </a:pPr>
            <a:r>
              <a:rPr dirty="0"/>
              <a:t>echo</a:t>
            </a:r>
            <a:r>
              <a:rPr dirty="0" spc="-75"/>
              <a:t> </a:t>
            </a:r>
            <a:r>
              <a:rPr dirty="0"/>
              <a:t>"Hello</a:t>
            </a:r>
            <a:r>
              <a:rPr dirty="0" spc="-35"/>
              <a:t> </a:t>
            </a:r>
            <a:r>
              <a:rPr dirty="0" spc="-10"/>
              <a:t>World";</a:t>
            </a:r>
          </a:p>
          <a:p>
            <a:pPr marL="12700">
              <a:lnSpc>
                <a:spcPct val="100000"/>
              </a:lnSpc>
            </a:pPr>
            <a:r>
              <a:rPr dirty="0" spc="-25"/>
              <a:t>?&gt;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10"/>
              <a:t>&lt;/body&gt;</a:t>
            </a:r>
          </a:p>
          <a:p>
            <a:pPr marL="12700">
              <a:lnSpc>
                <a:spcPct val="100000"/>
              </a:lnSpc>
              <a:tabLst>
                <a:tab pos="10107295" algn="l"/>
              </a:tabLst>
            </a:pPr>
            <a:r>
              <a:rPr dirty="0" u="heavy" spc="-15">
                <a:uFill>
                  <a:solidFill>
                    <a:srgbClr val="CC0000"/>
                  </a:solidFill>
                </a:uFill>
              </a:rPr>
              <a:t>&lt;/html&gt;	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8694" y="2852750"/>
            <a:ext cx="412115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">
                <a:solidFill>
                  <a:srgbClr val="A1B0C1"/>
                </a:solidFill>
                <a:latin typeface="Courier New"/>
                <a:cs typeface="Courier New"/>
              </a:rPr>
              <a:t>Thank</a:t>
            </a:r>
            <a:r>
              <a:rPr dirty="0" sz="5400" spc="-120">
                <a:solidFill>
                  <a:srgbClr val="A1B0C1"/>
                </a:solidFill>
                <a:latin typeface="Courier New"/>
                <a:cs typeface="Courier New"/>
              </a:rPr>
              <a:t> </a:t>
            </a:r>
            <a:r>
              <a:rPr dirty="0" sz="5400" spc="-30">
                <a:solidFill>
                  <a:srgbClr val="A1B0C1"/>
                </a:solidFill>
                <a:latin typeface="Courier New"/>
                <a:cs typeface="Courier New"/>
              </a:rPr>
              <a:t>you!</a:t>
            </a:r>
            <a:endParaRPr sz="5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2291" y="6172200"/>
            <a:ext cx="10567670" cy="0"/>
          </a:xfrm>
          <a:custGeom>
            <a:avLst/>
            <a:gdLst/>
            <a:ahLst/>
            <a:cxnLst/>
            <a:rect l="l" t="t" r="r" b="b"/>
            <a:pathLst>
              <a:path w="10567670" h="0">
                <a:moveTo>
                  <a:pt x="0" y="0"/>
                </a:moveTo>
                <a:lnTo>
                  <a:pt x="10567416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91336" y="1033652"/>
            <a:ext cx="11209655" cy="45104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97510">
              <a:lnSpc>
                <a:spcPct val="100000"/>
              </a:lnSpc>
              <a:spcBef>
                <a:spcPts val="110"/>
              </a:spcBef>
            </a:pPr>
            <a:r>
              <a:rPr dirty="0" sz="1850" spc="-10">
                <a:latin typeface="Arial MT"/>
                <a:cs typeface="Arial MT"/>
              </a:rPr>
              <a:t>Cont..d</a:t>
            </a:r>
            <a:endParaRPr sz="1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Arial MT"/>
              <a:cs typeface="Arial MT"/>
            </a:endParaRPr>
          </a:p>
          <a:p>
            <a:pPr marL="481965" indent="-469900">
              <a:lnSpc>
                <a:spcPct val="100000"/>
              </a:lnSpc>
              <a:spcBef>
                <a:spcPts val="5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Courier New"/>
                <a:cs typeface="Courier New"/>
              </a:rPr>
              <a:t>Each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code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line</a:t>
            </a:r>
            <a:r>
              <a:rPr dirty="0" sz="2400" spc="-6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in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PHP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must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end</a:t>
            </a:r>
            <a:r>
              <a:rPr dirty="0" sz="2400" spc="-6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with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a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semicolon</a:t>
            </a:r>
            <a:r>
              <a:rPr dirty="0" sz="2400" spc="-75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(</a:t>
            </a:r>
            <a:r>
              <a:rPr dirty="0" sz="2400" spc="-25" b="1">
                <a:latin typeface="Courier New"/>
                <a:cs typeface="Courier New"/>
              </a:rPr>
              <a:t>;</a:t>
            </a:r>
            <a:r>
              <a:rPr dirty="0" sz="2400" spc="-25">
                <a:latin typeface="Courier New"/>
                <a:cs typeface="Courier New"/>
              </a:rPr>
              <a:t>).</a:t>
            </a:r>
            <a:endParaRPr sz="2400">
              <a:latin typeface="Courier New"/>
              <a:cs typeface="Courier New"/>
            </a:endParaRPr>
          </a:p>
          <a:p>
            <a:pPr marL="481965" marR="5080" indent="-469900">
              <a:lnSpc>
                <a:spcPct val="1000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dirty="0" sz="2400" spc="-5">
                <a:latin typeface="Courier New"/>
                <a:cs typeface="Courier New"/>
              </a:rPr>
              <a:t>The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semicolon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is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a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separator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and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is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used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to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distinguish</a:t>
            </a:r>
            <a:r>
              <a:rPr dirty="0" sz="2400" spc="-70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one </a:t>
            </a:r>
            <a:r>
              <a:rPr dirty="0" sz="2400" spc="-142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set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of</a:t>
            </a:r>
            <a:r>
              <a:rPr dirty="0" sz="2400" spc="-6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instructions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from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another.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15">
                <a:latin typeface="Courier New"/>
                <a:cs typeface="Courier New"/>
              </a:rPr>
              <a:t>&lt;?php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Courier New"/>
                <a:cs typeface="Courier New"/>
              </a:rPr>
              <a:t>//This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is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a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single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line</a:t>
            </a:r>
            <a:r>
              <a:rPr dirty="0" sz="2400" spc="-55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comment</a:t>
            </a:r>
            <a:endParaRPr sz="2400">
              <a:latin typeface="Courier New"/>
              <a:cs typeface="Courier New"/>
            </a:endParaRPr>
          </a:p>
          <a:p>
            <a:pPr marL="12700" marR="9918065">
              <a:lnSpc>
                <a:spcPct val="100000"/>
              </a:lnSpc>
            </a:pPr>
            <a:r>
              <a:rPr dirty="0" sz="2400" spc="-25">
                <a:latin typeface="Courier New"/>
                <a:cs typeface="Courier New"/>
              </a:rPr>
              <a:t>/* </a:t>
            </a:r>
            <a:r>
              <a:rPr dirty="0" sz="2400" spc="1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This</a:t>
            </a:r>
            <a:r>
              <a:rPr dirty="0" sz="2400" spc="-120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is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Courier New"/>
                <a:cs typeface="Courier New"/>
              </a:rPr>
              <a:t>a</a:t>
            </a:r>
            <a:r>
              <a:rPr dirty="0" sz="2400" spc="-6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multiple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 spc="-5">
                <a:latin typeface="Courier New"/>
                <a:cs typeface="Courier New"/>
              </a:rPr>
              <a:t>line</a:t>
            </a:r>
            <a:r>
              <a:rPr dirty="0" sz="2400" spc="-85">
                <a:latin typeface="Courier New"/>
                <a:cs typeface="Courier New"/>
              </a:rPr>
              <a:t> </a:t>
            </a:r>
            <a:r>
              <a:rPr dirty="0" sz="2400" spc="-15">
                <a:latin typeface="Courier New"/>
                <a:cs typeface="Courier New"/>
              </a:rPr>
              <a:t>comment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400" spc="-25">
                <a:latin typeface="Courier New"/>
                <a:cs typeface="Courier New"/>
              </a:rPr>
              <a:t>*/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30">
                <a:latin typeface="Courier New"/>
                <a:cs typeface="Courier New"/>
              </a:rPr>
              <a:t>?&gt;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yit</dc:creator>
  <dc:title>Introduction to PHP</dc:title>
  <dcterms:created xsi:type="dcterms:W3CDTF">2024-03-28T11:20:09Z</dcterms:created>
  <dcterms:modified xsi:type="dcterms:W3CDTF">2024-03-28T11:20:09Z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2024-03-28T00:00:00Z</vt:filetime>
  </property>
</Properties>
</file>