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148"/>
  </p:notesMasterIdLst>
  <p:handoutMasterIdLst>
    <p:handoutMasterId r:id="rId149"/>
  </p:handout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4" r:id="rId109"/>
    <p:sldId id="366" r:id="rId110"/>
    <p:sldId id="367" r:id="rId111"/>
    <p:sldId id="368" r:id="rId112"/>
    <p:sldId id="369" r:id="rId113"/>
    <p:sldId id="370" r:id="rId114"/>
    <p:sldId id="371" r:id="rId115"/>
    <p:sldId id="372" r:id="rId116"/>
    <p:sldId id="373" r:id="rId117"/>
    <p:sldId id="389" r:id="rId118"/>
    <p:sldId id="390" r:id="rId119"/>
    <p:sldId id="391" r:id="rId120"/>
    <p:sldId id="392" r:id="rId121"/>
    <p:sldId id="393" r:id="rId122"/>
    <p:sldId id="394" r:id="rId123"/>
    <p:sldId id="395" r:id="rId124"/>
    <p:sldId id="396" r:id="rId125"/>
    <p:sldId id="397" r:id="rId126"/>
    <p:sldId id="398" r:id="rId127"/>
    <p:sldId id="399" r:id="rId128"/>
    <p:sldId id="404" r:id="rId129"/>
    <p:sldId id="400" r:id="rId130"/>
    <p:sldId id="401" r:id="rId131"/>
    <p:sldId id="402" r:id="rId132"/>
    <p:sldId id="403" r:id="rId133"/>
    <p:sldId id="375" r:id="rId134"/>
    <p:sldId id="376" r:id="rId135"/>
    <p:sldId id="377" r:id="rId136"/>
    <p:sldId id="378" r:id="rId137"/>
    <p:sldId id="379" r:id="rId138"/>
    <p:sldId id="380" r:id="rId139"/>
    <p:sldId id="381" r:id="rId140"/>
    <p:sldId id="382" r:id="rId141"/>
    <p:sldId id="383" r:id="rId142"/>
    <p:sldId id="384" r:id="rId143"/>
    <p:sldId id="385" r:id="rId144"/>
    <p:sldId id="386" r:id="rId145"/>
    <p:sldId id="387" r:id="rId146"/>
    <p:sldId id="388" r:id="rId1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37" autoAdjust="0"/>
  </p:normalViewPr>
  <p:slideViewPr>
    <p:cSldViewPr>
      <p:cViewPr varScale="1">
        <p:scale>
          <a:sx n="89" d="100"/>
          <a:sy n="89" d="100"/>
        </p:scale>
        <p:origin x="1024"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38" Type="http://schemas.openxmlformats.org/officeDocument/2006/relationships/slide" Target="slides/slide135.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53" Type="http://schemas.openxmlformats.org/officeDocument/2006/relationships/slide" Target="slides/slide50.xml"/><Relationship Id="rId74" Type="http://schemas.openxmlformats.org/officeDocument/2006/relationships/slide" Target="slides/slide71.xml"/><Relationship Id="rId128" Type="http://schemas.openxmlformats.org/officeDocument/2006/relationships/slide" Target="slides/slide125.xml"/><Relationship Id="rId149" Type="http://schemas.openxmlformats.org/officeDocument/2006/relationships/handoutMaster" Target="handoutMasters/handoutMaster1.xml"/><Relationship Id="rId5" Type="http://schemas.openxmlformats.org/officeDocument/2006/relationships/slide" Target="slides/slide2.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134" Type="http://schemas.openxmlformats.org/officeDocument/2006/relationships/slide" Target="slides/slide131.xml"/><Relationship Id="rId139" Type="http://schemas.openxmlformats.org/officeDocument/2006/relationships/slide" Target="slides/slide136.xml"/><Relationship Id="rId80" Type="http://schemas.openxmlformats.org/officeDocument/2006/relationships/slide" Target="slides/slide77.xml"/><Relationship Id="rId85" Type="http://schemas.openxmlformats.org/officeDocument/2006/relationships/slide" Target="slides/slide82.xml"/><Relationship Id="rId150" Type="http://schemas.openxmlformats.org/officeDocument/2006/relationships/presProps" Target="presProps.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slide" Target="slides/slide121.xml"/><Relationship Id="rId129" Type="http://schemas.openxmlformats.org/officeDocument/2006/relationships/slide" Target="slides/slide126.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40" Type="http://schemas.openxmlformats.org/officeDocument/2006/relationships/slide" Target="slides/slide137.xml"/><Relationship Id="rId145" Type="http://schemas.openxmlformats.org/officeDocument/2006/relationships/slide" Target="slides/slide142.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slide" Target="slides/slide127.xml"/><Relationship Id="rId135" Type="http://schemas.openxmlformats.org/officeDocument/2006/relationships/slide" Target="slides/slide132.xml"/><Relationship Id="rId151" Type="http://schemas.openxmlformats.org/officeDocument/2006/relationships/viewProps" Target="viewProps.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slide" Target="slides/slide138.xml"/><Relationship Id="rId146" Type="http://schemas.openxmlformats.org/officeDocument/2006/relationships/slide" Target="slides/slide143.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slide" Target="slides/slide133.xml"/><Relationship Id="rId61" Type="http://schemas.openxmlformats.org/officeDocument/2006/relationships/slide" Target="slides/slide58.xml"/><Relationship Id="rId82" Type="http://schemas.openxmlformats.org/officeDocument/2006/relationships/slide" Target="slides/slide79.xml"/><Relationship Id="rId152" Type="http://schemas.openxmlformats.org/officeDocument/2006/relationships/theme" Target="theme/theme1.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slide" Target="slides/slide14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slide" Target="slides/slide139.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slide" Target="slides/slide134.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3" Type="http://schemas.openxmlformats.org/officeDocument/2006/relationships/tableStyles" Target="tableStyles.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43" Type="http://schemas.openxmlformats.org/officeDocument/2006/relationships/slide" Target="slides/slide140.xml"/><Relationship Id="rId148"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6" Type="http://schemas.openxmlformats.org/officeDocument/2006/relationships/slide" Target="slides/slide13.xml"/><Relationship Id="rId37" Type="http://schemas.openxmlformats.org/officeDocument/2006/relationships/slide" Target="slides/slide34.xml"/><Relationship Id="rId58" Type="http://schemas.openxmlformats.org/officeDocument/2006/relationships/slide" Target="slides/slide55.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44" Type="http://schemas.openxmlformats.org/officeDocument/2006/relationships/slide" Target="slides/slide141.xml"/><Relationship Id="rId90"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A7B3CD-7021-4329-9479-7DF76D1166F4}" type="datetimeFigureOut">
              <a:rPr lang="en-US" smtClean="0"/>
              <a:t>3/6/2024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F478DB-6851-479E-9B9D-20E2F288C5F3}" type="slidenum">
              <a:rPr lang="en-US" smtClean="0"/>
              <a:t>‹#›</a:t>
            </a:fld>
            <a:endParaRPr lang="en-US"/>
          </a:p>
        </p:txBody>
      </p:sp>
    </p:spTree>
    <p:extLst>
      <p:ext uri="{BB962C8B-B14F-4D97-AF65-F5344CB8AC3E}">
        <p14:creationId xmlns:p14="http://schemas.microsoft.com/office/powerpoint/2010/main" val="7396442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0"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4400" b="0" strike="noStrike" spc="-1">
                <a:latin typeface="Arial"/>
              </a:rPr>
              <a:t>Click to move the slide</a:t>
            </a:r>
          </a:p>
        </p:txBody>
      </p:sp>
      <p:sp>
        <p:nvSpPr>
          <p:cNvPr id="131"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132"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 </a:t>
            </a:r>
          </a:p>
        </p:txBody>
      </p:sp>
      <p:sp>
        <p:nvSpPr>
          <p:cNvPr id="133"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 </a:t>
            </a:r>
          </a:p>
        </p:txBody>
      </p:sp>
      <p:sp>
        <p:nvSpPr>
          <p:cNvPr id="134"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 </a:t>
            </a:r>
          </a:p>
        </p:txBody>
      </p:sp>
      <p:sp>
        <p:nvSpPr>
          <p:cNvPr id="135" name="PlaceHolder 6"/>
          <p:cNvSpPr>
            <a:spLocks noGrp="1"/>
          </p:cNvSpPr>
          <p:nvPr>
            <p:ph type="sldNum"/>
          </p:nvPr>
        </p:nvSpPr>
        <p:spPr>
          <a:xfrm>
            <a:off x="4278960" y="10157400"/>
            <a:ext cx="3280680" cy="534240"/>
          </a:xfrm>
          <a:prstGeom prst="rect">
            <a:avLst/>
          </a:prstGeom>
        </p:spPr>
        <p:txBody>
          <a:bodyPr lIns="0" tIns="0" rIns="0" bIns="0" anchor="b"/>
          <a:lstStyle/>
          <a:p>
            <a:pPr algn="r"/>
            <a:fld id="{5F0B9D90-BCE0-4E22-BD14-E93B479D3A2B}"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367073877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PlaceHolder 1"/>
          <p:cNvSpPr>
            <a:spLocks noGrp="1" noRot="1" noChangeAspect="1"/>
          </p:cNvSpPr>
          <p:nvPr>
            <p:ph type="sldImg"/>
          </p:nvPr>
        </p:nvSpPr>
        <p:spPr>
          <a:xfrm>
            <a:off x="1143000" y="685800"/>
            <a:ext cx="4572000" cy="3429000"/>
          </a:xfrm>
          <a:prstGeom prst="rect">
            <a:avLst/>
          </a:prstGeom>
        </p:spPr>
      </p:sp>
      <p:sp>
        <p:nvSpPr>
          <p:cNvPr id="338" name="PlaceHolder 2"/>
          <p:cNvSpPr>
            <a:spLocks noGrp="1"/>
          </p:cNvSpPr>
          <p:nvPr>
            <p:ph type="body"/>
          </p:nvPr>
        </p:nvSpPr>
        <p:spPr>
          <a:xfrm>
            <a:off x="685800" y="4343400"/>
            <a:ext cx="5485680" cy="4114080"/>
          </a:xfrm>
          <a:prstGeom prst="rect">
            <a:avLst/>
          </a:prstGeom>
        </p:spPr>
        <p:txBody>
          <a:bodyPr lIns="0" tIns="0" rIns="0" bIns="0"/>
          <a:lstStyle/>
          <a:p>
            <a:pPr marL="216000" indent="-216000">
              <a:lnSpc>
                <a:spcPct val="100000"/>
              </a:lnSpc>
            </a:pPr>
            <a:r>
              <a:rPr lang="en-US" sz="2000" b="0" strike="noStrike" spc="-1">
                <a:latin typeface="Arial"/>
              </a:rPr>
              <a:t>There are two basic statements to output text with PHP: </a:t>
            </a:r>
            <a:r>
              <a:rPr lang="en-US" sz="2000" b="1" strike="noStrike" spc="-1">
                <a:latin typeface="Arial"/>
              </a:rPr>
              <a:t>echo</a:t>
            </a:r>
            <a:r>
              <a:rPr lang="en-US" sz="2000" b="0" strike="noStrike" spc="-1">
                <a:latin typeface="Arial"/>
              </a:rPr>
              <a:t> and </a:t>
            </a:r>
            <a:r>
              <a:rPr lang="en-US" sz="2000" b="1" strike="noStrike" spc="-1">
                <a:latin typeface="Arial"/>
              </a:rPr>
              <a:t>print</a:t>
            </a:r>
            <a:r>
              <a:rPr lang="en-US" sz="2000" b="0" strike="noStrike" spc="-1">
                <a:latin typeface="Arial"/>
              </a:rPr>
              <a:t>.</a:t>
            </a:r>
          </a:p>
          <a:p>
            <a:pPr marL="216000" indent="-216000">
              <a:lnSpc>
                <a:spcPct val="100000"/>
              </a:lnSpc>
            </a:pPr>
            <a:endParaRPr lang="en-US" sz="2000" b="0" strike="noStrike" spc="-1">
              <a:latin typeface="Arial"/>
            </a:endParaRPr>
          </a:p>
        </p:txBody>
      </p:sp>
      <p:sp>
        <p:nvSpPr>
          <p:cNvPr id="339" name="CustomShape 3"/>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F273C2F-5612-43A8-AA13-0EAC7C0F5814}" type="slidenum">
              <a:rPr lang="en-US" sz="1200" b="0" strike="noStrike" spc="-1">
                <a:solidFill>
                  <a:srgbClr val="000000"/>
                </a:solidFill>
                <a:latin typeface="+mn-lt"/>
                <a:ea typeface="+mn-ea"/>
              </a:rPr>
              <a:t>16</a:t>
            </a:fld>
            <a:endParaRPr lang="en-US" sz="1200" b="0" strike="noStrike" spc="-1">
              <a:latin typeface="Arial"/>
            </a:endParaRPr>
          </a:p>
        </p:txBody>
      </p:sp>
    </p:spTree>
    <p:extLst>
      <p:ext uri="{BB962C8B-B14F-4D97-AF65-F5344CB8AC3E}">
        <p14:creationId xmlns:p14="http://schemas.microsoft.com/office/powerpoint/2010/main" val="3418717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lgn="r"/>
            <a:fld id="{5F0B9D90-BCE0-4E22-BD14-E93B479D3A2B}" type="slidenum">
              <a:rPr lang="en-US" sz="1400" b="0" strike="noStrike" spc="-1" smtClean="0">
                <a:latin typeface="Times New Roman"/>
              </a:rPr>
              <a:t>114</a:t>
            </a:fld>
            <a:endParaRPr lang="en-US" sz="1400" b="0" strike="noStrike" spc="-1">
              <a:latin typeface="Times New Roman"/>
            </a:endParaRPr>
          </a:p>
        </p:txBody>
      </p:sp>
    </p:spTree>
    <p:extLst>
      <p:ext uri="{BB962C8B-B14F-4D97-AF65-F5344CB8AC3E}">
        <p14:creationId xmlns:p14="http://schemas.microsoft.com/office/powerpoint/2010/main" val="1996908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5F0B9D90-BCE0-4E22-BD14-E93B479D3A2B}" type="slidenum">
              <a:rPr lang="en-US" sz="1400" b="0" strike="noStrike" spc="-1" smtClean="0">
                <a:latin typeface="Times New Roman"/>
              </a:rPr>
              <a:t>115</a:t>
            </a:fld>
            <a:endParaRPr lang="en-US" sz="1400" b="0" strike="noStrike" spc="-1">
              <a:latin typeface="Times New Roman"/>
            </a:endParaRPr>
          </a:p>
        </p:txBody>
      </p:sp>
    </p:spTree>
    <p:extLst>
      <p:ext uri="{BB962C8B-B14F-4D97-AF65-F5344CB8AC3E}">
        <p14:creationId xmlns:p14="http://schemas.microsoft.com/office/powerpoint/2010/main" val="2849349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PlaceHolder 1"/>
          <p:cNvSpPr>
            <a:spLocks noGrp="1" noRot="1" noChangeAspect="1"/>
          </p:cNvSpPr>
          <p:nvPr>
            <p:ph type="sldImg"/>
          </p:nvPr>
        </p:nvSpPr>
        <p:spPr>
          <a:xfrm>
            <a:off x="1143000" y="685800"/>
            <a:ext cx="4572000" cy="3429000"/>
          </a:xfrm>
          <a:prstGeom prst="rect">
            <a:avLst/>
          </a:prstGeom>
        </p:spPr>
      </p:sp>
      <p:sp>
        <p:nvSpPr>
          <p:cNvPr id="341" name="PlaceHolder 2"/>
          <p:cNvSpPr>
            <a:spLocks noGrp="1"/>
          </p:cNvSpPr>
          <p:nvPr>
            <p:ph type="body"/>
          </p:nvPr>
        </p:nvSpPr>
        <p:spPr>
          <a:xfrm>
            <a:off x="685800" y="4343400"/>
            <a:ext cx="5485680" cy="4114080"/>
          </a:xfrm>
          <a:prstGeom prst="rect">
            <a:avLst/>
          </a:prstGeom>
        </p:spPr>
        <p:txBody>
          <a:bodyPr lIns="0" tIns="0" rIns="0" bIns="0"/>
          <a:lstStyle/>
          <a:p>
            <a:endParaRPr lang="en-US" sz="2000" b="0" strike="noStrike" spc="-1">
              <a:latin typeface="Arial"/>
            </a:endParaRPr>
          </a:p>
        </p:txBody>
      </p:sp>
      <p:sp>
        <p:nvSpPr>
          <p:cNvPr id="342" name="CustomShape 3"/>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0ACBD1B-DFAD-40F8-9830-F61E4A855F15}" type="slidenum">
              <a:rPr lang="en-US" sz="1200" b="0" strike="noStrike" spc="-1">
                <a:solidFill>
                  <a:srgbClr val="000000"/>
                </a:solidFill>
                <a:latin typeface="+mn-lt"/>
                <a:ea typeface="+mn-ea"/>
              </a:rPr>
              <a:t>38</a:t>
            </a:fld>
            <a:endParaRPr lang="en-US" sz="1200" b="0" strike="noStrike" spc="-1">
              <a:latin typeface="Arial"/>
            </a:endParaRPr>
          </a:p>
        </p:txBody>
      </p:sp>
    </p:spTree>
    <p:extLst>
      <p:ext uri="{BB962C8B-B14F-4D97-AF65-F5344CB8AC3E}">
        <p14:creationId xmlns:p14="http://schemas.microsoft.com/office/powerpoint/2010/main" val="2776499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laceHolder 1"/>
          <p:cNvSpPr>
            <a:spLocks noGrp="1" noRot="1" noChangeAspect="1"/>
          </p:cNvSpPr>
          <p:nvPr>
            <p:ph type="sldImg"/>
          </p:nvPr>
        </p:nvSpPr>
        <p:spPr>
          <a:xfrm>
            <a:off x="1143000" y="685800"/>
            <a:ext cx="4572000" cy="3429000"/>
          </a:xfrm>
          <a:prstGeom prst="rect">
            <a:avLst/>
          </a:prstGeom>
        </p:spPr>
      </p:sp>
      <p:sp>
        <p:nvSpPr>
          <p:cNvPr id="344" name="PlaceHolder 2"/>
          <p:cNvSpPr>
            <a:spLocks noGrp="1"/>
          </p:cNvSpPr>
          <p:nvPr>
            <p:ph type="body"/>
          </p:nvPr>
        </p:nvSpPr>
        <p:spPr>
          <a:xfrm>
            <a:off x="685800" y="4343400"/>
            <a:ext cx="5486040" cy="4114440"/>
          </a:xfrm>
          <a:prstGeom prst="rect">
            <a:avLst/>
          </a:prstGeom>
        </p:spPr>
        <p:txBody>
          <a:bodyPr/>
          <a:lstStyle/>
          <a:p>
            <a:pPr>
              <a:lnSpc>
                <a:spcPct val="100000"/>
              </a:lnSpc>
            </a:pPr>
            <a:r>
              <a:rPr lang="en-US" sz="1200" b="0" strike="noStrike" spc="-1">
                <a:latin typeface="Arial"/>
              </a:rPr>
              <a:t>&lt;html&gt;</a:t>
            </a:r>
          </a:p>
          <a:p>
            <a:pPr>
              <a:lnSpc>
                <a:spcPct val="100000"/>
              </a:lnSpc>
            </a:pPr>
            <a:r>
              <a:rPr lang="en-US" sz="1200" b="0" strike="noStrike" spc="-1">
                <a:latin typeface="Arial"/>
              </a:rPr>
              <a:t>&lt;body&gt;</a:t>
            </a:r>
          </a:p>
          <a:p>
            <a:pPr>
              <a:lnSpc>
                <a:spcPct val="100000"/>
              </a:lnSpc>
            </a:pPr>
            <a:r>
              <a:rPr lang="en-US" sz="1200" b="0" strike="noStrike" spc="-1">
                <a:latin typeface="Arial"/>
              </a:rPr>
              <a:t>&lt;?php</a:t>
            </a:r>
          </a:p>
          <a:p>
            <a:pPr>
              <a:lnSpc>
                <a:spcPct val="100000"/>
              </a:lnSpc>
            </a:pPr>
            <a:r>
              <a:rPr lang="en-US" sz="1200" b="0" strike="noStrike" spc="-1">
                <a:latin typeface="Arial"/>
              </a:rPr>
              <a:t>function createTable($data)</a:t>
            </a:r>
          </a:p>
          <a:p>
            <a:pPr>
              <a:lnSpc>
                <a:spcPct val="100000"/>
              </a:lnSpc>
            </a:pPr>
            <a:r>
              <a:rPr lang="en-US" sz="1200" b="0" strike="noStrike" spc="-1">
                <a:latin typeface="Arial"/>
              </a:rPr>
              <a:t>{</a:t>
            </a:r>
          </a:p>
          <a:p>
            <a:pPr>
              <a:lnSpc>
                <a:spcPct val="100000"/>
              </a:lnSpc>
            </a:pPr>
            <a:r>
              <a:rPr lang="en-US" sz="1200" b="0" strike="noStrike" spc="-1">
                <a:latin typeface="Arial"/>
              </a:rPr>
              <a:t>echo "&lt;table border=\"1\"&gt;";</a:t>
            </a:r>
          </a:p>
          <a:p>
            <a:pPr>
              <a:lnSpc>
                <a:spcPct val="100000"/>
              </a:lnSpc>
            </a:pPr>
            <a:r>
              <a:rPr lang="en-US" sz="1200" b="0" strike="noStrike" spc="-1">
                <a:latin typeface="Arial"/>
              </a:rPr>
              <a:t>reset($data);</a:t>
            </a:r>
          </a:p>
          <a:p>
            <a:pPr>
              <a:lnSpc>
                <a:spcPct val="100000"/>
              </a:lnSpc>
            </a:pPr>
            <a:r>
              <a:rPr lang="en-US" sz="1200" b="0" strike="noStrike" spc="-1">
                <a:latin typeface="Arial"/>
              </a:rPr>
              <a:t>$value=current($data);</a:t>
            </a:r>
          </a:p>
          <a:p>
            <a:pPr>
              <a:lnSpc>
                <a:spcPct val="100000"/>
              </a:lnSpc>
            </a:pPr>
            <a:r>
              <a:rPr lang="en-US" sz="1200" b="0" strike="noStrike" spc="-1">
                <a:latin typeface="Arial"/>
              </a:rPr>
              <a:t>while($value){</a:t>
            </a:r>
          </a:p>
          <a:p>
            <a:pPr>
              <a:lnSpc>
                <a:spcPct val="100000"/>
              </a:lnSpc>
            </a:pPr>
            <a:r>
              <a:rPr lang="en-US" sz="1200" b="0" strike="noStrike" spc="-1">
                <a:latin typeface="Arial"/>
              </a:rPr>
              <a:t>echo "&lt;tr&gt;&lt;td&gt;".$value."&lt;/td&gt;&lt;/tr&gt;\n";</a:t>
            </a:r>
          </a:p>
          <a:p>
            <a:pPr>
              <a:lnSpc>
                <a:spcPct val="100000"/>
              </a:lnSpc>
            </a:pPr>
            <a:r>
              <a:rPr lang="en-US" sz="1200" b="0" strike="noStrike" spc="-1">
                <a:latin typeface="Arial"/>
              </a:rPr>
              <a:t>	$value=next($data); </a:t>
            </a:r>
          </a:p>
          <a:p>
            <a:pPr>
              <a:lnSpc>
                <a:spcPct val="100000"/>
              </a:lnSpc>
            </a:pPr>
            <a:r>
              <a:rPr lang="en-US" sz="1200" b="0" strike="noStrike" spc="-1">
                <a:latin typeface="Arial"/>
              </a:rPr>
              <a:t>}</a:t>
            </a:r>
          </a:p>
          <a:p>
            <a:pPr>
              <a:lnSpc>
                <a:spcPct val="100000"/>
              </a:lnSpc>
            </a:pPr>
            <a:r>
              <a:rPr lang="en-US" sz="1200" b="0" strike="noStrike" spc="-1">
                <a:latin typeface="Arial"/>
              </a:rPr>
              <a:t>echo "&lt;/tabel&gt;";</a:t>
            </a:r>
          </a:p>
          <a:p>
            <a:pPr>
              <a:lnSpc>
                <a:spcPct val="100000"/>
              </a:lnSpc>
            </a:pPr>
            <a:r>
              <a:rPr lang="en-US" sz="1200" b="0" strike="noStrike" spc="-1">
                <a:latin typeface="Arial"/>
              </a:rPr>
              <a:t>}</a:t>
            </a:r>
          </a:p>
          <a:p>
            <a:pPr>
              <a:lnSpc>
                <a:spcPct val="100000"/>
              </a:lnSpc>
            </a:pPr>
            <a:r>
              <a:rPr lang="en-US" sz="1200" b="0" strike="noStrike" spc="-1">
                <a:latin typeface="Arial"/>
              </a:rPr>
              <a:t>?&gt;</a:t>
            </a:r>
          </a:p>
          <a:p>
            <a:pPr>
              <a:lnSpc>
                <a:spcPct val="100000"/>
              </a:lnSpc>
            </a:pPr>
            <a:r>
              <a:rPr lang="en-US" sz="1200" b="0" strike="noStrike" spc="-1">
                <a:latin typeface="Arial"/>
              </a:rPr>
              <a:t>&lt;?php</a:t>
            </a:r>
          </a:p>
          <a:p>
            <a:pPr>
              <a:lnSpc>
                <a:spcPct val="100000"/>
              </a:lnSpc>
            </a:pPr>
            <a:r>
              <a:rPr lang="en-US" sz="1200" b="0" strike="noStrike" spc="-1">
                <a:latin typeface="Arial"/>
              </a:rPr>
              <a:t>$sampleArray = array("mango", "banana", "orange");</a:t>
            </a:r>
          </a:p>
          <a:p>
            <a:pPr>
              <a:lnSpc>
                <a:spcPct val="100000"/>
              </a:lnSpc>
            </a:pPr>
            <a:r>
              <a:rPr lang="en-US" sz="1200" b="0" strike="noStrike" spc="-1">
                <a:latin typeface="Arial"/>
              </a:rPr>
              <a:t>createTable($sampleArray);</a:t>
            </a:r>
          </a:p>
          <a:p>
            <a:pPr>
              <a:lnSpc>
                <a:spcPct val="100000"/>
              </a:lnSpc>
            </a:pPr>
            <a:r>
              <a:rPr lang="en-US" sz="1200" b="0" strike="noStrike" spc="-1">
                <a:latin typeface="Arial"/>
              </a:rPr>
              <a:t>?&gt;</a:t>
            </a:r>
          </a:p>
          <a:p>
            <a:pPr>
              <a:lnSpc>
                <a:spcPct val="100000"/>
              </a:lnSpc>
            </a:pPr>
            <a:r>
              <a:rPr lang="en-US" sz="1200" b="0" strike="noStrike" spc="-1">
                <a:latin typeface="Arial"/>
              </a:rPr>
              <a:t>&lt;/body&gt;</a:t>
            </a:r>
          </a:p>
          <a:p>
            <a:pPr>
              <a:lnSpc>
                <a:spcPct val="100000"/>
              </a:lnSpc>
            </a:pPr>
            <a:r>
              <a:rPr lang="en-US" sz="1200" b="0" strike="noStrike" spc="-1">
                <a:latin typeface="Arial"/>
              </a:rPr>
              <a:t>&lt;/html&gt;</a:t>
            </a:r>
          </a:p>
          <a:p>
            <a:pPr>
              <a:lnSpc>
                <a:spcPct val="100000"/>
              </a:lnSpc>
            </a:pPr>
            <a:endParaRPr lang="en-US" sz="1200" b="0" strike="noStrike" spc="-1">
              <a:latin typeface="Arial"/>
            </a:endParaRPr>
          </a:p>
        </p:txBody>
      </p:sp>
      <p:sp>
        <p:nvSpPr>
          <p:cNvPr id="345" name="TextShape 3"/>
          <p:cNvSpPr txBox="1"/>
          <p:nvPr/>
        </p:nvSpPr>
        <p:spPr>
          <a:xfrm>
            <a:off x="3884760" y="8685360"/>
            <a:ext cx="2971440" cy="456840"/>
          </a:xfrm>
          <a:prstGeom prst="rect">
            <a:avLst/>
          </a:prstGeom>
          <a:noFill/>
          <a:ln>
            <a:noFill/>
          </a:ln>
        </p:spPr>
        <p:txBody>
          <a:bodyPr anchor="b"/>
          <a:lstStyle/>
          <a:p>
            <a:pPr algn="r">
              <a:lnSpc>
                <a:spcPct val="100000"/>
              </a:lnSpc>
            </a:pPr>
            <a:fld id="{4FC6C613-FE77-44EE-B0CE-9B4A0320B178}" type="slidenum">
              <a:rPr lang="en-US" sz="1200" b="0" strike="noStrike" spc="-1">
                <a:solidFill>
                  <a:srgbClr val="000000"/>
                </a:solidFill>
                <a:latin typeface="+mn-lt"/>
                <a:ea typeface="+mn-ea"/>
              </a:rPr>
              <a:t>56</a:t>
            </a:fld>
            <a:endParaRPr lang="en-US" sz="1200" b="0" strike="noStrike" spc="-1">
              <a:latin typeface="Times New Roman"/>
            </a:endParaRPr>
          </a:p>
        </p:txBody>
      </p:sp>
    </p:spTree>
    <p:extLst>
      <p:ext uri="{BB962C8B-B14F-4D97-AF65-F5344CB8AC3E}">
        <p14:creationId xmlns:p14="http://schemas.microsoft.com/office/powerpoint/2010/main" val="2331876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noRot="1" noChangeAspect="1"/>
          </p:cNvSpPr>
          <p:nvPr>
            <p:ph type="sldImg"/>
          </p:nvPr>
        </p:nvSpPr>
        <p:spPr>
          <a:xfrm>
            <a:off x="1143000" y="685800"/>
            <a:ext cx="4572000" cy="3429000"/>
          </a:xfrm>
          <a:prstGeom prst="rect">
            <a:avLst/>
          </a:prstGeom>
        </p:spPr>
      </p:sp>
      <p:sp>
        <p:nvSpPr>
          <p:cNvPr id="175" name="PlaceHolder 2"/>
          <p:cNvSpPr>
            <a:spLocks noGrp="1"/>
          </p:cNvSpPr>
          <p:nvPr>
            <p:ph type="body"/>
          </p:nvPr>
        </p:nvSpPr>
        <p:spPr>
          <a:xfrm>
            <a:off x="685800" y="4343400"/>
            <a:ext cx="5485680" cy="4114080"/>
          </a:xfrm>
          <a:prstGeom prst="rect">
            <a:avLst/>
          </a:prstGeom>
        </p:spPr>
        <p:txBody>
          <a:bodyPr lIns="0" tIns="0" rIns="0" bIns="0"/>
          <a:lstStyle/>
          <a:p>
            <a:pPr marL="216000" indent="-215640">
              <a:lnSpc>
                <a:spcPct val="100000"/>
              </a:lnSpc>
            </a:pPr>
            <a:endParaRPr lang="en-US" sz="2000" b="0" strike="noStrike" spc="-1">
              <a:latin typeface="Arial"/>
            </a:endParaRPr>
          </a:p>
          <a:p>
            <a:pPr marL="216000" indent="-215640">
              <a:lnSpc>
                <a:spcPct val="100000"/>
              </a:lnSpc>
            </a:pPr>
            <a:r>
              <a:rPr lang="en-US" sz="1200" b="0" strike="noStrike" spc="-1">
                <a:solidFill>
                  <a:srgbClr val="000000"/>
                </a:solidFill>
                <a:latin typeface="+mn-lt"/>
                <a:ea typeface="+mn-ea"/>
              </a:rPr>
              <a:t>MySQL supports large databases, up to 50 million rows or more in a table. The default file size limit for a table is 4GB, but you can increase this (if your operating system can handle it) to a theoretical limit of 8 million terabytes (TB). </a:t>
            </a:r>
            <a:endParaRPr lang="en-US" sz="1200" b="0" strike="noStrike" spc="-1">
              <a:latin typeface="Arial"/>
            </a:endParaRPr>
          </a:p>
          <a:p>
            <a:pPr marL="216000" indent="-215640">
              <a:lnSpc>
                <a:spcPct val="100000"/>
              </a:lnSpc>
            </a:pPr>
            <a:r>
              <a:rPr lang="en-US" sz="1200" b="0" strike="noStrike" spc="-1">
                <a:solidFill>
                  <a:srgbClr val="000000"/>
                </a:solidFill>
                <a:latin typeface="+mn-lt"/>
                <a:ea typeface="+mn-ea"/>
              </a:rPr>
              <a:t> </a:t>
            </a:r>
            <a:endParaRPr lang="en-US" sz="1200" b="0" strike="noStrike" spc="-1">
              <a:latin typeface="Arial"/>
            </a:endParaRPr>
          </a:p>
          <a:p>
            <a:pPr marL="216000" indent="-215640">
              <a:lnSpc>
                <a:spcPct val="100000"/>
              </a:lnSpc>
            </a:pPr>
            <a:endParaRPr lang="en-US" sz="1200" b="0" strike="noStrike" spc="-1">
              <a:latin typeface="Arial"/>
            </a:endParaRPr>
          </a:p>
        </p:txBody>
      </p:sp>
      <p:sp>
        <p:nvSpPr>
          <p:cNvPr id="176" name="CustomShape 3"/>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157430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noRot="1" noChangeAspect="1"/>
          </p:cNvSpPr>
          <p:nvPr>
            <p:ph type="sldImg"/>
          </p:nvPr>
        </p:nvSpPr>
        <p:spPr>
          <a:xfrm>
            <a:off x="1143000" y="685800"/>
            <a:ext cx="4570413" cy="3427413"/>
          </a:xfrm>
          <a:prstGeom prst="rect">
            <a:avLst/>
          </a:prstGeom>
        </p:spPr>
      </p:sp>
      <p:sp>
        <p:nvSpPr>
          <p:cNvPr id="206" name="PlaceHolder 2"/>
          <p:cNvSpPr>
            <a:spLocks noGrp="1"/>
          </p:cNvSpPr>
          <p:nvPr>
            <p:ph type="body"/>
          </p:nvPr>
        </p:nvSpPr>
        <p:spPr>
          <a:xfrm>
            <a:off x="685800" y="4343400"/>
            <a:ext cx="5485320" cy="4113720"/>
          </a:xfrm>
          <a:prstGeom prst="rect">
            <a:avLst/>
          </a:prstGeom>
        </p:spPr>
        <p:txBody>
          <a:bodyPr lIns="0" tIns="0" rIns="0" bIns="0"/>
          <a:lstStyle/>
          <a:p>
            <a:pPr marL="216000" indent="-215640">
              <a:lnSpc>
                <a:spcPct val="100000"/>
              </a:lnSpc>
            </a:pPr>
            <a:r>
              <a:rPr lang="en-US" sz="2000" b="0" strike="noStrike" spc="-1">
                <a:latin typeface="Arial"/>
              </a:rPr>
              <a:t>It typically an associative array that contains a list of all the cookies values sent by the browser in the current request, keyed by cookie name. The individual cookie value can be accessed using standard array notation,</a:t>
            </a:r>
          </a:p>
          <a:p>
            <a:pPr marL="216000" indent="-215640">
              <a:lnSpc>
                <a:spcPct val="100000"/>
              </a:lnSpc>
            </a:pPr>
            <a:endParaRPr lang="en-US" sz="2000" b="0" strike="noStrike" spc="-1">
              <a:latin typeface="Arial"/>
            </a:endParaRPr>
          </a:p>
        </p:txBody>
      </p:sp>
      <p:sp>
        <p:nvSpPr>
          <p:cNvPr id="207" name="CustomShape 3"/>
          <p:cNvSpPr/>
          <p:nvPr/>
        </p:nvSpPr>
        <p:spPr>
          <a:xfrm>
            <a:off x="3884760" y="8685360"/>
            <a:ext cx="297072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E1E28A2-F7C5-4DDD-A5AF-F6F5D5BC3601}" type="slidenum">
              <a:rPr lang="en-US" sz="1200" b="0" strike="noStrike" spc="-1">
                <a:solidFill>
                  <a:srgbClr val="000000"/>
                </a:solidFill>
                <a:latin typeface="+mn-lt"/>
                <a:ea typeface="+mn-ea"/>
              </a:rPr>
              <a:t>94</a:t>
            </a:fld>
            <a:endParaRPr lang="en-US" sz="1200" b="0" strike="noStrike" spc="-1">
              <a:latin typeface="Arial"/>
            </a:endParaRPr>
          </a:p>
        </p:txBody>
      </p:sp>
    </p:spTree>
    <p:extLst>
      <p:ext uri="{BB962C8B-B14F-4D97-AF65-F5344CB8AC3E}">
        <p14:creationId xmlns:p14="http://schemas.microsoft.com/office/powerpoint/2010/main" val="1712429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PlaceHolder 1"/>
          <p:cNvSpPr>
            <a:spLocks noGrp="1" noRot="1" noChangeAspect="1"/>
          </p:cNvSpPr>
          <p:nvPr>
            <p:ph type="sldImg"/>
          </p:nvPr>
        </p:nvSpPr>
        <p:spPr>
          <a:xfrm>
            <a:off x="1143000" y="685800"/>
            <a:ext cx="4570413" cy="3427413"/>
          </a:xfrm>
          <a:prstGeom prst="rect">
            <a:avLst/>
          </a:prstGeom>
        </p:spPr>
      </p:sp>
      <p:sp>
        <p:nvSpPr>
          <p:cNvPr id="209" name="PlaceHolder 2"/>
          <p:cNvSpPr>
            <a:spLocks noGrp="1"/>
          </p:cNvSpPr>
          <p:nvPr>
            <p:ph type="body"/>
          </p:nvPr>
        </p:nvSpPr>
        <p:spPr>
          <a:xfrm>
            <a:off x="685800" y="4343400"/>
            <a:ext cx="5485320" cy="4113720"/>
          </a:xfrm>
          <a:prstGeom prst="rect">
            <a:avLst/>
          </a:prstGeom>
        </p:spPr>
        <p:txBody>
          <a:bodyPr lIns="0" tIns="0" rIns="0" bIns="0"/>
          <a:lstStyle/>
          <a:p>
            <a:pPr marL="216000" indent="-215280">
              <a:lnSpc>
                <a:spcPct val="100000"/>
              </a:lnSpc>
            </a:pPr>
            <a:r>
              <a:rPr lang="en-US" sz="2000" b="0" strike="noStrike" spc="-1">
                <a:latin typeface="Arial"/>
              </a:rPr>
              <a:t>Although you can store data using cookies but it has some security issues. Since cookies are stored on user's computer it is possible for an attacker to easily modify a cookie content to insert potentially harmful data in your application that might break your application.</a:t>
            </a:r>
          </a:p>
          <a:p>
            <a:pPr marL="216000" indent="-215280">
              <a:lnSpc>
                <a:spcPct val="100000"/>
              </a:lnSpc>
            </a:pPr>
            <a:r>
              <a:rPr lang="en-US" sz="2000" b="0" strike="noStrike" spc="-1">
                <a:latin typeface="Arial"/>
              </a:rPr>
              <a:t>Also every time the browser requests a URL to the server, all the cookie data for a Web site is automatically sent to the server within the request. It means if you have sotored 5 cookies on user's system, each having 4KB in size, the browser needs to upload 20KB of data each time the user views a page, which can affect your site's performance.</a:t>
            </a:r>
          </a:p>
          <a:p>
            <a:pPr marL="216000" indent="-215280">
              <a:lnSpc>
                <a:spcPct val="100000"/>
              </a:lnSpc>
            </a:pPr>
            <a:endParaRPr lang="en-US" sz="2000" b="0" strike="noStrike" spc="-1">
              <a:latin typeface="Arial"/>
            </a:endParaRPr>
          </a:p>
        </p:txBody>
      </p:sp>
      <p:sp>
        <p:nvSpPr>
          <p:cNvPr id="210" name="CustomShape 3"/>
          <p:cNvSpPr/>
          <p:nvPr/>
        </p:nvSpPr>
        <p:spPr>
          <a:xfrm>
            <a:off x="3884760" y="8685360"/>
            <a:ext cx="297072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83B326E-B492-4565-85F3-E9B539CA5346}" type="slidenum">
              <a:rPr lang="en-US" sz="1200" b="0" strike="noStrike" spc="-1">
                <a:solidFill>
                  <a:srgbClr val="000000"/>
                </a:solidFill>
                <a:latin typeface="+mn-lt"/>
                <a:ea typeface="+mn-ea"/>
              </a:rPr>
              <a:t>98</a:t>
            </a:fld>
            <a:endParaRPr lang="en-US" sz="1200" b="0" strike="noStrike" spc="-1">
              <a:latin typeface="Arial"/>
            </a:endParaRPr>
          </a:p>
        </p:txBody>
      </p:sp>
    </p:spTree>
    <p:extLst>
      <p:ext uri="{BB962C8B-B14F-4D97-AF65-F5344CB8AC3E}">
        <p14:creationId xmlns:p14="http://schemas.microsoft.com/office/powerpoint/2010/main" val="3301000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laceHolder 1"/>
          <p:cNvSpPr>
            <a:spLocks noGrp="1" noRot="1" noChangeAspect="1"/>
          </p:cNvSpPr>
          <p:nvPr>
            <p:ph type="sldImg"/>
          </p:nvPr>
        </p:nvSpPr>
        <p:spPr>
          <a:xfrm>
            <a:off x="1143000" y="685800"/>
            <a:ext cx="4570413" cy="3427413"/>
          </a:xfrm>
          <a:prstGeom prst="rect">
            <a:avLst/>
          </a:prstGeom>
        </p:spPr>
      </p:sp>
      <p:sp>
        <p:nvSpPr>
          <p:cNvPr id="212" name="PlaceHolder 2"/>
          <p:cNvSpPr>
            <a:spLocks noGrp="1"/>
          </p:cNvSpPr>
          <p:nvPr>
            <p:ph type="body"/>
          </p:nvPr>
        </p:nvSpPr>
        <p:spPr>
          <a:xfrm>
            <a:off x="685800" y="4343400"/>
            <a:ext cx="5485320" cy="4113720"/>
          </a:xfrm>
          <a:prstGeom prst="rect">
            <a:avLst/>
          </a:prstGeom>
        </p:spPr>
        <p:txBody>
          <a:bodyPr lIns="0" tIns="0" rIns="0" bIns="0"/>
          <a:lstStyle/>
          <a:p>
            <a:pPr marL="216000" indent="-215280">
              <a:lnSpc>
                <a:spcPct val="100000"/>
              </a:lnSpc>
            </a:pPr>
            <a:r>
              <a:rPr lang="en-US" sz="2000" b="0" strike="noStrike" spc="-1">
                <a:latin typeface="Arial"/>
              </a:rPr>
              <a:t>Although you can store data using cookies but it has some security issues. Since cookies are stored on user's computer it is possible for an attacker to easily modify a cookie content to insert potentially harmful data in your application that might break your application.</a:t>
            </a:r>
          </a:p>
          <a:p>
            <a:pPr marL="216000" indent="-215280">
              <a:lnSpc>
                <a:spcPct val="100000"/>
              </a:lnSpc>
            </a:pPr>
            <a:r>
              <a:rPr lang="en-US" sz="2000" b="0" strike="noStrike" spc="-1">
                <a:latin typeface="Arial"/>
              </a:rPr>
              <a:t>Also every time the browser requests a URL to the server, all the cookie data for a Web site is automatically sent to the server within the request. It means if you have sotored 5 cookies on user's system, each having 4KB in size, the browser needs to upload 20KB of data each time the user views a page, which can affect your site's performance.</a:t>
            </a:r>
          </a:p>
          <a:p>
            <a:pPr marL="216000" indent="-215280">
              <a:lnSpc>
                <a:spcPct val="100000"/>
              </a:lnSpc>
            </a:pPr>
            <a:endParaRPr lang="en-US" sz="2000" b="0" strike="noStrike" spc="-1">
              <a:latin typeface="Arial"/>
            </a:endParaRPr>
          </a:p>
        </p:txBody>
      </p:sp>
      <p:sp>
        <p:nvSpPr>
          <p:cNvPr id="213" name="CustomShape 3"/>
          <p:cNvSpPr/>
          <p:nvPr/>
        </p:nvSpPr>
        <p:spPr>
          <a:xfrm>
            <a:off x="3884760" y="8685360"/>
            <a:ext cx="297072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E253B94-DC9A-461A-BA40-7AE55C783906}" type="slidenum">
              <a:rPr lang="en-US" sz="1200" b="0" strike="noStrike" spc="-1">
                <a:solidFill>
                  <a:srgbClr val="000000"/>
                </a:solidFill>
                <a:latin typeface="+mn-lt"/>
                <a:ea typeface="+mn-ea"/>
              </a:rPr>
              <a:t>99</a:t>
            </a:fld>
            <a:endParaRPr lang="en-US" sz="1200" b="0" strike="noStrike" spc="-1">
              <a:latin typeface="Arial"/>
            </a:endParaRPr>
          </a:p>
        </p:txBody>
      </p:sp>
    </p:spTree>
    <p:extLst>
      <p:ext uri="{BB962C8B-B14F-4D97-AF65-F5344CB8AC3E}">
        <p14:creationId xmlns:p14="http://schemas.microsoft.com/office/powerpoint/2010/main" val="830070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PlaceHolder 1"/>
          <p:cNvSpPr>
            <a:spLocks noGrp="1" noRot="1" noChangeAspect="1"/>
          </p:cNvSpPr>
          <p:nvPr>
            <p:ph type="sldImg"/>
          </p:nvPr>
        </p:nvSpPr>
        <p:spPr>
          <a:xfrm>
            <a:off x="1143000" y="685800"/>
            <a:ext cx="4570413" cy="3427413"/>
          </a:xfrm>
          <a:prstGeom prst="rect">
            <a:avLst/>
          </a:prstGeom>
        </p:spPr>
      </p:sp>
      <p:sp>
        <p:nvSpPr>
          <p:cNvPr id="215" name="PlaceHolder 2"/>
          <p:cNvSpPr>
            <a:spLocks noGrp="1"/>
          </p:cNvSpPr>
          <p:nvPr>
            <p:ph type="body"/>
          </p:nvPr>
        </p:nvSpPr>
        <p:spPr>
          <a:xfrm>
            <a:off x="685800" y="4343400"/>
            <a:ext cx="5485320" cy="4113720"/>
          </a:xfrm>
          <a:prstGeom prst="rect">
            <a:avLst/>
          </a:prstGeom>
        </p:spPr>
        <p:txBody>
          <a:bodyPr lIns="0" tIns="0" rIns="0" bIns="0"/>
          <a:lstStyle/>
          <a:p>
            <a:pPr marL="216000" indent="-215640">
              <a:lnSpc>
                <a:spcPct val="100000"/>
              </a:lnSpc>
            </a:pPr>
            <a:r>
              <a:rPr lang="en-US" sz="1200" b="0" strike="noStrike" spc="-1">
                <a:latin typeface="Arial"/>
              </a:rPr>
              <a:t>then one can access the $_SESSION array</a:t>
            </a:r>
          </a:p>
          <a:p>
            <a:pPr marL="216000" indent="-215640">
              <a:lnSpc>
                <a:spcPct val="100000"/>
              </a:lnSpc>
            </a:pPr>
            <a:endParaRPr lang="en-US" sz="1200" b="0" strike="noStrike" spc="-1">
              <a:latin typeface="Arial"/>
            </a:endParaRPr>
          </a:p>
        </p:txBody>
      </p:sp>
      <p:sp>
        <p:nvSpPr>
          <p:cNvPr id="216" name="CustomShape 3"/>
          <p:cNvSpPr/>
          <p:nvPr/>
        </p:nvSpPr>
        <p:spPr>
          <a:xfrm>
            <a:off x="3884760" y="8685360"/>
            <a:ext cx="297072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6CB6994-898F-488C-9D99-ABC9E734038A}" type="slidenum">
              <a:rPr lang="en-US" sz="1200" b="0" strike="noStrike" spc="-1">
                <a:solidFill>
                  <a:srgbClr val="000000"/>
                </a:solidFill>
                <a:latin typeface="+mn-lt"/>
                <a:ea typeface="+mn-ea"/>
              </a:rPr>
              <a:t>102</a:t>
            </a:fld>
            <a:endParaRPr lang="en-US" sz="1200" b="0" strike="noStrike" spc="-1">
              <a:latin typeface="Arial"/>
            </a:endParaRPr>
          </a:p>
        </p:txBody>
      </p:sp>
    </p:spTree>
    <p:extLst>
      <p:ext uri="{BB962C8B-B14F-4D97-AF65-F5344CB8AC3E}">
        <p14:creationId xmlns:p14="http://schemas.microsoft.com/office/powerpoint/2010/main" val="1173681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5F0B9D90-BCE0-4E22-BD14-E93B479D3A2B}" type="slidenum">
              <a:rPr lang="en-US" sz="1400" b="0" strike="noStrike" spc="-1" smtClean="0">
                <a:latin typeface="Times New Roman"/>
              </a:rPr>
              <a:t>112</a:t>
            </a:fld>
            <a:endParaRPr lang="en-US" sz="1400" b="0" strike="noStrike" spc="-1">
              <a:latin typeface="Times New Roman"/>
            </a:endParaRPr>
          </a:p>
        </p:txBody>
      </p:sp>
    </p:spTree>
    <p:extLst>
      <p:ext uri="{BB962C8B-B14F-4D97-AF65-F5344CB8AC3E}">
        <p14:creationId xmlns:p14="http://schemas.microsoft.com/office/powerpoint/2010/main" val="647188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1"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32"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7"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9"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40"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41"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42"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43"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44"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1"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6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0"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7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7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7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7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7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8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8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8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8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8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8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5"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7"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0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0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5"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06"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0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1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14"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16"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117"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1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2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21"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122"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24"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125"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126"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127"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128"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129"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21"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5"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Line 1"/>
          <p:cNvSpPr/>
          <p:nvPr/>
        </p:nvSpPr>
        <p:spPr>
          <a:xfrm>
            <a:off x="457200" y="6352920"/>
            <a:ext cx="8229600" cy="360"/>
          </a:xfrm>
          <a:prstGeom prst="line">
            <a:avLst/>
          </a:prstGeom>
          <a:ln w="9360" cap="rnd">
            <a:solidFill>
              <a:schemeClr val="accent2"/>
            </a:solidFill>
            <a:custDash>
              <a:ds d="600000" sp="500000"/>
            </a:custDash>
            <a:round/>
          </a:ln>
        </p:spPr>
        <p:style>
          <a:lnRef idx="0">
            <a:scrgbClr r="0" g="0" b="0"/>
          </a:lnRef>
          <a:fillRef idx="0">
            <a:scrgbClr r="0" g="0" b="0"/>
          </a:fillRef>
          <a:effectRef idx="0">
            <a:scrgbClr r="0" g="0" b="0"/>
          </a:effectRef>
          <a:fontRef idx="minor"/>
        </p:style>
      </p:sp>
      <p:sp>
        <p:nvSpPr>
          <p:cNvPr id="10" name="Line 2"/>
          <p:cNvSpPr/>
          <p:nvPr/>
        </p:nvSpPr>
        <p:spPr>
          <a:xfrm>
            <a:off x="457200" y="1143000"/>
            <a:ext cx="8229600" cy="360"/>
          </a:xfrm>
          <a:prstGeom prst="line">
            <a:avLst/>
          </a:prstGeom>
          <a:ln w="9360" cap="rnd">
            <a:solidFill>
              <a:schemeClr val="accent2"/>
            </a:solidFill>
            <a:custDash>
              <a:ds d="600000" sp="500000"/>
            </a:custDash>
            <a:round/>
          </a:ln>
        </p:spPr>
        <p:style>
          <a:lnRef idx="0">
            <a:scrgbClr r="0" g="0" b="0"/>
          </a:lnRef>
          <a:fillRef idx="0">
            <a:scrgbClr r="0" g="0" b="0"/>
          </a:fillRef>
          <a:effectRef idx="0">
            <a:scrgbClr r="0" g="0" b="0"/>
          </a:effectRef>
          <a:fontRef idx="minor"/>
        </p:style>
      </p:sp>
      <p:sp>
        <p:nvSpPr>
          <p:cNvPr id="2" name="CustomShape 3" hidden="1"/>
          <p:cNvSpPr/>
          <p:nvPr/>
        </p:nvSpPr>
        <p:spPr>
          <a:xfrm rot="5400000">
            <a:off x="419760" y="6467400"/>
            <a:ext cx="190080" cy="119520"/>
          </a:xfrm>
          <a:prstGeom prst="triangle">
            <a:avLst>
              <a:gd name="adj" fmla="val 50000"/>
            </a:avLst>
          </a:prstGeom>
          <a:solidFill>
            <a:schemeClr val="accent2"/>
          </a:solidFill>
          <a:ln>
            <a:noFill/>
          </a:ln>
          <a:effectLst>
            <a:outerShdw blurRad="38100" dist="2540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p:cNvSpPr/>
          <p:nvPr/>
        </p:nvSpPr>
        <p:spPr>
          <a:xfrm>
            <a:off x="905040" y="3648240"/>
            <a:ext cx="7314480" cy="1279440"/>
          </a:xfrm>
          <a:prstGeom prst="rect">
            <a:avLst/>
          </a:prstGeom>
          <a:noFill/>
          <a:ln w="6480">
            <a:solidFill>
              <a:schemeClr val="accent1"/>
            </a:solidFill>
            <a:round/>
          </a:ln>
          <a:effectLst>
            <a:outerShdw blurRad="38100" dist="2540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p:cNvSpPr/>
          <p:nvPr/>
        </p:nvSpPr>
        <p:spPr>
          <a:xfrm>
            <a:off x="914400" y="5048280"/>
            <a:ext cx="7314480" cy="685080"/>
          </a:xfrm>
          <a:prstGeom prst="rect">
            <a:avLst/>
          </a:prstGeom>
          <a:noFill/>
          <a:ln w="6480">
            <a:solidFill>
              <a:schemeClr val="accent2"/>
            </a:solidFill>
            <a:round/>
          </a:ln>
          <a:effectLst>
            <a:outerShdw blurRad="38100" dist="2540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p:cNvSpPr/>
          <p:nvPr/>
        </p:nvSpPr>
        <p:spPr>
          <a:xfrm>
            <a:off x="905040" y="3648240"/>
            <a:ext cx="227880" cy="1279440"/>
          </a:xfrm>
          <a:prstGeom prst="rect">
            <a:avLst/>
          </a:prstGeom>
          <a:solidFill>
            <a:schemeClr val="accent1"/>
          </a:solidFill>
          <a:ln w="6480">
            <a:noFill/>
          </a:ln>
          <a:effectLst>
            <a:outerShdw blurRad="38100" dist="2540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p:cNvSpPr/>
          <p:nvPr/>
        </p:nvSpPr>
        <p:spPr>
          <a:xfrm>
            <a:off x="914400" y="5048280"/>
            <a:ext cx="227880" cy="685080"/>
          </a:xfrm>
          <a:prstGeom prst="rect">
            <a:avLst/>
          </a:prstGeom>
          <a:solidFill>
            <a:schemeClr val="accent2"/>
          </a:solidFill>
          <a:ln w="6480">
            <a:noFill/>
          </a:ln>
          <a:effectLst>
            <a:outerShdw blurRad="38100" dist="2540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457200" y="152280"/>
            <a:ext cx="8228880" cy="990000"/>
          </a:xfrm>
          <a:prstGeom prst="rect">
            <a:avLst/>
          </a:prstGeom>
        </p:spPr>
        <p:txBody>
          <a:bodyPr lIns="0" tIns="0" rIns="0" bIns="0" anchor="ctr"/>
          <a:lstStyle/>
          <a:p>
            <a:r>
              <a:rPr lang="en-US" sz="1800" b="0" strike="noStrike" spc="-1">
                <a:latin typeface="Arial"/>
              </a:rPr>
              <a:t>Click to edit the title text format</a:t>
            </a:r>
          </a:p>
        </p:txBody>
      </p:sp>
      <p:sp>
        <p:nvSpPr>
          <p:cNvPr id="8" name="PlaceHolder 9"/>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Line 1"/>
          <p:cNvSpPr/>
          <p:nvPr/>
        </p:nvSpPr>
        <p:spPr>
          <a:xfrm>
            <a:off x="457200" y="6352920"/>
            <a:ext cx="8229600" cy="360"/>
          </a:xfrm>
          <a:prstGeom prst="line">
            <a:avLst/>
          </a:prstGeom>
          <a:ln w="9360" cap="rnd">
            <a:solidFill>
              <a:schemeClr val="accent2"/>
            </a:solidFill>
            <a:custDash>
              <a:ds d="600000" sp="500000"/>
            </a:custDash>
            <a:round/>
          </a:ln>
        </p:spPr>
        <p:style>
          <a:lnRef idx="0">
            <a:scrgbClr r="0" g="0" b="0"/>
          </a:lnRef>
          <a:fillRef idx="0">
            <a:scrgbClr r="0" g="0" b="0"/>
          </a:fillRef>
          <a:effectRef idx="0">
            <a:scrgbClr r="0" g="0" b="0"/>
          </a:effectRef>
          <a:fontRef idx="minor"/>
        </p:style>
      </p:sp>
      <p:sp>
        <p:nvSpPr>
          <p:cNvPr id="46" name="Line 2"/>
          <p:cNvSpPr/>
          <p:nvPr/>
        </p:nvSpPr>
        <p:spPr>
          <a:xfrm>
            <a:off x="457200" y="1143000"/>
            <a:ext cx="8229600" cy="360"/>
          </a:xfrm>
          <a:prstGeom prst="line">
            <a:avLst/>
          </a:prstGeom>
          <a:ln w="9360" cap="rnd">
            <a:solidFill>
              <a:schemeClr val="accent2"/>
            </a:solidFill>
            <a:custDash>
              <a:ds d="600000" sp="500000"/>
            </a:custDash>
            <a:round/>
          </a:ln>
        </p:spPr>
        <p:style>
          <a:lnRef idx="0">
            <a:scrgbClr r="0" g="0" b="0"/>
          </a:lnRef>
          <a:fillRef idx="0">
            <a:scrgbClr r="0" g="0" b="0"/>
          </a:fillRef>
          <a:effectRef idx="0">
            <a:scrgbClr r="0" g="0" b="0"/>
          </a:effectRef>
          <a:fontRef idx="minor"/>
        </p:style>
      </p:sp>
      <p:sp>
        <p:nvSpPr>
          <p:cNvPr id="47" name="CustomShape 3"/>
          <p:cNvSpPr/>
          <p:nvPr/>
        </p:nvSpPr>
        <p:spPr>
          <a:xfrm rot="5400000">
            <a:off x="419760" y="6467400"/>
            <a:ext cx="190080" cy="119520"/>
          </a:xfrm>
          <a:prstGeom prst="triangle">
            <a:avLst>
              <a:gd name="adj" fmla="val 50000"/>
            </a:avLst>
          </a:prstGeom>
          <a:solidFill>
            <a:schemeClr val="accent2"/>
          </a:solidFill>
          <a:ln>
            <a:noFill/>
          </a:ln>
          <a:effectLst>
            <a:outerShdw blurRad="38100" dist="2540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PlaceHolder 4"/>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49"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 name="Line 1"/>
          <p:cNvSpPr/>
          <p:nvPr/>
        </p:nvSpPr>
        <p:spPr>
          <a:xfrm>
            <a:off x="457200" y="6352920"/>
            <a:ext cx="8229600" cy="360"/>
          </a:xfrm>
          <a:prstGeom prst="line">
            <a:avLst/>
          </a:prstGeom>
          <a:ln w="9360">
            <a:solidFill>
              <a:schemeClr val="accent2"/>
            </a:solidFill>
            <a:custDash>
              <a:ds d="500000" sp="400000"/>
            </a:custDash>
            <a:round/>
          </a:ln>
        </p:spPr>
        <p:style>
          <a:lnRef idx="0">
            <a:scrgbClr r="0" g="0" b="0"/>
          </a:lnRef>
          <a:fillRef idx="0">
            <a:scrgbClr r="0" g="0" b="0"/>
          </a:fillRef>
          <a:effectRef idx="0">
            <a:scrgbClr r="0" g="0" b="0"/>
          </a:effectRef>
          <a:fontRef idx="minor"/>
        </p:style>
      </p:sp>
      <p:sp>
        <p:nvSpPr>
          <p:cNvPr id="87" name="Line 2"/>
          <p:cNvSpPr/>
          <p:nvPr/>
        </p:nvSpPr>
        <p:spPr>
          <a:xfrm>
            <a:off x="457200" y="1143000"/>
            <a:ext cx="8229600" cy="360"/>
          </a:xfrm>
          <a:prstGeom prst="line">
            <a:avLst/>
          </a:prstGeom>
          <a:ln w="9360">
            <a:solidFill>
              <a:schemeClr val="accent2"/>
            </a:solidFill>
            <a:custDash>
              <a:ds d="500000" sp="400000"/>
            </a:custDash>
            <a:round/>
          </a:ln>
        </p:spPr>
        <p:style>
          <a:lnRef idx="0">
            <a:scrgbClr r="0" g="0" b="0"/>
          </a:lnRef>
          <a:fillRef idx="0">
            <a:scrgbClr r="0" g="0" b="0"/>
          </a:fillRef>
          <a:effectRef idx="0">
            <a:scrgbClr r="0" g="0" b="0"/>
          </a:effectRef>
          <a:fontRef idx="minor"/>
        </p:style>
      </p:sp>
      <p:sp>
        <p:nvSpPr>
          <p:cNvPr id="88" name="CustomShape 3"/>
          <p:cNvSpPr/>
          <p:nvPr/>
        </p:nvSpPr>
        <p:spPr>
          <a:xfrm rot="5400000">
            <a:off x="419400" y="6467400"/>
            <a:ext cx="190440" cy="119880"/>
          </a:xfrm>
          <a:prstGeom prst="triangle">
            <a:avLst>
              <a:gd name="adj" fmla="val 50000"/>
            </a:avLst>
          </a:prstGeom>
          <a:solidFill>
            <a:schemeClr val="accent2"/>
          </a:solidFill>
          <a:ln>
            <a:noFill/>
          </a:ln>
          <a:effectLst>
            <a:outerShdw blurRad="38100" dist="2540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89" name="PlaceHolder 4"/>
          <p:cNvSpPr>
            <a:spLocks noGrp="1"/>
          </p:cNvSpPr>
          <p:nvPr>
            <p:ph type="title"/>
          </p:nvPr>
        </p:nvSpPr>
        <p:spPr>
          <a:xfrm>
            <a:off x="457200" y="152280"/>
            <a:ext cx="8229240" cy="990360"/>
          </a:xfrm>
          <a:prstGeom prst="rect">
            <a:avLst/>
          </a:prstGeom>
        </p:spPr>
        <p:txBody>
          <a:bodyPr lIns="90000" tIns="45000" rIns="90000" bIns="45000" anchor="b"/>
          <a:lstStyle/>
          <a:p>
            <a:pPr>
              <a:lnSpc>
                <a:spcPct val="100000"/>
              </a:lnSpc>
            </a:pPr>
            <a:r>
              <a:rPr lang="en-US" sz="3200" b="0" strike="noStrike" spc="-1">
                <a:solidFill>
                  <a:srgbClr val="464653"/>
                </a:solidFill>
                <a:latin typeface="Bookman Old Style"/>
              </a:rPr>
              <a:t>Click to edit Master title style</a:t>
            </a:r>
            <a:endParaRPr lang="en-US" sz="3200" b="0" strike="noStrike" spc="-1">
              <a:solidFill>
                <a:srgbClr val="000000"/>
              </a:solidFill>
              <a:latin typeface="Gill Sans MT"/>
            </a:endParaRPr>
          </a:p>
        </p:txBody>
      </p:sp>
      <p:sp>
        <p:nvSpPr>
          <p:cNvPr id="90" name="PlaceHolder 5"/>
          <p:cNvSpPr>
            <a:spLocks noGrp="1"/>
          </p:cNvSpPr>
          <p:nvPr>
            <p:ph type="dt"/>
          </p:nvPr>
        </p:nvSpPr>
        <p:spPr>
          <a:xfrm>
            <a:off x="6400800" y="6356520"/>
            <a:ext cx="2288520" cy="365400"/>
          </a:xfrm>
          <a:prstGeom prst="rect">
            <a:avLst/>
          </a:prstGeom>
        </p:spPr>
        <p:txBody>
          <a:bodyPr lIns="90000" tIns="45000" rIns="90000" bIns="45000"/>
          <a:lstStyle/>
          <a:p>
            <a:pPr>
              <a:lnSpc>
                <a:spcPct val="100000"/>
              </a:lnSpc>
            </a:pPr>
            <a:endParaRPr lang="en-US" sz="1400" b="0" strike="noStrike" spc="-1">
              <a:latin typeface="Times New Roman"/>
            </a:endParaRPr>
          </a:p>
        </p:txBody>
      </p:sp>
      <p:sp>
        <p:nvSpPr>
          <p:cNvPr id="91" name="PlaceHolder 6"/>
          <p:cNvSpPr>
            <a:spLocks noGrp="1"/>
          </p:cNvSpPr>
          <p:nvPr>
            <p:ph type="ftr"/>
          </p:nvPr>
        </p:nvSpPr>
        <p:spPr>
          <a:xfrm>
            <a:off x="2898720" y="6356520"/>
            <a:ext cx="3504960" cy="365400"/>
          </a:xfrm>
          <a:prstGeom prst="rect">
            <a:avLst/>
          </a:prstGeom>
        </p:spPr>
        <p:txBody>
          <a:bodyPr lIns="90000" tIns="45000" rIns="90000" bIns="45000"/>
          <a:lstStyle/>
          <a:p>
            <a:endParaRPr lang="en-US" sz="2400" b="0" strike="noStrike" spc="-1">
              <a:latin typeface="Times New Roman"/>
            </a:endParaRPr>
          </a:p>
        </p:txBody>
      </p:sp>
      <p:sp>
        <p:nvSpPr>
          <p:cNvPr id="92" name="PlaceHolder 7"/>
          <p:cNvSpPr>
            <a:spLocks noGrp="1"/>
          </p:cNvSpPr>
          <p:nvPr>
            <p:ph type="sldNum"/>
          </p:nvPr>
        </p:nvSpPr>
        <p:spPr>
          <a:xfrm>
            <a:off x="612720" y="6356520"/>
            <a:ext cx="1980720" cy="365400"/>
          </a:xfrm>
          <a:prstGeom prst="rect">
            <a:avLst/>
          </a:prstGeom>
        </p:spPr>
        <p:txBody>
          <a:bodyPr lIns="90000" tIns="45000" rIns="90000" bIns="45000"/>
          <a:lstStyle/>
          <a:p>
            <a:pPr>
              <a:lnSpc>
                <a:spcPct val="100000"/>
              </a:lnSpc>
            </a:pPr>
            <a:fld id="{AFF37E2D-C52A-4912-B5A5-762C3FD73594}" type="slidenum">
              <a:rPr lang="en-US" sz="1400" b="0" strike="noStrike" spc="-1">
                <a:solidFill>
                  <a:srgbClr val="464653"/>
                </a:solidFill>
                <a:latin typeface="Gill Sans MT"/>
              </a:rPr>
              <a:t>‹#›</a:t>
            </a:fld>
            <a:endParaRPr lang="en-US" sz="1400" b="0" strike="noStrike" spc="-1">
              <a:latin typeface="Times New Roman"/>
            </a:endParaRPr>
          </a:p>
        </p:txBody>
      </p:sp>
      <p:sp>
        <p:nvSpPr>
          <p:cNvPr id="93" name="PlaceHolder 8"/>
          <p:cNvSpPr>
            <a:spLocks noGrp="1"/>
          </p:cNvSpPr>
          <p:nvPr>
            <p:ph type="body"/>
          </p:nvPr>
        </p:nvSpPr>
        <p:spPr>
          <a:xfrm>
            <a:off x="457200" y="1219320"/>
            <a:ext cx="8229240" cy="4937400"/>
          </a:xfrm>
          <a:prstGeom prst="rect">
            <a:avLst/>
          </a:prstGeom>
        </p:spPr>
        <p:txBody>
          <a:bodyPr lIns="90000" tIns="45000" rIns="90000" bIns="45000"/>
          <a:lstStyle/>
          <a:p>
            <a:pPr marL="274320" indent="-27396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Click to edit Master text styles</a:t>
            </a:r>
          </a:p>
          <a:p>
            <a:pPr marL="548640" lvl="1" indent="-273960">
              <a:lnSpc>
                <a:spcPct val="100000"/>
              </a:lnSpc>
              <a:spcBef>
                <a:spcPts val="499"/>
              </a:spcBef>
              <a:buClr>
                <a:srgbClr val="9FB8CD"/>
              </a:buClr>
              <a:buSzPct val="76000"/>
              <a:buFont typeface="Wingdings 3" charset="2"/>
              <a:buChar char=""/>
            </a:pPr>
            <a:r>
              <a:rPr lang="en-US" sz="2300" b="0" strike="noStrike" spc="-1">
                <a:solidFill>
                  <a:srgbClr val="464653"/>
                </a:solidFill>
                <a:latin typeface="Gill Sans MT"/>
              </a:rPr>
              <a:t>Second level</a:t>
            </a:r>
            <a:endParaRPr lang="en-US" sz="2300" b="0" strike="noStrike" spc="-1">
              <a:solidFill>
                <a:srgbClr val="000000"/>
              </a:solidFill>
              <a:latin typeface="Gill Sans MT"/>
            </a:endParaRPr>
          </a:p>
          <a:p>
            <a:pPr marL="822960" lvl="2" indent="-228240">
              <a:lnSpc>
                <a:spcPct val="100000"/>
              </a:lnSpc>
              <a:spcBef>
                <a:spcPts val="499"/>
              </a:spcBef>
              <a:buClr>
                <a:srgbClr val="BCBCBC"/>
              </a:buClr>
              <a:buSzPct val="76000"/>
              <a:buFont typeface="Wingdings 3" charset="2"/>
              <a:buChar char=""/>
            </a:pPr>
            <a:r>
              <a:rPr lang="en-US" sz="2000" b="0" strike="noStrike" spc="-1">
                <a:solidFill>
                  <a:srgbClr val="000000"/>
                </a:solidFill>
                <a:latin typeface="Gill Sans MT"/>
              </a:rPr>
              <a:t>Third level</a:t>
            </a:r>
          </a:p>
          <a:p>
            <a:pPr marL="1097280" lvl="3" indent="-228240">
              <a:lnSpc>
                <a:spcPct val="100000"/>
              </a:lnSpc>
              <a:spcBef>
                <a:spcPts val="400"/>
              </a:spcBef>
              <a:buClr>
                <a:srgbClr val="8CA2B4"/>
              </a:buClr>
              <a:buSzPct val="70000"/>
              <a:buFont typeface="Wingdings" charset="2"/>
              <a:buChar char=""/>
            </a:pPr>
            <a:r>
              <a:rPr lang="en-US" sz="1800" b="0" strike="noStrike" spc="-1">
                <a:solidFill>
                  <a:srgbClr val="000000"/>
                </a:solidFill>
                <a:latin typeface="Gill Sans MT"/>
              </a:rPr>
              <a:t>Fourth level</a:t>
            </a:r>
          </a:p>
          <a:p>
            <a:pPr marL="1371600" lvl="4" indent="-228240">
              <a:lnSpc>
                <a:spcPct val="100000"/>
              </a:lnSpc>
              <a:spcBef>
                <a:spcPts val="300"/>
              </a:spcBef>
              <a:buClr>
                <a:srgbClr val="9FB8CD"/>
              </a:buClr>
              <a:buSzPct val="70000"/>
              <a:buFont typeface="Wingdings" charset="2"/>
              <a:buChar char=""/>
            </a:pPr>
            <a:r>
              <a:rPr lang="en-US" sz="1600" b="0" strike="noStrike" spc="-1">
                <a:solidFill>
                  <a:srgbClr val="000000"/>
                </a:solidFill>
                <a:latin typeface="Gill Sans MT"/>
              </a:rPr>
              <a:t>Fifth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hyperlink" Target="file:///E:\Books\php_manual_en.html#function.unset" TargetMode="Externa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hyperlink" Target="mk:@MSITStore:D:/Reading%20material/php_manual_chm/php_manual_en.chm::/function.return.html" TargetMode="Externa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hyperlink" Target="http://www.php.net/" TargetMode="Externa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1219320" y="3886200"/>
            <a:ext cx="68572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62500" lnSpcReduction="20000"/>
          </a:bodyPr>
          <a:lstStyle/>
          <a:p>
            <a:pPr>
              <a:lnSpc>
                <a:spcPct val="100000"/>
              </a:lnSpc>
            </a:pPr>
            <a:r>
              <a:rPr lang="en-US" sz="4400" b="1" strike="noStrike" spc="-1" dirty="0">
                <a:solidFill>
                  <a:srgbClr val="000000"/>
                </a:solidFill>
                <a:latin typeface="Bookman Old Style"/>
              </a:rPr>
              <a:t>Chapter 1: Fundamentals of PHP</a:t>
            </a:r>
            <a:br>
              <a:rPr dirty="0"/>
            </a:br>
            <a:endParaRPr lang="en-US" sz="4400" b="0" strike="noStrike" spc="-1" dirty="0">
              <a:latin typeface="Arial"/>
            </a:endParaRPr>
          </a:p>
        </p:txBody>
      </p:sp>
      <p:sp>
        <p:nvSpPr>
          <p:cNvPr id="137" name="CustomShape 2"/>
          <p:cNvSpPr/>
          <p:nvPr/>
        </p:nvSpPr>
        <p:spPr>
          <a:xfrm>
            <a:off x="1219320" y="5124600"/>
            <a:ext cx="6857280" cy="5328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100000"/>
              </a:lnSpc>
            </a:pPr>
            <a:r>
              <a:rPr lang="en-US" sz="3200" b="1" strike="noStrike" spc="-1">
                <a:solidFill>
                  <a:srgbClr val="464653"/>
                </a:solidFill>
                <a:latin typeface="Bookman Old Style"/>
              </a:rPr>
              <a:t>PHP Environment Setup </a:t>
            </a:r>
            <a:endParaRPr lang="en-US" sz="3200" b="0" strike="noStrike" spc="-1">
              <a:latin typeface="Arial"/>
            </a:endParaRPr>
          </a:p>
        </p:txBody>
      </p:sp>
      <p:sp>
        <p:nvSpPr>
          <p:cNvPr id="163" name="CustomShape 2"/>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76B13AF9-88D8-4A38-9CE5-BF7868CCB383}" type="slidenum">
              <a:rPr lang="en-US" sz="1400" b="0" strike="noStrike" spc="-1">
                <a:solidFill>
                  <a:srgbClr val="464653"/>
                </a:solidFill>
                <a:latin typeface="Gill Sans MT"/>
              </a:rPr>
              <a:t>10</a:t>
            </a:fld>
            <a:endParaRPr lang="en-US" sz="1400" b="0" strike="noStrike" spc="-1">
              <a:latin typeface="Arial"/>
            </a:endParaRPr>
          </a:p>
        </p:txBody>
      </p:sp>
      <p:sp>
        <p:nvSpPr>
          <p:cNvPr id="164" name="CustomShape 3"/>
          <p:cNvSpPr/>
          <p:nvPr/>
        </p:nvSpPr>
        <p:spPr>
          <a:xfrm>
            <a:off x="76320" y="1219320"/>
            <a:ext cx="8914680" cy="510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3600" algn="just">
              <a:lnSpc>
                <a:spcPct val="100000"/>
              </a:lnSpc>
              <a:spcBef>
                <a:spcPts val="601"/>
              </a:spcBef>
              <a:buClr>
                <a:srgbClr val="727CA3"/>
              </a:buClr>
              <a:buSzPct val="76000"/>
              <a:buFont typeface="Wingdings 3" charset="2"/>
              <a:buChar char=""/>
            </a:pPr>
            <a:r>
              <a:rPr lang="en-US" sz="2800" b="0" strike="noStrike" spc="-1" dirty="0">
                <a:solidFill>
                  <a:srgbClr val="000000"/>
                </a:solidFill>
                <a:latin typeface="Nyala"/>
              </a:rPr>
              <a:t>In order to develop and run PHP Web pages three vital components need to be installed on your computer system. </a:t>
            </a:r>
            <a:endParaRPr lang="en-US" sz="2800" b="0" strike="noStrike" spc="-1" dirty="0">
              <a:latin typeface="Arial"/>
            </a:endParaRPr>
          </a:p>
          <a:p>
            <a:pPr marL="548640" lvl="1" indent="-273600" algn="just">
              <a:lnSpc>
                <a:spcPct val="100000"/>
              </a:lnSpc>
              <a:spcBef>
                <a:spcPts val="499"/>
              </a:spcBef>
              <a:buClr>
                <a:srgbClr val="9FB8CD"/>
              </a:buClr>
              <a:buSzPct val="76000"/>
              <a:buFont typeface="Wingdings 3" charset="2"/>
              <a:buChar char=""/>
            </a:pPr>
            <a:r>
              <a:rPr lang="en-US" sz="2500" b="1" strike="noStrike" spc="-1" dirty="0">
                <a:solidFill>
                  <a:srgbClr val="464653"/>
                </a:solidFill>
                <a:latin typeface="Nyala"/>
              </a:rPr>
              <a:t>Web Server </a:t>
            </a:r>
            <a:r>
              <a:rPr lang="en-US" sz="2500" b="0" strike="noStrike" spc="-1" dirty="0">
                <a:solidFill>
                  <a:srgbClr val="464653"/>
                </a:solidFill>
                <a:latin typeface="Nyala"/>
              </a:rPr>
              <a:t>- PHP will work with virtually all Web Server software, including Microsoft's Internet Information Server (IIS) but then most often used is freely available Apache Server.</a:t>
            </a:r>
            <a:endParaRPr lang="en-US" sz="2500" b="0" strike="noStrike" spc="-1" dirty="0">
              <a:latin typeface="Arial"/>
            </a:endParaRPr>
          </a:p>
          <a:p>
            <a:pPr marL="548640" lvl="1" indent="-273600" algn="just">
              <a:lnSpc>
                <a:spcPct val="100000"/>
              </a:lnSpc>
              <a:spcBef>
                <a:spcPts val="499"/>
              </a:spcBef>
              <a:buClr>
                <a:srgbClr val="9FB8CD"/>
              </a:buClr>
              <a:buSzPct val="76000"/>
              <a:buFont typeface="Wingdings 3" charset="2"/>
              <a:buChar char=""/>
            </a:pPr>
            <a:r>
              <a:rPr lang="en-US" sz="2500" b="1" strike="noStrike" spc="-1" dirty="0">
                <a:solidFill>
                  <a:srgbClr val="464653"/>
                </a:solidFill>
                <a:latin typeface="Nyala"/>
              </a:rPr>
              <a:t>Database</a:t>
            </a:r>
            <a:r>
              <a:rPr lang="en-US" sz="2500" b="0" strike="noStrike" spc="-1" dirty="0">
                <a:solidFill>
                  <a:srgbClr val="464653"/>
                </a:solidFill>
                <a:latin typeface="Nyala"/>
              </a:rPr>
              <a:t> - PHP will work with virtually all database software, including Oracle and Sybase but most commonly used is freely available MySQL database. </a:t>
            </a:r>
            <a:endParaRPr lang="en-US" sz="2500" b="0" strike="noStrike" spc="-1" dirty="0">
              <a:latin typeface="Arial"/>
            </a:endParaRPr>
          </a:p>
          <a:p>
            <a:pPr marL="548640" lvl="1" indent="-273600" algn="just">
              <a:lnSpc>
                <a:spcPct val="100000"/>
              </a:lnSpc>
              <a:spcBef>
                <a:spcPts val="499"/>
              </a:spcBef>
              <a:buClr>
                <a:srgbClr val="9FB8CD"/>
              </a:buClr>
              <a:buSzPct val="76000"/>
              <a:buFont typeface="Wingdings 3" charset="2"/>
              <a:buChar char=""/>
            </a:pPr>
            <a:r>
              <a:rPr lang="en-US" sz="2500" b="1" strike="noStrike" spc="-1" dirty="0">
                <a:solidFill>
                  <a:srgbClr val="464653"/>
                </a:solidFill>
                <a:latin typeface="Nyala"/>
              </a:rPr>
              <a:t>PHP Parser</a:t>
            </a:r>
            <a:r>
              <a:rPr lang="en-US" sz="2500" b="0" strike="noStrike" spc="-1" dirty="0">
                <a:solidFill>
                  <a:srgbClr val="464653"/>
                </a:solidFill>
                <a:latin typeface="Nyala"/>
              </a:rPr>
              <a:t> - In order to process PHP script instructions a parser must be installed to generate HTML output that can be sent to the Web Browser.</a:t>
            </a:r>
            <a:endParaRPr lang="en-US" sz="25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457200" y="152280"/>
            <a:ext cx="8228520" cy="98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ea typeface="DejaVu Sans"/>
              </a:rPr>
              <a:t>Sessions</a:t>
            </a:r>
            <a:endParaRPr lang="en-US" sz="3200" b="0" strike="noStrike" spc="-1">
              <a:latin typeface="Arial"/>
            </a:endParaRPr>
          </a:p>
        </p:txBody>
      </p:sp>
      <p:sp>
        <p:nvSpPr>
          <p:cNvPr id="174" name="CustomShape 2"/>
          <p:cNvSpPr/>
          <p:nvPr/>
        </p:nvSpPr>
        <p:spPr>
          <a:xfrm>
            <a:off x="2898720" y="6356520"/>
            <a:ext cx="35042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b="0" strike="noStrike" spc="-1">
                <a:solidFill>
                  <a:srgbClr val="464653"/>
                </a:solidFill>
                <a:latin typeface="Gill Sans MT"/>
                <a:ea typeface="DejaVu Sans"/>
              </a:rPr>
              <a:t>Sessions and Cookies management in PHP</a:t>
            </a:r>
            <a:endParaRPr lang="en-US" sz="1400" b="0" strike="noStrike" spc="-1">
              <a:latin typeface="Arial"/>
            </a:endParaRPr>
          </a:p>
        </p:txBody>
      </p:sp>
      <p:sp>
        <p:nvSpPr>
          <p:cNvPr id="175" name="CustomShape 3"/>
          <p:cNvSpPr/>
          <p:nvPr/>
        </p:nvSpPr>
        <p:spPr>
          <a:xfrm>
            <a:off x="612720" y="6356520"/>
            <a:ext cx="19800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9D48BAB2-ED97-4A92-BE12-2793E8BE6A84}" type="slidenum">
              <a:rPr lang="en-US" sz="1400" b="0" strike="noStrike" spc="-1">
                <a:solidFill>
                  <a:srgbClr val="464653"/>
                </a:solidFill>
                <a:latin typeface="Gill Sans MT"/>
                <a:ea typeface="DejaVu Sans"/>
              </a:rPr>
              <a:t>100</a:t>
            </a:fld>
            <a:endParaRPr lang="en-US" sz="1400" b="0" strike="noStrike" spc="-1">
              <a:latin typeface="Arial"/>
            </a:endParaRPr>
          </a:p>
        </p:txBody>
      </p:sp>
      <p:sp>
        <p:nvSpPr>
          <p:cNvPr id="176" name="CustomShape 4"/>
          <p:cNvSpPr/>
          <p:nvPr/>
        </p:nvSpPr>
        <p:spPr>
          <a:xfrm>
            <a:off x="457200" y="1219320"/>
            <a:ext cx="8228520" cy="493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3240" algn="just">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A combination of cookies and data stored on the server (automatically by PHP)</a:t>
            </a:r>
            <a:endParaRPr lang="en-US" sz="2600" b="0" strike="noStrike" spc="-1">
              <a:latin typeface="Arial"/>
            </a:endParaRPr>
          </a:p>
          <a:p>
            <a:pPr marL="548640" lvl="1" indent="-273240" algn="just">
              <a:lnSpc>
                <a:spcPct val="100000"/>
              </a:lnSpc>
              <a:spcBef>
                <a:spcPts val="499"/>
              </a:spcBef>
              <a:buClr>
                <a:srgbClr val="9FB8CD"/>
              </a:buClr>
              <a:buSzPct val="76000"/>
              <a:buFont typeface="Wingdings 3" charset="2"/>
              <a:buChar char=""/>
            </a:pPr>
            <a:r>
              <a:rPr lang="en-US" sz="2300" b="0" strike="noStrike" spc="-1">
                <a:solidFill>
                  <a:srgbClr val="464653"/>
                </a:solidFill>
                <a:latin typeface="Gill Sans MT"/>
                <a:ea typeface="DejaVu Sans"/>
              </a:rPr>
              <a:t>saves a cookie containing an ID on the user’s computer that points to a session on the server</a:t>
            </a:r>
            <a:endParaRPr lang="en-US" sz="2300" b="0" strike="noStrike" spc="-1">
              <a:latin typeface="Arial"/>
            </a:endParaRPr>
          </a:p>
          <a:p>
            <a:pPr marL="274320" indent="-273240" algn="just">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A session is a global PHP array ($_SESSION)</a:t>
            </a:r>
            <a:endParaRPr lang="en-US" sz="2600" b="0" strike="noStrike" spc="-1">
              <a:latin typeface="Arial"/>
            </a:endParaRPr>
          </a:p>
          <a:p>
            <a:pPr marL="274320" indent="-273240" algn="just">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A session is designed as an easy way to store data – for a short period</a:t>
            </a:r>
            <a:endParaRPr lang="en-US" sz="2600" b="0" strike="noStrike" spc="-1">
              <a:latin typeface="Arial"/>
            </a:endParaRPr>
          </a:p>
          <a:p>
            <a:pPr marL="548640" lvl="1" indent="-273240" algn="just">
              <a:lnSpc>
                <a:spcPct val="100000"/>
              </a:lnSpc>
              <a:spcBef>
                <a:spcPts val="499"/>
              </a:spcBef>
              <a:buClr>
                <a:srgbClr val="9FB8CD"/>
              </a:buClr>
              <a:buSzPct val="76000"/>
              <a:buFont typeface="Wingdings 3" charset="2"/>
              <a:buChar char=""/>
            </a:pPr>
            <a:r>
              <a:rPr lang="en-US" sz="2300" b="0" strike="noStrike" spc="-1">
                <a:solidFill>
                  <a:srgbClr val="464653"/>
                </a:solidFill>
                <a:latin typeface="Gill Sans MT"/>
                <a:ea typeface="DejaVu Sans"/>
              </a:rPr>
              <a:t>a session’s lifetime in PHP is only 24 minutes by default</a:t>
            </a:r>
            <a:endParaRPr lang="en-US" sz="2300" b="0" strike="noStrike" spc="-1">
              <a:latin typeface="Arial"/>
            </a:endParaRPr>
          </a:p>
        </p:txBody>
      </p:sp>
    </p:spTree>
    <p:extLst>
      <p:ext uri="{BB962C8B-B14F-4D97-AF65-F5344CB8AC3E}">
        <p14:creationId xmlns:p14="http://schemas.microsoft.com/office/powerpoint/2010/main" val="421650501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ustomShape 1"/>
          <p:cNvSpPr/>
          <p:nvPr/>
        </p:nvSpPr>
        <p:spPr>
          <a:xfrm>
            <a:off x="457200" y="152280"/>
            <a:ext cx="8228520" cy="98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ea typeface="DejaVu Sans"/>
              </a:rPr>
              <a:t>Starting PHP session</a:t>
            </a:r>
            <a:endParaRPr lang="en-US" sz="3200" b="0" strike="noStrike" spc="-1">
              <a:latin typeface="Arial"/>
            </a:endParaRPr>
          </a:p>
        </p:txBody>
      </p:sp>
      <p:sp>
        <p:nvSpPr>
          <p:cNvPr id="178" name="CustomShape 2"/>
          <p:cNvSpPr/>
          <p:nvPr/>
        </p:nvSpPr>
        <p:spPr>
          <a:xfrm>
            <a:off x="2898720" y="6356520"/>
            <a:ext cx="35042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b="0" strike="noStrike" spc="-1">
                <a:solidFill>
                  <a:srgbClr val="464653"/>
                </a:solidFill>
                <a:latin typeface="Gill Sans MT"/>
                <a:ea typeface="DejaVu Sans"/>
              </a:rPr>
              <a:t>Sessions and Cookies management in PHP</a:t>
            </a:r>
            <a:endParaRPr lang="en-US" sz="1400" b="0" strike="noStrike" spc="-1">
              <a:latin typeface="Arial"/>
            </a:endParaRPr>
          </a:p>
        </p:txBody>
      </p:sp>
      <p:sp>
        <p:nvSpPr>
          <p:cNvPr id="179" name="CustomShape 3"/>
          <p:cNvSpPr/>
          <p:nvPr/>
        </p:nvSpPr>
        <p:spPr>
          <a:xfrm>
            <a:off x="612720" y="6356520"/>
            <a:ext cx="19800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06825260-90FC-4E0E-81CE-F23B477463CC}" type="slidenum">
              <a:rPr lang="en-US" sz="1400" b="0" strike="noStrike" spc="-1">
                <a:solidFill>
                  <a:srgbClr val="464653"/>
                </a:solidFill>
                <a:latin typeface="Gill Sans MT"/>
                <a:ea typeface="DejaVu Sans"/>
              </a:rPr>
              <a:t>101</a:t>
            </a:fld>
            <a:endParaRPr lang="en-US" sz="1400" b="0" strike="noStrike" spc="-1">
              <a:latin typeface="Arial"/>
            </a:endParaRPr>
          </a:p>
        </p:txBody>
      </p:sp>
      <p:sp>
        <p:nvSpPr>
          <p:cNvPr id="180" name="CustomShape 4"/>
          <p:cNvSpPr/>
          <p:nvPr/>
        </p:nvSpPr>
        <p:spPr>
          <a:xfrm>
            <a:off x="228600" y="1219320"/>
            <a:ext cx="8685720" cy="5028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3240" algn="just">
              <a:lnSpc>
                <a:spcPct val="100000"/>
              </a:lnSpc>
              <a:spcBef>
                <a:spcPts val="601"/>
              </a:spcBef>
              <a:buClr>
                <a:srgbClr val="727CA3"/>
              </a:buClr>
              <a:buSzPct val="76000"/>
              <a:buFont typeface="Wingdings 3" charset="2"/>
              <a:buChar char=""/>
            </a:pPr>
            <a:r>
              <a:rPr lang="en-US" sz="2800" b="0" strike="noStrike" spc="-1">
                <a:solidFill>
                  <a:srgbClr val="000000"/>
                </a:solidFill>
                <a:latin typeface="Gill Sans MT"/>
                <a:ea typeface="DejaVu Sans"/>
              </a:rPr>
              <a:t>Sessions must be started at the top of the page before it is used  </a:t>
            </a:r>
            <a:endParaRPr lang="en-US" sz="2800" b="0" strike="noStrike" spc="-1">
              <a:latin typeface="Arial"/>
            </a:endParaRPr>
          </a:p>
          <a:p>
            <a:pPr algn="just">
              <a:lnSpc>
                <a:spcPct val="100000"/>
              </a:lnSpc>
              <a:spcBef>
                <a:spcPts val="601"/>
              </a:spcBef>
            </a:pPr>
            <a:r>
              <a:rPr lang="en-US" sz="2800" b="1" strike="noStrike" spc="-1">
                <a:solidFill>
                  <a:srgbClr val="000000"/>
                </a:solidFill>
                <a:latin typeface="Gill Sans MT"/>
                <a:ea typeface="DejaVu Sans"/>
              </a:rPr>
              <a:t>	</a:t>
            </a:r>
            <a:r>
              <a:rPr lang="en-US" sz="2800" b="1" strike="noStrike" spc="-1">
                <a:solidFill>
                  <a:srgbClr val="FF0000"/>
                </a:solidFill>
                <a:latin typeface="Gill Sans MT"/>
                <a:ea typeface="DejaVu Sans"/>
              </a:rPr>
              <a:t>session_start()</a:t>
            </a:r>
            <a:endParaRPr lang="en-US" sz="2800" b="0" strike="noStrike" spc="-1">
              <a:latin typeface="Arial"/>
            </a:endParaRPr>
          </a:p>
          <a:p>
            <a:pPr marL="274320" indent="-273240" algn="just">
              <a:lnSpc>
                <a:spcPct val="100000"/>
              </a:lnSpc>
              <a:spcBef>
                <a:spcPts val="601"/>
              </a:spcBef>
              <a:buClr>
                <a:srgbClr val="727CA3"/>
              </a:buClr>
              <a:buSzPct val="76000"/>
              <a:buFont typeface="Wingdings 3" charset="2"/>
              <a:buChar char=""/>
            </a:pPr>
            <a:r>
              <a:rPr lang="en-US" sz="2800" b="0" strike="noStrike" spc="-1">
                <a:solidFill>
                  <a:srgbClr val="000000"/>
                </a:solidFill>
                <a:latin typeface="Gill Sans MT"/>
                <a:ea typeface="DejaVu Sans"/>
              </a:rPr>
              <a:t>Session_start() function creates a new session and generate a unique session ID for the user.</a:t>
            </a:r>
            <a:endParaRPr lang="en-US" sz="2800" b="0" strike="noStrike" spc="-1">
              <a:latin typeface="Arial"/>
            </a:endParaRPr>
          </a:p>
          <a:p>
            <a:pPr marL="548640" lvl="1" indent="-273240" algn="just">
              <a:lnSpc>
                <a:spcPct val="100000"/>
              </a:lnSpc>
              <a:spcBef>
                <a:spcPts val="499"/>
              </a:spcBef>
              <a:buClr>
                <a:srgbClr val="9FB8CD"/>
              </a:buClr>
              <a:buSzPct val="76000"/>
              <a:buFont typeface="Wingdings 3" charset="2"/>
              <a:buChar char=""/>
            </a:pPr>
            <a:r>
              <a:rPr lang="en-US" sz="2500" b="0" strike="noStrike" spc="-1">
                <a:solidFill>
                  <a:srgbClr val="464653"/>
                </a:solidFill>
                <a:latin typeface="Gill Sans MT"/>
                <a:ea typeface="DejaVu Sans"/>
              </a:rPr>
              <a:t>it first checks for an existing session ID. If it finds one, i.e. if the session is already started, it sets up the session variables and if doesn't, it starts a new session by creating a new session ID.</a:t>
            </a:r>
            <a:endParaRPr lang="en-US" sz="2500" b="0" strike="noStrike" spc="-1">
              <a:latin typeface="Arial"/>
            </a:endParaRPr>
          </a:p>
        </p:txBody>
      </p:sp>
    </p:spTree>
    <p:extLst>
      <p:ext uri="{BB962C8B-B14F-4D97-AF65-F5344CB8AC3E}">
        <p14:creationId xmlns:p14="http://schemas.microsoft.com/office/powerpoint/2010/main" val="27352028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457200" y="152280"/>
            <a:ext cx="8228520" cy="98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100000"/>
              </a:lnSpc>
            </a:pPr>
            <a:r>
              <a:rPr lang="en-US" sz="3200" b="0" strike="noStrike" spc="-1">
                <a:solidFill>
                  <a:srgbClr val="464653"/>
                </a:solidFill>
                <a:latin typeface="Bookman Old Style"/>
                <a:ea typeface="DejaVu Sans"/>
              </a:rPr>
              <a:t>Storing and Accessing Session Data</a:t>
            </a:r>
            <a:endParaRPr lang="en-US" sz="3200" b="0" strike="noStrike" spc="-1">
              <a:latin typeface="Arial"/>
            </a:endParaRPr>
          </a:p>
        </p:txBody>
      </p:sp>
      <p:sp>
        <p:nvSpPr>
          <p:cNvPr id="182" name="CustomShape 2"/>
          <p:cNvSpPr/>
          <p:nvPr/>
        </p:nvSpPr>
        <p:spPr>
          <a:xfrm>
            <a:off x="2898720" y="6356520"/>
            <a:ext cx="35042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b="0" strike="noStrike" spc="-1">
                <a:solidFill>
                  <a:srgbClr val="464653"/>
                </a:solidFill>
                <a:latin typeface="Gill Sans MT"/>
                <a:ea typeface="DejaVu Sans"/>
              </a:rPr>
              <a:t>Sessions and Cookies management in PHP</a:t>
            </a:r>
            <a:endParaRPr lang="en-US" sz="1400" b="0" strike="noStrike" spc="-1">
              <a:latin typeface="Arial"/>
            </a:endParaRPr>
          </a:p>
        </p:txBody>
      </p:sp>
      <p:sp>
        <p:nvSpPr>
          <p:cNvPr id="183" name="CustomShape 3"/>
          <p:cNvSpPr/>
          <p:nvPr/>
        </p:nvSpPr>
        <p:spPr>
          <a:xfrm>
            <a:off x="612720" y="6356520"/>
            <a:ext cx="19800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D5BD873F-7EDF-4EFE-8354-42592C66847B}" type="slidenum">
              <a:rPr lang="en-US" sz="1400" b="0" strike="noStrike" spc="-1">
                <a:solidFill>
                  <a:srgbClr val="464653"/>
                </a:solidFill>
                <a:latin typeface="Gill Sans MT"/>
                <a:ea typeface="DejaVu Sans"/>
              </a:rPr>
              <a:t>102</a:t>
            </a:fld>
            <a:endParaRPr lang="en-US" sz="1400" b="0" strike="noStrike" spc="-1">
              <a:latin typeface="Arial"/>
            </a:endParaRPr>
          </a:p>
        </p:txBody>
      </p:sp>
      <p:sp>
        <p:nvSpPr>
          <p:cNvPr id="184" name="CustomShape 4"/>
          <p:cNvSpPr/>
          <p:nvPr/>
        </p:nvSpPr>
        <p:spPr>
          <a:xfrm>
            <a:off x="228600" y="1219320"/>
            <a:ext cx="8609400" cy="518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74320" indent="-273240" algn="just">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session data can be stored as key-value pairs in the $_SESSION[] super global array. </a:t>
            </a:r>
            <a:endParaRPr lang="en-US" sz="2600" b="0" strike="noStrike" spc="-1">
              <a:latin typeface="Arial"/>
            </a:endParaRPr>
          </a:p>
          <a:p>
            <a:pPr marL="548640" lvl="1" indent="-273240" algn="just">
              <a:lnSpc>
                <a:spcPct val="100000"/>
              </a:lnSpc>
              <a:spcBef>
                <a:spcPts val="499"/>
              </a:spcBef>
              <a:buClr>
                <a:srgbClr val="9FB8CD"/>
              </a:buClr>
              <a:buSzPct val="76000"/>
              <a:buFont typeface="Wingdings 3" charset="2"/>
              <a:buChar char=""/>
            </a:pPr>
            <a:r>
              <a:rPr lang="en-US" sz="2300" b="0" strike="noStrike" spc="-1">
                <a:solidFill>
                  <a:srgbClr val="464653"/>
                </a:solidFill>
                <a:latin typeface="Gill Sans MT"/>
                <a:ea typeface="DejaVu Sans"/>
              </a:rPr>
              <a:t>The stored data can be accessed during lifetime of a session. </a:t>
            </a:r>
            <a:endParaRPr lang="en-US" sz="2300" b="0" strike="noStrike" spc="-1">
              <a:latin typeface="Arial"/>
            </a:endParaRPr>
          </a:p>
          <a:p>
            <a:pPr algn="just">
              <a:lnSpc>
                <a:spcPct val="100000"/>
              </a:lnSpc>
              <a:spcBef>
                <a:spcPts val="601"/>
              </a:spcBef>
            </a:pPr>
            <a:endParaRPr lang="en-US" sz="2300" b="0" strike="noStrike" spc="-1">
              <a:latin typeface="Arial"/>
            </a:endParaRPr>
          </a:p>
        </p:txBody>
      </p:sp>
      <p:sp>
        <p:nvSpPr>
          <p:cNvPr id="185" name="CustomShape 5"/>
          <p:cNvSpPr/>
          <p:nvPr/>
        </p:nvSpPr>
        <p:spPr>
          <a:xfrm>
            <a:off x="609480" y="2590920"/>
            <a:ext cx="7009200" cy="3928320"/>
          </a:xfrm>
          <a:prstGeom prst="rect">
            <a:avLst/>
          </a:prstGeom>
          <a:gradFill rotWithShape="0">
            <a:gsLst>
              <a:gs pos="0">
                <a:srgbClr val="F9FFCD"/>
              </a:gs>
              <a:gs pos="100000">
                <a:srgbClr val="FDFFEA"/>
              </a:gs>
            </a:gsLst>
            <a:lin ang="16200000"/>
          </a:gradFill>
          <a:ln w="9360">
            <a:solidFill>
              <a:srgbClr val="CFD775"/>
            </a:solidFill>
            <a:round/>
          </a:ln>
          <a:effectLst>
            <a:outerShdw dist="25560" dir="5400000">
              <a:srgbClr val="000000">
                <a:alpha val="40000"/>
              </a:srgbClr>
            </a:outerShdw>
          </a:effectLst>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800" b="0" strike="noStrike" spc="-1">
                <a:solidFill>
                  <a:srgbClr val="000000"/>
                </a:solidFill>
                <a:latin typeface="Gill Sans MT"/>
                <a:ea typeface="DejaVu Sans"/>
              </a:rPr>
              <a:t>&lt;?php</a:t>
            </a:r>
            <a:endParaRPr lang="en-US" sz="2800" b="0" strike="noStrike" spc="-1">
              <a:latin typeface="Arial"/>
            </a:endParaRPr>
          </a:p>
          <a:p>
            <a:pPr>
              <a:lnSpc>
                <a:spcPct val="100000"/>
              </a:lnSpc>
            </a:pPr>
            <a:r>
              <a:rPr lang="en-US" sz="2800" b="0" strike="noStrike" spc="-1">
                <a:solidFill>
                  <a:srgbClr val="000000"/>
                </a:solidFill>
                <a:latin typeface="Gill Sans MT"/>
                <a:ea typeface="DejaVu Sans"/>
              </a:rPr>
              <a:t>// Starting session</a:t>
            </a:r>
            <a:endParaRPr lang="en-US" sz="2800" b="0" strike="noStrike" spc="-1">
              <a:latin typeface="Arial"/>
            </a:endParaRPr>
          </a:p>
          <a:p>
            <a:pPr>
              <a:lnSpc>
                <a:spcPct val="100000"/>
              </a:lnSpc>
            </a:pPr>
            <a:r>
              <a:rPr lang="en-US" sz="2800" b="1" strike="noStrike" spc="-1">
                <a:solidFill>
                  <a:srgbClr val="000000"/>
                </a:solidFill>
                <a:latin typeface="Gill Sans MT"/>
                <a:ea typeface="DejaVu Sans"/>
              </a:rPr>
              <a:t>session_start();</a:t>
            </a:r>
            <a:endParaRPr lang="en-US" sz="2800" b="0" strike="noStrike" spc="-1">
              <a:latin typeface="Arial"/>
            </a:endParaRPr>
          </a:p>
          <a:p>
            <a:pPr>
              <a:lnSpc>
                <a:spcPct val="100000"/>
              </a:lnSpc>
            </a:pPr>
            <a:endParaRPr lang="en-US" sz="2800" b="0" strike="noStrike" spc="-1">
              <a:latin typeface="Arial"/>
            </a:endParaRPr>
          </a:p>
          <a:p>
            <a:pPr>
              <a:lnSpc>
                <a:spcPct val="100000"/>
              </a:lnSpc>
            </a:pPr>
            <a:r>
              <a:rPr lang="en-US" sz="2800" b="0" strike="noStrike" spc="-1">
                <a:solidFill>
                  <a:srgbClr val="000000"/>
                </a:solidFill>
                <a:latin typeface="Gill Sans MT"/>
                <a:ea typeface="DejaVu Sans"/>
              </a:rPr>
              <a:t>// Storing session data</a:t>
            </a:r>
            <a:endParaRPr lang="en-US" sz="2800" b="0" strike="noStrike" spc="-1">
              <a:latin typeface="Arial"/>
            </a:endParaRPr>
          </a:p>
          <a:p>
            <a:pPr>
              <a:lnSpc>
                <a:spcPct val="100000"/>
              </a:lnSpc>
            </a:pPr>
            <a:r>
              <a:rPr lang="en-US" sz="2800" b="1" strike="noStrike" spc="-1">
                <a:solidFill>
                  <a:srgbClr val="000000"/>
                </a:solidFill>
                <a:latin typeface="Gill Sans MT"/>
                <a:ea typeface="DejaVu Sans"/>
              </a:rPr>
              <a:t>$_SESSION["firstname"] = “Abebe";</a:t>
            </a:r>
            <a:endParaRPr lang="en-US" sz="2800" b="0" strike="noStrike" spc="-1">
              <a:latin typeface="Arial"/>
            </a:endParaRPr>
          </a:p>
          <a:p>
            <a:pPr>
              <a:lnSpc>
                <a:spcPct val="100000"/>
              </a:lnSpc>
            </a:pPr>
            <a:r>
              <a:rPr lang="en-US" sz="2800" b="0" strike="noStrike" spc="-1">
                <a:solidFill>
                  <a:srgbClr val="000000"/>
                </a:solidFill>
                <a:latin typeface="Gill Sans MT"/>
                <a:ea typeface="DejaVu Sans"/>
              </a:rPr>
              <a:t>$_SESSION["lastname"] = “Lemlem";</a:t>
            </a:r>
            <a:endParaRPr lang="en-US" sz="2800" b="0" strike="noStrike" spc="-1">
              <a:latin typeface="Arial"/>
            </a:endParaRPr>
          </a:p>
          <a:p>
            <a:pPr>
              <a:lnSpc>
                <a:spcPct val="100000"/>
              </a:lnSpc>
            </a:pPr>
            <a:r>
              <a:rPr lang="en-US" sz="2800" b="0" strike="noStrike" spc="-1">
                <a:solidFill>
                  <a:srgbClr val="000000"/>
                </a:solidFill>
                <a:latin typeface="Gill Sans MT"/>
                <a:ea typeface="DejaVu Sans"/>
              </a:rPr>
              <a:t>?&gt;</a:t>
            </a:r>
            <a:endParaRPr lang="en-US" sz="2800" b="0" strike="noStrike" spc="-1">
              <a:latin typeface="Arial"/>
            </a:endParaRPr>
          </a:p>
        </p:txBody>
      </p:sp>
    </p:spTree>
    <p:extLst>
      <p:ext uri="{BB962C8B-B14F-4D97-AF65-F5344CB8AC3E}">
        <p14:creationId xmlns:p14="http://schemas.microsoft.com/office/powerpoint/2010/main" val="312400838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457200" y="152280"/>
            <a:ext cx="8228520" cy="98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ea typeface="DejaVu Sans"/>
              </a:rPr>
              <a:t>Accessing session data</a:t>
            </a:r>
            <a:endParaRPr lang="en-US" sz="3200" b="0" strike="noStrike" spc="-1">
              <a:latin typeface="Arial"/>
            </a:endParaRPr>
          </a:p>
        </p:txBody>
      </p:sp>
      <p:sp>
        <p:nvSpPr>
          <p:cNvPr id="187" name="CustomShape 2"/>
          <p:cNvSpPr/>
          <p:nvPr/>
        </p:nvSpPr>
        <p:spPr>
          <a:xfrm>
            <a:off x="2898720" y="6356520"/>
            <a:ext cx="35042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b="0" strike="noStrike" spc="-1">
                <a:solidFill>
                  <a:srgbClr val="464653"/>
                </a:solidFill>
                <a:latin typeface="Gill Sans MT"/>
                <a:ea typeface="DejaVu Sans"/>
              </a:rPr>
              <a:t>Sessions and Cookies management in PHP</a:t>
            </a:r>
            <a:endParaRPr lang="en-US" sz="1400" b="0" strike="noStrike" spc="-1">
              <a:latin typeface="Arial"/>
            </a:endParaRPr>
          </a:p>
        </p:txBody>
      </p:sp>
      <p:sp>
        <p:nvSpPr>
          <p:cNvPr id="188" name="CustomShape 3"/>
          <p:cNvSpPr/>
          <p:nvPr/>
        </p:nvSpPr>
        <p:spPr>
          <a:xfrm>
            <a:off x="612720" y="6356520"/>
            <a:ext cx="19800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A177B673-7446-46FE-85CF-E08FBFA79542}" type="slidenum">
              <a:rPr lang="en-US" sz="1400" b="0" strike="noStrike" spc="-1">
                <a:solidFill>
                  <a:srgbClr val="464653"/>
                </a:solidFill>
                <a:latin typeface="Gill Sans MT"/>
                <a:ea typeface="DejaVu Sans"/>
              </a:rPr>
              <a:t>103</a:t>
            </a:fld>
            <a:endParaRPr lang="en-US" sz="1400" b="0" strike="noStrike" spc="-1">
              <a:latin typeface="Arial"/>
            </a:endParaRPr>
          </a:p>
        </p:txBody>
      </p:sp>
      <p:sp>
        <p:nvSpPr>
          <p:cNvPr id="189" name="CustomShape 4"/>
          <p:cNvSpPr/>
          <p:nvPr/>
        </p:nvSpPr>
        <p:spPr>
          <a:xfrm>
            <a:off x="457200" y="1219320"/>
            <a:ext cx="8228520" cy="493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3240" algn="just">
              <a:lnSpc>
                <a:spcPct val="100000"/>
              </a:lnSpc>
              <a:spcBef>
                <a:spcPts val="601"/>
              </a:spcBef>
              <a:buClr>
                <a:srgbClr val="727CA3"/>
              </a:buClr>
              <a:buSzPct val="76000"/>
              <a:buFont typeface="Wingdings 3" charset="2"/>
              <a:buChar char=""/>
            </a:pPr>
            <a:r>
              <a:rPr lang="en-US" sz="2800" b="0" strike="noStrike" spc="-1">
                <a:solidFill>
                  <a:srgbClr val="000000"/>
                </a:solidFill>
                <a:latin typeface="Gill Sans MT"/>
                <a:ea typeface="DejaVu Sans"/>
              </a:rPr>
              <a:t>We can access the session data we set on our previous example from any other page on the same web domain</a:t>
            </a:r>
            <a:endParaRPr lang="en-US" sz="2800" b="0" strike="noStrike" spc="-1">
              <a:latin typeface="Arial"/>
            </a:endParaRPr>
          </a:p>
          <a:p>
            <a:pPr marL="274320" indent="-273240" algn="just">
              <a:lnSpc>
                <a:spcPct val="100000"/>
              </a:lnSpc>
              <a:spcBef>
                <a:spcPts val="601"/>
              </a:spcBef>
              <a:buClr>
                <a:srgbClr val="727CA3"/>
              </a:buClr>
              <a:buSzPct val="76000"/>
              <a:buFont typeface="Wingdings 3" charset="2"/>
              <a:buChar char=""/>
            </a:pPr>
            <a:r>
              <a:rPr lang="en-US" sz="2800" b="0" strike="noStrike" spc="-1">
                <a:solidFill>
                  <a:srgbClr val="000000"/>
                </a:solidFill>
                <a:latin typeface="Gill Sans MT"/>
                <a:ea typeface="DejaVu Sans"/>
              </a:rPr>
              <a:t>Simply recreate the session by calling session_start() and then pass the corresponding key to the $_SESSION associative array.</a:t>
            </a:r>
            <a:endParaRPr lang="en-US" sz="2800" b="0" strike="noStrike" spc="-1">
              <a:latin typeface="Arial"/>
            </a:endParaRPr>
          </a:p>
        </p:txBody>
      </p:sp>
      <p:sp>
        <p:nvSpPr>
          <p:cNvPr id="190" name="CustomShape 5"/>
          <p:cNvSpPr/>
          <p:nvPr/>
        </p:nvSpPr>
        <p:spPr>
          <a:xfrm>
            <a:off x="788760" y="4330800"/>
            <a:ext cx="5556960" cy="2039400"/>
          </a:xfrm>
          <a:prstGeom prst="rect">
            <a:avLst/>
          </a:prstGeom>
          <a:gradFill rotWithShape="0">
            <a:gsLst>
              <a:gs pos="0">
                <a:srgbClr val="F9FFCD"/>
              </a:gs>
              <a:gs pos="100000">
                <a:srgbClr val="FDFFEA"/>
              </a:gs>
            </a:gsLst>
            <a:lin ang="16200000"/>
          </a:gradFill>
          <a:ln w="9360">
            <a:solidFill>
              <a:srgbClr val="CFD775"/>
            </a:solidFill>
            <a:round/>
          </a:ln>
          <a:effectLst>
            <a:outerShdw dist="25560" dir="5400000">
              <a:srgbClr val="000000">
                <a:alpha val="40000"/>
              </a:srgbClr>
            </a:outerShdw>
          </a:effectLst>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3200" b="0" strike="noStrike" spc="-1">
                <a:solidFill>
                  <a:srgbClr val="000000"/>
                </a:solidFill>
                <a:latin typeface="Gill Sans MT"/>
                <a:ea typeface="DejaVu Sans"/>
              </a:rPr>
              <a:t>&lt;?php</a:t>
            </a:r>
            <a:endParaRPr lang="en-US" sz="3200" b="0" strike="noStrike" spc="-1">
              <a:latin typeface="Arial"/>
            </a:endParaRPr>
          </a:p>
          <a:p>
            <a:pPr>
              <a:lnSpc>
                <a:spcPct val="100000"/>
              </a:lnSpc>
            </a:pPr>
            <a:r>
              <a:rPr lang="en-US" sz="3200" b="0" strike="noStrike" spc="-1">
                <a:solidFill>
                  <a:srgbClr val="000000"/>
                </a:solidFill>
                <a:latin typeface="Gill Sans MT"/>
                <a:ea typeface="DejaVu Sans"/>
              </a:rPr>
              <a:t>session_start();</a:t>
            </a:r>
            <a:endParaRPr lang="en-US" sz="3200" b="0" strike="noStrike" spc="-1">
              <a:latin typeface="Arial"/>
            </a:endParaRPr>
          </a:p>
          <a:p>
            <a:pPr>
              <a:lnSpc>
                <a:spcPct val="100000"/>
              </a:lnSpc>
            </a:pPr>
            <a:r>
              <a:rPr lang="en-US" sz="3200" b="0" strike="noStrike" spc="-1">
                <a:solidFill>
                  <a:srgbClr val="000000"/>
                </a:solidFill>
                <a:latin typeface="Gill Sans MT"/>
                <a:ea typeface="DejaVu Sans"/>
              </a:rPr>
              <a:t>echo $_SESSION["Name"];</a:t>
            </a:r>
            <a:endParaRPr lang="en-US" sz="3200" b="0" strike="noStrike" spc="-1">
              <a:latin typeface="Arial"/>
            </a:endParaRPr>
          </a:p>
          <a:p>
            <a:pPr>
              <a:lnSpc>
                <a:spcPct val="100000"/>
              </a:lnSpc>
            </a:pPr>
            <a:r>
              <a:rPr lang="en-US" sz="3200" b="0" strike="noStrike" spc="-1">
                <a:solidFill>
                  <a:srgbClr val="000000"/>
                </a:solidFill>
                <a:latin typeface="Gill Sans MT"/>
                <a:ea typeface="DejaVu Sans"/>
              </a:rPr>
              <a:t>?&gt;</a:t>
            </a:r>
            <a:endParaRPr lang="en-US" sz="3200" b="0" strike="noStrike" spc="-1">
              <a:latin typeface="Arial"/>
            </a:endParaRPr>
          </a:p>
        </p:txBody>
      </p:sp>
    </p:spTree>
    <p:extLst>
      <p:ext uri="{BB962C8B-B14F-4D97-AF65-F5344CB8AC3E}">
        <p14:creationId xmlns:p14="http://schemas.microsoft.com/office/powerpoint/2010/main" val="199076830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457200" y="152280"/>
            <a:ext cx="8228520" cy="98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ea typeface="DejaVu Sans"/>
              </a:rPr>
              <a:t>Destroying PHP session</a:t>
            </a:r>
            <a:endParaRPr lang="en-US" sz="3200" b="0" strike="noStrike" spc="-1">
              <a:latin typeface="Arial"/>
            </a:endParaRPr>
          </a:p>
        </p:txBody>
      </p:sp>
      <p:sp>
        <p:nvSpPr>
          <p:cNvPr id="192" name="CustomShape 2"/>
          <p:cNvSpPr/>
          <p:nvPr/>
        </p:nvSpPr>
        <p:spPr>
          <a:xfrm>
            <a:off x="2898720" y="6356520"/>
            <a:ext cx="35042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b="0" strike="noStrike" spc="-1">
                <a:solidFill>
                  <a:srgbClr val="464653"/>
                </a:solidFill>
                <a:latin typeface="Gill Sans MT"/>
                <a:ea typeface="DejaVu Sans"/>
              </a:rPr>
              <a:t>Sessions and Cookies management in PHP</a:t>
            </a:r>
            <a:endParaRPr lang="en-US" sz="1400" b="0" strike="noStrike" spc="-1">
              <a:latin typeface="Arial"/>
            </a:endParaRPr>
          </a:p>
        </p:txBody>
      </p:sp>
      <p:sp>
        <p:nvSpPr>
          <p:cNvPr id="193" name="CustomShape 3"/>
          <p:cNvSpPr/>
          <p:nvPr/>
        </p:nvSpPr>
        <p:spPr>
          <a:xfrm>
            <a:off x="612720" y="6356520"/>
            <a:ext cx="19800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F72BC66E-4003-4F19-8978-3EDFBE2B914D}" type="slidenum">
              <a:rPr lang="en-US" sz="1400" b="0" strike="noStrike" spc="-1">
                <a:solidFill>
                  <a:srgbClr val="464653"/>
                </a:solidFill>
                <a:latin typeface="Gill Sans MT"/>
                <a:ea typeface="DejaVu Sans"/>
              </a:rPr>
              <a:t>104</a:t>
            </a:fld>
            <a:endParaRPr lang="en-US" sz="1400" b="0" strike="noStrike" spc="-1">
              <a:latin typeface="Arial"/>
            </a:endParaRPr>
          </a:p>
        </p:txBody>
      </p:sp>
      <p:sp>
        <p:nvSpPr>
          <p:cNvPr id="194" name="CustomShape 4"/>
          <p:cNvSpPr/>
          <p:nvPr/>
        </p:nvSpPr>
        <p:spPr>
          <a:xfrm>
            <a:off x="76320" y="1219320"/>
            <a:ext cx="8990640" cy="510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3240">
              <a:lnSpc>
                <a:spcPct val="100000"/>
              </a:lnSpc>
              <a:spcBef>
                <a:spcPts val="601"/>
              </a:spcBef>
              <a:buClr>
                <a:srgbClr val="727CA3"/>
              </a:buClr>
              <a:buSzPct val="76000"/>
              <a:buFont typeface="Wingdings 3" charset="2"/>
              <a:buChar char=""/>
            </a:pPr>
            <a:r>
              <a:rPr lang="en-US" sz="3200" b="0" strike="noStrike" spc="-1">
                <a:solidFill>
                  <a:srgbClr val="000000"/>
                </a:solidFill>
                <a:latin typeface="Gill Sans MT"/>
                <a:ea typeface="DejaVu Sans"/>
              </a:rPr>
              <a:t>all global session variables can be removed by destroing the session using </a:t>
            </a:r>
            <a:endParaRPr lang="en-US" sz="3200" b="0" strike="noStrike" spc="-1">
              <a:latin typeface="Arial"/>
            </a:endParaRPr>
          </a:p>
          <a:p>
            <a:pPr marL="548640" lvl="1" indent="-273240">
              <a:lnSpc>
                <a:spcPct val="100000"/>
              </a:lnSpc>
              <a:spcBef>
                <a:spcPts val="499"/>
              </a:spcBef>
              <a:buClr>
                <a:srgbClr val="9FB8CD"/>
              </a:buClr>
              <a:buSzPct val="76000"/>
              <a:buFont typeface="Wingdings 3" charset="2"/>
              <a:buChar char=""/>
            </a:pPr>
            <a:r>
              <a:rPr lang="en-US" sz="2800" b="0" strike="noStrike" spc="-1">
                <a:solidFill>
                  <a:srgbClr val="464653"/>
                </a:solidFill>
                <a:latin typeface="Gill Sans MT"/>
                <a:ea typeface="DejaVu Sans"/>
              </a:rPr>
              <a:t>session_unset(“sessionId”) //remove all session variables</a:t>
            </a:r>
            <a:endParaRPr lang="en-US" sz="2800" b="0" strike="noStrike" spc="-1">
              <a:latin typeface="Arial"/>
            </a:endParaRPr>
          </a:p>
          <a:p>
            <a:pPr marL="548640" lvl="1" indent="-273240">
              <a:lnSpc>
                <a:spcPct val="100000"/>
              </a:lnSpc>
              <a:spcBef>
                <a:spcPts val="499"/>
              </a:spcBef>
              <a:buClr>
                <a:srgbClr val="9FB8CD"/>
              </a:buClr>
              <a:buSzPct val="76000"/>
              <a:buFont typeface="Wingdings 3" charset="2"/>
              <a:buChar char=""/>
            </a:pPr>
            <a:r>
              <a:rPr lang="en-US" sz="2800" b="0" strike="noStrike" spc="-1">
                <a:solidFill>
                  <a:srgbClr val="464653"/>
                </a:solidFill>
                <a:latin typeface="Gill Sans MT"/>
                <a:ea typeface="DejaVu Sans"/>
              </a:rPr>
              <a:t>session_destroy():// destroy the session</a:t>
            </a:r>
            <a:endParaRPr lang="en-US" sz="2800" b="0" strike="noStrike" spc="-1">
              <a:latin typeface="Arial"/>
            </a:endParaRPr>
          </a:p>
          <a:p>
            <a:pPr marL="274320">
              <a:lnSpc>
                <a:spcPct val="100000"/>
              </a:lnSpc>
              <a:spcBef>
                <a:spcPts val="499"/>
              </a:spcBef>
            </a:pPr>
            <a:endParaRPr lang="en-US" sz="2800" b="0" strike="noStrike" spc="-1">
              <a:latin typeface="Arial"/>
            </a:endParaRPr>
          </a:p>
        </p:txBody>
      </p:sp>
      <p:sp>
        <p:nvSpPr>
          <p:cNvPr id="195" name="CustomShape 5"/>
          <p:cNvSpPr/>
          <p:nvPr/>
        </p:nvSpPr>
        <p:spPr>
          <a:xfrm>
            <a:off x="228600" y="3657600"/>
            <a:ext cx="4837320" cy="3380760"/>
          </a:xfrm>
          <a:prstGeom prst="rect">
            <a:avLst/>
          </a:prstGeom>
          <a:gradFill rotWithShape="0">
            <a:gsLst>
              <a:gs pos="0">
                <a:srgbClr val="F9FFCD"/>
              </a:gs>
              <a:gs pos="100000">
                <a:srgbClr val="FDFFEA"/>
              </a:gs>
            </a:gsLst>
            <a:lin ang="16200000"/>
          </a:gradFill>
          <a:ln w="9360">
            <a:solidFill>
              <a:srgbClr val="CFD775"/>
            </a:solidFill>
            <a:round/>
          </a:ln>
          <a:effectLst>
            <a:outerShdw dist="25560" dir="5400000">
              <a:srgbClr val="000000">
                <a:alpha val="40000"/>
              </a:srgbClr>
            </a:outerShdw>
          </a:effectLst>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000000"/>
                </a:solidFill>
                <a:latin typeface="Gill Sans MT"/>
                <a:ea typeface="DejaVu Sans"/>
              </a:rPr>
              <a:t>&lt;?php</a:t>
            </a:r>
            <a:endParaRPr lang="en-US" sz="2400" b="0" strike="noStrike" spc="-1">
              <a:latin typeface="Arial"/>
            </a:endParaRPr>
          </a:p>
          <a:p>
            <a:pPr>
              <a:lnSpc>
                <a:spcPct val="100000"/>
              </a:lnSpc>
            </a:pPr>
            <a:r>
              <a:rPr lang="en-US" sz="2400" b="0" strike="noStrike" spc="-1">
                <a:solidFill>
                  <a:srgbClr val="000000"/>
                </a:solidFill>
                <a:latin typeface="Gill Sans MT"/>
                <a:ea typeface="DejaVu Sans"/>
              </a:rPr>
              <a:t>session_start();</a:t>
            </a:r>
            <a:endParaRPr lang="en-US" sz="2400" b="0" strike="noStrike" spc="-1">
              <a:latin typeface="Arial"/>
            </a:endParaRPr>
          </a:p>
          <a:p>
            <a:pPr>
              <a:lnSpc>
                <a:spcPct val="100000"/>
              </a:lnSpc>
            </a:pPr>
            <a:r>
              <a:rPr lang="en-US" sz="2400" b="0" strike="noStrike" spc="-1">
                <a:solidFill>
                  <a:srgbClr val="000000"/>
                </a:solidFill>
                <a:latin typeface="Gill Sans MT"/>
                <a:ea typeface="DejaVu Sans"/>
              </a:rPr>
              <a:t>// Removing session data</a:t>
            </a:r>
            <a:endParaRPr lang="en-US" sz="2400" b="0" strike="noStrike" spc="-1">
              <a:latin typeface="Arial"/>
            </a:endParaRPr>
          </a:p>
          <a:p>
            <a:pPr>
              <a:lnSpc>
                <a:spcPct val="100000"/>
              </a:lnSpc>
            </a:pPr>
            <a:r>
              <a:rPr lang="en-US" sz="2400" b="0" strike="noStrike" spc="-1">
                <a:solidFill>
                  <a:srgbClr val="000000"/>
                </a:solidFill>
                <a:latin typeface="Gill Sans MT"/>
                <a:ea typeface="DejaVu Sans"/>
              </a:rPr>
              <a:t>if(isset($_SESSION[“username"])){</a:t>
            </a:r>
            <a:endParaRPr lang="en-US" sz="2400" b="0" strike="noStrike" spc="-1">
              <a:latin typeface="Arial"/>
            </a:endParaRPr>
          </a:p>
          <a:p>
            <a:pPr>
              <a:lnSpc>
                <a:spcPct val="100000"/>
              </a:lnSpc>
            </a:pPr>
            <a:r>
              <a:rPr lang="en-US" sz="2400" b="0" strike="noStrike" spc="-1">
                <a:solidFill>
                  <a:srgbClr val="000000"/>
                </a:solidFill>
                <a:latin typeface="Gill Sans MT"/>
                <a:ea typeface="DejaVu Sans"/>
              </a:rPr>
              <a:t>session_unset($_SESSION[“username"]);</a:t>
            </a:r>
            <a:endParaRPr lang="en-US" sz="2400" b="0" strike="noStrike" spc="-1">
              <a:latin typeface="Arial"/>
            </a:endParaRPr>
          </a:p>
          <a:p>
            <a:pPr>
              <a:lnSpc>
                <a:spcPct val="100000"/>
              </a:lnSpc>
            </a:pPr>
            <a:r>
              <a:rPr lang="en-US" sz="2400" b="0" strike="noStrike" spc="-1">
                <a:solidFill>
                  <a:srgbClr val="000000"/>
                </a:solidFill>
                <a:latin typeface="Gill Sans MT"/>
                <a:ea typeface="DejaVu Sans"/>
              </a:rPr>
              <a:t>}</a:t>
            </a:r>
            <a:endParaRPr lang="en-US" sz="2400" b="0" strike="noStrike" spc="-1">
              <a:latin typeface="Arial"/>
            </a:endParaRPr>
          </a:p>
          <a:p>
            <a:pPr>
              <a:lnSpc>
                <a:spcPct val="100000"/>
              </a:lnSpc>
            </a:pPr>
            <a:r>
              <a:rPr lang="en-US" sz="2400" b="0" strike="noStrike" spc="-1">
                <a:solidFill>
                  <a:srgbClr val="000000"/>
                </a:solidFill>
                <a:latin typeface="Gill Sans MT"/>
                <a:ea typeface="DejaVu Sans"/>
              </a:rPr>
              <a:t>?&gt;</a:t>
            </a:r>
            <a:endParaRPr lang="en-US" sz="2400" b="0" strike="noStrike" spc="-1">
              <a:latin typeface="Arial"/>
            </a:endParaRPr>
          </a:p>
        </p:txBody>
      </p:sp>
      <p:sp>
        <p:nvSpPr>
          <p:cNvPr id="196" name="CustomShape 6"/>
          <p:cNvSpPr/>
          <p:nvPr/>
        </p:nvSpPr>
        <p:spPr>
          <a:xfrm>
            <a:off x="5410080" y="3733920"/>
            <a:ext cx="3732840" cy="3501000"/>
          </a:xfrm>
          <a:prstGeom prst="rect">
            <a:avLst/>
          </a:prstGeom>
          <a:gradFill rotWithShape="0">
            <a:gsLst>
              <a:gs pos="0">
                <a:srgbClr val="F9FFCD"/>
              </a:gs>
              <a:gs pos="100000">
                <a:srgbClr val="FDFFEA"/>
              </a:gs>
            </a:gsLst>
            <a:lin ang="16200000"/>
          </a:gradFill>
          <a:ln w="9360">
            <a:solidFill>
              <a:srgbClr val="CFD775"/>
            </a:solidFill>
            <a:round/>
          </a:ln>
          <a:effectLst>
            <a:outerShdw dist="25560" dir="5400000">
              <a:srgbClr val="000000">
                <a:alpha val="40000"/>
              </a:srgbClr>
            </a:outerShdw>
          </a:effectLst>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1">
                <a:solidFill>
                  <a:srgbClr val="000000"/>
                </a:solidFill>
                <a:latin typeface="Gill Sans MT"/>
                <a:ea typeface="DejaVu Sans"/>
              </a:rPr>
              <a:t>&lt;?php</a:t>
            </a:r>
            <a:endParaRPr lang="en-US" sz="3200" b="0" strike="noStrike" spc="-1">
              <a:latin typeface="Arial"/>
            </a:endParaRPr>
          </a:p>
          <a:p>
            <a:pPr>
              <a:lnSpc>
                <a:spcPct val="100000"/>
              </a:lnSpc>
            </a:pPr>
            <a:r>
              <a:rPr lang="en-US" sz="3200" b="0" strike="noStrike" spc="-1">
                <a:solidFill>
                  <a:srgbClr val="000000"/>
                </a:solidFill>
                <a:latin typeface="Gill Sans MT"/>
                <a:ea typeface="DejaVu Sans"/>
              </a:rPr>
              <a:t>session_start();</a:t>
            </a:r>
            <a:endParaRPr lang="en-US" sz="3200" b="0" strike="noStrike" spc="-1">
              <a:latin typeface="Arial"/>
            </a:endParaRPr>
          </a:p>
          <a:p>
            <a:pPr>
              <a:lnSpc>
                <a:spcPct val="100000"/>
              </a:lnSpc>
            </a:pPr>
            <a:r>
              <a:rPr lang="en-US" sz="3200" b="0" strike="noStrike" spc="-1">
                <a:solidFill>
                  <a:srgbClr val="000000"/>
                </a:solidFill>
                <a:latin typeface="Gill Sans MT"/>
                <a:ea typeface="DejaVu Sans"/>
              </a:rPr>
              <a:t>// Destroying session</a:t>
            </a:r>
            <a:endParaRPr lang="en-US" sz="3200" b="0" strike="noStrike" spc="-1">
              <a:latin typeface="Arial"/>
            </a:endParaRPr>
          </a:p>
          <a:p>
            <a:pPr>
              <a:lnSpc>
                <a:spcPct val="100000"/>
              </a:lnSpc>
            </a:pPr>
            <a:r>
              <a:rPr lang="en-US" sz="3200" b="0" strike="noStrike" spc="-1">
                <a:solidFill>
                  <a:srgbClr val="000000"/>
                </a:solidFill>
                <a:latin typeface="Gill Sans MT"/>
                <a:ea typeface="DejaVu Sans"/>
              </a:rPr>
              <a:t>session_destroy();</a:t>
            </a:r>
            <a:endParaRPr lang="en-US" sz="3200" b="0" strike="noStrike" spc="-1">
              <a:latin typeface="Arial"/>
            </a:endParaRPr>
          </a:p>
          <a:p>
            <a:pPr>
              <a:lnSpc>
                <a:spcPct val="100000"/>
              </a:lnSpc>
            </a:pPr>
            <a:r>
              <a:rPr lang="en-US" sz="3200" b="0" strike="noStrike" spc="-1">
                <a:solidFill>
                  <a:srgbClr val="000000"/>
                </a:solidFill>
                <a:latin typeface="Gill Sans MT"/>
                <a:ea typeface="DejaVu Sans"/>
              </a:rPr>
              <a:t>?&gt;</a:t>
            </a:r>
            <a:endParaRPr lang="en-US" sz="3200" b="0" strike="noStrike" spc="-1">
              <a:latin typeface="Arial"/>
            </a:endParaRPr>
          </a:p>
        </p:txBody>
      </p:sp>
    </p:spTree>
    <p:extLst>
      <p:ext uri="{BB962C8B-B14F-4D97-AF65-F5344CB8AC3E}">
        <p14:creationId xmlns:p14="http://schemas.microsoft.com/office/powerpoint/2010/main" val="427153759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457200" y="152280"/>
            <a:ext cx="8228520" cy="98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ea typeface="DejaVu Sans"/>
              </a:rPr>
              <a:t>Session for login</a:t>
            </a:r>
            <a:endParaRPr lang="en-US" sz="3200" b="0" strike="noStrike" spc="-1">
              <a:latin typeface="Arial"/>
            </a:endParaRPr>
          </a:p>
        </p:txBody>
      </p:sp>
      <p:sp>
        <p:nvSpPr>
          <p:cNvPr id="198" name="CustomShape 2"/>
          <p:cNvSpPr/>
          <p:nvPr/>
        </p:nvSpPr>
        <p:spPr>
          <a:xfrm>
            <a:off x="2898720" y="6356520"/>
            <a:ext cx="35042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b="0" strike="noStrike" spc="-1">
                <a:solidFill>
                  <a:srgbClr val="464653"/>
                </a:solidFill>
                <a:latin typeface="Gill Sans MT"/>
                <a:ea typeface="DejaVu Sans"/>
              </a:rPr>
              <a:t>Sessions and Cookies management in PHP</a:t>
            </a:r>
            <a:endParaRPr lang="en-US" sz="1400" b="0" strike="noStrike" spc="-1">
              <a:latin typeface="Arial"/>
            </a:endParaRPr>
          </a:p>
        </p:txBody>
      </p:sp>
      <p:sp>
        <p:nvSpPr>
          <p:cNvPr id="199" name="CustomShape 3"/>
          <p:cNvSpPr/>
          <p:nvPr/>
        </p:nvSpPr>
        <p:spPr>
          <a:xfrm>
            <a:off x="612720" y="6356520"/>
            <a:ext cx="19800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E3EC10D0-7570-4EFB-82DC-7852E3307F34}" type="slidenum">
              <a:rPr lang="en-US" sz="1400" b="0" strike="noStrike" spc="-1">
                <a:solidFill>
                  <a:srgbClr val="464653"/>
                </a:solidFill>
                <a:latin typeface="Gill Sans MT"/>
                <a:ea typeface="DejaVu Sans"/>
              </a:rPr>
              <a:t>105</a:t>
            </a:fld>
            <a:endParaRPr lang="en-US" sz="1400" b="0" strike="noStrike" spc="-1">
              <a:latin typeface="Arial"/>
            </a:endParaRPr>
          </a:p>
        </p:txBody>
      </p:sp>
      <p:sp>
        <p:nvSpPr>
          <p:cNvPr id="200" name="CustomShape 4"/>
          <p:cNvSpPr/>
          <p:nvPr/>
        </p:nvSpPr>
        <p:spPr>
          <a:xfrm>
            <a:off x="228600" y="1219320"/>
            <a:ext cx="8609400" cy="510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3240" algn="just">
              <a:lnSpc>
                <a:spcPct val="100000"/>
              </a:lnSpc>
              <a:spcBef>
                <a:spcPts val="601"/>
              </a:spcBef>
              <a:buClr>
                <a:srgbClr val="727CA3"/>
              </a:buClr>
              <a:buSzPct val="76000"/>
              <a:buFont typeface="Wingdings 3" charset="2"/>
              <a:buChar char=""/>
            </a:pPr>
            <a:r>
              <a:rPr lang="en-US" sz="2800" b="0" strike="noStrike" spc="-1" dirty="0">
                <a:solidFill>
                  <a:srgbClr val="000000"/>
                </a:solidFill>
                <a:latin typeface="Gill Sans MT"/>
                <a:ea typeface="DejaVu Sans"/>
              </a:rPr>
              <a:t>Sessions are tied to an individual user and a corresponding browser</a:t>
            </a:r>
            <a:endParaRPr lang="en-US" sz="2800" b="0" strike="noStrike" spc="-1" dirty="0">
              <a:latin typeface="Arial"/>
            </a:endParaRPr>
          </a:p>
          <a:p>
            <a:pPr marL="274320" indent="-273240" algn="just">
              <a:lnSpc>
                <a:spcPct val="100000"/>
              </a:lnSpc>
              <a:spcBef>
                <a:spcPts val="601"/>
              </a:spcBef>
              <a:buClr>
                <a:srgbClr val="727CA3"/>
              </a:buClr>
              <a:buSzPct val="76000"/>
              <a:buFont typeface="Wingdings 3" charset="2"/>
              <a:buChar char=""/>
            </a:pPr>
            <a:r>
              <a:rPr lang="en-US" sz="2800" b="0" strike="noStrike" spc="-1" dirty="0">
                <a:solidFill>
                  <a:srgbClr val="000000"/>
                </a:solidFill>
                <a:latin typeface="Gill Sans MT"/>
                <a:ea typeface="DejaVu Sans"/>
              </a:rPr>
              <a:t>therefore, they are well suited to handle logins</a:t>
            </a:r>
            <a:endParaRPr lang="en-US" sz="2800" b="0" strike="noStrike" spc="-1" dirty="0">
              <a:latin typeface="Arial"/>
            </a:endParaRPr>
          </a:p>
          <a:p>
            <a:pPr marL="274320" indent="-273240" algn="just">
              <a:lnSpc>
                <a:spcPct val="100000"/>
              </a:lnSpc>
              <a:spcBef>
                <a:spcPts val="601"/>
              </a:spcBef>
              <a:buClr>
                <a:srgbClr val="727CA3"/>
              </a:buClr>
              <a:buSzPct val="76000"/>
              <a:buFont typeface="Wingdings 3" charset="2"/>
              <a:buChar char=""/>
            </a:pPr>
            <a:r>
              <a:rPr lang="en-US" sz="2800" b="0" strike="noStrike" spc="-1" dirty="0">
                <a:solidFill>
                  <a:srgbClr val="000000"/>
                </a:solidFill>
                <a:latin typeface="Gill Sans MT"/>
                <a:ea typeface="DejaVu Sans"/>
              </a:rPr>
              <a:t>Useful command in this context: header() </a:t>
            </a:r>
            <a:endParaRPr lang="en-US" sz="2800" b="0" strike="noStrike" spc="-1" dirty="0">
              <a:latin typeface="Arial"/>
            </a:endParaRPr>
          </a:p>
          <a:p>
            <a:pPr marL="274320" indent="-273240" algn="just">
              <a:lnSpc>
                <a:spcPct val="100000"/>
              </a:lnSpc>
              <a:spcBef>
                <a:spcPts val="601"/>
              </a:spcBef>
              <a:buClr>
                <a:srgbClr val="727CA3"/>
              </a:buClr>
              <a:buSzPct val="76000"/>
              <a:buFont typeface="Wingdings 3" charset="2"/>
              <a:buChar char=""/>
            </a:pPr>
            <a:r>
              <a:rPr lang="en-US" sz="2800" b="1" strike="noStrike" spc="-1" dirty="0">
                <a:solidFill>
                  <a:srgbClr val="000000"/>
                </a:solidFill>
                <a:latin typeface="Gill Sans MT"/>
                <a:ea typeface="DejaVu Sans"/>
              </a:rPr>
              <a:t>header()</a:t>
            </a:r>
            <a:r>
              <a:rPr lang="en-US" sz="2800" b="0" strike="noStrike" spc="-1" dirty="0">
                <a:solidFill>
                  <a:srgbClr val="000000"/>
                </a:solidFill>
                <a:latin typeface="Gill Sans MT"/>
                <a:ea typeface="DejaVu Sans"/>
              </a:rPr>
              <a:t> </a:t>
            </a:r>
            <a:r>
              <a:rPr lang="en-US" sz="2800" b="0" i="1" strike="noStrike" spc="-1" dirty="0">
                <a:solidFill>
                  <a:srgbClr val="000000"/>
                </a:solidFill>
                <a:latin typeface="Gill Sans MT"/>
                <a:ea typeface="DejaVu Sans"/>
              </a:rPr>
              <a:t>is used to send HTTP headers to the browser</a:t>
            </a:r>
            <a:endParaRPr lang="en-US" sz="2800" b="0" strike="noStrike" spc="-1" dirty="0">
              <a:latin typeface="Arial"/>
            </a:endParaRPr>
          </a:p>
          <a:p>
            <a:pPr marL="274320" indent="-273240" algn="just">
              <a:lnSpc>
                <a:spcPct val="100000"/>
              </a:lnSpc>
              <a:spcBef>
                <a:spcPts val="601"/>
              </a:spcBef>
              <a:buClr>
                <a:srgbClr val="727CA3"/>
              </a:buClr>
              <a:buSzPct val="76000"/>
              <a:buFont typeface="Wingdings 3" charset="2"/>
              <a:buChar char=""/>
            </a:pPr>
            <a:r>
              <a:rPr lang="en-US" sz="2800" b="0" i="1" strike="noStrike" spc="-1" dirty="0">
                <a:solidFill>
                  <a:srgbClr val="000000"/>
                </a:solidFill>
                <a:latin typeface="Gill Sans MT"/>
                <a:ea typeface="DejaVu Sans"/>
              </a:rPr>
              <a:t>as other header information (such as cookies and sessions), such a command should precede any HTML in a PHP file</a:t>
            </a:r>
            <a:endParaRPr lang="en-US" sz="2800" b="0" strike="noStrike" spc="-1" dirty="0">
              <a:latin typeface="Arial"/>
            </a:endParaRPr>
          </a:p>
          <a:p>
            <a:pPr marL="274320" indent="-273240" algn="just">
              <a:lnSpc>
                <a:spcPct val="100000"/>
              </a:lnSpc>
              <a:spcBef>
                <a:spcPts val="601"/>
              </a:spcBef>
              <a:buClr>
                <a:srgbClr val="727CA3"/>
              </a:buClr>
              <a:buSzPct val="76000"/>
              <a:buFont typeface="Wingdings 3" charset="2"/>
              <a:buChar char=""/>
            </a:pPr>
            <a:r>
              <a:rPr lang="en-US" sz="2800" b="0" i="1" strike="noStrike" spc="-1" dirty="0">
                <a:solidFill>
                  <a:srgbClr val="000000"/>
                </a:solidFill>
                <a:latin typeface="Gill Sans MT"/>
                <a:ea typeface="DejaVu Sans"/>
              </a:rPr>
              <a:t>a particularly interesting header in this context is </a:t>
            </a:r>
            <a:r>
              <a:rPr lang="en-US" sz="2800" b="1" strike="noStrike" spc="-1" dirty="0">
                <a:solidFill>
                  <a:srgbClr val="000000"/>
                </a:solidFill>
                <a:latin typeface="Gill Sans MT"/>
                <a:ea typeface="DejaVu Sans"/>
              </a:rPr>
              <a:t>Location:</a:t>
            </a:r>
            <a:r>
              <a:rPr lang="en-US" sz="2800" b="0" i="1" strike="noStrike" spc="-1" dirty="0">
                <a:solidFill>
                  <a:srgbClr val="000000"/>
                </a:solidFill>
                <a:latin typeface="Gill Sans MT"/>
                <a:ea typeface="DejaVu Sans"/>
              </a:rPr>
              <a:t>, which redirects the browser to another URL</a:t>
            </a:r>
            <a:endParaRPr lang="en-US" sz="2800" b="0" strike="noStrike" spc="-1" dirty="0">
              <a:latin typeface="Arial"/>
            </a:endParaRPr>
          </a:p>
        </p:txBody>
      </p:sp>
    </p:spTree>
    <p:extLst>
      <p:ext uri="{BB962C8B-B14F-4D97-AF65-F5344CB8AC3E}">
        <p14:creationId xmlns:p14="http://schemas.microsoft.com/office/powerpoint/2010/main" val="291694200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457200" y="152280"/>
            <a:ext cx="8229240" cy="990360"/>
          </a:xfrm>
          <a:prstGeom prst="rect">
            <a:avLst/>
          </a:prstGeom>
          <a:noFill/>
          <a:ln>
            <a:noFill/>
          </a:ln>
        </p:spPr>
        <p:txBody>
          <a:bodyPr lIns="90000" tIns="45000" rIns="90000" bIns="45000" anchor="b"/>
          <a:lstStyle/>
          <a:p>
            <a:pPr>
              <a:lnSpc>
                <a:spcPct val="100000"/>
              </a:lnSpc>
            </a:pPr>
            <a:r>
              <a:rPr lang="en-US" sz="3200" b="0" strike="noStrike" spc="-1">
                <a:solidFill>
                  <a:srgbClr val="464653"/>
                </a:solidFill>
                <a:latin typeface="Bookman Old Style"/>
              </a:rPr>
              <a:t>Topics </a:t>
            </a:r>
            <a:endParaRPr lang="en-US" sz="3200" b="0" strike="noStrike" spc="-1">
              <a:solidFill>
                <a:srgbClr val="000000"/>
              </a:solidFill>
              <a:latin typeface="Gill Sans MT"/>
            </a:endParaRPr>
          </a:p>
        </p:txBody>
      </p:sp>
      <p:sp>
        <p:nvSpPr>
          <p:cNvPr id="96" name="TextShape 2"/>
          <p:cNvSpPr txBox="1"/>
          <p:nvPr/>
        </p:nvSpPr>
        <p:spPr>
          <a:xfrm>
            <a:off x="457200" y="1219320"/>
            <a:ext cx="8229240" cy="4937400"/>
          </a:xfrm>
          <a:prstGeom prst="rect">
            <a:avLst/>
          </a:prstGeom>
          <a:noFill/>
          <a:ln>
            <a:noFill/>
          </a:ln>
        </p:spPr>
        <p:txBody>
          <a:bodyPr lIns="90000" tIns="45000" rIns="90000" bIns="45000"/>
          <a:lstStyle/>
          <a:p>
            <a:pPr marL="274320" indent="-273960">
              <a:lnSpc>
                <a:spcPct val="100000"/>
              </a:lnSpc>
              <a:spcBef>
                <a:spcPts val="601"/>
              </a:spcBef>
              <a:buClr>
                <a:srgbClr val="727CA3"/>
              </a:buClr>
              <a:buSzPct val="76000"/>
              <a:buFont typeface="Wingdings 3" charset="2"/>
              <a:buChar char=""/>
            </a:pPr>
            <a:r>
              <a:rPr lang="en-US" sz="2600" b="0" strike="noStrike" spc="-1" dirty="0">
                <a:solidFill>
                  <a:srgbClr val="000000"/>
                </a:solidFill>
                <a:latin typeface="Gill Sans MT"/>
              </a:rPr>
              <a:t>Opening files Writing to a file</a:t>
            </a:r>
          </a:p>
          <a:p>
            <a:pPr marL="274320" indent="-273960">
              <a:lnSpc>
                <a:spcPct val="100000"/>
              </a:lnSpc>
              <a:spcBef>
                <a:spcPts val="601"/>
              </a:spcBef>
              <a:buClr>
                <a:srgbClr val="727CA3"/>
              </a:buClr>
              <a:buSzPct val="76000"/>
              <a:buFont typeface="Wingdings 3" charset="2"/>
              <a:buChar char=""/>
            </a:pPr>
            <a:r>
              <a:rPr lang="en-US" sz="2600" b="0" strike="noStrike" spc="-1" dirty="0">
                <a:solidFill>
                  <a:srgbClr val="000000"/>
                </a:solidFill>
                <a:latin typeface="Gill Sans MT"/>
              </a:rPr>
              <a:t>Locking a file Reading a file content</a:t>
            </a:r>
          </a:p>
          <a:p>
            <a:pPr marL="274320" indent="-273960">
              <a:lnSpc>
                <a:spcPct val="100000"/>
              </a:lnSpc>
              <a:spcBef>
                <a:spcPts val="601"/>
              </a:spcBef>
              <a:buClr>
                <a:srgbClr val="727CA3"/>
              </a:buClr>
              <a:buSzPct val="76000"/>
              <a:buFont typeface="Wingdings 3" charset="2"/>
              <a:buChar char=""/>
            </a:pPr>
            <a:r>
              <a:rPr lang="en-US" sz="2600" b="0" strike="noStrike" spc="-1" dirty="0">
                <a:solidFill>
                  <a:srgbClr val="000000"/>
                </a:solidFill>
                <a:latin typeface="Gill Sans MT"/>
              </a:rPr>
              <a:t>Handling file upload</a:t>
            </a:r>
          </a:p>
          <a:p>
            <a:pPr marL="274320" indent="-273960">
              <a:lnSpc>
                <a:spcPct val="100000"/>
              </a:lnSpc>
              <a:spcBef>
                <a:spcPts val="601"/>
              </a:spcBef>
              <a:buClr>
                <a:srgbClr val="727CA3"/>
              </a:buClr>
              <a:buSzPct val="76000"/>
              <a:buFont typeface="Wingdings 3" charset="2"/>
              <a:buChar char=""/>
            </a:pPr>
            <a:r>
              <a:rPr lang="en-US" sz="2600" b="0" strike="noStrike" spc="-1" dirty="0">
                <a:solidFill>
                  <a:srgbClr val="000000"/>
                </a:solidFill>
                <a:latin typeface="Gill Sans MT"/>
              </a:rPr>
              <a:t>Working with directories</a:t>
            </a:r>
          </a:p>
        </p:txBody>
      </p:sp>
      <p:sp>
        <p:nvSpPr>
          <p:cNvPr id="97" name="TextShape 3"/>
          <p:cNvSpPr txBox="1"/>
          <p:nvPr/>
        </p:nvSpPr>
        <p:spPr>
          <a:xfrm>
            <a:off x="612720" y="6356520"/>
            <a:ext cx="1980720" cy="365400"/>
          </a:xfrm>
          <a:prstGeom prst="rect">
            <a:avLst/>
          </a:prstGeom>
          <a:noFill/>
          <a:ln>
            <a:noFill/>
          </a:ln>
        </p:spPr>
        <p:txBody>
          <a:bodyPr lIns="90000" tIns="45000" rIns="90000" bIns="45000"/>
          <a:lstStyle/>
          <a:p>
            <a:pPr>
              <a:lnSpc>
                <a:spcPct val="100000"/>
              </a:lnSpc>
            </a:pPr>
            <a:fld id="{F78EBCB4-4FD4-4E2C-9DC1-45018B6F0A5F}" type="slidenum">
              <a:rPr lang="en-US" sz="1400" b="0" strike="noStrike" spc="-1">
                <a:solidFill>
                  <a:srgbClr val="464653"/>
                </a:solidFill>
                <a:latin typeface="Gill Sans MT"/>
              </a:rPr>
              <a:t>106</a:t>
            </a:fld>
            <a:endParaRPr lang="en-US" sz="1400" b="0" strike="noStrike" spc="-1">
              <a:latin typeface="Times New Roman"/>
            </a:endParaRPr>
          </a:p>
        </p:txBody>
      </p:sp>
    </p:spTree>
    <p:extLst>
      <p:ext uri="{BB962C8B-B14F-4D97-AF65-F5344CB8AC3E}">
        <p14:creationId xmlns:p14="http://schemas.microsoft.com/office/powerpoint/2010/main" val="118307438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457200" y="152280"/>
            <a:ext cx="8229240" cy="990360"/>
          </a:xfrm>
          <a:prstGeom prst="rect">
            <a:avLst/>
          </a:prstGeom>
          <a:noFill/>
          <a:ln>
            <a:noFill/>
          </a:ln>
        </p:spPr>
        <p:txBody>
          <a:bodyPr lIns="90000" tIns="45000" rIns="90000" bIns="45000" anchor="b"/>
          <a:lstStyle/>
          <a:p>
            <a:pPr>
              <a:lnSpc>
                <a:spcPct val="100000"/>
              </a:lnSpc>
            </a:pPr>
            <a:r>
              <a:rPr lang="en-US" sz="3200" b="0" strike="noStrike" spc="-1">
                <a:solidFill>
                  <a:srgbClr val="464653"/>
                </a:solidFill>
                <a:latin typeface="Bookman Old Style"/>
              </a:rPr>
              <a:t>Creating a file </a:t>
            </a:r>
            <a:endParaRPr lang="en-US" sz="3200" b="0" strike="noStrike" spc="-1">
              <a:solidFill>
                <a:srgbClr val="000000"/>
              </a:solidFill>
              <a:latin typeface="Gill Sans MT"/>
            </a:endParaRPr>
          </a:p>
        </p:txBody>
      </p:sp>
      <p:sp>
        <p:nvSpPr>
          <p:cNvPr id="102" name="TextShape 2"/>
          <p:cNvSpPr txBox="1"/>
          <p:nvPr/>
        </p:nvSpPr>
        <p:spPr>
          <a:xfrm>
            <a:off x="457200" y="1219320"/>
            <a:ext cx="8229240" cy="4937400"/>
          </a:xfrm>
          <a:prstGeom prst="rect">
            <a:avLst/>
          </a:prstGeom>
          <a:noFill/>
          <a:ln>
            <a:noFill/>
          </a:ln>
        </p:spPr>
        <p:txBody>
          <a:bodyPr lIns="90000" tIns="45000" rIns="90000" bIns="45000"/>
          <a:lstStyle/>
          <a:p>
            <a:pPr marL="274320" indent="-273960">
              <a:lnSpc>
                <a:spcPct val="100000"/>
              </a:lnSpc>
              <a:spcBef>
                <a:spcPts val="601"/>
              </a:spcBef>
              <a:buClr>
                <a:srgbClr val="727CA3"/>
              </a:buClr>
              <a:buSzPct val="76000"/>
              <a:buFont typeface="Wingdings 3" charset="2"/>
              <a:buChar char=""/>
            </a:pPr>
            <a:r>
              <a:rPr lang="en-US" sz="2600" b="0" strike="noStrike" spc="-1" dirty="0">
                <a:solidFill>
                  <a:srgbClr val="000000"/>
                </a:solidFill>
                <a:latin typeface="Gill Sans MT"/>
              </a:rPr>
              <a:t>The </a:t>
            </a:r>
            <a:r>
              <a:rPr lang="en-US" sz="2600" b="0" strike="noStrike" spc="-1" dirty="0" err="1">
                <a:solidFill>
                  <a:srgbClr val="000000"/>
                </a:solidFill>
                <a:latin typeface="Gill Sans MT"/>
              </a:rPr>
              <a:t>fopen</a:t>
            </a:r>
            <a:r>
              <a:rPr lang="en-US" sz="2600" b="0" strike="noStrike" spc="-1" dirty="0">
                <a:solidFill>
                  <a:srgbClr val="000000"/>
                </a:solidFill>
                <a:latin typeface="Gill Sans MT"/>
              </a:rPr>
              <a:t>() function is also used to create a file.</a:t>
            </a:r>
          </a:p>
          <a:p>
            <a:pPr>
              <a:lnSpc>
                <a:spcPct val="100000"/>
              </a:lnSpc>
              <a:spcBef>
                <a:spcPts val="601"/>
              </a:spcBef>
            </a:pPr>
            <a:r>
              <a:rPr lang="en-US" sz="2600" b="0" strike="noStrike" spc="-1" dirty="0">
                <a:solidFill>
                  <a:srgbClr val="000000"/>
                </a:solidFill>
                <a:latin typeface="Gill Sans MT"/>
              </a:rPr>
              <a:t>Syntax </a:t>
            </a:r>
          </a:p>
          <a:p>
            <a:pPr>
              <a:lnSpc>
                <a:spcPct val="100000"/>
              </a:lnSpc>
              <a:spcBef>
                <a:spcPts val="601"/>
              </a:spcBef>
            </a:pPr>
            <a:r>
              <a:rPr lang="en-US" sz="2600" b="1" strike="noStrike" spc="-1" dirty="0">
                <a:solidFill>
                  <a:srgbClr val="FF0000"/>
                </a:solidFill>
                <a:latin typeface="Gill Sans MT"/>
              </a:rPr>
              <a:t>	</a:t>
            </a:r>
            <a:r>
              <a:rPr lang="en-US" sz="2600" b="1" strike="noStrike" spc="-1" dirty="0" err="1">
                <a:solidFill>
                  <a:srgbClr val="FF0000"/>
                </a:solidFill>
                <a:latin typeface="Gill Sans MT"/>
              </a:rPr>
              <a:t>fopen</a:t>
            </a:r>
            <a:r>
              <a:rPr lang="en-US" sz="2600" b="1" strike="noStrike" spc="-1" dirty="0">
                <a:solidFill>
                  <a:srgbClr val="FF0000"/>
                </a:solidFill>
                <a:latin typeface="Gill Sans MT"/>
              </a:rPr>
              <a:t>(filename, mode);</a:t>
            </a:r>
            <a:endParaRPr lang="en-US" sz="2600" b="0" strike="noStrike" spc="-1" dirty="0">
              <a:solidFill>
                <a:srgbClr val="000000"/>
              </a:solidFill>
              <a:latin typeface="Gill Sans MT"/>
            </a:endParaRPr>
          </a:p>
          <a:p>
            <a:pPr>
              <a:lnSpc>
                <a:spcPct val="100000"/>
              </a:lnSpc>
              <a:spcBef>
                <a:spcPts val="601"/>
              </a:spcBef>
            </a:pPr>
            <a:r>
              <a:rPr lang="en-US" sz="2600" b="0" strike="noStrike" spc="-1" dirty="0">
                <a:solidFill>
                  <a:srgbClr val="000000"/>
                </a:solidFill>
                <a:latin typeface="Gill Sans MT"/>
              </a:rPr>
              <a:t>Example </a:t>
            </a:r>
          </a:p>
          <a:p>
            <a:pPr>
              <a:lnSpc>
                <a:spcPct val="100000"/>
              </a:lnSpc>
              <a:spcBef>
                <a:spcPts val="601"/>
              </a:spcBef>
            </a:pPr>
            <a:r>
              <a:rPr lang="en-US" sz="2600" b="0" strike="noStrike" spc="-1" dirty="0">
                <a:solidFill>
                  <a:srgbClr val="FF0000"/>
                </a:solidFill>
                <a:latin typeface="Gill Sans MT"/>
              </a:rPr>
              <a:t>	</a:t>
            </a:r>
            <a:r>
              <a:rPr lang="en-US" sz="2600" b="0" strike="noStrike" spc="-1" dirty="0">
                <a:solidFill>
                  <a:srgbClr val="000000"/>
                </a:solidFill>
                <a:latin typeface="Gill Sans MT"/>
              </a:rPr>
              <a:t>$</a:t>
            </a:r>
            <a:r>
              <a:rPr lang="en-US" sz="2600" b="0" strike="noStrike" spc="-1" dirty="0" err="1">
                <a:solidFill>
                  <a:srgbClr val="000000"/>
                </a:solidFill>
                <a:latin typeface="Gill Sans MT"/>
              </a:rPr>
              <a:t>myfile</a:t>
            </a:r>
            <a:r>
              <a:rPr lang="en-US" sz="2600" b="0" strike="noStrike" spc="-1" dirty="0">
                <a:solidFill>
                  <a:srgbClr val="000000"/>
                </a:solidFill>
                <a:latin typeface="Gill Sans MT"/>
              </a:rPr>
              <a:t> = </a:t>
            </a:r>
            <a:r>
              <a:rPr lang="en-US" sz="2600" b="0" strike="noStrike" spc="-1" dirty="0" err="1">
                <a:solidFill>
                  <a:srgbClr val="000000"/>
                </a:solidFill>
                <a:latin typeface="Gill Sans MT"/>
              </a:rPr>
              <a:t>fopen</a:t>
            </a:r>
            <a:r>
              <a:rPr lang="en-US" sz="2600" b="0" strike="noStrike" spc="-1" dirty="0">
                <a:solidFill>
                  <a:srgbClr val="000000"/>
                </a:solidFill>
                <a:latin typeface="Gill Sans MT"/>
              </a:rPr>
              <a:t>("c:/testfile.txt", "w");</a:t>
            </a:r>
          </a:p>
          <a:p>
            <a:pPr>
              <a:lnSpc>
                <a:spcPct val="100000"/>
              </a:lnSpc>
              <a:spcBef>
                <a:spcPts val="601"/>
              </a:spcBef>
            </a:pPr>
            <a:endParaRPr lang="en-US" sz="2600" b="0" strike="noStrike" spc="-1" dirty="0">
              <a:solidFill>
                <a:srgbClr val="000000"/>
              </a:solidFill>
              <a:latin typeface="Gill Sans MT"/>
            </a:endParaRPr>
          </a:p>
        </p:txBody>
      </p:sp>
      <p:sp>
        <p:nvSpPr>
          <p:cNvPr id="103" name="CustomShape 3"/>
          <p:cNvSpPr/>
          <p:nvPr/>
        </p:nvSpPr>
        <p:spPr>
          <a:xfrm>
            <a:off x="0" y="4453920"/>
            <a:ext cx="9143640" cy="1796760"/>
          </a:xfrm>
          <a:prstGeom prst="rect">
            <a:avLst/>
          </a:prstGeom>
          <a:ln>
            <a:round/>
          </a:ln>
          <a:effectLst>
            <a:outerShdw blurRad="38100" dist="25400" dir="5400000" rotWithShape="0">
              <a:srgbClr val="000000">
                <a:alpha val="40000"/>
              </a:srgbClr>
            </a:outerShdw>
          </a:effectLst>
        </p:spPr>
        <p:style>
          <a:lnRef idx="1">
            <a:schemeClr val="accent3"/>
          </a:lnRef>
          <a:fillRef idx="2">
            <a:schemeClr val="accent3"/>
          </a:fillRef>
          <a:effectRef idx="1">
            <a:schemeClr val="accent3"/>
          </a:effectRef>
          <a:fontRef idx="minor"/>
        </p:style>
        <p:txBody>
          <a:bodyPr lIns="90000" tIns="45000" rIns="90000" bIns="45000"/>
          <a:lstStyle/>
          <a:p>
            <a:pPr>
              <a:lnSpc>
                <a:spcPct val="100000"/>
              </a:lnSpc>
            </a:pPr>
            <a:r>
              <a:rPr lang="en-US" sz="2800" b="0" strike="noStrike" spc="-1" dirty="0">
                <a:solidFill>
                  <a:srgbClr val="000000"/>
                </a:solidFill>
                <a:latin typeface="Gill Sans MT"/>
              </a:rPr>
              <a:t>&lt;?</a:t>
            </a:r>
            <a:r>
              <a:rPr lang="en-US" sz="2800" b="0" strike="noStrike" spc="-1" dirty="0" err="1">
                <a:solidFill>
                  <a:srgbClr val="000000"/>
                </a:solidFill>
                <a:latin typeface="Gill Sans MT"/>
              </a:rPr>
              <a:t>php</a:t>
            </a:r>
            <a:endParaRPr lang="en-US" sz="2800" b="0" strike="noStrike" spc="-1" dirty="0">
              <a:latin typeface="Arial"/>
            </a:endParaRPr>
          </a:p>
          <a:p>
            <a:pPr>
              <a:lnSpc>
                <a:spcPct val="100000"/>
              </a:lnSpc>
            </a:pPr>
            <a:r>
              <a:rPr lang="en-US" sz="2800" b="0" strike="noStrike" spc="-1" dirty="0">
                <a:solidFill>
                  <a:srgbClr val="000000"/>
                </a:solidFill>
                <a:latin typeface="Gill Sans MT"/>
              </a:rPr>
              <a:t>$handle = </a:t>
            </a:r>
            <a:r>
              <a:rPr lang="en-US" sz="2800" b="0" strike="noStrike" spc="-1" dirty="0" err="1">
                <a:solidFill>
                  <a:srgbClr val="000000"/>
                </a:solidFill>
                <a:latin typeface="Gill Sans MT"/>
              </a:rPr>
              <a:t>fopen</a:t>
            </a:r>
            <a:r>
              <a:rPr lang="en-US" sz="2800" b="0" strike="noStrike" spc="-1" dirty="0">
                <a:solidFill>
                  <a:srgbClr val="000000"/>
                </a:solidFill>
                <a:latin typeface="Gill Sans MT"/>
              </a:rPr>
              <a:t>(“c:/data.txt", "r") or die("Unable to open file!");</a:t>
            </a:r>
            <a:br>
              <a:rPr dirty="0"/>
            </a:br>
            <a:r>
              <a:rPr lang="en-US" sz="2800" b="0" strike="noStrike" spc="-1" dirty="0">
                <a:solidFill>
                  <a:srgbClr val="000000"/>
                </a:solidFill>
                <a:latin typeface="Gill Sans MT"/>
              </a:rPr>
              <a:t>?&gt;</a:t>
            </a:r>
            <a:endParaRPr lang="en-US" sz="2800" b="0" strike="noStrike" spc="-1" dirty="0">
              <a:latin typeface="Arial"/>
            </a:endParaRPr>
          </a:p>
        </p:txBody>
      </p:sp>
      <p:sp>
        <p:nvSpPr>
          <p:cNvPr id="104" name="TextShape 4"/>
          <p:cNvSpPr txBox="1"/>
          <p:nvPr/>
        </p:nvSpPr>
        <p:spPr>
          <a:xfrm>
            <a:off x="612720" y="6356520"/>
            <a:ext cx="1980720" cy="365400"/>
          </a:xfrm>
          <a:prstGeom prst="rect">
            <a:avLst/>
          </a:prstGeom>
          <a:noFill/>
          <a:ln>
            <a:noFill/>
          </a:ln>
        </p:spPr>
        <p:txBody>
          <a:bodyPr lIns="90000" tIns="45000" rIns="90000" bIns="45000"/>
          <a:lstStyle/>
          <a:p>
            <a:pPr>
              <a:lnSpc>
                <a:spcPct val="100000"/>
              </a:lnSpc>
            </a:pPr>
            <a:fld id="{27B86767-4F15-43EE-892B-0F40BCC7F158}" type="slidenum">
              <a:rPr lang="en-US" sz="1400" b="0" strike="noStrike" spc="-1">
                <a:solidFill>
                  <a:srgbClr val="464653"/>
                </a:solidFill>
                <a:latin typeface="Gill Sans MT"/>
              </a:rPr>
              <a:t>107</a:t>
            </a:fld>
            <a:endParaRPr lang="en-US" sz="1400" b="0" strike="noStrike" spc="-1">
              <a:latin typeface="Times New Roman"/>
            </a:endParaRPr>
          </a:p>
        </p:txBody>
      </p:sp>
    </p:spTree>
    <p:extLst>
      <p:ext uri="{BB962C8B-B14F-4D97-AF65-F5344CB8AC3E}">
        <p14:creationId xmlns:p14="http://schemas.microsoft.com/office/powerpoint/2010/main" val="387510900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 name="Table 1"/>
          <p:cNvGraphicFramePr/>
          <p:nvPr/>
        </p:nvGraphicFramePr>
        <p:xfrm>
          <a:off x="152280" y="288720"/>
          <a:ext cx="8839080" cy="6635640"/>
        </p:xfrm>
        <a:graphic>
          <a:graphicData uri="http://schemas.openxmlformats.org/drawingml/2006/table">
            <a:tbl>
              <a:tblPr/>
              <a:tblGrid>
                <a:gridCol w="1143000">
                  <a:extLst>
                    <a:ext uri="{9D8B030D-6E8A-4147-A177-3AD203B41FA5}">
                      <a16:colId xmlns:a16="http://schemas.microsoft.com/office/drawing/2014/main" val="20000"/>
                    </a:ext>
                  </a:extLst>
                </a:gridCol>
                <a:gridCol w="7696080">
                  <a:extLst>
                    <a:ext uri="{9D8B030D-6E8A-4147-A177-3AD203B41FA5}">
                      <a16:colId xmlns:a16="http://schemas.microsoft.com/office/drawing/2014/main" val="20001"/>
                    </a:ext>
                  </a:extLst>
                </a:gridCol>
              </a:tblGrid>
              <a:tr h="775800">
                <a:tc>
                  <a:txBody>
                    <a:bodyPr/>
                    <a:lstStyle/>
                    <a:p>
                      <a:pPr>
                        <a:lnSpc>
                          <a:spcPct val="100000"/>
                        </a:lnSpc>
                      </a:pPr>
                      <a:r>
                        <a:rPr lang="en-US" sz="2400" b="1" strike="noStrike" spc="-1">
                          <a:solidFill>
                            <a:srgbClr val="000000"/>
                          </a:solidFill>
                          <a:latin typeface="Gill Sans MT"/>
                        </a:rPr>
                        <a:t>Modes</a:t>
                      </a:r>
                      <a:endParaRPr lang="en-US" sz="2400" b="0" strike="noStrike" spc="-1">
                        <a:latin typeface="Arial"/>
                      </a:endParaRPr>
                    </a:p>
                  </a:txBody>
                  <a:tcPr marL="65520" marR="65520">
                    <a:lnL w="12240">
                      <a:solidFill>
                        <a:srgbClr val="727CA3"/>
                      </a:solidFill>
                    </a:lnL>
                    <a:lnR w="12240">
                      <a:solidFill>
                        <a:srgbClr val="727CA3"/>
                      </a:solidFill>
                    </a:lnR>
                    <a:lnT w="12240">
                      <a:solidFill>
                        <a:srgbClr val="727CA3"/>
                      </a:solidFill>
                    </a:lnT>
                    <a:lnB w="12240">
                      <a:solidFill>
                        <a:srgbClr val="727CA3"/>
                      </a:solidFill>
                    </a:lnB>
                    <a:noFill/>
                  </a:tcPr>
                </a:tc>
                <a:tc>
                  <a:txBody>
                    <a:bodyPr/>
                    <a:lstStyle/>
                    <a:p>
                      <a:pPr>
                        <a:lnSpc>
                          <a:spcPct val="100000"/>
                        </a:lnSpc>
                      </a:pPr>
                      <a:r>
                        <a:rPr lang="en-US" sz="2400" b="1" strike="noStrike" spc="-1">
                          <a:solidFill>
                            <a:srgbClr val="000000"/>
                          </a:solidFill>
                          <a:latin typeface="Gill Sans MT"/>
                        </a:rPr>
                        <a:t>What it does</a:t>
                      </a:r>
                      <a:endParaRPr lang="en-US" sz="2400" b="0" strike="noStrike" spc="-1">
                        <a:latin typeface="Arial"/>
                      </a:endParaRPr>
                    </a:p>
                  </a:txBody>
                  <a:tcPr marL="65520" marR="65520">
                    <a:lnL w="12240">
                      <a:solidFill>
                        <a:srgbClr val="727CA3"/>
                      </a:solidFill>
                    </a:lnL>
                    <a:lnR w="12240">
                      <a:solidFill>
                        <a:srgbClr val="727CA3"/>
                      </a:solidFill>
                    </a:lnR>
                    <a:lnT w="12240">
                      <a:solidFill>
                        <a:srgbClr val="727CA3"/>
                      </a:solidFill>
                    </a:lnT>
                    <a:lnB w="12240">
                      <a:solidFill>
                        <a:srgbClr val="727CA3"/>
                      </a:solidFill>
                    </a:lnB>
                    <a:noFill/>
                  </a:tcPr>
                </a:tc>
                <a:extLst>
                  <a:ext uri="{0D108BD9-81ED-4DB2-BD59-A6C34878D82A}">
                    <a16:rowId xmlns:a16="http://schemas.microsoft.com/office/drawing/2014/main" val="10000"/>
                  </a:ext>
                </a:extLst>
              </a:tr>
              <a:tr h="361440">
                <a:tc>
                  <a:txBody>
                    <a:bodyPr/>
                    <a:lstStyle/>
                    <a:p>
                      <a:pPr>
                        <a:lnSpc>
                          <a:spcPct val="100000"/>
                        </a:lnSpc>
                      </a:pPr>
                      <a:r>
                        <a:rPr lang="en-US" sz="2000" b="0" strike="noStrike" spc="-1">
                          <a:solidFill>
                            <a:srgbClr val="000000"/>
                          </a:solidFill>
                          <a:latin typeface="Gill Sans MT"/>
                        </a:rPr>
                        <a:t>r</a:t>
                      </a:r>
                      <a:endParaRPr lang="en-US" sz="2000" b="0" strike="noStrike" spc="-1">
                        <a:latin typeface="Arial"/>
                      </a:endParaRPr>
                    </a:p>
                  </a:txBody>
                  <a:tcPr marL="65520" marR="65520">
                    <a:lnL w="12240">
                      <a:solidFill>
                        <a:srgbClr val="727CA3"/>
                      </a:solidFill>
                    </a:lnL>
                    <a:lnR w="12240">
                      <a:solidFill>
                        <a:srgbClr val="727CA3"/>
                      </a:solidFill>
                    </a:lnR>
                    <a:lnT w="12240">
                      <a:solidFill>
                        <a:srgbClr val="727CA3"/>
                      </a:solidFill>
                    </a:lnT>
                    <a:lnB w="12240">
                      <a:solidFill>
                        <a:srgbClr val="727CA3"/>
                      </a:solidFill>
                    </a:lnB>
                    <a:noFill/>
                  </a:tcPr>
                </a:tc>
                <a:tc>
                  <a:txBody>
                    <a:bodyPr/>
                    <a:lstStyle/>
                    <a:p>
                      <a:pPr>
                        <a:lnSpc>
                          <a:spcPct val="100000"/>
                        </a:lnSpc>
                      </a:pPr>
                      <a:r>
                        <a:rPr lang="en-US" sz="2000" b="0" strike="noStrike" spc="-1">
                          <a:solidFill>
                            <a:srgbClr val="000000"/>
                          </a:solidFill>
                          <a:latin typeface="Gill Sans MT"/>
                        </a:rPr>
                        <a:t>Opens the file for reading only.</a:t>
                      </a:r>
                      <a:endParaRPr lang="en-US" sz="2000" b="0" strike="noStrike" spc="-1">
                        <a:latin typeface="Arial"/>
                      </a:endParaRPr>
                    </a:p>
                  </a:txBody>
                  <a:tcPr marL="65520" marR="65520">
                    <a:lnL w="12240">
                      <a:solidFill>
                        <a:srgbClr val="727CA3"/>
                      </a:solidFill>
                    </a:lnL>
                    <a:lnR w="12240">
                      <a:solidFill>
                        <a:srgbClr val="727CA3"/>
                      </a:solidFill>
                    </a:lnR>
                    <a:lnT w="12240">
                      <a:solidFill>
                        <a:srgbClr val="727CA3"/>
                      </a:solidFill>
                    </a:lnT>
                    <a:lnB w="12240">
                      <a:solidFill>
                        <a:srgbClr val="727CA3"/>
                      </a:solidFill>
                    </a:lnB>
                    <a:noFill/>
                  </a:tcPr>
                </a:tc>
                <a:extLst>
                  <a:ext uri="{0D108BD9-81ED-4DB2-BD59-A6C34878D82A}">
                    <a16:rowId xmlns:a16="http://schemas.microsoft.com/office/drawing/2014/main" val="10001"/>
                  </a:ext>
                </a:extLst>
              </a:tr>
              <a:tr h="361440">
                <a:tc>
                  <a:txBody>
                    <a:bodyPr/>
                    <a:lstStyle/>
                    <a:p>
                      <a:pPr>
                        <a:lnSpc>
                          <a:spcPct val="100000"/>
                        </a:lnSpc>
                      </a:pPr>
                      <a:r>
                        <a:rPr lang="en-US" sz="2000" b="0" strike="noStrike" spc="-1">
                          <a:solidFill>
                            <a:srgbClr val="000000"/>
                          </a:solidFill>
                          <a:latin typeface="Gill Sans MT"/>
                        </a:rPr>
                        <a:t>r+</a:t>
                      </a:r>
                      <a:endParaRPr lang="en-US" sz="2000" b="0" strike="noStrike" spc="-1">
                        <a:latin typeface="Arial"/>
                      </a:endParaRPr>
                    </a:p>
                  </a:txBody>
                  <a:tcPr marL="65520" marR="65520">
                    <a:lnL w="12240">
                      <a:solidFill>
                        <a:srgbClr val="727CA3"/>
                      </a:solidFill>
                    </a:lnL>
                    <a:lnR w="12240">
                      <a:solidFill>
                        <a:srgbClr val="727CA3"/>
                      </a:solidFill>
                    </a:lnR>
                    <a:lnT w="12240">
                      <a:solidFill>
                        <a:srgbClr val="727CA3"/>
                      </a:solidFill>
                    </a:lnT>
                    <a:lnB w="12240">
                      <a:solidFill>
                        <a:srgbClr val="727CA3"/>
                      </a:solidFill>
                    </a:lnB>
                    <a:noFill/>
                  </a:tcPr>
                </a:tc>
                <a:tc>
                  <a:txBody>
                    <a:bodyPr/>
                    <a:lstStyle/>
                    <a:p>
                      <a:pPr>
                        <a:lnSpc>
                          <a:spcPct val="100000"/>
                        </a:lnSpc>
                      </a:pPr>
                      <a:r>
                        <a:rPr lang="en-US" sz="2000" b="0" strike="noStrike" spc="-1">
                          <a:solidFill>
                            <a:srgbClr val="000000"/>
                          </a:solidFill>
                          <a:latin typeface="Gill Sans MT"/>
                        </a:rPr>
                        <a:t>Opens the file for reading and writing.</a:t>
                      </a:r>
                      <a:endParaRPr lang="en-US" sz="2000" b="0" strike="noStrike" spc="-1">
                        <a:latin typeface="Arial"/>
                      </a:endParaRPr>
                    </a:p>
                  </a:txBody>
                  <a:tcPr marL="65520" marR="65520">
                    <a:lnL w="12240">
                      <a:solidFill>
                        <a:srgbClr val="727CA3"/>
                      </a:solidFill>
                    </a:lnL>
                    <a:lnR w="12240">
                      <a:solidFill>
                        <a:srgbClr val="727CA3"/>
                      </a:solidFill>
                    </a:lnR>
                    <a:lnT w="12240">
                      <a:solidFill>
                        <a:srgbClr val="727CA3"/>
                      </a:solidFill>
                    </a:lnT>
                    <a:lnB w="12240">
                      <a:solidFill>
                        <a:srgbClr val="727CA3"/>
                      </a:solidFill>
                    </a:lnB>
                    <a:noFill/>
                  </a:tcPr>
                </a:tc>
                <a:extLst>
                  <a:ext uri="{0D108BD9-81ED-4DB2-BD59-A6C34878D82A}">
                    <a16:rowId xmlns:a16="http://schemas.microsoft.com/office/drawing/2014/main" val="10002"/>
                  </a:ext>
                </a:extLst>
              </a:tr>
              <a:tr h="657000">
                <a:tc>
                  <a:txBody>
                    <a:bodyPr/>
                    <a:lstStyle/>
                    <a:p>
                      <a:pPr>
                        <a:lnSpc>
                          <a:spcPct val="100000"/>
                        </a:lnSpc>
                      </a:pPr>
                      <a:r>
                        <a:rPr lang="en-US" sz="2000" b="0" strike="noStrike" spc="-1">
                          <a:solidFill>
                            <a:srgbClr val="000000"/>
                          </a:solidFill>
                          <a:latin typeface="Gill Sans MT"/>
                        </a:rPr>
                        <a:t>w</a:t>
                      </a:r>
                      <a:endParaRPr lang="en-US" sz="2000" b="0" strike="noStrike" spc="-1">
                        <a:latin typeface="Arial"/>
                      </a:endParaRPr>
                    </a:p>
                  </a:txBody>
                  <a:tcPr marL="65520" marR="65520">
                    <a:lnL w="12240">
                      <a:solidFill>
                        <a:srgbClr val="727CA3"/>
                      </a:solidFill>
                    </a:lnL>
                    <a:lnR w="12240">
                      <a:solidFill>
                        <a:srgbClr val="727CA3"/>
                      </a:solidFill>
                    </a:lnR>
                    <a:lnT w="12240">
                      <a:solidFill>
                        <a:srgbClr val="727CA3"/>
                      </a:solidFill>
                    </a:lnT>
                    <a:lnB w="12240">
                      <a:solidFill>
                        <a:srgbClr val="727CA3"/>
                      </a:solidFill>
                    </a:lnB>
                    <a:noFill/>
                  </a:tcPr>
                </a:tc>
                <a:tc>
                  <a:txBody>
                    <a:bodyPr/>
                    <a:lstStyle/>
                    <a:p>
                      <a:pPr>
                        <a:lnSpc>
                          <a:spcPct val="100000"/>
                        </a:lnSpc>
                      </a:pPr>
                      <a:r>
                        <a:rPr lang="en-US" sz="2000" b="0" strike="noStrike" spc="-1">
                          <a:solidFill>
                            <a:srgbClr val="000000"/>
                          </a:solidFill>
                          <a:latin typeface="Gill Sans MT"/>
                        </a:rPr>
                        <a:t>Opens the file for writing only and clears the contents of file. If files does not exist then it attempts to create a file.</a:t>
                      </a:r>
                      <a:endParaRPr lang="en-US" sz="2000" b="0" strike="noStrike" spc="-1">
                        <a:latin typeface="Arial"/>
                      </a:endParaRPr>
                    </a:p>
                  </a:txBody>
                  <a:tcPr marL="65520" marR="65520">
                    <a:lnL w="12240">
                      <a:solidFill>
                        <a:srgbClr val="727CA3"/>
                      </a:solidFill>
                    </a:lnL>
                    <a:lnR w="12240">
                      <a:solidFill>
                        <a:srgbClr val="727CA3"/>
                      </a:solidFill>
                    </a:lnR>
                    <a:lnT w="12240">
                      <a:solidFill>
                        <a:srgbClr val="727CA3"/>
                      </a:solidFill>
                    </a:lnT>
                    <a:lnB w="12240">
                      <a:solidFill>
                        <a:srgbClr val="727CA3"/>
                      </a:solidFill>
                    </a:lnB>
                    <a:noFill/>
                  </a:tcPr>
                </a:tc>
                <a:extLst>
                  <a:ext uri="{0D108BD9-81ED-4DB2-BD59-A6C34878D82A}">
                    <a16:rowId xmlns:a16="http://schemas.microsoft.com/office/drawing/2014/main" val="10003"/>
                  </a:ext>
                </a:extLst>
              </a:tr>
              <a:tr h="952560">
                <a:tc>
                  <a:txBody>
                    <a:bodyPr/>
                    <a:lstStyle/>
                    <a:p>
                      <a:pPr>
                        <a:lnSpc>
                          <a:spcPct val="100000"/>
                        </a:lnSpc>
                      </a:pPr>
                      <a:r>
                        <a:rPr lang="en-US" sz="2000" b="0" strike="noStrike" spc="-1">
                          <a:solidFill>
                            <a:srgbClr val="000000"/>
                          </a:solidFill>
                          <a:latin typeface="Gill Sans MT"/>
                        </a:rPr>
                        <a:t>w+</a:t>
                      </a:r>
                      <a:endParaRPr lang="en-US" sz="2000" b="0" strike="noStrike" spc="-1">
                        <a:latin typeface="Arial"/>
                      </a:endParaRPr>
                    </a:p>
                  </a:txBody>
                  <a:tcPr marL="65520" marR="65520">
                    <a:lnL w="12240">
                      <a:solidFill>
                        <a:srgbClr val="727CA3"/>
                      </a:solidFill>
                    </a:lnL>
                    <a:lnR w="12240">
                      <a:solidFill>
                        <a:srgbClr val="727CA3"/>
                      </a:solidFill>
                    </a:lnR>
                    <a:lnT w="12240">
                      <a:solidFill>
                        <a:srgbClr val="727CA3"/>
                      </a:solidFill>
                    </a:lnT>
                    <a:lnB w="12240">
                      <a:solidFill>
                        <a:srgbClr val="727CA3"/>
                      </a:solidFill>
                    </a:lnB>
                    <a:noFill/>
                  </a:tcPr>
                </a:tc>
                <a:tc>
                  <a:txBody>
                    <a:bodyPr/>
                    <a:lstStyle/>
                    <a:p>
                      <a:pPr>
                        <a:lnSpc>
                          <a:spcPct val="100000"/>
                        </a:lnSpc>
                      </a:pPr>
                      <a:r>
                        <a:rPr lang="en-US" sz="2000" b="0" strike="noStrike" spc="-1">
                          <a:solidFill>
                            <a:srgbClr val="000000"/>
                          </a:solidFill>
                          <a:latin typeface="Gill Sans MT"/>
                        </a:rPr>
                        <a:t>Opens the file for reading and writing and clears the contents of file. If files does not exist then it attempts to create a file.</a:t>
                      </a:r>
                      <a:endParaRPr lang="en-US" sz="2000" b="0" strike="noStrike" spc="-1">
                        <a:latin typeface="Arial"/>
                      </a:endParaRPr>
                    </a:p>
                  </a:txBody>
                  <a:tcPr marL="65520" marR="65520">
                    <a:lnL w="12240">
                      <a:solidFill>
                        <a:srgbClr val="727CA3"/>
                      </a:solidFill>
                    </a:lnL>
                    <a:lnR w="12240">
                      <a:solidFill>
                        <a:srgbClr val="727CA3"/>
                      </a:solidFill>
                    </a:lnR>
                    <a:lnT w="12240">
                      <a:solidFill>
                        <a:srgbClr val="727CA3"/>
                      </a:solidFill>
                    </a:lnT>
                    <a:lnB w="12240">
                      <a:solidFill>
                        <a:srgbClr val="727CA3"/>
                      </a:solidFill>
                    </a:lnB>
                    <a:noFill/>
                  </a:tcPr>
                </a:tc>
                <a:extLst>
                  <a:ext uri="{0D108BD9-81ED-4DB2-BD59-A6C34878D82A}">
                    <a16:rowId xmlns:a16="http://schemas.microsoft.com/office/drawing/2014/main" val="10004"/>
                  </a:ext>
                </a:extLst>
              </a:tr>
              <a:tr h="952560">
                <a:tc>
                  <a:txBody>
                    <a:bodyPr/>
                    <a:lstStyle/>
                    <a:p>
                      <a:pPr>
                        <a:lnSpc>
                          <a:spcPct val="100000"/>
                        </a:lnSpc>
                      </a:pPr>
                      <a:r>
                        <a:rPr lang="en-US" sz="2000" b="0" strike="noStrike" spc="-1">
                          <a:solidFill>
                            <a:srgbClr val="000000"/>
                          </a:solidFill>
                          <a:latin typeface="Gill Sans MT"/>
                        </a:rPr>
                        <a:t>a</a:t>
                      </a:r>
                      <a:endParaRPr lang="en-US" sz="2000" b="0" strike="noStrike" spc="-1">
                        <a:latin typeface="Arial"/>
                      </a:endParaRPr>
                    </a:p>
                  </a:txBody>
                  <a:tcPr marL="65520" marR="65520">
                    <a:lnL w="12240">
                      <a:solidFill>
                        <a:srgbClr val="727CA3"/>
                      </a:solidFill>
                    </a:lnL>
                    <a:lnR w="12240">
                      <a:solidFill>
                        <a:srgbClr val="727CA3"/>
                      </a:solidFill>
                    </a:lnR>
                    <a:lnT w="12240">
                      <a:solidFill>
                        <a:srgbClr val="727CA3"/>
                      </a:solidFill>
                    </a:lnT>
                    <a:lnB w="12240">
                      <a:solidFill>
                        <a:srgbClr val="727CA3"/>
                      </a:solidFill>
                    </a:lnB>
                    <a:noFill/>
                  </a:tcPr>
                </a:tc>
                <a:tc>
                  <a:txBody>
                    <a:bodyPr/>
                    <a:lstStyle/>
                    <a:p>
                      <a:pPr>
                        <a:lnSpc>
                          <a:spcPct val="100000"/>
                        </a:lnSpc>
                      </a:pPr>
                      <a:r>
                        <a:rPr lang="en-US" sz="2000" b="0" strike="noStrike" spc="-1">
                          <a:solidFill>
                            <a:srgbClr val="000000"/>
                          </a:solidFill>
                          <a:latin typeface="Gill Sans MT"/>
                        </a:rPr>
                        <a:t>Append. Opens the file for writing only. Preserves file content by writing to the end of the file. If files does not exist then it attempts to create a file.</a:t>
                      </a:r>
                      <a:endParaRPr lang="en-US" sz="2000" b="0" strike="noStrike" spc="-1">
                        <a:latin typeface="Arial"/>
                      </a:endParaRPr>
                    </a:p>
                  </a:txBody>
                  <a:tcPr marL="65520" marR="65520">
                    <a:lnL w="12240">
                      <a:solidFill>
                        <a:srgbClr val="727CA3"/>
                      </a:solidFill>
                    </a:lnL>
                    <a:lnR w="12240">
                      <a:solidFill>
                        <a:srgbClr val="727CA3"/>
                      </a:solidFill>
                    </a:lnR>
                    <a:lnT w="12240">
                      <a:solidFill>
                        <a:srgbClr val="727CA3"/>
                      </a:solidFill>
                    </a:lnT>
                    <a:lnB w="12240">
                      <a:solidFill>
                        <a:srgbClr val="727CA3"/>
                      </a:solidFill>
                    </a:lnB>
                    <a:noFill/>
                  </a:tcPr>
                </a:tc>
                <a:extLst>
                  <a:ext uri="{0D108BD9-81ED-4DB2-BD59-A6C34878D82A}">
                    <a16:rowId xmlns:a16="http://schemas.microsoft.com/office/drawing/2014/main" val="10005"/>
                  </a:ext>
                </a:extLst>
              </a:tr>
              <a:tr h="952560">
                <a:tc>
                  <a:txBody>
                    <a:bodyPr/>
                    <a:lstStyle/>
                    <a:p>
                      <a:pPr>
                        <a:lnSpc>
                          <a:spcPct val="100000"/>
                        </a:lnSpc>
                      </a:pPr>
                      <a:r>
                        <a:rPr lang="en-US" sz="2000" b="0" strike="noStrike" spc="-1">
                          <a:solidFill>
                            <a:srgbClr val="000000"/>
                          </a:solidFill>
                          <a:latin typeface="Gill Sans MT"/>
                        </a:rPr>
                        <a:t>a+</a:t>
                      </a:r>
                      <a:endParaRPr lang="en-US" sz="2000" b="0" strike="noStrike" spc="-1">
                        <a:latin typeface="Arial"/>
                      </a:endParaRPr>
                    </a:p>
                  </a:txBody>
                  <a:tcPr marL="65520" marR="65520">
                    <a:lnL w="12240">
                      <a:solidFill>
                        <a:srgbClr val="727CA3"/>
                      </a:solidFill>
                    </a:lnL>
                    <a:lnR w="12240">
                      <a:solidFill>
                        <a:srgbClr val="727CA3"/>
                      </a:solidFill>
                    </a:lnR>
                    <a:lnT w="12240">
                      <a:solidFill>
                        <a:srgbClr val="727CA3"/>
                      </a:solidFill>
                    </a:lnT>
                    <a:lnB w="12240">
                      <a:solidFill>
                        <a:srgbClr val="727CA3"/>
                      </a:solidFill>
                    </a:lnB>
                    <a:noFill/>
                  </a:tcPr>
                </a:tc>
                <a:tc>
                  <a:txBody>
                    <a:bodyPr/>
                    <a:lstStyle/>
                    <a:p>
                      <a:pPr>
                        <a:lnSpc>
                          <a:spcPct val="100000"/>
                        </a:lnSpc>
                      </a:pPr>
                      <a:r>
                        <a:rPr lang="en-US" sz="2000" b="0" strike="noStrike" spc="-1">
                          <a:solidFill>
                            <a:srgbClr val="000000"/>
                          </a:solidFill>
                          <a:latin typeface="Gill Sans MT"/>
                        </a:rPr>
                        <a:t>Read/Append. Opens the file for reading and writing. Preserves file content by writing to the end of the file. If files does not exist then it attempts to create a file.</a:t>
                      </a:r>
                      <a:endParaRPr lang="en-US" sz="2000" b="0" strike="noStrike" spc="-1">
                        <a:latin typeface="Arial"/>
                      </a:endParaRPr>
                    </a:p>
                  </a:txBody>
                  <a:tcPr marL="65520" marR="65520">
                    <a:lnL w="12240">
                      <a:solidFill>
                        <a:srgbClr val="727CA3"/>
                      </a:solidFill>
                    </a:lnL>
                    <a:lnR w="12240">
                      <a:solidFill>
                        <a:srgbClr val="727CA3"/>
                      </a:solidFill>
                    </a:lnR>
                    <a:lnT w="12240">
                      <a:solidFill>
                        <a:srgbClr val="727CA3"/>
                      </a:solidFill>
                    </a:lnT>
                    <a:lnB w="12240">
                      <a:solidFill>
                        <a:srgbClr val="727CA3"/>
                      </a:solidFill>
                    </a:lnB>
                    <a:noFill/>
                  </a:tcPr>
                </a:tc>
                <a:extLst>
                  <a:ext uri="{0D108BD9-81ED-4DB2-BD59-A6C34878D82A}">
                    <a16:rowId xmlns:a16="http://schemas.microsoft.com/office/drawing/2014/main" val="10006"/>
                  </a:ext>
                </a:extLst>
              </a:tr>
              <a:tr h="657000">
                <a:tc>
                  <a:txBody>
                    <a:bodyPr/>
                    <a:lstStyle/>
                    <a:p>
                      <a:pPr>
                        <a:lnSpc>
                          <a:spcPct val="100000"/>
                        </a:lnSpc>
                      </a:pPr>
                      <a:r>
                        <a:rPr lang="en-US" sz="2000" b="0" strike="noStrike" spc="-1">
                          <a:solidFill>
                            <a:srgbClr val="000000"/>
                          </a:solidFill>
                          <a:latin typeface="Gill Sans MT"/>
                        </a:rPr>
                        <a:t>x</a:t>
                      </a:r>
                      <a:endParaRPr lang="en-US" sz="2000" b="0" strike="noStrike" spc="-1">
                        <a:latin typeface="Arial"/>
                      </a:endParaRPr>
                    </a:p>
                  </a:txBody>
                  <a:tcPr marL="65520" marR="65520">
                    <a:lnL w="12240">
                      <a:solidFill>
                        <a:srgbClr val="727CA3"/>
                      </a:solidFill>
                    </a:lnL>
                    <a:lnR w="12240">
                      <a:solidFill>
                        <a:srgbClr val="727CA3"/>
                      </a:solidFill>
                    </a:lnR>
                    <a:lnT w="12240">
                      <a:solidFill>
                        <a:srgbClr val="727CA3"/>
                      </a:solidFill>
                    </a:lnT>
                    <a:lnB w="12240">
                      <a:solidFill>
                        <a:srgbClr val="727CA3"/>
                      </a:solidFill>
                    </a:lnB>
                    <a:noFill/>
                  </a:tcPr>
                </a:tc>
                <a:tc>
                  <a:txBody>
                    <a:bodyPr/>
                    <a:lstStyle/>
                    <a:p>
                      <a:pPr>
                        <a:lnSpc>
                          <a:spcPct val="100000"/>
                        </a:lnSpc>
                      </a:pPr>
                      <a:r>
                        <a:rPr lang="en-US" sz="2000" b="0" strike="noStrike" spc="-1">
                          <a:solidFill>
                            <a:srgbClr val="000000"/>
                          </a:solidFill>
                          <a:latin typeface="Gill Sans MT"/>
                        </a:rPr>
                        <a:t>Opens the file for writing only. Returns FALSE and an error if file already exists.</a:t>
                      </a:r>
                      <a:endParaRPr lang="en-US" sz="2000" b="0" strike="noStrike" spc="-1">
                        <a:latin typeface="Arial"/>
                      </a:endParaRPr>
                    </a:p>
                  </a:txBody>
                  <a:tcPr marL="65520" marR="65520">
                    <a:lnL w="12240">
                      <a:solidFill>
                        <a:srgbClr val="727CA3"/>
                      </a:solidFill>
                    </a:lnL>
                    <a:lnR w="12240">
                      <a:solidFill>
                        <a:srgbClr val="727CA3"/>
                      </a:solidFill>
                    </a:lnR>
                    <a:lnT w="12240">
                      <a:solidFill>
                        <a:srgbClr val="727CA3"/>
                      </a:solidFill>
                    </a:lnT>
                    <a:lnB w="12240">
                      <a:solidFill>
                        <a:srgbClr val="727CA3"/>
                      </a:solidFill>
                    </a:lnB>
                    <a:noFill/>
                  </a:tcPr>
                </a:tc>
                <a:extLst>
                  <a:ext uri="{0D108BD9-81ED-4DB2-BD59-A6C34878D82A}">
                    <a16:rowId xmlns:a16="http://schemas.microsoft.com/office/drawing/2014/main" val="10007"/>
                  </a:ext>
                </a:extLst>
              </a:tr>
              <a:tr h="657000">
                <a:tc>
                  <a:txBody>
                    <a:bodyPr/>
                    <a:lstStyle/>
                    <a:p>
                      <a:pPr>
                        <a:lnSpc>
                          <a:spcPct val="100000"/>
                        </a:lnSpc>
                      </a:pPr>
                      <a:r>
                        <a:rPr lang="en-US" sz="2000" b="0" strike="noStrike" spc="-1">
                          <a:solidFill>
                            <a:srgbClr val="000000"/>
                          </a:solidFill>
                          <a:latin typeface="Gill Sans MT"/>
                        </a:rPr>
                        <a:t>x+</a:t>
                      </a:r>
                      <a:endParaRPr lang="en-US" sz="2000" b="0" strike="noStrike" spc="-1">
                        <a:latin typeface="Arial"/>
                      </a:endParaRPr>
                    </a:p>
                  </a:txBody>
                  <a:tcPr marL="65520" marR="65520">
                    <a:lnL w="12240">
                      <a:solidFill>
                        <a:srgbClr val="727CA3"/>
                      </a:solidFill>
                    </a:lnL>
                    <a:lnR w="12240">
                      <a:solidFill>
                        <a:srgbClr val="727CA3"/>
                      </a:solidFill>
                    </a:lnR>
                    <a:lnT w="12240">
                      <a:solidFill>
                        <a:srgbClr val="727CA3"/>
                      </a:solidFill>
                    </a:lnT>
                    <a:lnB w="12240">
                      <a:solidFill>
                        <a:srgbClr val="727CA3"/>
                      </a:solidFill>
                    </a:lnB>
                    <a:noFill/>
                  </a:tcPr>
                </a:tc>
                <a:tc>
                  <a:txBody>
                    <a:bodyPr/>
                    <a:lstStyle/>
                    <a:p>
                      <a:pPr>
                        <a:lnSpc>
                          <a:spcPct val="100000"/>
                        </a:lnSpc>
                      </a:pPr>
                      <a:r>
                        <a:rPr lang="en-US" sz="2000" b="0" strike="noStrike" spc="-1">
                          <a:solidFill>
                            <a:srgbClr val="000000"/>
                          </a:solidFill>
                          <a:latin typeface="Gill Sans MT"/>
                        </a:rPr>
                        <a:t>Opens the file for reading and writing. Returns FALSE and an error if file already exists.</a:t>
                      </a:r>
                      <a:endParaRPr lang="en-US" sz="2000" b="0" strike="noStrike" spc="-1">
                        <a:latin typeface="Arial"/>
                      </a:endParaRPr>
                    </a:p>
                  </a:txBody>
                  <a:tcPr marL="65520" marR="65520">
                    <a:lnL w="12240">
                      <a:solidFill>
                        <a:srgbClr val="727CA3"/>
                      </a:solidFill>
                    </a:lnL>
                    <a:lnR w="12240">
                      <a:solidFill>
                        <a:srgbClr val="727CA3"/>
                      </a:solidFill>
                    </a:lnR>
                    <a:lnT w="12240">
                      <a:solidFill>
                        <a:srgbClr val="727CA3"/>
                      </a:solidFill>
                    </a:lnT>
                    <a:lnB w="12240">
                      <a:solidFill>
                        <a:srgbClr val="727CA3"/>
                      </a:solidFill>
                    </a:lnB>
                    <a:noFill/>
                  </a:tcPr>
                </a:tc>
                <a:extLst>
                  <a:ext uri="{0D108BD9-81ED-4DB2-BD59-A6C34878D82A}">
                    <a16:rowId xmlns:a16="http://schemas.microsoft.com/office/drawing/2014/main" val="10008"/>
                  </a:ext>
                </a:extLst>
              </a:tr>
            </a:tbl>
          </a:graphicData>
        </a:graphic>
      </p:graphicFrame>
      <p:sp>
        <p:nvSpPr>
          <p:cNvPr id="106" name="TextShape 2"/>
          <p:cNvSpPr txBox="1"/>
          <p:nvPr/>
        </p:nvSpPr>
        <p:spPr>
          <a:xfrm>
            <a:off x="612720" y="6356520"/>
            <a:ext cx="1980720" cy="365400"/>
          </a:xfrm>
          <a:prstGeom prst="rect">
            <a:avLst/>
          </a:prstGeom>
          <a:noFill/>
          <a:ln>
            <a:noFill/>
          </a:ln>
        </p:spPr>
        <p:txBody>
          <a:bodyPr lIns="90000" tIns="45000" rIns="90000" bIns="45000"/>
          <a:lstStyle/>
          <a:p>
            <a:pPr>
              <a:lnSpc>
                <a:spcPct val="100000"/>
              </a:lnSpc>
            </a:pPr>
            <a:fld id="{752738B8-69DA-47E8-A2A8-D9DA8254889C}" type="slidenum">
              <a:rPr lang="en-US" sz="1400" b="0" strike="noStrike" spc="-1">
                <a:solidFill>
                  <a:srgbClr val="464653"/>
                </a:solidFill>
                <a:latin typeface="Gill Sans MT"/>
              </a:rPr>
              <a:t>108</a:t>
            </a:fld>
            <a:endParaRPr lang="en-US" sz="1400" b="0" strike="noStrike" spc="-1">
              <a:latin typeface="Times New Roman"/>
            </a:endParaRPr>
          </a:p>
        </p:txBody>
      </p:sp>
    </p:spTree>
    <p:extLst>
      <p:ext uri="{BB962C8B-B14F-4D97-AF65-F5344CB8AC3E}">
        <p14:creationId xmlns:p14="http://schemas.microsoft.com/office/powerpoint/2010/main" val="45975602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457200" y="152280"/>
            <a:ext cx="8229240" cy="990360"/>
          </a:xfrm>
          <a:prstGeom prst="rect">
            <a:avLst/>
          </a:prstGeom>
          <a:noFill/>
          <a:ln>
            <a:noFill/>
          </a:ln>
        </p:spPr>
        <p:txBody>
          <a:bodyPr lIns="90000" tIns="45000" rIns="90000" bIns="45000" anchor="b"/>
          <a:lstStyle/>
          <a:p>
            <a:pPr>
              <a:lnSpc>
                <a:spcPct val="100000"/>
              </a:lnSpc>
            </a:pPr>
            <a:r>
              <a:rPr lang="en-US" sz="3200" b="0" strike="noStrike" spc="-1">
                <a:solidFill>
                  <a:srgbClr val="464653"/>
                </a:solidFill>
                <a:latin typeface="Bookman Old Style"/>
              </a:rPr>
              <a:t>Closing a File with fcolse() Function</a:t>
            </a:r>
            <a:endParaRPr lang="en-US" sz="3200" b="0" strike="noStrike" spc="-1">
              <a:solidFill>
                <a:srgbClr val="000000"/>
              </a:solidFill>
              <a:latin typeface="Gill Sans MT"/>
            </a:endParaRPr>
          </a:p>
        </p:txBody>
      </p:sp>
      <p:sp>
        <p:nvSpPr>
          <p:cNvPr id="108" name="TextShape 2"/>
          <p:cNvSpPr txBox="1"/>
          <p:nvPr/>
        </p:nvSpPr>
        <p:spPr>
          <a:xfrm>
            <a:off x="457200" y="1219320"/>
            <a:ext cx="8229240" cy="4937400"/>
          </a:xfrm>
          <a:prstGeom prst="rect">
            <a:avLst/>
          </a:prstGeom>
          <a:noFill/>
          <a:ln>
            <a:noFill/>
          </a:ln>
        </p:spPr>
        <p:txBody>
          <a:bodyPr lIns="90000" tIns="45000" rIns="90000" bIns="45000"/>
          <a:lstStyle/>
          <a:p>
            <a:pPr marL="274320" indent="-27396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Once you've finished working with a file, it needs to be closed.</a:t>
            </a:r>
          </a:p>
          <a:p>
            <a:pPr marL="274320" indent="-27396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The fclose() function is used to close the file,</a:t>
            </a:r>
          </a:p>
          <a:p>
            <a:pPr>
              <a:lnSpc>
                <a:spcPct val="100000"/>
              </a:lnSpc>
              <a:spcBef>
                <a:spcPts val="601"/>
              </a:spcBef>
            </a:pPr>
            <a:r>
              <a:rPr lang="en-US" sz="2800" b="0" strike="noStrike" spc="-1">
                <a:solidFill>
                  <a:srgbClr val="000000"/>
                </a:solidFill>
                <a:latin typeface="Gill Sans MT"/>
              </a:rPr>
              <a:t>Syntax </a:t>
            </a:r>
          </a:p>
          <a:p>
            <a:pPr>
              <a:lnSpc>
                <a:spcPct val="100000"/>
              </a:lnSpc>
              <a:spcBef>
                <a:spcPts val="601"/>
              </a:spcBef>
            </a:pPr>
            <a:r>
              <a:rPr lang="en-US" sz="2400" b="0" strike="noStrike" spc="-1">
                <a:solidFill>
                  <a:srgbClr val="000000"/>
                </a:solidFill>
                <a:latin typeface="Gill Sans MT"/>
              </a:rPr>
              <a:t>	</a:t>
            </a:r>
            <a:r>
              <a:rPr lang="en-US" sz="3200" b="0" strike="noStrike" spc="-1">
                <a:solidFill>
                  <a:srgbClr val="FF0000"/>
                </a:solidFill>
                <a:latin typeface="Gill Sans MT"/>
              </a:rPr>
              <a:t>fclose($handle);</a:t>
            </a:r>
            <a:endParaRPr lang="en-US" sz="3200" b="0" strike="noStrike" spc="-1">
              <a:solidFill>
                <a:srgbClr val="000000"/>
              </a:solidFill>
              <a:latin typeface="Gill Sans MT"/>
            </a:endParaRPr>
          </a:p>
          <a:p>
            <a:pPr>
              <a:lnSpc>
                <a:spcPct val="100000"/>
              </a:lnSpc>
              <a:spcBef>
                <a:spcPts val="601"/>
              </a:spcBef>
            </a:pPr>
            <a:endParaRPr lang="en-US" sz="3200" b="0" strike="noStrike" spc="-1">
              <a:solidFill>
                <a:srgbClr val="000000"/>
              </a:solidFill>
              <a:latin typeface="Gill Sans MT"/>
            </a:endParaRPr>
          </a:p>
        </p:txBody>
      </p:sp>
      <p:sp>
        <p:nvSpPr>
          <p:cNvPr id="109" name="TextShape 3"/>
          <p:cNvSpPr txBox="1"/>
          <p:nvPr/>
        </p:nvSpPr>
        <p:spPr>
          <a:xfrm>
            <a:off x="612720" y="6356520"/>
            <a:ext cx="1980720" cy="365400"/>
          </a:xfrm>
          <a:prstGeom prst="rect">
            <a:avLst/>
          </a:prstGeom>
          <a:noFill/>
          <a:ln>
            <a:noFill/>
          </a:ln>
        </p:spPr>
        <p:txBody>
          <a:bodyPr lIns="90000" tIns="45000" rIns="90000" bIns="45000"/>
          <a:lstStyle/>
          <a:p>
            <a:pPr>
              <a:lnSpc>
                <a:spcPct val="100000"/>
              </a:lnSpc>
            </a:pPr>
            <a:fld id="{6A10CB73-FE1D-4D6F-A189-1F7AF32E4D2F}" type="slidenum">
              <a:rPr lang="en-US" sz="1400" b="0" strike="noStrike" spc="-1">
                <a:solidFill>
                  <a:srgbClr val="464653"/>
                </a:solidFill>
                <a:latin typeface="Gill Sans MT"/>
              </a:rPr>
              <a:t>109</a:t>
            </a:fld>
            <a:endParaRPr lang="en-US" sz="1400" b="0" strike="noStrike" spc="-1">
              <a:latin typeface="Times New Roman"/>
            </a:endParaRPr>
          </a:p>
        </p:txBody>
      </p:sp>
      <p:sp>
        <p:nvSpPr>
          <p:cNvPr id="110" name="CustomShape 4"/>
          <p:cNvSpPr/>
          <p:nvPr/>
        </p:nvSpPr>
        <p:spPr>
          <a:xfrm>
            <a:off x="0" y="3733920"/>
            <a:ext cx="9143640" cy="3075840"/>
          </a:xfrm>
          <a:prstGeom prst="rect">
            <a:avLst/>
          </a:prstGeom>
          <a:ln>
            <a:round/>
          </a:ln>
          <a:effectLst>
            <a:outerShdw blurRad="38100" dist="25400" dir="5400000" rotWithShape="0">
              <a:srgbClr val="000000">
                <a:alpha val="40000"/>
              </a:srgbClr>
            </a:outerShdw>
          </a:effectLst>
        </p:spPr>
        <p:style>
          <a:lnRef idx="1">
            <a:schemeClr val="accent3"/>
          </a:lnRef>
          <a:fillRef idx="2">
            <a:schemeClr val="accent3"/>
          </a:fillRef>
          <a:effectRef idx="1">
            <a:schemeClr val="accent3"/>
          </a:effectRef>
          <a:fontRef idx="minor"/>
        </p:style>
        <p:txBody>
          <a:bodyPr lIns="90000" tIns="45000" rIns="90000" bIns="45000"/>
          <a:lstStyle/>
          <a:p>
            <a:pPr marL="457200">
              <a:lnSpc>
                <a:spcPct val="100000"/>
              </a:lnSpc>
            </a:pPr>
            <a:r>
              <a:rPr lang="en-US" sz="2800" b="0" strike="noStrike" spc="-1" dirty="0">
                <a:solidFill>
                  <a:srgbClr val="000000"/>
                </a:solidFill>
                <a:latin typeface="Gill Sans MT"/>
              </a:rPr>
              <a:t>&lt;?</a:t>
            </a:r>
            <a:r>
              <a:rPr lang="en-US" sz="2800" b="0" strike="noStrike" spc="-1" dirty="0" err="1">
                <a:solidFill>
                  <a:srgbClr val="000000"/>
                </a:solidFill>
                <a:latin typeface="Gill Sans MT"/>
              </a:rPr>
              <a:t>php</a:t>
            </a:r>
            <a:r>
              <a:rPr lang="en-US" sz="2800" b="0" strike="noStrike" spc="-1" dirty="0">
                <a:solidFill>
                  <a:srgbClr val="000000"/>
                </a:solidFill>
                <a:latin typeface="Gill Sans MT"/>
              </a:rPr>
              <a:t> </a:t>
            </a:r>
            <a:endParaRPr lang="en-US" sz="2800" b="0" strike="noStrike" spc="-1" dirty="0">
              <a:latin typeface="Arial"/>
            </a:endParaRPr>
          </a:p>
          <a:p>
            <a:pPr marL="457200">
              <a:lnSpc>
                <a:spcPct val="100000"/>
              </a:lnSpc>
            </a:pPr>
            <a:r>
              <a:rPr lang="en-US" sz="2800" b="0" strike="noStrike" spc="-1" dirty="0">
                <a:solidFill>
                  <a:srgbClr val="000000"/>
                </a:solidFill>
                <a:latin typeface="Gill Sans MT"/>
              </a:rPr>
              <a:t>$file = "data.txt"; // Open the file for reading </a:t>
            </a:r>
            <a:endParaRPr lang="en-US" sz="2800" b="0" strike="noStrike" spc="-1" dirty="0">
              <a:latin typeface="Arial"/>
            </a:endParaRPr>
          </a:p>
          <a:p>
            <a:pPr marL="457200">
              <a:lnSpc>
                <a:spcPct val="100000"/>
              </a:lnSpc>
            </a:pPr>
            <a:r>
              <a:rPr lang="en-US" sz="2800" b="0" strike="noStrike" spc="-1" dirty="0">
                <a:solidFill>
                  <a:srgbClr val="000000"/>
                </a:solidFill>
                <a:latin typeface="Gill Sans MT"/>
              </a:rPr>
              <a:t>$handle = </a:t>
            </a:r>
            <a:r>
              <a:rPr lang="en-US" sz="2800" b="0" strike="noStrike" spc="-1" dirty="0" err="1">
                <a:solidFill>
                  <a:srgbClr val="000000"/>
                </a:solidFill>
                <a:latin typeface="Gill Sans MT"/>
              </a:rPr>
              <a:t>fopen</a:t>
            </a:r>
            <a:r>
              <a:rPr lang="en-US" sz="2800" b="0" strike="noStrike" spc="-1" dirty="0">
                <a:solidFill>
                  <a:srgbClr val="000000"/>
                </a:solidFill>
                <a:latin typeface="Gill Sans MT"/>
              </a:rPr>
              <a:t>($file, "r") or die("Cannot open the file"); </a:t>
            </a:r>
            <a:endParaRPr lang="en-US" sz="2800" b="0" strike="noStrike" spc="-1" dirty="0">
              <a:latin typeface="Arial"/>
            </a:endParaRPr>
          </a:p>
          <a:p>
            <a:pPr marL="457200">
              <a:lnSpc>
                <a:spcPct val="100000"/>
              </a:lnSpc>
            </a:pPr>
            <a:r>
              <a:rPr lang="en-US" sz="2800" b="0" strike="noStrike" spc="-1" dirty="0">
                <a:solidFill>
                  <a:srgbClr val="000000"/>
                </a:solidFill>
                <a:latin typeface="Gill Sans MT"/>
              </a:rPr>
              <a:t>// Some code to be executed</a:t>
            </a:r>
            <a:endParaRPr lang="en-US" sz="2800" b="0" strike="noStrike" spc="-1" dirty="0">
              <a:latin typeface="Arial"/>
            </a:endParaRPr>
          </a:p>
          <a:p>
            <a:pPr marL="457200">
              <a:lnSpc>
                <a:spcPct val="100000"/>
              </a:lnSpc>
            </a:pPr>
            <a:r>
              <a:rPr lang="en-US" sz="2800" b="0" strike="noStrike" spc="-1" dirty="0" err="1">
                <a:solidFill>
                  <a:srgbClr val="000000"/>
                </a:solidFill>
                <a:latin typeface="Gill Sans MT"/>
              </a:rPr>
              <a:t>fclose</a:t>
            </a:r>
            <a:r>
              <a:rPr lang="en-US" sz="2800" b="0" strike="noStrike" spc="-1" dirty="0">
                <a:solidFill>
                  <a:srgbClr val="000000"/>
                </a:solidFill>
                <a:latin typeface="Gill Sans MT"/>
              </a:rPr>
              <a:t>($handle); // Closing the file handle </a:t>
            </a:r>
            <a:endParaRPr lang="en-US" sz="2800" b="0" strike="noStrike" spc="-1" dirty="0">
              <a:latin typeface="Arial"/>
            </a:endParaRPr>
          </a:p>
          <a:p>
            <a:pPr marL="457200">
              <a:lnSpc>
                <a:spcPct val="100000"/>
              </a:lnSpc>
            </a:pPr>
            <a:r>
              <a:rPr lang="en-US" sz="2800" b="0" strike="noStrike" spc="-1" dirty="0">
                <a:solidFill>
                  <a:srgbClr val="000000"/>
                </a:solidFill>
                <a:latin typeface="Gill Sans MT"/>
              </a:rPr>
              <a:t>?&gt;</a:t>
            </a:r>
            <a:endParaRPr lang="en-US" sz="2800" b="0" strike="noStrike" spc="-1" dirty="0">
              <a:latin typeface="Arial"/>
            </a:endParaRPr>
          </a:p>
        </p:txBody>
      </p:sp>
    </p:spTree>
    <p:extLst>
      <p:ext uri="{BB962C8B-B14F-4D97-AF65-F5344CB8AC3E}">
        <p14:creationId xmlns:p14="http://schemas.microsoft.com/office/powerpoint/2010/main" val="395270268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100000"/>
              </a:lnSpc>
            </a:pPr>
            <a:r>
              <a:rPr lang="en-US" sz="3200" b="1" strike="noStrike" spc="-1">
                <a:solidFill>
                  <a:srgbClr val="464653"/>
                </a:solidFill>
                <a:latin typeface="Bookman Old Style"/>
              </a:rPr>
              <a:t>Where to Start?</a:t>
            </a:r>
            <a:endParaRPr lang="en-US" sz="3200" b="0" strike="noStrike" spc="-1">
              <a:latin typeface="Arial"/>
            </a:endParaRPr>
          </a:p>
        </p:txBody>
      </p:sp>
      <p:sp>
        <p:nvSpPr>
          <p:cNvPr id="166" name="CustomShape 2"/>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5EC563A8-6AD2-4FAF-8514-C0B277D1E29D}" type="slidenum">
              <a:rPr lang="en-US" sz="1400" b="0" strike="noStrike" spc="-1">
                <a:solidFill>
                  <a:srgbClr val="464653"/>
                </a:solidFill>
                <a:latin typeface="Gill Sans MT"/>
              </a:rPr>
              <a:t>11</a:t>
            </a:fld>
            <a:endParaRPr lang="en-US" sz="1400" b="0" strike="noStrike" spc="-1">
              <a:latin typeface="Arial"/>
            </a:endParaRPr>
          </a:p>
        </p:txBody>
      </p:sp>
      <p:sp>
        <p:nvSpPr>
          <p:cNvPr id="167" name="CustomShape 3"/>
          <p:cNvSpPr/>
          <p:nvPr/>
        </p:nvSpPr>
        <p:spPr>
          <a:xfrm>
            <a:off x="152280" y="1219320"/>
            <a:ext cx="8838360" cy="5028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a:bodyPr>
          <a:lstStyle/>
          <a:p>
            <a:pPr>
              <a:lnSpc>
                <a:spcPct val="100000"/>
              </a:lnSpc>
              <a:spcBef>
                <a:spcPts val="601"/>
              </a:spcBef>
            </a:pPr>
            <a:r>
              <a:rPr lang="en-US" sz="2600" b="0" strike="noStrike" spc="-1">
                <a:solidFill>
                  <a:srgbClr val="000000"/>
                </a:solidFill>
                <a:latin typeface="Gill Sans MT"/>
              </a:rPr>
              <a:t>To get access to a web server with PHP support, you can:</a:t>
            </a:r>
            <a:endParaRPr lang="en-US" sz="26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Install Apache (or IIS) on your own server, install PHP, and MySQL</a:t>
            </a:r>
            <a:endParaRPr lang="en-US" sz="26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Or find a web hosting plan with PHP and MySQL support</a:t>
            </a:r>
            <a:endParaRPr lang="en-US" sz="2600" b="0" strike="noStrike" spc="-1">
              <a:latin typeface="Arial"/>
            </a:endParaRPr>
          </a:p>
          <a:p>
            <a:pPr>
              <a:lnSpc>
                <a:spcPct val="100000"/>
              </a:lnSpc>
              <a:spcBef>
                <a:spcPts val="601"/>
              </a:spcBef>
            </a:pPr>
            <a:r>
              <a:rPr lang="en-US" sz="2800" b="0" strike="noStrike" spc="-1">
                <a:solidFill>
                  <a:srgbClr val="000000"/>
                </a:solidFill>
                <a:latin typeface="Nyala"/>
              </a:rPr>
              <a:t>____________________________________________________________________________</a:t>
            </a:r>
            <a:endParaRPr lang="en-US" sz="28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800" b="0" strike="noStrike" spc="-1">
                <a:solidFill>
                  <a:srgbClr val="000000"/>
                </a:solidFill>
                <a:latin typeface="Nyala"/>
              </a:rPr>
              <a:t>Install an Apache server </a:t>
            </a:r>
            <a:endParaRPr lang="en-US" sz="28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800" b="0" strike="noStrike" spc="-1">
                <a:solidFill>
                  <a:srgbClr val="000000"/>
                </a:solidFill>
                <a:latin typeface="Nyala"/>
              </a:rPr>
              <a:t>Install PHP</a:t>
            </a:r>
            <a:endParaRPr lang="en-US" sz="28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800" b="0" strike="noStrike" spc="-1">
                <a:solidFill>
                  <a:srgbClr val="000000"/>
                </a:solidFill>
                <a:latin typeface="Nyala"/>
              </a:rPr>
              <a:t>Install MySQL</a:t>
            </a:r>
            <a:endParaRPr lang="en-US" sz="2800" b="0" strike="noStrike" spc="-1">
              <a:latin typeface="Arial"/>
            </a:endParaRPr>
          </a:p>
          <a:p>
            <a:pPr>
              <a:lnSpc>
                <a:spcPct val="100000"/>
              </a:lnSpc>
              <a:spcBef>
                <a:spcPts val="601"/>
              </a:spcBef>
            </a:pPr>
            <a:r>
              <a:rPr lang="en-US" sz="2600" b="0" strike="noStrike" spc="-1">
                <a:solidFill>
                  <a:srgbClr val="000000"/>
                </a:solidFill>
                <a:latin typeface="Nyala"/>
              </a:rPr>
              <a:t>___________________________________________________________________________________</a:t>
            </a:r>
            <a:endParaRPr lang="en-US" sz="2600" b="0" strike="noStrike" spc="-1">
              <a:latin typeface="Arial"/>
            </a:endParaRPr>
          </a:p>
          <a:p>
            <a:pPr marL="548640" lvl="1" indent="-273600">
              <a:lnSpc>
                <a:spcPct val="100000"/>
              </a:lnSpc>
              <a:spcBef>
                <a:spcPts val="499"/>
              </a:spcBef>
              <a:buClr>
                <a:srgbClr val="9FB8CD"/>
              </a:buClr>
              <a:buSzPct val="76000"/>
              <a:buFont typeface="Wingdings 3" charset="2"/>
              <a:buChar char=""/>
            </a:pPr>
            <a:r>
              <a:rPr lang="en-US" sz="2300" b="0" strike="noStrike" spc="-1">
                <a:solidFill>
                  <a:srgbClr val="464653"/>
                </a:solidFill>
                <a:latin typeface="Gill Sans MT"/>
              </a:rPr>
              <a:t>WampServer</a:t>
            </a:r>
            <a:endParaRPr lang="en-US" sz="2300" b="0" strike="noStrike" spc="-1">
              <a:latin typeface="Arial"/>
            </a:endParaRPr>
          </a:p>
          <a:p>
            <a:pPr marL="548640" lvl="1" indent="-273600">
              <a:lnSpc>
                <a:spcPct val="100000"/>
              </a:lnSpc>
              <a:spcBef>
                <a:spcPts val="499"/>
              </a:spcBef>
              <a:buClr>
                <a:srgbClr val="9FB8CD"/>
              </a:buClr>
              <a:buSzPct val="76000"/>
              <a:buFont typeface="Wingdings 3" charset="2"/>
              <a:buChar char=""/>
            </a:pPr>
            <a:r>
              <a:rPr lang="en-US" sz="2300" b="0" strike="noStrike" spc="-1">
                <a:solidFill>
                  <a:srgbClr val="464653"/>
                </a:solidFill>
                <a:latin typeface="Gill Sans MT"/>
              </a:rPr>
              <a:t>EasyPhp</a:t>
            </a:r>
            <a:endParaRPr lang="en-US" sz="2300" b="0" strike="noStrike" spc="-1">
              <a:latin typeface="Arial"/>
            </a:endParaRPr>
          </a:p>
          <a:p>
            <a:pPr marL="548640" lvl="1" indent="-273600">
              <a:lnSpc>
                <a:spcPct val="100000"/>
              </a:lnSpc>
              <a:spcBef>
                <a:spcPts val="499"/>
              </a:spcBef>
              <a:buClr>
                <a:srgbClr val="9FB8CD"/>
              </a:buClr>
              <a:buSzPct val="76000"/>
              <a:buFont typeface="Wingdings 3" charset="2"/>
              <a:buChar char=""/>
            </a:pPr>
            <a:r>
              <a:rPr lang="en-US" sz="2300" b="0" strike="noStrike" spc="-1">
                <a:solidFill>
                  <a:srgbClr val="464653"/>
                </a:solidFill>
                <a:latin typeface="Gill Sans MT"/>
              </a:rPr>
              <a:t>XAMPP</a:t>
            </a:r>
            <a:endParaRPr lang="en-US" sz="2300" b="0" strike="noStrike" spc="-1">
              <a:latin typeface="Arial"/>
            </a:endParaRPr>
          </a:p>
          <a:p>
            <a:pPr>
              <a:lnSpc>
                <a:spcPct val="100000"/>
              </a:lnSpc>
              <a:spcBef>
                <a:spcPts val="601"/>
              </a:spcBef>
            </a:pPr>
            <a:endParaRPr lang="en-US" sz="23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457200" y="152280"/>
            <a:ext cx="8229240" cy="990360"/>
          </a:xfrm>
          <a:prstGeom prst="rect">
            <a:avLst/>
          </a:prstGeom>
          <a:noFill/>
          <a:ln>
            <a:noFill/>
          </a:ln>
        </p:spPr>
        <p:txBody>
          <a:bodyPr lIns="90000" tIns="45000" rIns="90000" bIns="45000" anchor="b">
            <a:normAutofit/>
          </a:bodyPr>
          <a:lstStyle/>
          <a:p>
            <a:pPr>
              <a:lnSpc>
                <a:spcPct val="100000"/>
              </a:lnSpc>
            </a:pPr>
            <a:r>
              <a:rPr lang="en-US" sz="3200" b="0" strike="noStrike" spc="-1">
                <a:solidFill>
                  <a:srgbClr val="464653"/>
                </a:solidFill>
                <a:latin typeface="Bookman Old Style"/>
              </a:rPr>
              <a:t>PHP Read File - fread()</a:t>
            </a:r>
            <a:endParaRPr lang="en-US" sz="3200" b="0" strike="noStrike" spc="-1">
              <a:solidFill>
                <a:srgbClr val="000000"/>
              </a:solidFill>
              <a:latin typeface="Gill Sans MT"/>
            </a:endParaRPr>
          </a:p>
        </p:txBody>
      </p:sp>
      <p:sp>
        <p:nvSpPr>
          <p:cNvPr id="112" name="TextShape 2"/>
          <p:cNvSpPr txBox="1"/>
          <p:nvPr/>
        </p:nvSpPr>
        <p:spPr>
          <a:xfrm>
            <a:off x="457200" y="1219320"/>
            <a:ext cx="8229240" cy="4937400"/>
          </a:xfrm>
          <a:prstGeom prst="rect">
            <a:avLst/>
          </a:prstGeom>
          <a:noFill/>
          <a:ln>
            <a:noFill/>
          </a:ln>
        </p:spPr>
        <p:txBody>
          <a:bodyPr lIns="90000" tIns="45000" rIns="90000" bIns="45000"/>
          <a:lstStyle/>
          <a:p>
            <a:pPr marL="274320" indent="-27396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The fread() function reads from an open file. </a:t>
            </a:r>
          </a:p>
          <a:p>
            <a:pPr marL="274320" indent="-27396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Syntax</a:t>
            </a:r>
          </a:p>
          <a:p>
            <a:pPr>
              <a:lnSpc>
                <a:spcPct val="100000"/>
              </a:lnSpc>
              <a:spcBef>
                <a:spcPts val="601"/>
              </a:spcBef>
            </a:pPr>
            <a:r>
              <a:rPr lang="en-US" sz="2800" b="0" strike="noStrike" spc="-1">
                <a:solidFill>
                  <a:srgbClr val="FF0000"/>
                </a:solidFill>
                <a:latin typeface="Gill Sans MT"/>
              </a:rPr>
              <a:t> 	fread(file handle, length in bytes);</a:t>
            </a:r>
            <a:endParaRPr lang="en-US" sz="2800" b="0" strike="noStrike" spc="-1">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Parameters</a:t>
            </a:r>
          </a:p>
          <a:p>
            <a:pPr marL="548640" lvl="1" indent="-273960">
              <a:lnSpc>
                <a:spcPct val="100000"/>
              </a:lnSpc>
              <a:spcBef>
                <a:spcPts val="499"/>
              </a:spcBef>
              <a:buClr>
                <a:srgbClr val="9FB8CD"/>
              </a:buClr>
              <a:buSzPct val="76000"/>
              <a:buFont typeface="Wingdings 3" charset="2"/>
              <a:buChar char=""/>
            </a:pPr>
            <a:r>
              <a:rPr lang="en-US" sz="2300" b="0" strike="noStrike" spc="-1">
                <a:solidFill>
                  <a:srgbClr val="464653"/>
                </a:solidFill>
                <a:latin typeface="Gill Sans MT"/>
              </a:rPr>
              <a:t>fread() contains the name of the file to read from</a:t>
            </a:r>
            <a:endParaRPr lang="en-US" sz="2300" b="0" strike="noStrike" spc="-1">
              <a:solidFill>
                <a:srgbClr val="000000"/>
              </a:solidFill>
              <a:latin typeface="Gill Sans MT"/>
            </a:endParaRPr>
          </a:p>
          <a:p>
            <a:pPr marL="548640" lvl="1" indent="-273960">
              <a:lnSpc>
                <a:spcPct val="100000"/>
              </a:lnSpc>
              <a:spcBef>
                <a:spcPts val="499"/>
              </a:spcBef>
              <a:buClr>
                <a:srgbClr val="9FB8CD"/>
              </a:buClr>
              <a:buSzPct val="76000"/>
              <a:buFont typeface="Wingdings 3" charset="2"/>
              <a:buChar char=""/>
            </a:pPr>
            <a:r>
              <a:rPr lang="en-US" sz="2300" b="0" strike="noStrike" spc="-1">
                <a:solidFill>
                  <a:srgbClr val="464653"/>
                </a:solidFill>
                <a:latin typeface="Gill Sans MT"/>
              </a:rPr>
              <a:t>second parameter specifies the maximum number of bytes to read</a:t>
            </a:r>
            <a:endParaRPr lang="en-US" sz="2300" b="0" strike="noStrike" spc="-1">
              <a:solidFill>
                <a:srgbClr val="000000"/>
              </a:solidFill>
              <a:latin typeface="Gill Sans MT"/>
            </a:endParaRPr>
          </a:p>
        </p:txBody>
      </p:sp>
      <p:sp>
        <p:nvSpPr>
          <p:cNvPr id="113" name="TextShape 3"/>
          <p:cNvSpPr txBox="1"/>
          <p:nvPr/>
        </p:nvSpPr>
        <p:spPr>
          <a:xfrm>
            <a:off x="612720" y="6356520"/>
            <a:ext cx="1980720" cy="365400"/>
          </a:xfrm>
          <a:prstGeom prst="rect">
            <a:avLst/>
          </a:prstGeom>
          <a:noFill/>
          <a:ln>
            <a:noFill/>
          </a:ln>
        </p:spPr>
        <p:txBody>
          <a:bodyPr lIns="90000" tIns="45000" rIns="90000" bIns="45000"/>
          <a:lstStyle/>
          <a:p>
            <a:pPr>
              <a:lnSpc>
                <a:spcPct val="100000"/>
              </a:lnSpc>
            </a:pPr>
            <a:fld id="{5AA553E6-F676-479A-A35B-8E5289A7C752}" type="slidenum">
              <a:rPr lang="en-US" sz="1400" b="0" strike="noStrike" spc="-1">
                <a:solidFill>
                  <a:srgbClr val="464653"/>
                </a:solidFill>
                <a:latin typeface="Gill Sans MT"/>
              </a:rPr>
              <a:t>110</a:t>
            </a:fld>
            <a:endParaRPr lang="en-US" sz="1400" b="0" strike="noStrike" spc="-1">
              <a:latin typeface="Times New Roman"/>
            </a:endParaRPr>
          </a:p>
        </p:txBody>
      </p:sp>
      <p:sp>
        <p:nvSpPr>
          <p:cNvPr id="114" name="CustomShape 4"/>
          <p:cNvSpPr/>
          <p:nvPr/>
        </p:nvSpPr>
        <p:spPr>
          <a:xfrm>
            <a:off x="1140120" y="4038480"/>
            <a:ext cx="8529480" cy="2834640"/>
          </a:xfrm>
          <a:prstGeom prst="rect">
            <a:avLst/>
          </a:prstGeom>
          <a:ln>
            <a:round/>
          </a:ln>
          <a:effectLst>
            <a:outerShdw blurRad="38100" dist="25400" dir="5400000" rotWithShape="0">
              <a:srgbClr val="000000">
                <a:alpha val="40000"/>
              </a:srgbClr>
            </a:outerShdw>
          </a:effectLst>
        </p:spPr>
        <p:style>
          <a:lnRef idx="1">
            <a:schemeClr val="accent3"/>
          </a:lnRef>
          <a:fillRef idx="2">
            <a:schemeClr val="accent3"/>
          </a:fillRef>
          <a:effectRef idx="1">
            <a:schemeClr val="accent3"/>
          </a:effectRef>
          <a:fontRef idx="minor"/>
        </p:style>
        <p:txBody>
          <a:bodyPr wrap="none" lIns="90000" tIns="45000" rIns="90000" bIns="45000"/>
          <a:lstStyle/>
          <a:p>
            <a:pPr>
              <a:lnSpc>
                <a:spcPct val="100000"/>
              </a:lnSpc>
            </a:pPr>
            <a:r>
              <a:rPr lang="en-US" sz="2000" b="0" strike="noStrike" spc="-1" dirty="0">
                <a:solidFill>
                  <a:srgbClr val="000000"/>
                </a:solidFill>
                <a:latin typeface="Gill Sans MT"/>
              </a:rPr>
              <a:t>&lt;?</a:t>
            </a:r>
            <a:r>
              <a:rPr lang="en-US" sz="2000" b="0" strike="noStrike" spc="-1" dirty="0" err="1">
                <a:solidFill>
                  <a:srgbClr val="000000"/>
                </a:solidFill>
                <a:latin typeface="Gill Sans MT"/>
              </a:rPr>
              <a:t>php</a:t>
            </a:r>
            <a:endParaRPr lang="en-US" sz="2000" b="0" strike="noStrike" spc="-1" dirty="0">
              <a:latin typeface="Arial"/>
            </a:endParaRPr>
          </a:p>
          <a:p>
            <a:pPr>
              <a:lnSpc>
                <a:spcPct val="100000"/>
              </a:lnSpc>
            </a:pPr>
            <a:r>
              <a:rPr lang="en-US" sz="2000" b="0" strike="noStrike" spc="-1" dirty="0">
                <a:solidFill>
                  <a:srgbClr val="000000"/>
                </a:solidFill>
                <a:latin typeface="Gill Sans MT"/>
              </a:rPr>
              <a:t>$file = "data.txt";</a:t>
            </a:r>
            <a:endParaRPr lang="en-US" sz="2000" b="0" strike="noStrike" spc="-1" dirty="0">
              <a:latin typeface="Arial"/>
            </a:endParaRPr>
          </a:p>
          <a:p>
            <a:pPr>
              <a:lnSpc>
                <a:spcPct val="100000"/>
              </a:lnSpc>
            </a:pPr>
            <a:r>
              <a:rPr lang="en-US" sz="2000" b="0" strike="noStrike" spc="-1" dirty="0">
                <a:solidFill>
                  <a:srgbClr val="000000"/>
                </a:solidFill>
                <a:latin typeface="Gill Sans MT"/>
              </a:rPr>
              <a:t>$handle = </a:t>
            </a:r>
            <a:r>
              <a:rPr lang="en-US" sz="2000" b="0" strike="noStrike" spc="-1" dirty="0" err="1">
                <a:solidFill>
                  <a:srgbClr val="000000"/>
                </a:solidFill>
                <a:latin typeface="Gill Sans MT"/>
              </a:rPr>
              <a:t>fopen</a:t>
            </a:r>
            <a:r>
              <a:rPr lang="en-US" sz="2000" b="0" strike="noStrike" spc="-1" dirty="0">
                <a:solidFill>
                  <a:srgbClr val="000000"/>
                </a:solidFill>
                <a:latin typeface="Gill Sans MT"/>
              </a:rPr>
              <a:t>($file, "r") or die("ERROR: Cannot open the file");</a:t>
            </a:r>
            <a:endParaRPr lang="en-US" sz="2000" b="0" strike="noStrike" spc="-1" dirty="0">
              <a:latin typeface="Arial"/>
            </a:endParaRPr>
          </a:p>
          <a:p>
            <a:pPr>
              <a:lnSpc>
                <a:spcPct val="100000"/>
              </a:lnSpc>
            </a:pPr>
            <a:r>
              <a:rPr lang="en-US" sz="2000" b="0" strike="noStrike" spc="-1" dirty="0">
                <a:solidFill>
                  <a:srgbClr val="000000"/>
                </a:solidFill>
                <a:latin typeface="Gill Sans MT"/>
              </a:rPr>
              <a:t>// Read in the entire file</a:t>
            </a:r>
            <a:endParaRPr lang="en-US" sz="2000" b="0" strike="noStrike" spc="-1" dirty="0">
              <a:latin typeface="Arial"/>
            </a:endParaRPr>
          </a:p>
          <a:p>
            <a:pPr>
              <a:lnSpc>
                <a:spcPct val="100000"/>
              </a:lnSpc>
            </a:pPr>
            <a:r>
              <a:rPr lang="en-US" sz="2000" b="0" strike="noStrike" spc="-1" dirty="0">
                <a:solidFill>
                  <a:srgbClr val="000000"/>
                </a:solidFill>
                <a:latin typeface="Gill Sans MT"/>
              </a:rPr>
              <a:t>$content = </a:t>
            </a:r>
            <a:r>
              <a:rPr lang="en-US" sz="2000" b="0" strike="noStrike" spc="-1" dirty="0" err="1">
                <a:solidFill>
                  <a:srgbClr val="000000"/>
                </a:solidFill>
                <a:latin typeface="Gill Sans MT"/>
              </a:rPr>
              <a:t>fread</a:t>
            </a:r>
            <a:r>
              <a:rPr lang="en-US" sz="2000" b="0" strike="noStrike" spc="-1" dirty="0">
                <a:solidFill>
                  <a:srgbClr val="000000"/>
                </a:solidFill>
                <a:latin typeface="Gill Sans MT"/>
              </a:rPr>
              <a:t>($handle,"20");</a:t>
            </a:r>
            <a:endParaRPr lang="en-US" sz="2000" b="0" strike="noStrike" spc="-1" dirty="0">
              <a:latin typeface="Arial"/>
            </a:endParaRPr>
          </a:p>
          <a:p>
            <a:pPr>
              <a:lnSpc>
                <a:spcPct val="100000"/>
              </a:lnSpc>
            </a:pPr>
            <a:r>
              <a:rPr lang="en-US" sz="2000" b="0" strike="noStrike" spc="-1" dirty="0" err="1">
                <a:solidFill>
                  <a:srgbClr val="000000"/>
                </a:solidFill>
                <a:latin typeface="Gill Sans MT"/>
              </a:rPr>
              <a:t>fclose</a:t>
            </a:r>
            <a:r>
              <a:rPr lang="en-US" sz="2000" b="0" strike="noStrike" spc="-1" dirty="0">
                <a:solidFill>
                  <a:srgbClr val="000000"/>
                </a:solidFill>
                <a:latin typeface="Gill Sans MT"/>
              </a:rPr>
              <a:t>($handle);</a:t>
            </a:r>
            <a:endParaRPr lang="en-US" sz="2000" b="0" strike="noStrike" spc="-1" dirty="0">
              <a:latin typeface="Arial"/>
            </a:endParaRPr>
          </a:p>
          <a:p>
            <a:pPr>
              <a:lnSpc>
                <a:spcPct val="100000"/>
              </a:lnSpc>
            </a:pPr>
            <a:r>
              <a:rPr lang="en-US" sz="2000" b="0" strike="noStrike" spc="-1" dirty="0">
                <a:solidFill>
                  <a:srgbClr val="000000"/>
                </a:solidFill>
                <a:latin typeface="Gill Sans MT"/>
              </a:rPr>
              <a:t>// Display the file content </a:t>
            </a:r>
            <a:endParaRPr lang="en-US" sz="2000" b="0" strike="noStrike" spc="-1" dirty="0">
              <a:latin typeface="Arial"/>
            </a:endParaRPr>
          </a:p>
          <a:p>
            <a:pPr>
              <a:lnSpc>
                <a:spcPct val="100000"/>
              </a:lnSpc>
            </a:pPr>
            <a:r>
              <a:rPr lang="en-US" sz="2000" b="0" strike="noStrike" spc="-1" dirty="0">
                <a:solidFill>
                  <a:srgbClr val="000000"/>
                </a:solidFill>
                <a:latin typeface="Gill Sans MT"/>
              </a:rPr>
              <a:t>echo $content;</a:t>
            </a:r>
            <a:endParaRPr lang="en-US" sz="2000" b="0" strike="noStrike" spc="-1" dirty="0">
              <a:latin typeface="Arial"/>
            </a:endParaRPr>
          </a:p>
          <a:p>
            <a:pPr>
              <a:lnSpc>
                <a:spcPct val="100000"/>
              </a:lnSpc>
            </a:pPr>
            <a:r>
              <a:rPr lang="en-US" sz="2000" b="0" strike="noStrike" spc="-1" dirty="0">
                <a:solidFill>
                  <a:srgbClr val="000000"/>
                </a:solidFill>
                <a:latin typeface="Gill Sans MT"/>
              </a:rPr>
              <a:t>?&gt;</a:t>
            </a:r>
            <a:endParaRPr lang="en-US" sz="2000" b="0" strike="noStrike" spc="-1" dirty="0">
              <a:latin typeface="Arial"/>
            </a:endParaRPr>
          </a:p>
        </p:txBody>
      </p:sp>
    </p:spTree>
    <p:extLst>
      <p:ext uri="{BB962C8B-B14F-4D97-AF65-F5344CB8AC3E}">
        <p14:creationId xmlns:p14="http://schemas.microsoft.com/office/powerpoint/2010/main" val="393641723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457200" y="152280"/>
            <a:ext cx="8229240" cy="990360"/>
          </a:xfrm>
          <a:prstGeom prst="rect">
            <a:avLst/>
          </a:prstGeom>
          <a:noFill/>
          <a:ln>
            <a:noFill/>
          </a:ln>
        </p:spPr>
        <p:txBody>
          <a:bodyPr lIns="90000" tIns="45000" rIns="90000" bIns="45000" anchor="b"/>
          <a:lstStyle/>
          <a:p>
            <a:pPr>
              <a:lnSpc>
                <a:spcPct val="100000"/>
              </a:lnSpc>
            </a:pPr>
            <a:r>
              <a:rPr lang="en-US" sz="3200" b="0" strike="noStrike" spc="-1">
                <a:solidFill>
                  <a:srgbClr val="464653"/>
                </a:solidFill>
                <a:latin typeface="Bookman Old Style"/>
              </a:rPr>
              <a:t>Read entire file </a:t>
            </a:r>
            <a:endParaRPr lang="en-US" sz="3200" b="0" strike="noStrike" spc="-1">
              <a:solidFill>
                <a:srgbClr val="000000"/>
              </a:solidFill>
              <a:latin typeface="Gill Sans MT"/>
            </a:endParaRPr>
          </a:p>
        </p:txBody>
      </p:sp>
      <p:sp>
        <p:nvSpPr>
          <p:cNvPr id="116" name="TextShape 2"/>
          <p:cNvSpPr txBox="1"/>
          <p:nvPr/>
        </p:nvSpPr>
        <p:spPr>
          <a:xfrm>
            <a:off x="612720" y="6356520"/>
            <a:ext cx="1980720" cy="365400"/>
          </a:xfrm>
          <a:prstGeom prst="rect">
            <a:avLst/>
          </a:prstGeom>
          <a:noFill/>
          <a:ln>
            <a:noFill/>
          </a:ln>
        </p:spPr>
        <p:txBody>
          <a:bodyPr lIns="90000" tIns="45000" rIns="90000" bIns="45000"/>
          <a:lstStyle/>
          <a:p>
            <a:pPr>
              <a:lnSpc>
                <a:spcPct val="100000"/>
              </a:lnSpc>
            </a:pPr>
            <a:fld id="{5488C86D-049B-432F-931F-7179BBF050B9}" type="slidenum">
              <a:rPr lang="en-US" sz="1400" b="0" strike="noStrike" spc="-1">
                <a:solidFill>
                  <a:srgbClr val="464653"/>
                </a:solidFill>
                <a:latin typeface="Gill Sans MT"/>
              </a:rPr>
              <a:t>111</a:t>
            </a:fld>
            <a:endParaRPr lang="en-US" sz="1400" b="0" strike="noStrike" spc="-1">
              <a:latin typeface="Times New Roman"/>
            </a:endParaRPr>
          </a:p>
        </p:txBody>
      </p:sp>
      <p:sp>
        <p:nvSpPr>
          <p:cNvPr id="117" name="TextShape 3"/>
          <p:cNvSpPr txBox="1"/>
          <p:nvPr/>
        </p:nvSpPr>
        <p:spPr>
          <a:xfrm>
            <a:off x="304920" y="1219320"/>
            <a:ext cx="8381520" cy="5105160"/>
          </a:xfrm>
          <a:prstGeom prst="rect">
            <a:avLst/>
          </a:prstGeom>
          <a:gradFill rotWithShape="0">
            <a:gsLst>
              <a:gs pos="0">
                <a:srgbClr val="F8FEC0"/>
              </a:gs>
              <a:gs pos="50000">
                <a:srgbClr val="F5FFA6"/>
              </a:gs>
              <a:gs pos="100000">
                <a:srgbClr val="F8FEC0"/>
              </a:gs>
            </a:gsLst>
            <a:lin ang="948000"/>
          </a:gradFill>
          <a:ln w="9360">
            <a:solidFill>
              <a:srgbClr val="D2DA7A"/>
            </a:solidFill>
            <a:round/>
          </a:ln>
        </p:spPr>
        <p:txBody>
          <a:bodyPr lIns="90000" tIns="45000" rIns="90000" bIns="45000">
            <a:normAutofit fontScale="92500"/>
          </a:bodyPr>
          <a:lstStyle/>
          <a:p>
            <a:pPr>
              <a:lnSpc>
                <a:spcPct val="100000"/>
              </a:lnSpc>
              <a:spcBef>
                <a:spcPts val="601"/>
              </a:spcBef>
            </a:pPr>
            <a:r>
              <a:rPr lang="en-US" sz="2600" b="0" strike="noStrike" spc="-1" dirty="0">
                <a:solidFill>
                  <a:srgbClr val="000000"/>
                </a:solidFill>
                <a:latin typeface="Gill Sans MT"/>
              </a:rPr>
              <a:t>&lt;?</a:t>
            </a:r>
            <a:r>
              <a:rPr lang="en-US" sz="2600" b="0" strike="noStrike" spc="-1" dirty="0" err="1">
                <a:solidFill>
                  <a:srgbClr val="000000"/>
                </a:solidFill>
                <a:latin typeface="Gill Sans MT"/>
              </a:rPr>
              <a:t>php</a:t>
            </a:r>
            <a:endParaRPr lang="en-US" sz="2600" b="0" strike="noStrike" spc="-1" dirty="0">
              <a:solidFill>
                <a:srgbClr val="000000"/>
              </a:solidFill>
              <a:latin typeface="Gill Sans MT"/>
            </a:endParaRPr>
          </a:p>
          <a:p>
            <a:pPr>
              <a:lnSpc>
                <a:spcPct val="100000"/>
              </a:lnSpc>
              <a:spcBef>
                <a:spcPts val="601"/>
              </a:spcBef>
            </a:pPr>
            <a:r>
              <a:rPr lang="en-US" sz="2600" b="0" strike="noStrike" spc="-1" dirty="0">
                <a:solidFill>
                  <a:srgbClr val="000000"/>
                </a:solidFill>
                <a:latin typeface="Gill Sans MT"/>
              </a:rPr>
              <a:t>$file = "data.txt";</a:t>
            </a:r>
          </a:p>
          <a:p>
            <a:pPr>
              <a:lnSpc>
                <a:spcPct val="100000"/>
              </a:lnSpc>
              <a:spcBef>
                <a:spcPts val="601"/>
              </a:spcBef>
            </a:pPr>
            <a:r>
              <a:rPr lang="en-US" sz="2600" b="0" strike="noStrike" spc="-1" dirty="0">
                <a:solidFill>
                  <a:srgbClr val="000000"/>
                </a:solidFill>
                <a:latin typeface="Gill Sans MT"/>
              </a:rPr>
              <a:t>// Open the file for reading</a:t>
            </a:r>
          </a:p>
          <a:p>
            <a:pPr>
              <a:lnSpc>
                <a:spcPct val="100000"/>
              </a:lnSpc>
              <a:spcBef>
                <a:spcPts val="601"/>
              </a:spcBef>
            </a:pPr>
            <a:r>
              <a:rPr lang="en-US" sz="2600" b="0" strike="noStrike" spc="-1" dirty="0">
                <a:solidFill>
                  <a:srgbClr val="000000"/>
                </a:solidFill>
                <a:latin typeface="Gill Sans MT"/>
              </a:rPr>
              <a:t>$handle = </a:t>
            </a:r>
            <a:r>
              <a:rPr lang="en-US" sz="2600" b="0" strike="noStrike" spc="-1" dirty="0" err="1">
                <a:solidFill>
                  <a:srgbClr val="000000"/>
                </a:solidFill>
                <a:latin typeface="Gill Sans MT"/>
              </a:rPr>
              <a:t>fopen</a:t>
            </a:r>
            <a:r>
              <a:rPr lang="en-US" sz="2600" b="0" strike="noStrike" spc="-1" dirty="0">
                <a:solidFill>
                  <a:srgbClr val="000000"/>
                </a:solidFill>
                <a:latin typeface="Gill Sans MT"/>
              </a:rPr>
              <a:t>($file, "r") or die("ERROR: Cannot open the file");</a:t>
            </a:r>
          </a:p>
          <a:p>
            <a:pPr>
              <a:lnSpc>
                <a:spcPct val="100000"/>
              </a:lnSpc>
              <a:spcBef>
                <a:spcPts val="601"/>
              </a:spcBef>
            </a:pPr>
            <a:r>
              <a:rPr lang="en-US" sz="2600" b="0" strike="noStrike" spc="-1" dirty="0">
                <a:solidFill>
                  <a:srgbClr val="000000"/>
                </a:solidFill>
                <a:latin typeface="Gill Sans MT"/>
              </a:rPr>
              <a:t>// Reading the entire file</a:t>
            </a:r>
          </a:p>
          <a:p>
            <a:pPr>
              <a:lnSpc>
                <a:spcPct val="100000"/>
              </a:lnSpc>
              <a:spcBef>
                <a:spcPts val="601"/>
              </a:spcBef>
            </a:pPr>
            <a:r>
              <a:rPr lang="en-US" sz="2600" b="0" strike="noStrike" spc="-1" dirty="0">
                <a:solidFill>
                  <a:srgbClr val="000000"/>
                </a:solidFill>
                <a:latin typeface="Gill Sans MT"/>
              </a:rPr>
              <a:t>$content = </a:t>
            </a:r>
            <a:r>
              <a:rPr lang="en-US" sz="2600" b="0" strike="noStrike" spc="-1" dirty="0" err="1">
                <a:solidFill>
                  <a:srgbClr val="000000"/>
                </a:solidFill>
                <a:latin typeface="Gill Sans MT"/>
              </a:rPr>
              <a:t>fread</a:t>
            </a:r>
            <a:r>
              <a:rPr lang="en-US" sz="2600" b="0" strike="noStrike" spc="-1" dirty="0">
                <a:solidFill>
                  <a:srgbClr val="000000"/>
                </a:solidFill>
                <a:latin typeface="Gill Sans MT"/>
              </a:rPr>
              <a:t>($handle, </a:t>
            </a:r>
            <a:r>
              <a:rPr lang="en-US" sz="2600" b="0" strike="noStrike" spc="-1" dirty="0" err="1">
                <a:solidFill>
                  <a:srgbClr val="000000"/>
                </a:solidFill>
                <a:latin typeface="Gill Sans MT"/>
              </a:rPr>
              <a:t>filesize</a:t>
            </a:r>
            <a:r>
              <a:rPr lang="en-US" sz="2600" b="0" strike="noStrike" spc="-1" dirty="0">
                <a:solidFill>
                  <a:srgbClr val="000000"/>
                </a:solidFill>
                <a:latin typeface="Gill Sans MT"/>
              </a:rPr>
              <a:t>($file));</a:t>
            </a:r>
          </a:p>
          <a:p>
            <a:pPr>
              <a:lnSpc>
                <a:spcPct val="100000"/>
              </a:lnSpc>
              <a:spcBef>
                <a:spcPts val="601"/>
              </a:spcBef>
            </a:pPr>
            <a:r>
              <a:rPr lang="en-US" sz="2600" b="0" strike="noStrike" spc="-1" dirty="0">
                <a:solidFill>
                  <a:srgbClr val="000000"/>
                </a:solidFill>
                <a:latin typeface="Gill Sans MT"/>
              </a:rPr>
              <a:t>// Closing the file handle</a:t>
            </a:r>
          </a:p>
          <a:p>
            <a:pPr>
              <a:lnSpc>
                <a:spcPct val="100000"/>
              </a:lnSpc>
              <a:spcBef>
                <a:spcPts val="601"/>
              </a:spcBef>
            </a:pPr>
            <a:r>
              <a:rPr lang="en-US" sz="2600" b="0" strike="noStrike" spc="-1" dirty="0" err="1">
                <a:solidFill>
                  <a:srgbClr val="000000"/>
                </a:solidFill>
                <a:latin typeface="Gill Sans MT"/>
              </a:rPr>
              <a:t>fclose</a:t>
            </a:r>
            <a:r>
              <a:rPr lang="en-US" sz="2600" b="0" strike="noStrike" spc="-1" dirty="0">
                <a:solidFill>
                  <a:srgbClr val="000000"/>
                </a:solidFill>
                <a:latin typeface="Gill Sans MT"/>
              </a:rPr>
              <a:t>($handle);</a:t>
            </a:r>
          </a:p>
          <a:p>
            <a:pPr>
              <a:lnSpc>
                <a:spcPct val="100000"/>
              </a:lnSpc>
              <a:spcBef>
                <a:spcPts val="601"/>
              </a:spcBef>
            </a:pPr>
            <a:r>
              <a:rPr lang="en-US" sz="2600" b="0" strike="noStrike" spc="-1" dirty="0">
                <a:solidFill>
                  <a:srgbClr val="000000"/>
                </a:solidFill>
                <a:latin typeface="Gill Sans MT"/>
              </a:rPr>
              <a:t>// Display the file content</a:t>
            </a:r>
          </a:p>
          <a:p>
            <a:pPr>
              <a:lnSpc>
                <a:spcPct val="100000"/>
              </a:lnSpc>
              <a:spcBef>
                <a:spcPts val="601"/>
              </a:spcBef>
            </a:pPr>
            <a:r>
              <a:rPr lang="en-US" sz="2600" b="0" strike="noStrike" spc="-1" dirty="0">
                <a:solidFill>
                  <a:srgbClr val="000000"/>
                </a:solidFill>
                <a:latin typeface="Gill Sans MT"/>
              </a:rPr>
              <a:t>echo $content;</a:t>
            </a:r>
          </a:p>
          <a:p>
            <a:pPr>
              <a:lnSpc>
                <a:spcPct val="100000"/>
              </a:lnSpc>
              <a:spcBef>
                <a:spcPts val="601"/>
              </a:spcBef>
            </a:pPr>
            <a:r>
              <a:rPr lang="en-US" sz="2600" b="0" strike="noStrike" spc="-1" dirty="0">
                <a:solidFill>
                  <a:srgbClr val="000000"/>
                </a:solidFill>
                <a:latin typeface="Gill Sans MT"/>
              </a:rPr>
              <a:t>?&gt;</a:t>
            </a:r>
          </a:p>
          <a:p>
            <a:pPr>
              <a:lnSpc>
                <a:spcPct val="100000"/>
              </a:lnSpc>
              <a:spcBef>
                <a:spcPts val="601"/>
              </a:spcBef>
            </a:pPr>
            <a:endParaRPr lang="en-US" sz="2600" b="0" strike="noStrike" spc="-1" dirty="0">
              <a:solidFill>
                <a:srgbClr val="000000"/>
              </a:solidFill>
              <a:latin typeface="Gill Sans MT"/>
            </a:endParaRPr>
          </a:p>
        </p:txBody>
      </p:sp>
    </p:spTree>
    <p:extLst>
      <p:ext uri="{BB962C8B-B14F-4D97-AF65-F5344CB8AC3E}">
        <p14:creationId xmlns:p14="http://schemas.microsoft.com/office/powerpoint/2010/main" val="48802443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457200" y="152280"/>
            <a:ext cx="8229240" cy="990360"/>
          </a:xfrm>
          <a:prstGeom prst="rect">
            <a:avLst/>
          </a:prstGeom>
          <a:noFill/>
          <a:ln>
            <a:noFill/>
          </a:ln>
        </p:spPr>
        <p:txBody>
          <a:bodyPr lIns="90000" tIns="45000" rIns="90000" bIns="45000" anchor="b">
            <a:normAutofit/>
          </a:bodyPr>
          <a:lstStyle/>
          <a:p>
            <a:pPr>
              <a:lnSpc>
                <a:spcPct val="100000"/>
              </a:lnSpc>
            </a:pPr>
            <a:r>
              <a:rPr lang="en-US" sz="3200" b="0" strike="noStrike" spc="-1" dirty="0">
                <a:solidFill>
                  <a:srgbClr val="464653"/>
                </a:solidFill>
                <a:latin typeface="Bookman Old Style"/>
              </a:rPr>
              <a:t>Writing the Files Using PHP</a:t>
            </a:r>
            <a:endParaRPr lang="en-US" sz="3200" b="0" strike="noStrike" spc="-1" dirty="0">
              <a:solidFill>
                <a:srgbClr val="000000"/>
              </a:solidFill>
              <a:latin typeface="Gill Sans MT"/>
            </a:endParaRPr>
          </a:p>
        </p:txBody>
      </p:sp>
      <p:sp>
        <p:nvSpPr>
          <p:cNvPr id="119" name="TextShape 2"/>
          <p:cNvSpPr txBox="1"/>
          <p:nvPr/>
        </p:nvSpPr>
        <p:spPr>
          <a:xfrm>
            <a:off x="612720" y="6356520"/>
            <a:ext cx="1980720" cy="365400"/>
          </a:xfrm>
          <a:prstGeom prst="rect">
            <a:avLst/>
          </a:prstGeom>
          <a:noFill/>
          <a:ln>
            <a:noFill/>
          </a:ln>
        </p:spPr>
        <p:txBody>
          <a:bodyPr lIns="90000" tIns="45000" rIns="90000" bIns="45000"/>
          <a:lstStyle/>
          <a:p>
            <a:pPr>
              <a:lnSpc>
                <a:spcPct val="100000"/>
              </a:lnSpc>
            </a:pPr>
            <a:fld id="{F8EE4DD6-5E62-45BF-BA06-F9496C86727F}" type="slidenum">
              <a:rPr lang="en-US" sz="1400" b="0" strike="noStrike" spc="-1">
                <a:solidFill>
                  <a:srgbClr val="464653"/>
                </a:solidFill>
                <a:latin typeface="Gill Sans MT"/>
              </a:rPr>
              <a:t>112</a:t>
            </a:fld>
            <a:endParaRPr lang="en-US" sz="1400" b="0" strike="noStrike" spc="-1">
              <a:latin typeface="Times New Roman"/>
            </a:endParaRPr>
          </a:p>
        </p:txBody>
      </p:sp>
      <p:sp>
        <p:nvSpPr>
          <p:cNvPr id="120" name="TextShape 3"/>
          <p:cNvSpPr txBox="1"/>
          <p:nvPr/>
        </p:nvSpPr>
        <p:spPr>
          <a:xfrm>
            <a:off x="304920" y="1219320"/>
            <a:ext cx="8229240" cy="4937400"/>
          </a:xfrm>
          <a:prstGeom prst="rect">
            <a:avLst/>
          </a:prstGeom>
          <a:noFill/>
          <a:ln>
            <a:noFill/>
          </a:ln>
        </p:spPr>
        <p:txBody>
          <a:bodyPr lIns="90000" tIns="45000" rIns="90000" bIns="45000"/>
          <a:lstStyle/>
          <a:p>
            <a:pPr marL="274320" indent="-273960">
              <a:lnSpc>
                <a:spcPct val="100000"/>
              </a:lnSpc>
              <a:spcBef>
                <a:spcPts val="601"/>
              </a:spcBef>
              <a:buClr>
                <a:srgbClr val="727CA3"/>
              </a:buClr>
              <a:buSzPct val="76000"/>
              <a:buFont typeface="Wingdings 3" charset="2"/>
              <a:buChar char=""/>
            </a:pPr>
            <a:r>
              <a:rPr lang="en-US" sz="2600" b="0" strike="noStrike" spc="-1" dirty="0">
                <a:solidFill>
                  <a:srgbClr val="000000"/>
                </a:solidFill>
                <a:latin typeface="Gill Sans MT"/>
              </a:rPr>
              <a:t>You can write data to a file or append to an existing file using the PHP </a:t>
            </a:r>
            <a:r>
              <a:rPr lang="en-US" sz="2600" b="0" strike="noStrike" spc="-1" dirty="0" err="1">
                <a:solidFill>
                  <a:srgbClr val="000000"/>
                </a:solidFill>
                <a:latin typeface="Gill Sans MT"/>
              </a:rPr>
              <a:t>fwrite</a:t>
            </a:r>
            <a:r>
              <a:rPr lang="en-US" sz="2600" b="0" strike="noStrike" spc="-1" dirty="0">
                <a:solidFill>
                  <a:srgbClr val="000000"/>
                </a:solidFill>
                <a:latin typeface="Gill Sans MT"/>
              </a:rPr>
              <a:t>() function. </a:t>
            </a:r>
          </a:p>
          <a:p>
            <a:pPr marL="274320" indent="-273960">
              <a:lnSpc>
                <a:spcPct val="100000"/>
              </a:lnSpc>
              <a:spcBef>
                <a:spcPts val="601"/>
              </a:spcBef>
              <a:buClr>
                <a:srgbClr val="727CA3"/>
              </a:buClr>
              <a:buSzPct val="76000"/>
              <a:buFont typeface="Wingdings 3" charset="2"/>
              <a:buChar char=""/>
            </a:pPr>
            <a:r>
              <a:rPr lang="en-US" sz="2600" b="1" strike="noStrike" spc="-1" dirty="0">
                <a:solidFill>
                  <a:srgbClr val="000000"/>
                </a:solidFill>
                <a:latin typeface="Gill Sans MT"/>
              </a:rPr>
              <a:t>Syntax</a:t>
            </a:r>
            <a:endParaRPr lang="en-US" sz="2600" b="0" strike="noStrike" spc="-1" dirty="0">
              <a:solidFill>
                <a:srgbClr val="000000"/>
              </a:solidFill>
              <a:latin typeface="Gill Sans MT"/>
            </a:endParaRPr>
          </a:p>
          <a:p>
            <a:pPr>
              <a:lnSpc>
                <a:spcPct val="100000"/>
              </a:lnSpc>
              <a:spcBef>
                <a:spcPts val="601"/>
              </a:spcBef>
            </a:pPr>
            <a:r>
              <a:rPr lang="en-US" sz="2600" b="0" strike="noStrike" spc="-1" dirty="0">
                <a:solidFill>
                  <a:srgbClr val="000000"/>
                </a:solidFill>
                <a:latin typeface="Gill Sans MT"/>
              </a:rPr>
              <a:t>	</a:t>
            </a:r>
            <a:r>
              <a:rPr lang="en-US" sz="2600" b="1" strike="noStrike" spc="-1" dirty="0" err="1">
                <a:solidFill>
                  <a:srgbClr val="FF0000"/>
                </a:solidFill>
                <a:latin typeface="Gill Sans MT"/>
              </a:rPr>
              <a:t>fwrite</a:t>
            </a:r>
            <a:r>
              <a:rPr lang="en-US" sz="2600" b="1" strike="noStrike" spc="-1" dirty="0">
                <a:solidFill>
                  <a:srgbClr val="FF0000"/>
                </a:solidFill>
                <a:latin typeface="Gill Sans MT"/>
              </a:rPr>
              <a:t>(file handle, </a:t>
            </a:r>
            <a:r>
              <a:rPr lang="en-US" sz="2600" b="1" strike="noStrike" spc="-1" dirty="0" err="1">
                <a:solidFill>
                  <a:srgbClr val="FF0000"/>
                </a:solidFill>
                <a:latin typeface="Gill Sans MT"/>
              </a:rPr>
              <a:t>vstring</a:t>
            </a:r>
            <a:r>
              <a:rPr lang="en-US" sz="2600" b="1" strike="noStrike" spc="-1" dirty="0">
                <a:solidFill>
                  <a:srgbClr val="FF0000"/>
                </a:solidFill>
                <a:latin typeface="Gill Sans MT"/>
              </a:rPr>
              <a:t>)</a:t>
            </a:r>
            <a:endParaRPr lang="en-US" sz="2600" b="0" strike="noStrike" spc="-1" dirty="0">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lang="en-US" sz="2600" b="0" strike="noStrike" spc="-1" dirty="0">
                <a:solidFill>
                  <a:srgbClr val="000000"/>
                </a:solidFill>
                <a:latin typeface="Gill Sans MT"/>
              </a:rPr>
              <a:t>parameter </a:t>
            </a:r>
          </a:p>
          <a:p>
            <a:pPr marL="548640" lvl="1" indent="-273960">
              <a:lnSpc>
                <a:spcPct val="100000"/>
              </a:lnSpc>
              <a:spcBef>
                <a:spcPts val="499"/>
              </a:spcBef>
              <a:buClr>
                <a:srgbClr val="9FB8CD"/>
              </a:buClr>
              <a:buSzPct val="76000"/>
              <a:buFont typeface="Wingdings 3" charset="2"/>
              <a:buChar char=""/>
            </a:pPr>
            <a:r>
              <a:rPr lang="en-US" sz="2300" b="0" strike="noStrike" spc="-1" dirty="0">
                <a:solidFill>
                  <a:srgbClr val="464653"/>
                </a:solidFill>
                <a:latin typeface="Gill Sans MT"/>
              </a:rPr>
              <a:t>First: contains the name of the file to write to and the </a:t>
            </a:r>
            <a:endParaRPr lang="en-US" sz="2300" b="0" strike="noStrike" spc="-1" dirty="0">
              <a:solidFill>
                <a:srgbClr val="000000"/>
              </a:solidFill>
              <a:latin typeface="Gill Sans MT"/>
            </a:endParaRPr>
          </a:p>
          <a:p>
            <a:pPr marL="548640" lvl="1" indent="-273960">
              <a:lnSpc>
                <a:spcPct val="100000"/>
              </a:lnSpc>
              <a:spcBef>
                <a:spcPts val="499"/>
              </a:spcBef>
              <a:buClr>
                <a:srgbClr val="9FB8CD"/>
              </a:buClr>
              <a:buSzPct val="76000"/>
              <a:buFont typeface="Wingdings 3" charset="2"/>
              <a:buChar char=""/>
            </a:pPr>
            <a:r>
              <a:rPr lang="en-US" sz="2300" b="0" strike="noStrike" spc="-1" dirty="0">
                <a:solidFill>
                  <a:srgbClr val="464653"/>
                </a:solidFill>
                <a:latin typeface="Gill Sans MT"/>
              </a:rPr>
              <a:t>Second: the string to be written.</a:t>
            </a:r>
            <a:endParaRPr lang="en-US" sz="2300" b="0" strike="noStrike" spc="-1" dirty="0">
              <a:solidFill>
                <a:srgbClr val="000000"/>
              </a:solidFill>
              <a:latin typeface="Gill Sans MT"/>
            </a:endParaRPr>
          </a:p>
        </p:txBody>
      </p:sp>
    </p:spTree>
    <p:extLst>
      <p:ext uri="{BB962C8B-B14F-4D97-AF65-F5344CB8AC3E}">
        <p14:creationId xmlns:p14="http://schemas.microsoft.com/office/powerpoint/2010/main" val="253219155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457200" y="152280"/>
            <a:ext cx="8229240" cy="990360"/>
          </a:xfrm>
          <a:prstGeom prst="rect">
            <a:avLst/>
          </a:prstGeom>
          <a:noFill/>
          <a:ln>
            <a:noFill/>
          </a:ln>
        </p:spPr>
        <p:txBody>
          <a:bodyPr lIns="90000" tIns="45000" rIns="90000" bIns="45000" anchor="b"/>
          <a:lstStyle/>
          <a:p>
            <a:pPr>
              <a:lnSpc>
                <a:spcPct val="100000"/>
              </a:lnSpc>
            </a:pPr>
            <a:r>
              <a:rPr lang="en-US" sz="3200" b="0" strike="noStrike" spc="-1">
                <a:solidFill>
                  <a:srgbClr val="464653"/>
                </a:solidFill>
                <a:latin typeface="Bookman Old Style"/>
              </a:rPr>
              <a:t>fwrite()… </a:t>
            </a:r>
            <a:endParaRPr lang="en-US" sz="3200" b="0" strike="noStrike" spc="-1">
              <a:solidFill>
                <a:srgbClr val="000000"/>
              </a:solidFill>
              <a:latin typeface="Gill Sans MT"/>
            </a:endParaRPr>
          </a:p>
        </p:txBody>
      </p:sp>
      <p:sp>
        <p:nvSpPr>
          <p:cNvPr id="122" name="TextShape 2"/>
          <p:cNvSpPr txBox="1"/>
          <p:nvPr/>
        </p:nvSpPr>
        <p:spPr>
          <a:xfrm>
            <a:off x="612720" y="6356520"/>
            <a:ext cx="1980720" cy="365400"/>
          </a:xfrm>
          <a:prstGeom prst="rect">
            <a:avLst/>
          </a:prstGeom>
          <a:noFill/>
          <a:ln>
            <a:noFill/>
          </a:ln>
        </p:spPr>
        <p:txBody>
          <a:bodyPr lIns="90000" tIns="45000" rIns="90000" bIns="45000"/>
          <a:lstStyle/>
          <a:p>
            <a:pPr>
              <a:lnSpc>
                <a:spcPct val="100000"/>
              </a:lnSpc>
            </a:pPr>
            <a:fld id="{26783028-16CA-4949-80BF-C500FD2F307E}" type="slidenum">
              <a:rPr lang="en-US" sz="1400" b="0" strike="noStrike" spc="-1">
                <a:solidFill>
                  <a:srgbClr val="464653"/>
                </a:solidFill>
                <a:latin typeface="Gill Sans MT"/>
              </a:rPr>
              <a:t>113</a:t>
            </a:fld>
            <a:endParaRPr lang="en-US" sz="1400" b="0" strike="noStrike" spc="-1">
              <a:latin typeface="Times New Roman"/>
            </a:endParaRPr>
          </a:p>
        </p:txBody>
      </p:sp>
      <p:sp>
        <p:nvSpPr>
          <p:cNvPr id="123" name="TextShape 3"/>
          <p:cNvSpPr txBox="1"/>
          <p:nvPr/>
        </p:nvSpPr>
        <p:spPr>
          <a:xfrm>
            <a:off x="0" y="1117800"/>
            <a:ext cx="9175320" cy="5925240"/>
          </a:xfrm>
          <a:prstGeom prst="rect">
            <a:avLst/>
          </a:prstGeom>
          <a:gradFill rotWithShape="0">
            <a:gsLst>
              <a:gs pos="0">
                <a:srgbClr val="F8FEC0"/>
              </a:gs>
              <a:gs pos="50000">
                <a:srgbClr val="F5FFA6"/>
              </a:gs>
              <a:gs pos="100000">
                <a:srgbClr val="F8FEC0"/>
              </a:gs>
            </a:gsLst>
            <a:lin ang="948000"/>
          </a:gradFill>
          <a:ln w="9360">
            <a:solidFill>
              <a:srgbClr val="D2DA7A"/>
            </a:solidFill>
            <a:round/>
          </a:ln>
        </p:spPr>
        <p:txBody>
          <a:bodyPr lIns="90000" tIns="45000" rIns="90000" bIns="45000"/>
          <a:lstStyle/>
          <a:p>
            <a:pPr>
              <a:lnSpc>
                <a:spcPct val="100000"/>
              </a:lnSpc>
              <a:spcBef>
                <a:spcPts val="601"/>
              </a:spcBef>
            </a:pPr>
            <a:r>
              <a:rPr lang="en-US" sz="2600" b="0" strike="noStrike" spc="-1" dirty="0">
                <a:solidFill>
                  <a:srgbClr val="000000"/>
                </a:solidFill>
                <a:latin typeface="Gill Sans MT"/>
              </a:rPr>
              <a:t>&lt;?</a:t>
            </a:r>
            <a:r>
              <a:rPr lang="en-US" sz="2600" b="0" strike="noStrike" spc="-1" dirty="0" err="1">
                <a:solidFill>
                  <a:srgbClr val="000000"/>
                </a:solidFill>
                <a:latin typeface="Gill Sans MT"/>
              </a:rPr>
              <a:t>php</a:t>
            </a:r>
            <a:endParaRPr lang="en-US" sz="2600" b="0" strike="noStrike" spc="-1" dirty="0">
              <a:solidFill>
                <a:srgbClr val="000000"/>
              </a:solidFill>
              <a:latin typeface="Gill Sans MT"/>
            </a:endParaRPr>
          </a:p>
          <a:p>
            <a:pPr>
              <a:lnSpc>
                <a:spcPct val="100000"/>
              </a:lnSpc>
              <a:spcBef>
                <a:spcPts val="601"/>
              </a:spcBef>
            </a:pPr>
            <a:r>
              <a:rPr lang="en-US" sz="2600" b="0" strike="noStrike" spc="-1" dirty="0">
                <a:solidFill>
                  <a:srgbClr val="000000"/>
                </a:solidFill>
                <a:latin typeface="Gill Sans MT"/>
              </a:rPr>
              <a:t>$file = “c:/note.txt";</a:t>
            </a:r>
          </a:p>
          <a:p>
            <a:pPr>
              <a:lnSpc>
                <a:spcPct val="100000"/>
              </a:lnSpc>
              <a:spcBef>
                <a:spcPts val="601"/>
              </a:spcBef>
            </a:pPr>
            <a:r>
              <a:rPr lang="en-US" sz="2600" b="0" strike="noStrike" spc="-1" dirty="0">
                <a:solidFill>
                  <a:srgbClr val="000000"/>
                </a:solidFill>
                <a:latin typeface="Gill Sans MT"/>
              </a:rPr>
              <a:t>// String of data to be written</a:t>
            </a:r>
          </a:p>
          <a:p>
            <a:pPr>
              <a:lnSpc>
                <a:spcPct val="100000"/>
              </a:lnSpc>
              <a:spcBef>
                <a:spcPts val="601"/>
              </a:spcBef>
            </a:pPr>
            <a:r>
              <a:rPr lang="en-US" sz="2600" b="0" strike="noStrike" spc="-1" dirty="0">
                <a:solidFill>
                  <a:srgbClr val="000000"/>
                </a:solidFill>
                <a:latin typeface="Gill Sans MT"/>
              </a:rPr>
              <a:t>$data = "The quick brown fox jumps over the lazy dog.";</a:t>
            </a:r>
          </a:p>
          <a:p>
            <a:pPr>
              <a:lnSpc>
                <a:spcPct val="100000"/>
              </a:lnSpc>
              <a:spcBef>
                <a:spcPts val="601"/>
              </a:spcBef>
            </a:pPr>
            <a:r>
              <a:rPr lang="en-US" sz="2600" b="0" strike="noStrike" spc="-1" dirty="0">
                <a:solidFill>
                  <a:srgbClr val="000000"/>
                </a:solidFill>
                <a:latin typeface="Gill Sans MT"/>
              </a:rPr>
              <a:t>$handle = </a:t>
            </a:r>
            <a:r>
              <a:rPr lang="en-US" sz="2600" b="0" strike="noStrike" spc="-1" dirty="0" err="1">
                <a:solidFill>
                  <a:srgbClr val="000000"/>
                </a:solidFill>
                <a:latin typeface="Gill Sans MT"/>
              </a:rPr>
              <a:t>fopen</a:t>
            </a:r>
            <a:r>
              <a:rPr lang="en-US" sz="2600" b="0" strike="noStrike" spc="-1" dirty="0">
                <a:solidFill>
                  <a:srgbClr val="000000"/>
                </a:solidFill>
                <a:latin typeface="Gill Sans MT"/>
              </a:rPr>
              <a:t>($file, "w") or die("ERROR: Cannot open the file");</a:t>
            </a:r>
          </a:p>
          <a:p>
            <a:pPr>
              <a:lnSpc>
                <a:spcPct val="100000"/>
              </a:lnSpc>
              <a:spcBef>
                <a:spcPts val="601"/>
              </a:spcBef>
            </a:pPr>
            <a:r>
              <a:rPr lang="en-US" sz="2600" b="0" strike="noStrike" spc="-1" dirty="0">
                <a:solidFill>
                  <a:srgbClr val="000000"/>
                </a:solidFill>
                <a:latin typeface="Gill Sans MT"/>
              </a:rPr>
              <a:t>// Write data to the file</a:t>
            </a:r>
          </a:p>
          <a:p>
            <a:pPr>
              <a:lnSpc>
                <a:spcPct val="100000"/>
              </a:lnSpc>
              <a:spcBef>
                <a:spcPts val="601"/>
              </a:spcBef>
            </a:pPr>
            <a:r>
              <a:rPr lang="en-US" sz="2600" b="0" strike="noStrike" spc="-1" dirty="0" err="1">
                <a:solidFill>
                  <a:srgbClr val="000000"/>
                </a:solidFill>
                <a:latin typeface="Gill Sans MT"/>
              </a:rPr>
              <a:t>fwrite</a:t>
            </a:r>
            <a:r>
              <a:rPr lang="en-US" sz="2600" b="0" strike="noStrike" spc="-1" dirty="0">
                <a:solidFill>
                  <a:srgbClr val="000000"/>
                </a:solidFill>
                <a:latin typeface="Gill Sans MT"/>
              </a:rPr>
              <a:t>($handle, $data) or die ("ERROR: Cannot write the file");</a:t>
            </a:r>
          </a:p>
          <a:p>
            <a:pPr>
              <a:lnSpc>
                <a:spcPct val="100000"/>
              </a:lnSpc>
              <a:spcBef>
                <a:spcPts val="601"/>
              </a:spcBef>
            </a:pPr>
            <a:r>
              <a:rPr lang="en-US" sz="2600" b="0" strike="noStrike" spc="-1" dirty="0" err="1">
                <a:solidFill>
                  <a:srgbClr val="000000"/>
                </a:solidFill>
                <a:latin typeface="Gill Sans MT"/>
              </a:rPr>
              <a:t>fclose</a:t>
            </a:r>
            <a:r>
              <a:rPr lang="en-US" sz="2600" b="0" strike="noStrike" spc="-1" dirty="0">
                <a:solidFill>
                  <a:srgbClr val="000000"/>
                </a:solidFill>
                <a:latin typeface="Gill Sans MT"/>
              </a:rPr>
              <a:t>($handle);</a:t>
            </a:r>
          </a:p>
          <a:p>
            <a:pPr>
              <a:lnSpc>
                <a:spcPct val="100000"/>
              </a:lnSpc>
              <a:spcBef>
                <a:spcPts val="601"/>
              </a:spcBef>
            </a:pPr>
            <a:r>
              <a:rPr lang="en-US" sz="2600" b="0" strike="noStrike" spc="-1" dirty="0">
                <a:solidFill>
                  <a:srgbClr val="000000"/>
                </a:solidFill>
                <a:latin typeface="Gill Sans MT"/>
              </a:rPr>
              <a:t>echo "Data written to the file successfully";</a:t>
            </a:r>
          </a:p>
          <a:p>
            <a:pPr>
              <a:lnSpc>
                <a:spcPct val="100000"/>
              </a:lnSpc>
              <a:spcBef>
                <a:spcPts val="601"/>
              </a:spcBef>
            </a:pPr>
            <a:r>
              <a:rPr lang="en-US" sz="2600" b="0" strike="noStrike" spc="-1" dirty="0">
                <a:solidFill>
                  <a:srgbClr val="000000"/>
                </a:solidFill>
                <a:latin typeface="Gill Sans MT"/>
              </a:rPr>
              <a:t>?&gt;</a:t>
            </a:r>
          </a:p>
        </p:txBody>
      </p:sp>
    </p:spTree>
    <p:extLst>
      <p:ext uri="{BB962C8B-B14F-4D97-AF65-F5344CB8AC3E}">
        <p14:creationId xmlns:p14="http://schemas.microsoft.com/office/powerpoint/2010/main" val="273173354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612720" y="6356520"/>
            <a:ext cx="1980720" cy="365400"/>
          </a:xfrm>
          <a:prstGeom prst="rect">
            <a:avLst/>
          </a:prstGeom>
          <a:noFill/>
          <a:ln>
            <a:noFill/>
          </a:ln>
        </p:spPr>
        <p:txBody>
          <a:bodyPr lIns="90000" tIns="45000" rIns="90000" bIns="45000"/>
          <a:lstStyle/>
          <a:p>
            <a:pPr>
              <a:lnSpc>
                <a:spcPct val="100000"/>
              </a:lnSpc>
            </a:pPr>
            <a:fld id="{7C02B394-C8D4-48E8-99EC-ED484A0BBDF7}" type="slidenum">
              <a:rPr lang="en-US" sz="1400" b="0" strike="noStrike" spc="-1">
                <a:solidFill>
                  <a:srgbClr val="464653"/>
                </a:solidFill>
                <a:latin typeface="Gill Sans MT"/>
              </a:rPr>
              <a:t>114</a:t>
            </a:fld>
            <a:endParaRPr lang="en-US" sz="1400" b="0" strike="noStrike" spc="-1">
              <a:latin typeface="Times New Roman"/>
            </a:endParaRPr>
          </a:p>
        </p:txBody>
      </p:sp>
      <p:graphicFrame>
        <p:nvGraphicFramePr>
          <p:cNvPr id="125" name="Table 2"/>
          <p:cNvGraphicFramePr/>
          <p:nvPr>
            <p:extLst>
              <p:ext uri="{D42A27DB-BD31-4B8C-83A1-F6EECF244321}">
                <p14:modId xmlns:p14="http://schemas.microsoft.com/office/powerpoint/2010/main" val="2577197000"/>
              </p:ext>
            </p:extLst>
          </p:nvPr>
        </p:nvGraphicFramePr>
        <p:xfrm>
          <a:off x="152280" y="732672"/>
          <a:ext cx="8838720" cy="5536536"/>
        </p:xfrm>
        <a:graphic>
          <a:graphicData uri="http://schemas.openxmlformats.org/drawingml/2006/table">
            <a:tbl>
              <a:tblPr/>
              <a:tblGrid>
                <a:gridCol w="2133360">
                  <a:extLst>
                    <a:ext uri="{9D8B030D-6E8A-4147-A177-3AD203B41FA5}">
                      <a16:colId xmlns:a16="http://schemas.microsoft.com/office/drawing/2014/main" val="20000"/>
                    </a:ext>
                  </a:extLst>
                </a:gridCol>
                <a:gridCol w="6705360">
                  <a:extLst>
                    <a:ext uri="{9D8B030D-6E8A-4147-A177-3AD203B41FA5}">
                      <a16:colId xmlns:a16="http://schemas.microsoft.com/office/drawing/2014/main" val="20001"/>
                    </a:ext>
                  </a:extLst>
                </a:gridCol>
              </a:tblGrid>
              <a:tr h="356314">
                <a:tc>
                  <a:txBody>
                    <a:bodyPr/>
                    <a:lstStyle/>
                    <a:p>
                      <a:pPr>
                        <a:lnSpc>
                          <a:spcPct val="100000"/>
                        </a:lnSpc>
                      </a:pPr>
                      <a:r>
                        <a:rPr lang="en-US" sz="1800" b="1" strike="noStrike" spc="-1" dirty="0">
                          <a:solidFill>
                            <a:srgbClr val="000000"/>
                          </a:solidFill>
                          <a:latin typeface="Gill Sans MT"/>
                        </a:rPr>
                        <a:t>Function</a:t>
                      </a:r>
                      <a:endParaRPr lang="en-US" sz="1800" b="0" strike="noStrike" spc="-1" dirty="0">
                        <a:latin typeface="Arial"/>
                      </a:endParaRPr>
                    </a:p>
                  </a:txBody>
                  <a:tcPr marL="63000" marR="63000">
                    <a:lnL w="12240">
                      <a:solidFill>
                        <a:srgbClr val="727CA3"/>
                      </a:solidFill>
                    </a:lnL>
                    <a:lnR w="12240">
                      <a:solidFill>
                        <a:srgbClr val="727CA3"/>
                      </a:solidFill>
                    </a:lnR>
                    <a:lnT w="12240">
                      <a:solidFill>
                        <a:srgbClr val="727CA3"/>
                      </a:solidFill>
                    </a:lnT>
                    <a:lnB w="12240">
                      <a:solidFill>
                        <a:srgbClr val="727CA3"/>
                      </a:solidFill>
                    </a:lnB>
                    <a:noFill/>
                  </a:tcPr>
                </a:tc>
                <a:tc>
                  <a:txBody>
                    <a:bodyPr/>
                    <a:lstStyle/>
                    <a:p>
                      <a:pPr>
                        <a:lnSpc>
                          <a:spcPct val="100000"/>
                        </a:lnSpc>
                      </a:pPr>
                      <a:r>
                        <a:rPr lang="en-US" sz="1800" b="1" strike="noStrike" spc="-1">
                          <a:solidFill>
                            <a:srgbClr val="000000"/>
                          </a:solidFill>
                          <a:latin typeface="Gill Sans MT"/>
                        </a:rPr>
                        <a:t>Description</a:t>
                      </a:r>
                      <a:endParaRPr lang="en-US" sz="1800" b="0" strike="noStrike" spc="-1">
                        <a:latin typeface="Arial"/>
                      </a:endParaRPr>
                    </a:p>
                  </a:txBody>
                  <a:tcPr marL="63000" marR="63000">
                    <a:lnL w="12240">
                      <a:solidFill>
                        <a:srgbClr val="727CA3"/>
                      </a:solidFill>
                    </a:lnL>
                    <a:lnR w="12240">
                      <a:solidFill>
                        <a:srgbClr val="727CA3"/>
                      </a:solidFill>
                    </a:lnR>
                    <a:lnT w="12240">
                      <a:solidFill>
                        <a:srgbClr val="727CA3"/>
                      </a:solidFill>
                    </a:lnT>
                    <a:lnB w="12240">
                      <a:solidFill>
                        <a:srgbClr val="727CA3"/>
                      </a:solidFill>
                    </a:lnB>
                    <a:noFill/>
                  </a:tcPr>
                </a:tc>
                <a:extLst>
                  <a:ext uri="{0D108BD9-81ED-4DB2-BD59-A6C34878D82A}">
                    <a16:rowId xmlns:a16="http://schemas.microsoft.com/office/drawing/2014/main" val="10000"/>
                  </a:ext>
                </a:extLst>
              </a:tr>
              <a:tr h="356314">
                <a:tc>
                  <a:txBody>
                    <a:bodyPr/>
                    <a:lstStyle/>
                    <a:p>
                      <a:pPr>
                        <a:lnSpc>
                          <a:spcPct val="100000"/>
                        </a:lnSpc>
                      </a:pPr>
                      <a:r>
                        <a:rPr lang="en-US" sz="1800" b="0" strike="noStrike" spc="-1">
                          <a:solidFill>
                            <a:srgbClr val="000000"/>
                          </a:solidFill>
                          <a:latin typeface="Gill Sans MT"/>
                        </a:rPr>
                        <a:t>fread()</a:t>
                      </a:r>
                      <a:endParaRPr lang="en-US" sz="1800" b="0" strike="noStrike" spc="-1">
                        <a:latin typeface="Arial"/>
                      </a:endParaRPr>
                    </a:p>
                  </a:txBody>
                  <a:tcPr marL="63000" marR="63000">
                    <a:lnL w="12240">
                      <a:solidFill>
                        <a:srgbClr val="727CA3"/>
                      </a:solidFill>
                    </a:lnL>
                    <a:lnR w="12240">
                      <a:solidFill>
                        <a:srgbClr val="727CA3"/>
                      </a:solidFill>
                    </a:lnR>
                    <a:lnT w="12240">
                      <a:solidFill>
                        <a:srgbClr val="727CA3"/>
                      </a:solidFill>
                    </a:lnT>
                    <a:lnB w="12240">
                      <a:solidFill>
                        <a:srgbClr val="727CA3"/>
                      </a:solidFill>
                    </a:lnB>
                    <a:noFill/>
                  </a:tcPr>
                </a:tc>
                <a:tc>
                  <a:txBody>
                    <a:bodyPr/>
                    <a:lstStyle/>
                    <a:p>
                      <a:pPr>
                        <a:lnSpc>
                          <a:spcPct val="100000"/>
                        </a:lnSpc>
                      </a:pPr>
                      <a:r>
                        <a:rPr lang="en-US" sz="1800" b="0" strike="noStrike" spc="-1">
                          <a:solidFill>
                            <a:srgbClr val="000000"/>
                          </a:solidFill>
                          <a:latin typeface="Gill Sans MT"/>
                        </a:rPr>
                        <a:t>Reads a string of characters from a file.</a:t>
                      </a:r>
                      <a:endParaRPr lang="en-US" sz="1800" b="0" strike="noStrike" spc="-1">
                        <a:latin typeface="Arial"/>
                      </a:endParaRPr>
                    </a:p>
                  </a:txBody>
                  <a:tcPr marL="63000" marR="63000">
                    <a:lnL w="12240">
                      <a:solidFill>
                        <a:srgbClr val="727CA3"/>
                      </a:solidFill>
                    </a:lnL>
                    <a:lnR w="12240">
                      <a:solidFill>
                        <a:srgbClr val="727CA3"/>
                      </a:solidFill>
                    </a:lnR>
                    <a:lnT w="12240">
                      <a:solidFill>
                        <a:srgbClr val="727CA3"/>
                      </a:solidFill>
                    </a:lnT>
                    <a:lnB w="12240">
                      <a:solidFill>
                        <a:srgbClr val="727CA3"/>
                      </a:solidFill>
                    </a:lnB>
                    <a:noFill/>
                  </a:tcPr>
                </a:tc>
                <a:extLst>
                  <a:ext uri="{0D108BD9-81ED-4DB2-BD59-A6C34878D82A}">
                    <a16:rowId xmlns:a16="http://schemas.microsoft.com/office/drawing/2014/main" val="10001"/>
                  </a:ext>
                </a:extLst>
              </a:tr>
              <a:tr h="356314">
                <a:tc>
                  <a:txBody>
                    <a:bodyPr/>
                    <a:lstStyle/>
                    <a:p>
                      <a:pPr>
                        <a:lnSpc>
                          <a:spcPct val="100000"/>
                        </a:lnSpc>
                      </a:pPr>
                      <a:r>
                        <a:rPr lang="en-US" sz="1800" b="0" strike="noStrike" spc="-1">
                          <a:solidFill>
                            <a:srgbClr val="000000"/>
                          </a:solidFill>
                          <a:latin typeface="Gill Sans MT"/>
                        </a:rPr>
                        <a:t>fwrite()</a:t>
                      </a:r>
                      <a:endParaRPr lang="en-US" sz="1800" b="0" strike="noStrike" spc="-1">
                        <a:latin typeface="Arial"/>
                      </a:endParaRPr>
                    </a:p>
                  </a:txBody>
                  <a:tcPr marL="63000" marR="63000">
                    <a:lnL w="12240">
                      <a:solidFill>
                        <a:srgbClr val="727CA3"/>
                      </a:solidFill>
                    </a:lnL>
                    <a:lnR w="12240">
                      <a:solidFill>
                        <a:srgbClr val="727CA3"/>
                      </a:solidFill>
                    </a:lnR>
                    <a:lnT w="12240">
                      <a:solidFill>
                        <a:srgbClr val="727CA3"/>
                      </a:solidFill>
                    </a:lnT>
                    <a:lnB w="12240">
                      <a:solidFill>
                        <a:srgbClr val="727CA3"/>
                      </a:solidFill>
                    </a:lnB>
                    <a:noFill/>
                  </a:tcPr>
                </a:tc>
                <a:tc>
                  <a:txBody>
                    <a:bodyPr/>
                    <a:lstStyle/>
                    <a:p>
                      <a:pPr>
                        <a:lnSpc>
                          <a:spcPct val="100000"/>
                        </a:lnSpc>
                      </a:pPr>
                      <a:r>
                        <a:rPr lang="en-US" sz="1800" b="0" strike="noStrike" spc="-1">
                          <a:solidFill>
                            <a:srgbClr val="000000"/>
                          </a:solidFill>
                          <a:latin typeface="Gill Sans MT"/>
                        </a:rPr>
                        <a:t>Writes a string of characters to a file.</a:t>
                      </a:r>
                      <a:endParaRPr lang="en-US" sz="1800" b="0" strike="noStrike" spc="-1">
                        <a:latin typeface="Arial"/>
                      </a:endParaRPr>
                    </a:p>
                  </a:txBody>
                  <a:tcPr marL="63000" marR="63000">
                    <a:lnL w="12240">
                      <a:solidFill>
                        <a:srgbClr val="727CA3"/>
                      </a:solidFill>
                    </a:lnL>
                    <a:lnR w="12240">
                      <a:solidFill>
                        <a:srgbClr val="727CA3"/>
                      </a:solidFill>
                    </a:lnR>
                    <a:lnT w="12240">
                      <a:solidFill>
                        <a:srgbClr val="727CA3"/>
                      </a:solidFill>
                    </a:lnT>
                    <a:lnB w="12240">
                      <a:solidFill>
                        <a:srgbClr val="727CA3"/>
                      </a:solidFill>
                    </a:lnB>
                    <a:noFill/>
                  </a:tcPr>
                </a:tc>
                <a:extLst>
                  <a:ext uri="{0D108BD9-81ED-4DB2-BD59-A6C34878D82A}">
                    <a16:rowId xmlns:a16="http://schemas.microsoft.com/office/drawing/2014/main" val="10002"/>
                  </a:ext>
                </a:extLst>
              </a:tr>
              <a:tr h="356314">
                <a:tc>
                  <a:txBody>
                    <a:bodyPr/>
                    <a:lstStyle/>
                    <a:p>
                      <a:pPr>
                        <a:lnSpc>
                          <a:spcPct val="100000"/>
                        </a:lnSpc>
                      </a:pPr>
                      <a:r>
                        <a:rPr lang="en-US" sz="1800" b="0" strike="noStrike" spc="-1">
                          <a:solidFill>
                            <a:srgbClr val="000000"/>
                          </a:solidFill>
                          <a:latin typeface="Gill Sans MT"/>
                        </a:rPr>
                        <a:t>fgetc()</a:t>
                      </a:r>
                      <a:endParaRPr lang="en-US" sz="1800" b="0" strike="noStrike" spc="-1">
                        <a:latin typeface="Arial"/>
                      </a:endParaRPr>
                    </a:p>
                  </a:txBody>
                  <a:tcPr marL="63000" marR="63000">
                    <a:lnL w="12240">
                      <a:solidFill>
                        <a:srgbClr val="727CA3"/>
                      </a:solidFill>
                    </a:lnL>
                    <a:lnR w="12240">
                      <a:solidFill>
                        <a:srgbClr val="727CA3"/>
                      </a:solidFill>
                    </a:lnR>
                    <a:lnT w="12240">
                      <a:solidFill>
                        <a:srgbClr val="727CA3"/>
                      </a:solidFill>
                    </a:lnT>
                    <a:lnB w="12240">
                      <a:solidFill>
                        <a:srgbClr val="727CA3"/>
                      </a:solidFill>
                    </a:lnB>
                    <a:noFill/>
                  </a:tcPr>
                </a:tc>
                <a:tc>
                  <a:txBody>
                    <a:bodyPr/>
                    <a:lstStyle/>
                    <a:p>
                      <a:pPr>
                        <a:lnSpc>
                          <a:spcPct val="100000"/>
                        </a:lnSpc>
                      </a:pPr>
                      <a:r>
                        <a:rPr lang="en-US" sz="1800" b="0" strike="noStrike" spc="-1">
                          <a:solidFill>
                            <a:srgbClr val="000000"/>
                          </a:solidFill>
                          <a:latin typeface="Gill Sans MT"/>
                        </a:rPr>
                        <a:t>Reads a single character at a time.</a:t>
                      </a:r>
                      <a:endParaRPr lang="en-US" sz="1800" b="0" strike="noStrike" spc="-1">
                        <a:latin typeface="Arial"/>
                      </a:endParaRPr>
                    </a:p>
                  </a:txBody>
                  <a:tcPr marL="63000" marR="63000">
                    <a:lnL w="12240">
                      <a:solidFill>
                        <a:srgbClr val="727CA3"/>
                      </a:solidFill>
                    </a:lnL>
                    <a:lnR w="12240">
                      <a:solidFill>
                        <a:srgbClr val="727CA3"/>
                      </a:solidFill>
                    </a:lnR>
                    <a:lnT w="12240">
                      <a:solidFill>
                        <a:srgbClr val="727CA3"/>
                      </a:solidFill>
                    </a:lnT>
                    <a:lnB w="12240">
                      <a:solidFill>
                        <a:srgbClr val="727CA3"/>
                      </a:solidFill>
                    </a:lnB>
                    <a:noFill/>
                  </a:tcPr>
                </a:tc>
                <a:extLst>
                  <a:ext uri="{0D108BD9-81ED-4DB2-BD59-A6C34878D82A}">
                    <a16:rowId xmlns:a16="http://schemas.microsoft.com/office/drawing/2014/main" val="10003"/>
                  </a:ext>
                </a:extLst>
              </a:tr>
              <a:tr h="356314">
                <a:tc>
                  <a:txBody>
                    <a:bodyPr/>
                    <a:lstStyle/>
                    <a:p>
                      <a:pPr>
                        <a:lnSpc>
                          <a:spcPct val="100000"/>
                        </a:lnSpc>
                      </a:pPr>
                      <a:r>
                        <a:rPr lang="en-US" sz="1800" b="0" strike="noStrike" spc="-1">
                          <a:solidFill>
                            <a:srgbClr val="000000"/>
                          </a:solidFill>
                          <a:latin typeface="Gill Sans MT"/>
                        </a:rPr>
                        <a:t>feof()</a:t>
                      </a:r>
                      <a:endParaRPr lang="en-US" sz="1800" b="0" strike="noStrike" spc="-1">
                        <a:latin typeface="Arial"/>
                      </a:endParaRPr>
                    </a:p>
                  </a:txBody>
                  <a:tcPr marL="63000" marR="63000">
                    <a:lnL w="12240">
                      <a:solidFill>
                        <a:srgbClr val="727CA3"/>
                      </a:solidFill>
                    </a:lnL>
                    <a:lnR w="12240">
                      <a:solidFill>
                        <a:srgbClr val="727CA3"/>
                      </a:solidFill>
                    </a:lnR>
                    <a:lnT w="12240">
                      <a:solidFill>
                        <a:srgbClr val="727CA3"/>
                      </a:solidFill>
                    </a:lnT>
                    <a:lnB w="12240">
                      <a:solidFill>
                        <a:srgbClr val="727CA3"/>
                      </a:solidFill>
                    </a:lnB>
                    <a:noFill/>
                  </a:tcPr>
                </a:tc>
                <a:tc>
                  <a:txBody>
                    <a:bodyPr/>
                    <a:lstStyle/>
                    <a:p>
                      <a:pPr>
                        <a:lnSpc>
                          <a:spcPct val="100000"/>
                        </a:lnSpc>
                      </a:pPr>
                      <a:r>
                        <a:rPr lang="en-US" sz="1800" b="0" strike="noStrike" spc="-1">
                          <a:solidFill>
                            <a:srgbClr val="000000"/>
                          </a:solidFill>
                          <a:latin typeface="Gill Sans MT"/>
                        </a:rPr>
                        <a:t>Checks to see if the end of the file has been reached.</a:t>
                      </a:r>
                      <a:endParaRPr lang="en-US" sz="1800" b="0" strike="noStrike" spc="-1">
                        <a:latin typeface="Arial"/>
                      </a:endParaRPr>
                    </a:p>
                  </a:txBody>
                  <a:tcPr marL="63000" marR="63000">
                    <a:lnL w="12240">
                      <a:solidFill>
                        <a:srgbClr val="727CA3"/>
                      </a:solidFill>
                    </a:lnL>
                    <a:lnR w="12240">
                      <a:solidFill>
                        <a:srgbClr val="727CA3"/>
                      </a:solidFill>
                    </a:lnR>
                    <a:lnT w="12240">
                      <a:solidFill>
                        <a:srgbClr val="727CA3"/>
                      </a:solidFill>
                    </a:lnT>
                    <a:lnB w="12240">
                      <a:solidFill>
                        <a:srgbClr val="727CA3"/>
                      </a:solidFill>
                    </a:lnB>
                    <a:noFill/>
                  </a:tcPr>
                </a:tc>
                <a:extLst>
                  <a:ext uri="{0D108BD9-81ED-4DB2-BD59-A6C34878D82A}">
                    <a16:rowId xmlns:a16="http://schemas.microsoft.com/office/drawing/2014/main" val="10004"/>
                  </a:ext>
                </a:extLst>
              </a:tr>
              <a:tr h="356314">
                <a:tc>
                  <a:txBody>
                    <a:bodyPr/>
                    <a:lstStyle/>
                    <a:p>
                      <a:pPr>
                        <a:lnSpc>
                          <a:spcPct val="100000"/>
                        </a:lnSpc>
                      </a:pPr>
                      <a:r>
                        <a:rPr lang="en-US" sz="1800" b="0" strike="noStrike" spc="-1">
                          <a:solidFill>
                            <a:srgbClr val="000000"/>
                          </a:solidFill>
                          <a:latin typeface="Gill Sans MT"/>
                        </a:rPr>
                        <a:t>fgets()</a:t>
                      </a:r>
                      <a:endParaRPr lang="en-US" sz="1800" b="0" strike="noStrike" spc="-1">
                        <a:latin typeface="Arial"/>
                      </a:endParaRPr>
                    </a:p>
                  </a:txBody>
                  <a:tcPr marL="63000" marR="63000">
                    <a:lnL w="12240">
                      <a:solidFill>
                        <a:srgbClr val="727CA3"/>
                      </a:solidFill>
                    </a:lnL>
                    <a:lnR w="12240">
                      <a:solidFill>
                        <a:srgbClr val="727CA3"/>
                      </a:solidFill>
                    </a:lnR>
                    <a:lnT w="12240">
                      <a:solidFill>
                        <a:srgbClr val="727CA3"/>
                      </a:solidFill>
                    </a:lnT>
                    <a:lnB w="12240">
                      <a:solidFill>
                        <a:srgbClr val="727CA3"/>
                      </a:solidFill>
                    </a:lnB>
                    <a:noFill/>
                  </a:tcPr>
                </a:tc>
                <a:tc>
                  <a:txBody>
                    <a:bodyPr/>
                    <a:lstStyle/>
                    <a:p>
                      <a:pPr>
                        <a:lnSpc>
                          <a:spcPct val="100000"/>
                        </a:lnSpc>
                      </a:pPr>
                      <a:r>
                        <a:rPr lang="en-US" sz="1800" b="0" strike="noStrike" spc="-1">
                          <a:solidFill>
                            <a:srgbClr val="000000"/>
                          </a:solidFill>
                          <a:latin typeface="Gill Sans MT"/>
                        </a:rPr>
                        <a:t>Reads a single line at a time.</a:t>
                      </a:r>
                      <a:endParaRPr lang="en-US" sz="1800" b="0" strike="noStrike" spc="-1">
                        <a:latin typeface="Arial"/>
                      </a:endParaRPr>
                    </a:p>
                  </a:txBody>
                  <a:tcPr marL="63000" marR="63000">
                    <a:lnL w="12240">
                      <a:solidFill>
                        <a:srgbClr val="727CA3"/>
                      </a:solidFill>
                    </a:lnL>
                    <a:lnR w="12240">
                      <a:solidFill>
                        <a:srgbClr val="727CA3"/>
                      </a:solidFill>
                    </a:lnR>
                    <a:lnT w="12240">
                      <a:solidFill>
                        <a:srgbClr val="727CA3"/>
                      </a:solidFill>
                    </a:lnT>
                    <a:lnB w="12240">
                      <a:solidFill>
                        <a:srgbClr val="727CA3"/>
                      </a:solidFill>
                    </a:lnB>
                    <a:noFill/>
                  </a:tcPr>
                </a:tc>
                <a:extLst>
                  <a:ext uri="{0D108BD9-81ED-4DB2-BD59-A6C34878D82A}">
                    <a16:rowId xmlns:a16="http://schemas.microsoft.com/office/drawing/2014/main" val="10005"/>
                  </a:ext>
                </a:extLst>
              </a:tr>
              <a:tr h="356314">
                <a:tc>
                  <a:txBody>
                    <a:bodyPr/>
                    <a:lstStyle/>
                    <a:p>
                      <a:pPr>
                        <a:lnSpc>
                          <a:spcPct val="100000"/>
                        </a:lnSpc>
                      </a:pPr>
                      <a:r>
                        <a:rPr lang="en-US" sz="1800" b="0" strike="noStrike" spc="-1">
                          <a:solidFill>
                            <a:srgbClr val="000000"/>
                          </a:solidFill>
                          <a:latin typeface="Gill Sans MT"/>
                        </a:rPr>
                        <a:t>fgetcsv()</a:t>
                      </a:r>
                      <a:endParaRPr lang="en-US" sz="1800" b="0" strike="noStrike" spc="-1">
                        <a:latin typeface="Arial"/>
                      </a:endParaRPr>
                    </a:p>
                  </a:txBody>
                  <a:tcPr marL="63000" marR="63000">
                    <a:lnL w="12240">
                      <a:solidFill>
                        <a:srgbClr val="727CA3"/>
                      </a:solidFill>
                    </a:lnL>
                    <a:lnR w="12240">
                      <a:solidFill>
                        <a:srgbClr val="727CA3"/>
                      </a:solidFill>
                    </a:lnR>
                    <a:lnT w="12240">
                      <a:solidFill>
                        <a:srgbClr val="727CA3"/>
                      </a:solidFill>
                    </a:lnT>
                    <a:lnB w="12240">
                      <a:solidFill>
                        <a:srgbClr val="727CA3"/>
                      </a:solidFill>
                    </a:lnB>
                    <a:noFill/>
                  </a:tcPr>
                </a:tc>
                <a:tc>
                  <a:txBody>
                    <a:bodyPr/>
                    <a:lstStyle/>
                    <a:p>
                      <a:pPr>
                        <a:lnSpc>
                          <a:spcPct val="100000"/>
                        </a:lnSpc>
                      </a:pPr>
                      <a:r>
                        <a:rPr lang="en-US" sz="1800" b="0" strike="noStrike" spc="-1">
                          <a:solidFill>
                            <a:srgbClr val="000000"/>
                          </a:solidFill>
                          <a:latin typeface="Gill Sans MT"/>
                        </a:rPr>
                        <a:t>Reads a line of comma - separated values.</a:t>
                      </a:r>
                      <a:endParaRPr lang="en-US" sz="1800" b="0" strike="noStrike" spc="-1">
                        <a:latin typeface="Arial"/>
                      </a:endParaRPr>
                    </a:p>
                  </a:txBody>
                  <a:tcPr marL="63000" marR="63000">
                    <a:lnL w="12240">
                      <a:solidFill>
                        <a:srgbClr val="727CA3"/>
                      </a:solidFill>
                    </a:lnL>
                    <a:lnR w="12240">
                      <a:solidFill>
                        <a:srgbClr val="727CA3"/>
                      </a:solidFill>
                    </a:lnR>
                    <a:lnT w="12240">
                      <a:solidFill>
                        <a:srgbClr val="727CA3"/>
                      </a:solidFill>
                    </a:lnT>
                    <a:lnB w="12240">
                      <a:solidFill>
                        <a:srgbClr val="727CA3"/>
                      </a:solidFill>
                    </a:lnB>
                    <a:noFill/>
                  </a:tcPr>
                </a:tc>
                <a:extLst>
                  <a:ext uri="{0D108BD9-81ED-4DB2-BD59-A6C34878D82A}">
                    <a16:rowId xmlns:a16="http://schemas.microsoft.com/office/drawing/2014/main" val="10006"/>
                  </a:ext>
                </a:extLst>
              </a:tr>
              <a:tr h="356314">
                <a:tc>
                  <a:txBody>
                    <a:bodyPr/>
                    <a:lstStyle/>
                    <a:p>
                      <a:pPr>
                        <a:lnSpc>
                          <a:spcPct val="100000"/>
                        </a:lnSpc>
                      </a:pPr>
                      <a:r>
                        <a:rPr lang="en-US" sz="1800" b="0" strike="noStrike" spc="-1">
                          <a:solidFill>
                            <a:srgbClr val="000000"/>
                          </a:solidFill>
                          <a:latin typeface="Gill Sans MT"/>
                        </a:rPr>
                        <a:t>file()</a:t>
                      </a:r>
                      <a:endParaRPr lang="en-US" sz="1800" b="0" strike="noStrike" spc="-1">
                        <a:latin typeface="Arial"/>
                      </a:endParaRPr>
                    </a:p>
                  </a:txBody>
                  <a:tcPr marL="63000" marR="63000">
                    <a:lnL w="12240">
                      <a:solidFill>
                        <a:srgbClr val="727CA3"/>
                      </a:solidFill>
                    </a:lnL>
                    <a:lnR w="12240">
                      <a:solidFill>
                        <a:srgbClr val="727CA3"/>
                      </a:solidFill>
                    </a:lnR>
                    <a:lnT w="12240">
                      <a:solidFill>
                        <a:srgbClr val="727CA3"/>
                      </a:solidFill>
                    </a:lnT>
                    <a:lnB w="12240">
                      <a:solidFill>
                        <a:srgbClr val="727CA3"/>
                      </a:solidFill>
                    </a:lnB>
                    <a:noFill/>
                  </a:tcPr>
                </a:tc>
                <a:tc>
                  <a:txBody>
                    <a:bodyPr/>
                    <a:lstStyle/>
                    <a:p>
                      <a:pPr>
                        <a:lnSpc>
                          <a:spcPct val="100000"/>
                        </a:lnSpc>
                      </a:pPr>
                      <a:r>
                        <a:rPr lang="en-US" sz="1800" b="0" strike="noStrike" spc="-1">
                          <a:solidFill>
                            <a:srgbClr val="000000"/>
                          </a:solidFill>
                          <a:latin typeface="Gill Sans MT"/>
                        </a:rPr>
                        <a:t>Reads an entire file into an array.</a:t>
                      </a:r>
                      <a:endParaRPr lang="en-US" sz="1800" b="0" strike="noStrike" spc="-1">
                        <a:latin typeface="Arial"/>
                      </a:endParaRPr>
                    </a:p>
                  </a:txBody>
                  <a:tcPr marL="63000" marR="63000">
                    <a:lnL w="12240">
                      <a:solidFill>
                        <a:srgbClr val="727CA3"/>
                      </a:solidFill>
                    </a:lnL>
                    <a:lnR w="12240">
                      <a:solidFill>
                        <a:srgbClr val="727CA3"/>
                      </a:solidFill>
                    </a:lnR>
                    <a:lnT w="12240">
                      <a:solidFill>
                        <a:srgbClr val="727CA3"/>
                      </a:solidFill>
                    </a:lnT>
                    <a:lnB w="12240">
                      <a:solidFill>
                        <a:srgbClr val="727CA3"/>
                      </a:solidFill>
                    </a:lnB>
                    <a:noFill/>
                  </a:tcPr>
                </a:tc>
                <a:extLst>
                  <a:ext uri="{0D108BD9-81ED-4DB2-BD59-A6C34878D82A}">
                    <a16:rowId xmlns:a16="http://schemas.microsoft.com/office/drawing/2014/main" val="10007"/>
                  </a:ext>
                </a:extLst>
              </a:tr>
              <a:tr h="378294">
                <a:tc>
                  <a:txBody>
                    <a:bodyPr/>
                    <a:lstStyle/>
                    <a:p>
                      <a:pPr>
                        <a:lnSpc>
                          <a:spcPct val="100000"/>
                        </a:lnSpc>
                      </a:pPr>
                      <a:r>
                        <a:rPr lang="en-US" sz="1800" b="0" strike="noStrike" spc="-1">
                          <a:solidFill>
                            <a:srgbClr val="000000"/>
                          </a:solidFill>
                          <a:latin typeface="Gill Sans MT"/>
                        </a:rPr>
                        <a:t>file_get_contents()</a:t>
                      </a:r>
                      <a:endParaRPr lang="en-US" sz="1800" b="0" strike="noStrike" spc="-1">
                        <a:latin typeface="Arial"/>
                      </a:endParaRPr>
                    </a:p>
                  </a:txBody>
                  <a:tcPr marL="63000" marR="63000">
                    <a:lnL w="12240">
                      <a:solidFill>
                        <a:srgbClr val="727CA3"/>
                      </a:solidFill>
                    </a:lnL>
                    <a:lnR w="12240">
                      <a:solidFill>
                        <a:srgbClr val="727CA3"/>
                      </a:solidFill>
                    </a:lnR>
                    <a:lnT w="12240">
                      <a:solidFill>
                        <a:srgbClr val="727CA3"/>
                      </a:solidFill>
                    </a:lnT>
                    <a:lnB w="12240">
                      <a:solidFill>
                        <a:srgbClr val="727CA3"/>
                      </a:solidFill>
                    </a:lnB>
                    <a:noFill/>
                  </a:tcPr>
                </a:tc>
                <a:tc>
                  <a:txBody>
                    <a:bodyPr/>
                    <a:lstStyle/>
                    <a:p>
                      <a:pPr>
                        <a:lnSpc>
                          <a:spcPct val="100000"/>
                        </a:lnSpc>
                      </a:pPr>
                      <a:r>
                        <a:rPr lang="en-US" sz="1800" b="0" strike="noStrike" spc="-1">
                          <a:solidFill>
                            <a:srgbClr val="000000"/>
                          </a:solidFill>
                          <a:latin typeface="Gill Sans MT"/>
                        </a:rPr>
                        <a:t>Reads an entire file into a string without needing to open it.</a:t>
                      </a:r>
                      <a:endParaRPr lang="en-US" sz="1800" b="0" strike="noStrike" spc="-1">
                        <a:latin typeface="Arial"/>
                      </a:endParaRPr>
                    </a:p>
                  </a:txBody>
                  <a:tcPr marL="63000" marR="63000">
                    <a:lnL w="12240">
                      <a:solidFill>
                        <a:srgbClr val="727CA3"/>
                      </a:solidFill>
                    </a:lnL>
                    <a:lnR w="12240">
                      <a:solidFill>
                        <a:srgbClr val="727CA3"/>
                      </a:solidFill>
                    </a:lnR>
                    <a:lnT w="12240">
                      <a:solidFill>
                        <a:srgbClr val="727CA3"/>
                      </a:solidFill>
                    </a:lnT>
                    <a:lnB w="12240">
                      <a:solidFill>
                        <a:srgbClr val="727CA3"/>
                      </a:solidFill>
                    </a:lnB>
                    <a:noFill/>
                  </a:tcPr>
                </a:tc>
                <a:extLst>
                  <a:ext uri="{0D108BD9-81ED-4DB2-BD59-A6C34878D82A}">
                    <a16:rowId xmlns:a16="http://schemas.microsoft.com/office/drawing/2014/main" val="10008"/>
                  </a:ext>
                </a:extLst>
              </a:tr>
              <a:tr h="378294">
                <a:tc>
                  <a:txBody>
                    <a:bodyPr/>
                    <a:lstStyle/>
                    <a:p>
                      <a:pPr>
                        <a:lnSpc>
                          <a:spcPct val="100000"/>
                        </a:lnSpc>
                      </a:pPr>
                      <a:r>
                        <a:rPr lang="en-US" sz="1800" b="0" strike="noStrike" spc="-1">
                          <a:solidFill>
                            <a:srgbClr val="000000"/>
                          </a:solidFill>
                          <a:latin typeface="Gill Sans MT"/>
                        </a:rPr>
                        <a:t>file_put_contents()</a:t>
                      </a:r>
                      <a:endParaRPr lang="en-US" sz="1800" b="0" strike="noStrike" spc="-1">
                        <a:latin typeface="Arial"/>
                      </a:endParaRPr>
                    </a:p>
                  </a:txBody>
                  <a:tcPr marL="63000" marR="63000">
                    <a:lnL w="12240">
                      <a:solidFill>
                        <a:srgbClr val="727CA3"/>
                      </a:solidFill>
                    </a:lnL>
                    <a:lnR w="12240">
                      <a:solidFill>
                        <a:srgbClr val="727CA3"/>
                      </a:solidFill>
                    </a:lnR>
                    <a:lnT w="12240">
                      <a:solidFill>
                        <a:srgbClr val="727CA3"/>
                      </a:solidFill>
                    </a:lnT>
                    <a:lnB w="12240">
                      <a:solidFill>
                        <a:srgbClr val="727CA3"/>
                      </a:solidFill>
                    </a:lnB>
                    <a:noFill/>
                  </a:tcPr>
                </a:tc>
                <a:tc>
                  <a:txBody>
                    <a:bodyPr/>
                    <a:lstStyle/>
                    <a:p>
                      <a:pPr>
                        <a:lnSpc>
                          <a:spcPct val="100000"/>
                        </a:lnSpc>
                      </a:pPr>
                      <a:r>
                        <a:rPr lang="en-US" sz="1800" b="0" strike="noStrike" spc="-1" dirty="0">
                          <a:solidFill>
                            <a:srgbClr val="000000"/>
                          </a:solidFill>
                          <a:latin typeface="Gill Sans MT"/>
                        </a:rPr>
                        <a:t>Writes a whole string to a file without needing to open it.</a:t>
                      </a:r>
                      <a:endParaRPr lang="en-US" sz="1800" b="0" strike="noStrike" spc="-1" dirty="0">
                        <a:latin typeface="Arial"/>
                      </a:endParaRPr>
                    </a:p>
                  </a:txBody>
                  <a:tcPr marL="63000" marR="63000">
                    <a:lnL w="12240">
                      <a:solidFill>
                        <a:srgbClr val="727CA3"/>
                      </a:solidFill>
                    </a:lnL>
                    <a:lnR w="12240">
                      <a:solidFill>
                        <a:srgbClr val="727CA3"/>
                      </a:solidFill>
                    </a:lnR>
                    <a:lnT w="12240">
                      <a:solidFill>
                        <a:srgbClr val="727CA3"/>
                      </a:solidFill>
                    </a:lnT>
                    <a:lnB w="12240">
                      <a:solidFill>
                        <a:srgbClr val="727CA3"/>
                      </a:solidFill>
                    </a:lnB>
                    <a:noFill/>
                  </a:tcPr>
                </a:tc>
                <a:extLst>
                  <a:ext uri="{0D108BD9-81ED-4DB2-BD59-A6C34878D82A}">
                    <a16:rowId xmlns:a16="http://schemas.microsoft.com/office/drawing/2014/main" val="10009"/>
                  </a:ext>
                </a:extLst>
              </a:tr>
              <a:tr h="356314">
                <a:tc>
                  <a:txBody>
                    <a:bodyPr/>
                    <a:lstStyle/>
                    <a:p>
                      <a:pPr>
                        <a:lnSpc>
                          <a:spcPct val="100000"/>
                        </a:lnSpc>
                      </a:pPr>
                      <a:r>
                        <a:rPr lang="en-US" sz="1800" b="0" strike="noStrike" spc="-1">
                          <a:solidFill>
                            <a:srgbClr val="000000"/>
                          </a:solidFill>
                          <a:latin typeface="Gill Sans MT"/>
                        </a:rPr>
                        <a:t>fpassthru()</a:t>
                      </a:r>
                      <a:endParaRPr lang="en-US" sz="1800" b="0" strike="noStrike" spc="-1">
                        <a:latin typeface="Arial"/>
                      </a:endParaRPr>
                    </a:p>
                  </a:txBody>
                  <a:tcPr marL="63000" marR="63000">
                    <a:lnL w="12240">
                      <a:solidFill>
                        <a:srgbClr val="727CA3"/>
                      </a:solidFill>
                    </a:lnL>
                    <a:lnR w="12240">
                      <a:solidFill>
                        <a:srgbClr val="727CA3"/>
                      </a:solidFill>
                    </a:lnR>
                    <a:lnT w="12240">
                      <a:solidFill>
                        <a:srgbClr val="727CA3"/>
                      </a:solidFill>
                    </a:lnT>
                    <a:lnB w="12240">
                      <a:solidFill>
                        <a:srgbClr val="727CA3"/>
                      </a:solidFill>
                    </a:lnB>
                    <a:noFill/>
                  </a:tcPr>
                </a:tc>
                <a:tc>
                  <a:txBody>
                    <a:bodyPr/>
                    <a:lstStyle/>
                    <a:p>
                      <a:pPr>
                        <a:lnSpc>
                          <a:spcPct val="100000"/>
                        </a:lnSpc>
                      </a:pPr>
                      <a:r>
                        <a:rPr lang="en-US" sz="1800" b="0" strike="noStrike" spc="-1" dirty="0">
                          <a:solidFill>
                            <a:srgbClr val="000000"/>
                          </a:solidFill>
                          <a:latin typeface="Gill Sans MT"/>
                        </a:rPr>
                        <a:t>Displays the contents of an open file.</a:t>
                      </a:r>
                      <a:endParaRPr lang="en-US" sz="1800" b="0" strike="noStrike" spc="-1" dirty="0">
                        <a:latin typeface="Arial"/>
                      </a:endParaRPr>
                    </a:p>
                  </a:txBody>
                  <a:tcPr marL="63000" marR="63000">
                    <a:lnL w="12240">
                      <a:solidFill>
                        <a:srgbClr val="727CA3"/>
                      </a:solidFill>
                    </a:lnL>
                    <a:lnR w="12240">
                      <a:solidFill>
                        <a:srgbClr val="727CA3"/>
                      </a:solidFill>
                    </a:lnR>
                    <a:lnT w="12240">
                      <a:solidFill>
                        <a:srgbClr val="727CA3"/>
                      </a:solidFill>
                    </a:lnT>
                    <a:lnB w="12240">
                      <a:solidFill>
                        <a:srgbClr val="727CA3"/>
                      </a:solidFill>
                    </a:lnB>
                    <a:noFill/>
                  </a:tcPr>
                </a:tc>
                <a:extLst>
                  <a:ext uri="{0D108BD9-81ED-4DB2-BD59-A6C34878D82A}">
                    <a16:rowId xmlns:a16="http://schemas.microsoft.com/office/drawing/2014/main" val="10010"/>
                  </a:ext>
                </a:extLst>
              </a:tr>
              <a:tr h="378294">
                <a:tc>
                  <a:txBody>
                    <a:bodyPr/>
                    <a:lstStyle/>
                    <a:p>
                      <a:pPr>
                        <a:lnSpc>
                          <a:spcPct val="100000"/>
                        </a:lnSpc>
                      </a:pPr>
                      <a:r>
                        <a:rPr lang="en-US" sz="1800" b="0" strike="noStrike" spc="-1">
                          <a:solidFill>
                            <a:srgbClr val="000000"/>
                          </a:solidFill>
                          <a:latin typeface="Gill Sans MT"/>
                        </a:rPr>
                        <a:t>readfile()</a:t>
                      </a:r>
                      <a:endParaRPr lang="en-US" sz="1800" b="0" strike="noStrike" spc="-1">
                        <a:latin typeface="Arial"/>
                      </a:endParaRPr>
                    </a:p>
                  </a:txBody>
                  <a:tcPr marL="63000" marR="63000">
                    <a:lnL w="12240">
                      <a:solidFill>
                        <a:srgbClr val="727CA3"/>
                      </a:solidFill>
                    </a:lnL>
                    <a:lnR w="12240">
                      <a:solidFill>
                        <a:srgbClr val="727CA3"/>
                      </a:solidFill>
                    </a:lnR>
                    <a:lnT w="12240">
                      <a:solidFill>
                        <a:srgbClr val="727CA3"/>
                      </a:solidFill>
                    </a:lnT>
                    <a:lnB w="12240">
                      <a:solidFill>
                        <a:srgbClr val="727CA3"/>
                      </a:solidFill>
                    </a:lnB>
                    <a:noFill/>
                  </a:tcPr>
                </a:tc>
                <a:tc>
                  <a:txBody>
                    <a:bodyPr/>
                    <a:lstStyle/>
                    <a:p>
                      <a:pPr>
                        <a:lnSpc>
                          <a:spcPct val="100000"/>
                        </a:lnSpc>
                      </a:pPr>
                      <a:r>
                        <a:rPr lang="en-US" sz="1800" b="0" strike="noStrike" spc="-1" dirty="0">
                          <a:solidFill>
                            <a:srgbClr val="000000"/>
                          </a:solidFill>
                          <a:latin typeface="Gill Sans MT"/>
                        </a:rPr>
                        <a:t>Displays the contents of a file without needing to open it.</a:t>
                      </a:r>
                      <a:endParaRPr lang="en-US" sz="1800" b="0" strike="noStrike" spc="-1" dirty="0">
                        <a:latin typeface="Arial"/>
                      </a:endParaRPr>
                    </a:p>
                  </a:txBody>
                  <a:tcPr marL="63000" marR="63000">
                    <a:lnL w="12240">
                      <a:solidFill>
                        <a:srgbClr val="727CA3"/>
                      </a:solidFill>
                    </a:lnL>
                    <a:lnR w="12240">
                      <a:solidFill>
                        <a:srgbClr val="727CA3"/>
                      </a:solidFill>
                    </a:lnR>
                    <a:lnT w="12240">
                      <a:solidFill>
                        <a:srgbClr val="727CA3"/>
                      </a:solidFill>
                    </a:lnT>
                    <a:lnB w="12240">
                      <a:solidFill>
                        <a:srgbClr val="727CA3"/>
                      </a:solidFill>
                    </a:lnB>
                    <a:noFill/>
                  </a:tcPr>
                </a:tc>
                <a:extLst>
                  <a:ext uri="{0D108BD9-81ED-4DB2-BD59-A6C34878D82A}">
                    <a16:rowId xmlns:a16="http://schemas.microsoft.com/office/drawing/2014/main" val="10011"/>
                  </a:ext>
                </a:extLst>
              </a:tr>
              <a:tr h="378294">
                <a:tc>
                  <a:txBody>
                    <a:bodyPr/>
                    <a:lstStyle/>
                    <a:p>
                      <a:pPr>
                        <a:lnSpc>
                          <a:spcPct val="100000"/>
                        </a:lnSpc>
                      </a:pPr>
                      <a:r>
                        <a:rPr lang="en-US" sz="1800" b="0" strike="noStrike" spc="-1">
                          <a:solidFill>
                            <a:srgbClr val="000000"/>
                          </a:solidFill>
                          <a:latin typeface="Gill Sans MT"/>
                        </a:rPr>
                        <a:t>fseek()</a:t>
                      </a:r>
                      <a:endParaRPr lang="en-US" sz="1800" b="0" strike="noStrike" spc="-1">
                        <a:latin typeface="Arial"/>
                      </a:endParaRPr>
                    </a:p>
                  </a:txBody>
                  <a:tcPr marL="63000" marR="63000">
                    <a:lnL w="12240">
                      <a:solidFill>
                        <a:srgbClr val="727CA3"/>
                      </a:solidFill>
                    </a:lnL>
                    <a:lnR w="12240">
                      <a:solidFill>
                        <a:srgbClr val="727CA3"/>
                      </a:solidFill>
                    </a:lnR>
                    <a:lnT w="12240">
                      <a:solidFill>
                        <a:srgbClr val="727CA3"/>
                      </a:solidFill>
                    </a:lnT>
                    <a:lnB w="12240">
                      <a:solidFill>
                        <a:srgbClr val="727CA3"/>
                      </a:solidFill>
                    </a:lnB>
                    <a:noFill/>
                  </a:tcPr>
                </a:tc>
                <a:tc>
                  <a:txBody>
                    <a:bodyPr/>
                    <a:lstStyle/>
                    <a:p>
                      <a:pPr>
                        <a:lnSpc>
                          <a:spcPct val="100000"/>
                        </a:lnSpc>
                      </a:pPr>
                      <a:r>
                        <a:rPr lang="en-US" sz="1800" b="0" strike="noStrike" spc="-1" dirty="0">
                          <a:solidFill>
                            <a:srgbClr val="000000"/>
                          </a:solidFill>
                          <a:latin typeface="Gill Sans MT"/>
                        </a:rPr>
                        <a:t>Moves the file pointer to a specific location within an open file.</a:t>
                      </a:r>
                      <a:endParaRPr lang="en-US" sz="1800" b="0" strike="noStrike" spc="-1" dirty="0">
                        <a:latin typeface="Arial"/>
                      </a:endParaRPr>
                    </a:p>
                  </a:txBody>
                  <a:tcPr marL="63000" marR="63000">
                    <a:lnL w="12240">
                      <a:solidFill>
                        <a:srgbClr val="727CA3"/>
                      </a:solidFill>
                    </a:lnL>
                    <a:lnR w="12240">
                      <a:solidFill>
                        <a:srgbClr val="727CA3"/>
                      </a:solidFill>
                    </a:lnR>
                    <a:lnT w="12240">
                      <a:solidFill>
                        <a:srgbClr val="727CA3"/>
                      </a:solidFill>
                    </a:lnT>
                    <a:lnB w="12240">
                      <a:solidFill>
                        <a:srgbClr val="727CA3"/>
                      </a:solidFill>
                    </a:lnB>
                    <a:noFill/>
                  </a:tcPr>
                </a:tc>
                <a:extLst>
                  <a:ext uri="{0D108BD9-81ED-4DB2-BD59-A6C34878D82A}">
                    <a16:rowId xmlns:a16="http://schemas.microsoft.com/office/drawing/2014/main" val="10012"/>
                  </a:ext>
                </a:extLst>
              </a:tr>
              <a:tr h="356314">
                <a:tc>
                  <a:txBody>
                    <a:bodyPr/>
                    <a:lstStyle/>
                    <a:p>
                      <a:pPr>
                        <a:lnSpc>
                          <a:spcPct val="100000"/>
                        </a:lnSpc>
                      </a:pPr>
                      <a:r>
                        <a:rPr lang="en-US" sz="1800" b="0" strike="noStrike" spc="-1">
                          <a:solidFill>
                            <a:srgbClr val="000000"/>
                          </a:solidFill>
                          <a:latin typeface="Gill Sans MT"/>
                        </a:rPr>
                        <a:t>ftell()</a:t>
                      </a:r>
                      <a:endParaRPr lang="en-US" sz="1800" b="0" strike="noStrike" spc="-1">
                        <a:latin typeface="Arial"/>
                      </a:endParaRPr>
                    </a:p>
                  </a:txBody>
                  <a:tcPr marL="63000" marR="63000">
                    <a:lnL w="12240">
                      <a:solidFill>
                        <a:srgbClr val="727CA3"/>
                      </a:solidFill>
                    </a:lnL>
                    <a:lnR w="12240">
                      <a:solidFill>
                        <a:srgbClr val="727CA3"/>
                      </a:solidFill>
                    </a:lnR>
                    <a:lnT w="12240">
                      <a:solidFill>
                        <a:srgbClr val="727CA3"/>
                      </a:solidFill>
                    </a:lnT>
                    <a:lnB w="12240">
                      <a:solidFill>
                        <a:srgbClr val="727CA3"/>
                      </a:solidFill>
                    </a:lnB>
                    <a:noFill/>
                  </a:tcPr>
                </a:tc>
                <a:tc>
                  <a:txBody>
                    <a:bodyPr/>
                    <a:lstStyle/>
                    <a:p>
                      <a:pPr>
                        <a:lnSpc>
                          <a:spcPct val="100000"/>
                        </a:lnSpc>
                      </a:pPr>
                      <a:r>
                        <a:rPr lang="en-US" sz="1800" b="0" strike="noStrike" spc="-1" dirty="0">
                          <a:solidFill>
                            <a:srgbClr val="000000"/>
                          </a:solidFill>
                          <a:latin typeface="Gill Sans MT"/>
                        </a:rPr>
                        <a:t>Returns the position of the file pointer.</a:t>
                      </a:r>
                      <a:endParaRPr lang="en-US" sz="1800" b="0" strike="noStrike" spc="-1" dirty="0">
                        <a:latin typeface="Arial"/>
                      </a:endParaRPr>
                    </a:p>
                  </a:txBody>
                  <a:tcPr marL="63000" marR="63000">
                    <a:lnL w="12240">
                      <a:solidFill>
                        <a:srgbClr val="727CA3"/>
                      </a:solidFill>
                    </a:lnL>
                    <a:lnR w="12240">
                      <a:solidFill>
                        <a:srgbClr val="727CA3"/>
                      </a:solidFill>
                    </a:lnR>
                    <a:lnT w="12240">
                      <a:solidFill>
                        <a:srgbClr val="727CA3"/>
                      </a:solidFill>
                    </a:lnT>
                    <a:lnB w="12240">
                      <a:solidFill>
                        <a:srgbClr val="727CA3"/>
                      </a:solidFill>
                    </a:lnB>
                    <a:noFill/>
                  </a:tcPr>
                </a:tc>
                <a:extLst>
                  <a:ext uri="{0D108BD9-81ED-4DB2-BD59-A6C34878D82A}">
                    <a16:rowId xmlns:a16="http://schemas.microsoft.com/office/drawing/2014/main" val="10013"/>
                  </a:ext>
                </a:extLst>
              </a:tr>
              <a:tr h="356314">
                <a:tc>
                  <a:txBody>
                    <a:bodyPr/>
                    <a:lstStyle/>
                    <a:p>
                      <a:pPr>
                        <a:lnSpc>
                          <a:spcPct val="100000"/>
                        </a:lnSpc>
                      </a:pPr>
                      <a:r>
                        <a:rPr lang="en-US" sz="1800" b="0" strike="noStrike" spc="-1">
                          <a:solidFill>
                            <a:srgbClr val="000000"/>
                          </a:solidFill>
                          <a:latin typeface="Gill Sans MT"/>
                        </a:rPr>
                        <a:t>rewind()</a:t>
                      </a:r>
                      <a:endParaRPr lang="en-US" sz="1800" b="0" strike="noStrike" spc="-1">
                        <a:latin typeface="Arial"/>
                      </a:endParaRPr>
                    </a:p>
                  </a:txBody>
                  <a:tcPr marL="63000" marR="63000">
                    <a:lnL w="12240">
                      <a:solidFill>
                        <a:srgbClr val="727CA3"/>
                      </a:solidFill>
                    </a:lnL>
                    <a:lnR w="12240">
                      <a:solidFill>
                        <a:srgbClr val="727CA3"/>
                      </a:solidFill>
                    </a:lnR>
                    <a:lnT w="12240">
                      <a:solidFill>
                        <a:srgbClr val="727CA3"/>
                      </a:solidFill>
                    </a:lnT>
                    <a:lnB w="12240">
                      <a:solidFill>
                        <a:srgbClr val="727CA3"/>
                      </a:solidFill>
                    </a:lnB>
                    <a:noFill/>
                  </a:tcPr>
                </a:tc>
                <a:tc>
                  <a:txBody>
                    <a:bodyPr/>
                    <a:lstStyle/>
                    <a:p>
                      <a:pPr>
                        <a:lnSpc>
                          <a:spcPct val="100000"/>
                        </a:lnSpc>
                      </a:pPr>
                      <a:r>
                        <a:rPr lang="en-US" sz="1800" b="0" strike="noStrike" spc="-1" dirty="0">
                          <a:solidFill>
                            <a:srgbClr val="000000"/>
                          </a:solidFill>
                          <a:latin typeface="Gill Sans MT"/>
                        </a:rPr>
                        <a:t>Moves the file pointer to the start of the file.</a:t>
                      </a:r>
                      <a:endParaRPr lang="en-US" sz="1800" b="0" strike="noStrike" spc="-1" dirty="0">
                        <a:latin typeface="Arial"/>
                      </a:endParaRPr>
                    </a:p>
                  </a:txBody>
                  <a:tcPr marL="63000" marR="63000">
                    <a:lnL w="12240">
                      <a:solidFill>
                        <a:srgbClr val="727CA3"/>
                      </a:solidFill>
                    </a:lnL>
                    <a:lnR w="12240">
                      <a:solidFill>
                        <a:srgbClr val="727CA3"/>
                      </a:solidFill>
                    </a:lnR>
                    <a:lnT w="12240">
                      <a:solidFill>
                        <a:srgbClr val="727CA3"/>
                      </a:solidFill>
                    </a:lnT>
                    <a:lnB w="12240">
                      <a:solidFill>
                        <a:srgbClr val="727CA3"/>
                      </a:solidFill>
                    </a:lnB>
                    <a:noFill/>
                  </a:tcPr>
                </a:tc>
                <a:extLst>
                  <a:ext uri="{0D108BD9-81ED-4DB2-BD59-A6C34878D82A}">
                    <a16:rowId xmlns:a16="http://schemas.microsoft.com/office/drawing/2014/main" val="10014"/>
                  </a:ext>
                </a:extLst>
              </a:tr>
            </a:tbl>
          </a:graphicData>
        </a:graphic>
      </p:graphicFrame>
      <p:sp>
        <p:nvSpPr>
          <p:cNvPr id="126" name="CustomShape 3"/>
          <p:cNvSpPr/>
          <p:nvPr/>
        </p:nvSpPr>
        <p:spPr>
          <a:xfrm>
            <a:off x="457200" y="0"/>
            <a:ext cx="850392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b="0" strike="noStrike" spc="-1">
                <a:solidFill>
                  <a:srgbClr val="000000"/>
                </a:solidFill>
                <a:latin typeface="Gill Sans MT"/>
              </a:rPr>
              <a:t>Overview of PHP file system function </a:t>
            </a:r>
            <a:endParaRPr lang="en-US" sz="3200" b="0" strike="noStrike" spc="-1">
              <a:latin typeface="Arial"/>
            </a:endParaRPr>
          </a:p>
        </p:txBody>
      </p:sp>
    </p:spTree>
    <p:extLst>
      <p:ext uri="{BB962C8B-B14F-4D97-AF65-F5344CB8AC3E}">
        <p14:creationId xmlns:p14="http://schemas.microsoft.com/office/powerpoint/2010/main" val="35641399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240" cy="720080"/>
          </a:xfrm>
        </p:spPr>
        <p:txBody>
          <a:bodyPr/>
          <a:lstStyle/>
          <a:p>
            <a:pPr algn="l" rtl="0"/>
            <a:r>
              <a:rPr lang="en-US" sz="3200" kern="1200" spc="-1" dirty="0">
                <a:solidFill>
                  <a:srgbClr val="464653"/>
                </a:solidFill>
                <a:latin typeface="Bookman Old Style"/>
                <a:ea typeface="+mn-ea"/>
                <a:cs typeface="+mn-cs"/>
              </a:rPr>
              <a:t>Handling file upload</a:t>
            </a:r>
          </a:p>
        </p:txBody>
      </p:sp>
      <p:sp>
        <p:nvSpPr>
          <p:cNvPr id="3" name="Subtitle 2"/>
          <p:cNvSpPr>
            <a:spLocks noGrp="1"/>
          </p:cNvSpPr>
          <p:nvPr>
            <p:ph type="subTitle"/>
          </p:nvPr>
        </p:nvSpPr>
        <p:spPr>
          <a:xfrm>
            <a:off x="395536" y="1196752"/>
            <a:ext cx="8290904" cy="5184576"/>
          </a:xfrm>
        </p:spPr>
        <p:txBody>
          <a:bodyPr>
            <a:normAutofit/>
          </a:bodyPr>
          <a:lstStyle/>
          <a:p>
            <a:pPr marL="347663" indent="-231775" algn="l" rtl="0">
              <a:lnSpc>
                <a:spcPts val="3200"/>
              </a:lnSpc>
              <a:buClr>
                <a:srgbClr val="727CA3"/>
              </a:buClr>
              <a:buSzPct val="76000"/>
              <a:buFont typeface="Wingdings 3" charset="2"/>
              <a:buChar char=""/>
            </a:pPr>
            <a:r>
              <a:rPr lang="en-US" sz="2400" kern="1200" spc="-1" dirty="0">
                <a:solidFill>
                  <a:srgbClr val="000000"/>
                </a:solidFill>
                <a:latin typeface="Gill Sans MT"/>
                <a:ea typeface="+mn-ea"/>
                <a:cs typeface="+mn-cs"/>
              </a:rPr>
              <a:t>Uploading file is one of the most common feature which we normally use in our daily life.</a:t>
            </a:r>
          </a:p>
          <a:p>
            <a:pPr marL="347663" indent="-231775" algn="l" rtl="0">
              <a:lnSpc>
                <a:spcPts val="3200"/>
              </a:lnSpc>
              <a:buClr>
                <a:srgbClr val="727CA3"/>
              </a:buClr>
              <a:buSzPct val="76000"/>
              <a:buFont typeface="Wingdings 3" charset="2"/>
              <a:buChar char=""/>
            </a:pPr>
            <a:r>
              <a:rPr lang="en-US" sz="2400" kern="1200" spc="-1" dirty="0">
                <a:solidFill>
                  <a:srgbClr val="000000"/>
                </a:solidFill>
                <a:latin typeface="Gill Sans MT"/>
                <a:ea typeface="+mn-ea"/>
                <a:cs typeface="+mn-cs"/>
              </a:rPr>
              <a:t>We do upload pictures on Facebook, Twitter and other websites. </a:t>
            </a:r>
          </a:p>
          <a:p>
            <a:pPr marL="347663" indent="-231775" algn="l" rtl="0">
              <a:lnSpc>
                <a:spcPts val="3200"/>
              </a:lnSpc>
              <a:buClr>
                <a:srgbClr val="727CA3"/>
              </a:buClr>
              <a:buSzPct val="76000"/>
              <a:buFont typeface="Wingdings 3" charset="2"/>
              <a:buChar char=""/>
            </a:pPr>
            <a:r>
              <a:rPr lang="en-US" sz="2400" kern="1200" spc="-1" dirty="0">
                <a:solidFill>
                  <a:srgbClr val="000000"/>
                </a:solidFill>
                <a:latin typeface="Gill Sans MT"/>
              </a:rPr>
              <a:t>Allowing file uploads should be done with careful.</a:t>
            </a:r>
            <a:endParaRPr lang="en-US" sz="2400" kern="1200" spc="-1" dirty="0">
              <a:solidFill>
                <a:srgbClr val="000000"/>
              </a:solidFill>
              <a:latin typeface="Gill Sans MT"/>
              <a:ea typeface="+mn-ea"/>
              <a:cs typeface="+mn-cs"/>
            </a:endParaRPr>
          </a:p>
          <a:p>
            <a:pPr marL="347663" indent="-231775" algn="l" rtl="0">
              <a:lnSpc>
                <a:spcPts val="3200"/>
              </a:lnSpc>
              <a:buClr>
                <a:srgbClr val="727CA3"/>
              </a:buClr>
              <a:buSzPct val="76000"/>
              <a:buFont typeface="Wingdings 3" charset="2"/>
              <a:buChar char=""/>
            </a:pPr>
            <a:r>
              <a:rPr lang="en-US" sz="2400" kern="1200" spc="-1" dirty="0">
                <a:solidFill>
                  <a:srgbClr val="000000"/>
                </a:solidFill>
                <a:latin typeface="Gill Sans MT"/>
                <a:ea typeface="+mn-ea"/>
                <a:cs typeface="+mn-cs"/>
              </a:rPr>
              <a:t>To allow file uploads,  we need to ensure that PHP is configured.</a:t>
            </a:r>
          </a:p>
          <a:p>
            <a:pPr marL="347663" indent="-231775" algn="l" rtl="0">
              <a:lnSpc>
                <a:spcPts val="3200"/>
              </a:lnSpc>
              <a:buClr>
                <a:srgbClr val="727CA3"/>
              </a:buClr>
              <a:buSzPct val="76000"/>
              <a:buFont typeface="Wingdings 3" charset="2"/>
              <a:buChar char=""/>
            </a:pPr>
            <a:r>
              <a:rPr lang="en-US" sz="2400" kern="1200" spc="-1" dirty="0">
                <a:solidFill>
                  <a:srgbClr val="000000"/>
                </a:solidFill>
                <a:latin typeface="Gill Sans MT"/>
                <a:ea typeface="+mn-ea"/>
                <a:cs typeface="+mn-cs"/>
              </a:rPr>
              <a:t>To configure PHP, in your "php.ini" file search for the file_uploads directive, and set it to On</a:t>
            </a:r>
            <a:r>
              <a:rPr lang="en-US" sz="2400" b="1" i="1" kern="1200" spc="-1" dirty="0">
                <a:solidFill>
                  <a:srgbClr val="000000"/>
                </a:solidFill>
                <a:latin typeface="Gill Sans MT"/>
                <a:ea typeface="+mn-ea"/>
                <a:cs typeface="+mn-cs"/>
              </a:rPr>
              <a:t>:  </a:t>
            </a:r>
            <a:r>
              <a:rPr lang="en-US" sz="2400" i="1" kern="1200" spc="-1" dirty="0">
                <a:solidFill>
                  <a:srgbClr val="000000"/>
                </a:solidFill>
                <a:latin typeface="Gill Sans MT"/>
                <a:ea typeface="+mn-ea"/>
                <a:cs typeface="+mn-cs"/>
              </a:rPr>
              <a:t>file_uploads = On</a:t>
            </a:r>
          </a:p>
          <a:p>
            <a:pPr marL="347663" indent="-231775" algn="l" rtl="0">
              <a:lnSpc>
                <a:spcPts val="3200"/>
              </a:lnSpc>
              <a:buClr>
                <a:srgbClr val="727CA3"/>
              </a:buClr>
              <a:buSzPct val="76000"/>
              <a:buFont typeface="Wingdings 3" charset="2"/>
              <a:buChar char=""/>
            </a:pPr>
            <a:r>
              <a:rPr lang="en-US" sz="2400" kern="1200" spc="-1" dirty="0">
                <a:solidFill>
                  <a:srgbClr val="000000"/>
                </a:solidFill>
                <a:latin typeface="Gill Sans MT"/>
                <a:ea typeface="+mn-ea"/>
                <a:cs typeface="+mn-cs"/>
              </a:rPr>
              <a:t>We need an HTML form with one input field with file type, action tag set to the URL of PHP script file that perform the uploading task, and </a:t>
            </a:r>
            <a:r>
              <a:rPr lang="en-US" sz="2400" i="1" kern="1200" spc="-1" dirty="0" err="1">
                <a:solidFill>
                  <a:srgbClr val="000000"/>
                </a:solidFill>
                <a:latin typeface="Gill Sans MT"/>
                <a:ea typeface="+mn-ea"/>
                <a:cs typeface="+mn-cs"/>
              </a:rPr>
              <a:t>enctype</a:t>
            </a:r>
            <a:r>
              <a:rPr lang="en-US" sz="2400" i="1" kern="1200" spc="-1" dirty="0">
                <a:solidFill>
                  <a:srgbClr val="000000"/>
                </a:solidFill>
                <a:latin typeface="Gill Sans MT"/>
                <a:ea typeface="+mn-ea"/>
                <a:cs typeface="+mn-cs"/>
              </a:rPr>
              <a:t>=“multipart/form-data” </a:t>
            </a:r>
            <a:r>
              <a:rPr lang="en-US" sz="2400" kern="1200" spc="-1" dirty="0">
                <a:solidFill>
                  <a:srgbClr val="000000"/>
                </a:solidFill>
                <a:latin typeface="Gill Sans MT"/>
                <a:ea typeface="+mn-ea"/>
                <a:cs typeface="+mn-cs"/>
              </a:rPr>
              <a:t>property in the form to </a:t>
            </a:r>
            <a:r>
              <a:rPr lang="en-US" sz="2400" kern="1200" spc="-1" dirty="0">
                <a:solidFill>
                  <a:srgbClr val="000000"/>
                </a:solidFill>
                <a:latin typeface="Gill Sans MT"/>
              </a:rPr>
              <a:t>allow file upload</a:t>
            </a:r>
            <a:endParaRPr lang="en-US" sz="2400" kern="1200" spc="-1" dirty="0">
              <a:solidFill>
                <a:srgbClr val="000000"/>
              </a:solidFill>
              <a:latin typeface="Gill Sans MT"/>
              <a:ea typeface="+mn-ea"/>
              <a:cs typeface="+mn-cs"/>
            </a:endParaRPr>
          </a:p>
        </p:txBody>
      </p:sp>
    </p:spTree>
    <p:extLst>
      <p:ext uri="{BB962C8B-B14F-4D97-AF65-F5344CB8AC3E}">
        <p14:creationId xmlns:p14="http://schemas.microsoft.com/office/powerpoint/2010/main" val="62274239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kern="1200" spc="-1" dirty="0">
                <a:solidFill>
                  <a:srgbClr val="464653"/>
                </a:solidFill>
                <a:latin typeface="Bookman Old Style"/>
              </a:rPr>
              <a:t>Handling file upload- </a:t>
            </a:r>
            <a:r>
              <a:rPr lang="en-US" sz="2400" kern="1200" spc="-1" dirty="0">
                <a:solidFill>
                  <a:srgbClr val="464653"/>
                </a:solidFill>
                <a:latin typeface="Bookman Old Style"/>
              </a:rPr>
              <a:t>Create The HTML Form</a:t>
            </a:r>
            <a:endParaRPr lang="en-US" sz="2400" dirty="0"/>
          </a:p>
        </p:txBody>
      </p:sp>
      <p:sp>
        <p:nvSpPr>
          <p:cNvPr id="3" name="Subtitle 2"/>
          <p:cNvSpPr>
            <a:spLocks noGrp="1"/>
          </p:cNvSpPr>
          <p:nvPr>
            <p:ph type="subTitle"/>
          </p:nvPr>
        </p:nvSpPr>
        <p:spPr>
          <a:xfrm>
            <a:off x="444938" y="1268760"/>
            <a:ext cx="8241501" cy="4890920"/>
          </a:xfrm>
        </p:spPr>
        <p:txBody>
          <a:bodyPr>
            <a:normAutofit/>
          </a:bodyPr>
          <a:lstStyle/>
          <a:p>
            <a:pPr marL="115888" indent="-115888"/>
            <a:r>
              <a:rPr lang="en-US" sz="2200" dirty="0">
                <a:latin typeface="Gill Sans MT" panose="020B0502020104020203" pitchFamily="34" charset="0"/>
              </a:rPr>
              <a:t>&lt;!DOCTYPE html&gt;</a:t>
            </a:r>
            <a:br>
              <a:rPr lang="en-US" sz="2200" dirty="0">
                <a:latin typeface="Gill Sans MT" panose="020B0502020104020203" pitchFamily="34" charset="0"/>
              </a:rPr>
            </a:br>
            <a:r>
              <a:rPr lang="en-US" sz="2200" dirty="0">
                <a:latin typeface="Gill Sans MT" panose="020B0502020104020203" pitchFamily="34" charset="0"/>
              </a:rPr>
              <a:t>&lt;html&gt;</a:t>
            </a:r>
            <a:br>
              <a:rPr lang="en-US" sz="2200" dirty="0">
                <a:latin typeface="Gill Sans MT" panose="020B0502020104020203" pitchFamily="34" charset="0"/>
              </a:rPr>
            </a:br>
            <a:r>
              <a:rPr lang="en-US" sz="2200" dirty="0">
                <a:latin typeface="Gill Sans MT" panose="020B0502020104020203" pitchFamily="34" charset="0"/>
              </a:rPr>
              <a:t>&lt;body&gt;</a:t>
            </a:r>
            <a:br>
              <a:rPr lang="en-US" sz="2200" dirty="0">
                <a:latin typeface="Gill Sans MT" panose="020B0502020104020203" pitchFamily="34" charset="0"/>
              </a:rPr>
            </a:br>
            <a:br>
              <a:rPr lang="en-US" sz="2200" dirty="0">
                <a:latin typeface="Gill Sans MT" panose="020B0502020104020203" pitchFamily="34" charset="0"/>
              </a:rPr>
            </a:br>
            <a:r>
              <a:rPr lang="en-US" sz="2200" dirty="0">
                <a:latin typeface="Gill Sans MT" panose="020B0502020104020203" pitchFamily="34" charset="0"/>
              </a:rPr>
              <a:t>&lt;form action="</a:t>
            </a:r>
            <a:r>
              <a:rPr lang="en-US" sz="2200" dirty="0" err="1">
                <a:latin typeface="Gill Sans MT" panose="020B0502020104020203" pitchFamily="34" charset="0"/>
              </a:rPr>
              <a:t>upload.php</a:t>
            </a:r>
            <a:r>
              <a:rPr lang="en-US" sz="2200" dirty="0">
                <a:latin typeface="Gill Sans MT" panose="020B0502020104020203" pitchFamily="34" charset="0"/>
              </a:rPr>
              <a:t>" method="post" </a:t>
            </a:r>
            <a:r>
              <a:rPr lang="en-US" sz="2200" dirty="0" err="1">
                <a:latin typeface="Gill Sans MT" panose="020B0502020104020203" pitchFamily="34" charset="0"/>
              </a:rPr>
              <a:t>enctype</a:t>
            </a:r>
            <a:r>
              <a:rPr lang="en-US" sz="2200" dirty="0">
                <a:latin typeface="Gill Sans MT" panose="020B0502020104020203" pitchFamily="34" charset="0"/>
              </a:rPr>
              <a:t>="multipart/form-data"&gt;</a:t>
            </a:r>
            <a:br>
              <a:rPr lang="en-US" sz="2200" dirty="0">
                <a:latin typeface="Gill Sans MT" panose="020B0502020104020203" pitchFamily="34" charset="0"/>
              </a:rPr>
            </a:br>
            <a:r>
              <a:rPr lang="en-US" sz="2200" dirty="0">
                <a:latin typeface="Gill Sans MT" panose="020B0502020104020203" pitchFamily="34" charset="0"/>
              </a:rPr>
              <a:t>  Select image to upload:</a:t>
            </a:r>
            <a:br>
              <a:rPr lang="en-US" sz="2200" dirty="0">
                <a:latin typeface="Gill Sans MT" panose="020B0502020104020203" pitchFamily="34" charset="0"/>
              </a:rPr>
            </a:br>
            <a:r>
              <a:rPr lang="en-US" sz="2200" dirty="0">
                <a:latin typeface="Gill Sans MT" panose="020B0502020104020203" pitchFamily="34" charset="0"/>
              </a:rPr>
              <a:t>  &lt;input type="file" name="</a:t>
            </a:r>
            <a:r>
              <a:rPr lang="en-US" sz="2200" dirty="0" err="1">
                <a:latin typeface="Gill Sans MT" panose="020B0502020104020203" pitchFamily="34" charset="0"/>
              </a:rPr>
              <a:t>fileToUpload</a:t>
            </a:r>
            <a:r>
              <a:rPr lang="en-US" sz="2200" dirty="0">
                <a:latin typeface="Gill Sans MT" panose="020B0502020104020203" pitchFamily="34" charset="0"/>
              </a:rPr>
              <a:t>" id="</a:t>
            </a:r>
            <a:r>
              <a:rPr lang="en-US" sz="2200" dirty="0" err="1">
                <a:latin typeface="Gill Sans MT" panose="020B0502020104020203" pitchFamily="34" charset="0"/>
              </a:rPr>
              <a:t>fileToUpload</a:t>
            </a:r>
            <a:r>
              <a:rPr lang="en-US" sz="2200" dirty="0">
                <a:latin typeface="Gill Sans MT" panose="020B0502020104020203" pitchFamily="34" charset="0"/>
              </a:rPr>
              <a:t>"&gt;</a:t>
            </a:r>
            <a:br>
              <a:rPr lang="en-US" sz="2200" dirty="0">
                <a:latin typeface="Gill Sans MT" panose="020B0502020104020203" pitchFamily="34" charset="0"/>
              </a:rPr>
            </a:br>
            <a:r>
              <a:rPr lang="en-US" sz="2200" dirty="0">
                <a:latin typeface="Gill Sans MT" panose="020B0502020104020203" pitchFamily="34" charset="0"/>
              </a:rPr>
              <a:t>  &lt;input type="submit" value="Upload Image" name="submit"&gt;</a:t>
            </a:r>
            <a:br>
              <a:rPr lang="en-US" sz="2200" dirty="0">
                <a:latin typeface="Gill Sans MT" panose="020B0502020104020203" pitchFamily="34" charset="0"/>
              </a:rPr>
            </a:br>
            <a:r>
              <a:rPr lang="en-US" sz="2200" dirty="0">
                <a:latin typeface="Gill Sans MT" panose="020B0502020104020203" pitchFamily="34" charset="0"/>
              </a:rPr>
              <a:t>&lt;/form&gt;</a:t>
            </a:r>
            <a:br>
              <a:rPr lang="en-US" sz="2200" dirty="0">
                <a:latin typeface="Gill Sans MT" panose="020B0502020104020203" pitchFamily="34" charset="0"/>
              </a:rPr>
            </a:br>
            <a:br>
              <a:rPr lang="en-US" sz="2200" dirty="0">
                <a:latin typeface="Gill Sans MT" panose="020B0502020104020203" pitchFamily="34" charset="0"/>
              </a:rPr>
            </a:br>
            <a:r>
              <a:rPr lang="en-US" sz="2200" dirty="0">
                <a:latin typeface="Gill Sans MT" panose="020B0502020104020203" pitchFamily="34" charset="0"/>
              </a:rPr>
              <a:t>&lt;/body&gt;</a:t>
            </a:r>
            <a:br>
              <a:rPr lang="en-US" sz="2200" dirty="0">
                <a:latin typeface="Gill Sans MT" panose="020B0502020104020203" pitchFamily="34" charset="0"/>
              </a:rPr>
            </a:br>
            <a:r>
              <a:rPr lang="en-US" sz="2200" dirty="0">
                <a:latin typeface="Gill Sans MT" panose="020B0502020104020203" pitchFamily="34" charset="0"/>
              </a:rPr>
              <a:t>&lt;/html&gt;</a:t>
            </a:r>
          </a:p>
        </p:txBody>
      </p:sp>
    </p:spTree>
    <p:extLst>
      <p:ext uri="{BB962C8B-B14F-4D97-AF65-F5344CB8AC3E}">
        <p14:creationId xmlns:p14="http://schemas.microsoft.com/office/powerpoint/2010/main" val="150836688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240" cy="576064"/>
          </a:xfrm>
        </p:spPr>
        <p:txBody>
          <a:bodyPr/>
          <a:lstStyle/>
          <a:p>
            <a:pPr algn="l" rtl="0"/>
            <a:r>
              <a:rPr lang="en-US" sz="2800" kern="1200" spc="-1" dirty="0">
                <a:solidFill>
                  <a:srgbClr val="464653"/>
                </a:solidFill>
                <a:latin typeface="Bookman Old Style"/>
              </a:rPr>
              <a:t>Handling file upload- </a:t>
            </a:r>
            <a:r>
              <a:rPr lang="en-US" sz="2000" kern="1200" spc="-1" dirty="0">
                <a:solidFill>
                  <a:srgbClr val="464653"/>
                </a:solidFill>
                <a:latin typeface="Bookman Old Style"/>
                <a:ea typeface="+mn-ea"/>
                <a:cs typeface="+mn-cs"/>
              </a:rPr>
              <a:t>Rules to follow for the HTML form</a:t>
            </a:r>
          </a:p>
        </p:txBody>
      </p:sp>
      <p:sp>
        <p:nvSpPr>
          <p:cNvPr id="3" name="Subtitle 2"/>
          <p:cNvSpPr>
            <a:spLocks noGrp="1"/>
          </p:cNvSpPr>
          <p:nvPr>
            <p:ph type="subTitle"/>
          </p:nvPr>
        </p:nvSpPr>
        <p:spPr>
          <a:xfrm>
            <a:off x="457200" y="1124744"/>
            <a:ext cx="8229240" cy="4608512"/>
          </a:xfrm>
        </p:spPr>
        <p:txBody>
          <a:bodyPr>
            <a:normAutofit fontScale="77500" lnSpcReduction="20000"/>
          </a:bodyPr>
          <a:lstStyle/>
          <a:p>
            <a:pPr marL="347663" indent="-231775" algn="l" rtl="0">
              <a:lnSpc>
                <a:spcPts val="3800"/>
              </a:lnSpc>
              <a:buClr>
                <a:srgbClr val="727CA3"/>
              </a:buClr>
              <a:buSzPct val="76000"/>
              <a:buFont typeface="Wingdings 3" charset="2"/>
              <a:buChar char=""/>
            </a:pPr>
            <a:r>
              <a:rPr lang="en-US" sz="3000" kern="1200" spc="-1" dirty="0">
                <a:solidFill>
                  <a:srgbClr val="000000"/>
                </a:solidFill>
                <a:latin typeface="Gill Sans MT"/>
              </a:rPr>
              <a:t>Without the following requirements file upload will not work.</a:t>
            </a:r>
          </a:p>
          <a:p>
            <a:pPr marL="808037" lvl="1" indent="-342900" algn="l" rtl="0">
              <a:lnSpc>
                <a:spcPts val="3800"/>
              </a:lnSpc>
              <a:buClr>
                <a:srgbClr val="727CA3"/>
              </a:buClr>
              <a:buSzPct val="76000"/>
              <a:buFont typeface="Courier New" panose="02070309020205020404" pitchFamily="49" charset="0"/>
              <a:buChar char="o"/>
            </a:pPr>
            <a:r>
              <a:rPr lang="en-US" sz="2600" kern="1200" spc="-1" dirty="0">
                <a:solidFill>
                  <a:srgbClr val="000000"/>
                </a:solidFill>
                <a:latin typeface="Gill Sans MT"/>
              </a:rPr>
              <a:t>Make sure that the form uses method="post”.</a:t>
            </a:r>
          </a:p>
          <a:p>
            <a:pPr marL="808037" lvl="1" indent="-342900" algn="l" rtl="0">
              <a:lnSpc>
                <a:spcPts val="3800"/>
              </a:lnSpc>
              <a:buClr>
                <a:srgbClr val="727CA3"/>
              </a:buClr>
              <a:buSzPct val="76000"/>
              <a:buFont typeface="Courier New" panose="02070309020205020404" pitchFamily="49" charset="0"/>
              <a:buChar char="o"/>
            </a:pPr>
            <a:r>
              <a:rPr lang="en-US" sz="2600" kern="1200" spc="-1" dirty="0">
                <a:solidFill>
                  <a:srgbClr val="000000"/>
                </a:solidFill>
                <a:latin typeface="Gill Sans MT"/>
              </a:rPr>
              <a:t>The form also needs the following attribute: </a:t>
            </a:r>
            <a:r>
              <a:rPr lang="en-US" sz="2600" kern="1200" spc="-1" dirty="0" err="1">
                <a:solidFill>
                  <a:srgbClr val="000000"/>
                </a:solidFill>
                <a:latin typeface="Gill Sans MT"/>
              </a:rPr>
              <a:t>enctype</a:t>
            </a:r>
            <a:r>
              <a:rPr lang="en-US" sz="2600" kern="1200" spc="-1" dirty="0">
                <a:solidFill>
                  <a:srgbClr val="000000"/>
                </a:solidFill>
                <a:latin typeface="Gill Sans MT"/>
              </a:rPr>
              <a:t>="multipart/form-data” that indicates which content-type to use when submitting the form</a:t>
            </a:r>
          </a:p>
          <a:p>
            <a:pPr marL="347663" indent="-231775" algn="l" rtl="0">
              <a:lnSpc>
                <a:spcPts val="3800"/>
              </a:lnSpc>
              <a:buClr>
                <a:srgbClr val="727CA3"/>
              </a:buClr>
              <a:buSzPct val="76000"/>
              <a:buFont typeface="Wingdings 3" charset="2"/>
              <a:buChar char=""/>
            </a:pPr>
            <a:r>
              <a:rPr lang="en-US" sz="3000" kern="1200" spc="-1" dirty="0">
                <a:solidFill>
                  <a:srgbClr val="000000"/>
                </a:solidFill>
                <a:latin typeface="Gill Sans MT"/>
                <a:ea typeface="+mn-ea"/>
                <a:cs typeface="+mn-cs"/>
              </a:rPr>
              <a:t>The type="file" attribute of the &lt;input&gt; tag shows the input field as a file-select control, with a "Browse" button next to the input control</a:t>
            </a:r>
          </a:p>
          <a:p>
            <a:pPr marL="347663" indent="-231775" algn="l" rtl="0">
              <a:lnSpc>
                <a:spcPts val="3800"/>
              </a:lnSpc>
              <a:buClr>
                <a:srgbClr val="727CA3"/>
              </a:buClr>
              <a:buSzPct val="76000"/>
              <a:buFont typeface="Wingdings 3" charset="2"/>
              <a:buChar char=""/>
            </a:pPr>
            <a:r>
              <a:rPr lang="en-US" sz="3000" kern="1200" spc="-1" dirty="0">
                <a:solidFill>
                  <a:srgbClr val="000000"/>
                </a:solidFill>
                <a:latin typeface="Gill Sans MT"/>
                <a:ea typeface="+mn-ea"/>
                <a:cs typeface="+mn-cs"/>
              </a:rPr>
              <a:t>The form in previous slide sends data to a file called "</a:t>
            </a:r>
            <a:r>
              <a:rPr lang="en-US" sz="3000" kern="1200" spc="-1" dirty="0" err="1">
                <a:solidFill>
                  <a:srgbClr val="000000"/>
                </a:solidFill>
                <a:latin typeface="Gill Sans MT"/>
                <a:ea typeface="+mn-ea"/>
                <a:cs typeface="+mn-cs"/>
              </a:rPr>
              <a:t>upload.php</a:t>
            </a:r>
            <a:r>
              <a:rPr lang="en-US" sz="3000" kern="1200" spc="-1" dirty="0">
                <a:solidFill>
                  <a:srgbClr val="000000"/>
                </a:solidFill>
                <a:latin typeface="Gill Sans MT"/>
                <a:ea typeface="+mn-ea"/>
                <a:cs typeface="+mn-cs"/>
              </a:rPr>
              <a:t>”.</a:t>
            </a:r>
            <a:endParaRPr lang="en-US" sz="3000" dirty="0"/>
          </a:p>
        </p:txBody>
      </p:sp>
    </p:spTree>
    <p:extLst>
      <p:ext uri="{BB962C8B-B14F-4D97-AF65-F5344CB8AC3E}">
        <p14:creationId xmlns:p14="http://schemas.microsoft.com/office/powerpoint/2010/main" val="75117610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240" cy="648072"/>
          </a:xfrm>
        </p:spPr>
        <p:txBody>
          <a:bodyPr/>
          <a:lstStyle/>
          <a:p>
            <a:r>
              <a:rPr lang="en-US" sz="3200" kern="1200" spc="-1" dirty="0">
                <a:solidFill>
                  <a:srgbClr val="464653"/>
                </a:solidFill>
                <a:latin typeface="Bookman Old Style"/>
              </a:rPr>
              <a:t>Handling file upload- </a:t>
            </a:r>
            <a:r>
              <a:rPr lang="en-US" sz="2400" kern="1200" spc="-1" dirty="0">
                <a:solidFill>
                  <a:srgbClr val="464653"/>
                </a:solidFill>
                <a:latin typeface="Bookman Old Style"/>
              </a:rPr>
              <a:t>Upload File PHP Script</a:t>
            </a:r>
            <a:endParaRPr lang="en-US" sz="2800" kern="1200" spc="-1" dirty="0">
              <a:solidFill>
                <a:srgbClr val="464653"/>
              </a:solidFill>
              <a:latin typeface="Bookman Old Style"/>
            </a:endParaRPr>
          </a:p>
        </p:txBody>
      </p:sp>
      <p:sp>
        <p:nvSpPr>
          <p:cNvPr id="3" name="Subtitle 2"/>
          <p:cNvSpPr>
            <a:spLocks noGrp="1"/>
          </p:cNvSpPr>
          <p:nvPr>
            <p:ph type="subTitle"/>
          </p:nvPr>
        </p:nvSpPr>
        <p:spPr>
          <a:xfrm>
            <a:off x="457200" y="1228980"/>
            <a:ext cx="8229240" cy="5152347"/>
          </a:xfrm>
        </p:spPr>
        <p:txBody>
          <a:bodyPr>
            <a:noAutofit/>
          </a:bodyPr>
          <a:lstStyle/>
          <a:p>
            <a:pPr marL="115888">
              <a:lnSpc>
                <a:spcPts val="2400"/>
              </a:lnSpc>
            </a:pPr>
            <a:r>
              <a:rPr lang="en-US" dirty="0">
                <a:latin typeface="Gill Sans MT" panose="020B0502020104020203" pitchFamily="34" charset="0"/>
              </a:rPr>
              <a:t>&lt;?</a:t>
            </a:r>
            <a:r>
              <a:rPr lang="en-US" dirty="0" err="1">
                <a:latin typeface="Gill Sans MT" panose="020B0502020104020203" pitchFamily="34" charset="0"/>
              </a:rPr>
              <a:t>php</a:t>
            </a:r>
            <a:br>
              <a:rPr lang="en-US" dirty="0">
                <a:latin typeface="Gill Sans MT" panose="020B0502020104020203" pitchFamily="34" charset="0"/>
              </a:rPr>
            </a:br>
            <a:r>
              <a:rPr lang="en-US" dirty="0">
                <a:latin typeface="Gill Sans MT" panose="020B0502020104020203" pitchFamily="34" charset="0"/>
              </a:rPr>
              <a:t>$</a:t>
            </a:r>
            <a:r>
              <a:rPr lang="en-US" dirty="0" err="1">
                <a:latin typeface="Gill Sans MT" panose="020B0502020104020203" pitchFamily="34" charset="0"/>
              </a:rPr>
              <a:t>target_dir</a:t>
            </a:r>
            <a:r>
              <a:rPr lang="en-US" dirty="0">
                <a:latin typeface="Gill Sans MT" panose="020B0502020104020203" pitchFamily="34" charset="0"/>
              </a:rPr>
              <a:t> = "uploads/";</a:t>
            </a:r>
            <a:br>
              <a:rPr lang="en-US" dirty="0">
                <a:latin typeface="Gill Sans MT" panose="020B0502020104020203" pitchFamily="34" charset="0"/>
              </a:rPr>
            </a:br>
            <a:r>
              <a:rPr lang="en-US" dirty="0">
                <a:latin typeface="Gill Sans MT" panose="020B0502020104020203" pitchFamily="34" charset="0"/>
              </a:rPr>
              <a:t>$</a:t>
            </a:r>
            <a:r>
              <a:rPr lang="en-US" dirty="0" err="1">
                <a:latin typeface="Gill Sans MT" panose="020B0502020104020203" pitchFamily="34" charset="0"/>
              </a:rPr>
              <a:t>target_file</a:t>
            </a:r>
            <a:r>
              <a:rPr lang="en-US" dirty="0">
                <a:latin typeface="Gill Sans MT" panose="020B0502020104020203" pitchFamily="34" charset="0"/>
              </a:rPr>
              <a:t> = $</a:t>
            </a:r>
            <a:r>
              <a:rPr lang="en-US" dirty="0" err="1">
                <a:latin typeface="Gill Sans MT" panose="020B0502020104020203" pitchFamily="34" charset="0"/>
              </a:rPr>
              <a:t>target_dir</a:t>
            </a:r>
            <a:r>
              <a:rPr lang="en-US" dirty="0">
                <a:latin typeface="Gill Sans MT" panose="020B0502020104020203" pitchFamily="34" charset="0"/>
              </a:rPr>
              <a:t> . </a:t>
            </a:r>
            <a:r>
              <a:rPr lang="en-US" dirty="0" err="1">
                <a:latin typeface="Gill Sans MT" panose="020B0502020104020203" pitchFamily="34" charset="0"/>
              </a:rPr>
              <a:t>basename</a:t>
            </a:r>
            <a:r>
              <a:rPr lang="en-US" dirty="0">
                <a:latin typeface="Gill Sans MT" panose="020B0502020104020203" pitchFamily="34" charset="0"/>
              </a:rPr>
              <a:t>($_FILES["</a:t>
            </a:r>
            <a:r>
              <a:rPr lang="en-US" dirty="0" err="1">
                <a:latin typeface="Gill Sans MT" panose="020B0502020104020203" pitchFamily="34" charset="0"/>
              </a:rPr>
              <a:t>fileToUpload</a:t>
            </a:r>
            <a:r>
              <a:rPr lang="en-US" dirty="0">
                <a:latin typeface="Gill Sans MT" panose="020B0502020104020203" pitchFamily="34" charset="0"/>
              </a:rPr>
              <a:t>"]["name"]);</a:t>
            </a:r>
            <a:br>
              <a:rPr lang="en-US" dirty="0">
                <a:latin typeface="Gill Sans MT" panose="020B0502020104020203" pitchFamily="34" charset="0"/>
              </a:rPr>
            </a:br>
            <a:r>
              <a:rPr lang="en-US" dirty="0">
                <a:latin typeface="Gill Sans MT" panose="020B0502020104020203" pitchFamily="34" charset="0"/>
              </a:rPr>
              <a:t>$</a:t>
            </a:r>
            <a:r>
              <a:rPr lang="en-US" dirty="0" err="1">
                <a:latin typeface="Gill Sans MT" panose="020B0502020104020203" pitchFamily="34" charset="0"/>
              </a:rPr>
              <a:t>uploadOk</a:t>
            </a:r>
            <a:r>
              <a:rPr lang="en-US" dirty="0">
                <a:latin typeface="Gill Sans MT" panose="020B0502020104020203" pitchFamily="34" charset="0"/>
              </a:rPr>
              <a:t> = 1;</a:t>
            </a:r>
            <a:br>
              <a:rPr lang="en-US" dirty="0">
                <a:latin typeface="Gill Sans MT" panose="020B0502020104020203" pitchFamily="34" charset="0"/>
              </a:rPr>
            </a:br>
            <a:r>
              <a:rPr lang="en-US" dirty="0">
                <a:latin typeface="Gill Sans MT" panose="020B0502020104020203" pitchFamily="34" charset="0"/>
              </a:rPr>
              <a:t>$</a:t>
            </a:r>
            <a:r>
              <a:rPr lang="en-US" dirty="0" err="1">
                <a:latin typeface="Gill Sans MT" panose="020B0502020104020203" pitchFamily="34" charset="0"/>
              </a:rPr>
              <a:t>imageFileType</a:t>
            </a:r>
            <a:r>
              <a:rPr lang="en-US" dirty="0">
                <a:latin typeface="Gill Sans MT" panose="020B0502020104020203" pitchFamily="34" charset="0"/>
              </a:rPr>
              <a:t> = </a:t>
            </a:r>
            <a:r>
              <a:rPr lang="en-US" dirty="0" err="1">
                <a:latin typeface="Gill Sans MT" panose="020B0502020104020203" pitchFamily="34" charset="0"/>
              </a:rPr>
              <a:t>strtolower</a:t>
            </a:r>
            <a:r>
              <a:rPr lang="en-US" dirty="0">
                <a:latin typeface="Gill Sans MT" panose="020B0502020104020203" pitchFamily="34" charset="0"/>
              </a:rPr>
              <a:t>(</a:t>
            </a:r>
            <a:r>
              <a:rPr lang="en-US" dirty="0" err="1">
                <a:latin typeface="Gill Sans MT" panose="020B0502020104020203" pitchFamily="34" charset="0"/>
              </a:rPr>
              <a:t>pathinfo</a:t>
            </a:r>
            <a:r>
              <a:rPr lang="en-US" dirty="0">
                <a:latin typeface="Gill Sans MT" panose="020B0502020104020203" pitchFamily="34" charset="0"/>
              </a:rPr>
              <a:t>($</a:t>
            </a:r>
            <a:r>
              <a:rPr lang="en-US" dirty="0" err="1">
                <a:latin typeface="Gill Sans MT" panose="020B0502020104020203" pitchFamily="34" charset="0"/>
              </a:rPr>
              <a:t>target_file,PATHINFO_EXTENSION</a:t>
            </a:r>
            <a:r>
              <a:rPr lang="en-US" dirty="0">
                <a:latin typeface="Gill Sans MT" panose="020B0502020104020203" pitchFamily="34" charset="0"/>
              </a:rPr>
              <a:t>));</a:t>
            </a:r>
            <a:br>
              <a:rPr lang="en-US" dirty="0">
                <a:latin typeface="Gill Sans MT" panose="020B0502020104020203" pitchFamily="34" charset="0"/>
              </a:rPr>
            </a:br>
            <a:r>
              <a:rPr lang="en-US" dirty="0">
                <a:latin typeface="Gill Sans MT" panose="020B0502020104020203" pitchFamily="34" charset="0"/>
              </a:rPr>
              <a:t>// Check if image file is a actual image or fake image</a:t>
            </a:r>
            <a:br>
              <a:rPr lang="en-US" dirty="0">
                <a:latin typeface="Gill Sans MT" panose="020B0502020104020203" pitchFamily="34" charset="0"/>
              </a:rPr>
            </a:br>
            <a:r>
              <a:rPr lang="en-US" dirty="0">
                <a:latin typeface="Gill Sans MT" panose="020B0502020104020203" pitchFamily="34" charset="0"/>
              </a:rPr>
              <a:t>if(</a:t>
            </a:r>
            <a:r>
              <a:rPr lang="en-US" dirty="0" err="1">
                <a:latin typeface="Gill Sans MT" panose="020B0502020104020203" pitchFamily="34" charset="0"/>
              </a:rPr>
              <a:t>isset</a:t>
            </a:r>
            <a:r>
              <a:rPr lang="en-US" dirty="0">
                <a:latin typeface="Gill Sans MT" panose="020B0502020104020203" pitchFamily="34" charset="0"/>
              </a:rPr>
              <a:t>($_POST["submit"])) {</a:t>
            </a:r>
            <a:br>
              <a:rPr lang="en-US" dirty="0">
                <a:latin typeface="Gill Sans MT" panose="020B0502020104020203" pitchFamily="34" charset="0"/>
              </a:rPr>
            </a:br>
            <a:r>
              <a:rPr lang="en-US" dirty="0">
                <a:latin typeface="Gill Sans MT" panose="020B0502020104020203" pitchFamily="34" charset="0"/>
              </a:rPr>
              <a:t>  $check = </a:t>
            </a:r>
            <a:r>
              <a:rPr lang="en-US" dirty="0" err="1">
                <a:latin typeface="Gill Sans MT" panose="020B0502020104020203" pitchFamily="34" charset="0"/>
              </a:rPr>
              <a:t>getimagesize</a:t>
            </a:r>
            <a:r>
              <a:rPr lang="en-US" dirty="0">
                <a:latin typeface="Gill Sans MT" panose="020B0502020104020203" pitchFamily="34" charset="0"/>
              </a:rPr>
              <a:t>($_FILES["</a:t>
            </a:r>
            <a:r>
              <a:rPr lang="en-US" dirty="0" err="1">
                <a:latin typeface="Gill Sans MT" panose="020B0502020104020203" pitchFamily="34" charset="0"/>
              </a:rPr>
              <a:t>fileToUpload</a:t>
            </a:r>
            <a:r>
              <a:rPr lang="en-US" dirty="0">
                <a:latin typeface="Gill Sans MT" panose="020B0502020104020203" pitchFamily="34" charset="0"/>
              </a:rPr>
              <a:t>"]["</a:t>
            </a:r>
            <a:r>
              <a:rPr lang="en-US" dirty="0" err="1">
                <a:latin typeface="Gill Sans MT" panose="020B0502020104020203" pitchFamily="34" charset="0"/>
              </a:rPr>
              <a:t>tmp_name</a:t>
            </a:r>
            <a:r>
              <a:rPr lang="en-US" dirty="0">
                <a:latin typeface="Gill Sans MT" panose="020B0502020104020203" pitchFamily="34" charset="0"/>
              </a:rPr>
              <a:t>"]);</a:t>
            </a:r>
            <a:br>
              <a:rPr lang="en-US" dirty="0">
                <a:latin typeface="Gill Sans MT" panose="020B0502020104020203" pitchFamily="34" charset="0"/>
              </a:rPr>
            </a:br>
            <a:r>
              <a:rPr lang="en-US" dirty="0">
                <a:latin typeface="Gill Sans MT" panose="020B0502020104020203" pitchFamily="34" charset="0"/>
              </a:rPr>
              <a:t>  if($check !== false) {</a:t>
            </a:r>
            <a:br>
              <a:rPr lang="en-US" dirty="0">
                <a:latin typeface="Gill Sans MT" panose="020B0502020104020203" pitchFamily="34" charset="0"/>
              </a:rPr>
            </a:br>
            <a:r>
              <a:rPr lang="en-US" dirty="0">
                <a:latin typeface="Gill Sans MT" panose="020B0502020104020203" pitchFamily="34" charset="0"/>
              </a:rPr>
              <a:t>    echo "File is an image - " . $check["mime"] . ".";</a:t>
            </a:r>
            <a:br>
              <a:rPr lang="en-US" dirty="0">
                <a:latin typeface="Gill Sans MT" panose="020B0502020104020203" pitchFamily="34" charset="0"/>
              </a:rPr>
            </a:br>
            <a:r>
              <a:rPr lang="en-US" dirty="0">
                <a:latin typeface="Gill Sans MT" panose="020B0502020104020203" pitchFamily="34" charset="0"/>
              </a:rPr>
              <a:t>    $</a:t>
            </a:r>
            <a:r>
              <a:rPr lang="en-US" dirty="0" err="1">
                <a:latin typeface="Gill Sans MT" panose="020B0502020104020203" pitchFamily="34" charset="0"/>
              </a:rPr>
              <a:t>uploadOk</a:t>
            </a:r>
            <a:r>
              <a:rPr lang="en-US" dirty="0">
                <a:latin typeface="Gill Sans MT" panose="020B0502020104020203" pitchFamily="34" charset="0"/>
              </a:rPr>
              <a:t> = 1;</a:t>
            </a:r>
            <a:br>
              <a:rPr lang="en-US" dirty="0">
                <a:latin typeface="Gill Sans MT" panose="020B0502020104020203" pitchFamily="34" charset="0"/>
              </a:rPr>
            </a:br>
            <a:r>
              <a:rPr lang="en-US" dirty="0">
                <a:latin typeface="Gill Sans MT" panose="020B0502020104020203" pitchFamily="34" charset="0"/>
              </a:rPr>
              <a:t>  } else {</a:t>
            </a:r>
            <a:br>
              <a:rPr lang="en-US" dirty="0">
                <a:latin typeface="Gill Sans MT" panose="020B0502020104020203" pitchFamily="34" charset="0"/>
              </a:rPr>
            </a:br>
            <a:r>
              <a:rPr lang="en-US" dirty="0">
                <a:latin typeface="Gill Sans MT" panose="020B0502020104020203" pitchFamily="34" charset="0"/>
              </a:rPr>
              <a:t>    echo "File is not an image.";</a:t>
            </a:r>
            <a:br>
              <a:rPr lang="en-US" dirty="0">
                <a:latin typeface="Gill Sans MT" panose="020B0502020104020203" pitchFamily="34" charset="0"/>
              </a:rPr>
            </a:br>
            <a:r>
              <a:rPr lang="en-US" dirty="0">
                <a:latin typeface="Gill Sans MT" panose="020B0502020104020203" pitchFamily="34" charset="0"/>
              </a:rPr>
              <a:t>    $</a:t>
            </a:r>
            <a:r>
              <a:rPr lang="en-US" dirty="0" err="1">
                <a:latin typeface="Gill Sans MT" panose="020B0502020104020203" pitchFamily="34" charset="0"/>
              </a:rPr>
              <a:t>uploadOk</a:t>
            </a:r>
            <a:r>
              <a:rPr lang="en-US" dirty="0">
                <a:latin typeface="Gill Sans MT" panose="020B0502020104020203" pitchFamily="34" charset="0"/>
              </a:rPr>
              <a:t> = 0;</a:t>
            </a:r>
            <a:br>
              <a:rPr lang="en-US" dirty="0">
                <a:latin typeface="Gill Sans MT" panose="020B0502020104020203" pitchFamily="34" charset="0"/>
              </a:rPr>
            </a:br>
            <a:r>
              <a:rPr lang="en-US" dirty="0">
                <a:latin typeface="Gill Sans MT" panose="020B0502020104020203" pitchFamily="34" charset="0"/>
              </a:rPr>
              <a:t>  }</a:t>
            </a:r>
            <a:br>
              <a:rPr lang="en-US" dirty="0">
                <a:latin typeface="Gill Sans MT" panose="020B0502020104020203" pitchFamily="34" charset="0"/>
              </a:rPr>
            </a:br>
            <a:r>
              <a:rPr lang="en-US" dirty="0">
                <a:latin typeface="Gill Sans MT" panose="020B0502020104020203" pitchFamily="34" charset="0"/>
              </a:rPr>
              <a:t>}</a:t>
            </a:r>
            <a:br>
              <a:rPr lang="en-US" dirty="0">
                <a:latin typeface="Gill Sans MT" panose="020B0502020104020203" pitchFamily="34" charset="0"/>
              </a:rPr>
            </a:br>
            <a:r>
              <a:rPr lang="en-US" dirty="0">
                <a:latin typeface="Gill Sans MT" panose="020B0502020104020203" pitchFamily="34" charset="0"/>
              </a:rPr>
              <a:t>?&gt;</a:t>
            </a:r>
          </a:p>
        </p:txBody>
      </p:sp>
    </p:spTree>
    <p:extLst>
      <p:ext uri="{BB962C8B-B14F-4D97-AF65-F5344CB8AC3E}">
        <p14:creationId xmlns:p14="http://schemas.microsoft.com/office/powerpoint/2010/main" val="162416841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1520" y="476672"/>
            <a:ext cx="8138865" cy="853514"/>
          </a:xfrm>
          <a:prstGeom prst="rect">
            <a:avLst/>
          </a:prstGeom>
        </p:spPr>
      </p:pic>
      <p:sp>
        <p:nvSpPr>
          <p:cNvPr id="3" name="Subtitle 2"/>
          <p:cNvSpPr>
            <a:spLocks noGrp="1"/>
          </p:cNvSpPr>
          <p:nvPr>
            <p:ph type="subTitle"/>
          </p:nvPr>
        </p:nvSpPr>
        <p:spPr>
          <a:xfrm>
            <a:off x="457200" y="1340768"/>
            <a:ext cx="8229240" cy="4896544"/>
          </a:xfrm>
        </p:spPr>
        <p:txBody>
          <a:bodyPr>
            <a:normAutofit fontScale="77500" lnSpcReduction="20000"/>
          </a:bodyPr>
          <a:lstStyle/>
          <a:p>
            <a:pPr marL="115888">
              <a:lnSpc>
                <a:spcPts val="3200"/>
              </a:lnSpc>
              <a:spcBef>
                <a:spcPts val="1800"/>
              </a:spcBef>
              <a:spcAft>
                <a:spcPts val="1200"/>
              </a:spcAft>
            </a:pPr>
            <a:r>
              <a:rPr lang="en-US" sz="3100" dirty="0">
                <a:latin typeface="Gill Sans MT" panose="020B0502020104020203" pitchFamily="34" charset="0"/>
              </a:rPr>
              <a:t>PHP script explained:</a:t>
            </a:r>
          </a:p>
          <a:p>
            <a:pPr marL="347663" indent="-231775" algn="l" rtl="0">
              <a:lnSpc>
                <a:spcPts val="3200"/>
              </a:lnSpc>
              <a:buClr>
                <a:srgbClr val="727CA3"/>
              </a:buClr>
              <a:buSzPct val="76000"/>
              <a:buFont typeface="Wingdings 3" charset="2"/>
              <a:buChar char=""/>
            </a:pPr>
            <a:r>
              <a:rPr lang="en-US" sz="3000" kern="1200" spc="-1" dirty="0">
                <a:solidFill>
                  <a:srgbClr val="000000"/>
                </a:solidFill>
                <a:latin typeface="Gill Sans MT"/>
              </a:rPr>
              <a:t>$</a:t>
            </a:r>
            <a:r>
              <a:rPr lang="en-US" sz="3000" kern="1200" spc="-1" dirty="0" err="1">
                <a:solidFill>
                  <a:srgbClr val="000000"/>
                </a:solidFill>
                <a:latin typeface="Gill Sans MT"/>
              </a:rPr>
              <a:t>target_dir</a:t>
            </a:r>
            <a:r>
              <a:rPr lang="en-US" sz="3000" kern="1200" spc="-1" dirty="0">
                <a:solidFill>
                  <a:srgbClr val="000000"/>
                </a:solidFill>
                <a:latin typeface="Gill Sans MT"/>
              </a:rPr>
              <a:t> = "uploads/" - specifies the directory where the file is going to be placed</a:t>
            </a:r>
          </a:p>
          <a:p>
            <a:pPr marL="347663" indent="-231775" algn="l" rtl="0">
              <a:lnSpc>
                <a:spcPts val="3200"/>
              </a:lnSpc>
              <a:buClr>
                <a:srgbClr val="727CA3"/>
              </a:buClr>
              <a:buSzPct val="76000"/>
              <a:buFont typeface="Wingdings 3" charset="2"/>
              <a:buChar char=""/>
            </a:pPr>
            <a:r>
              <a:rPr lang="en-US" sz="3000" kern="1200" spc="-1" dirty="0">
                <a:solidFill>
                  <a:srgbClr val="000000"/>
                </a:solidFill>
                <a:latin typeface="Gill Sans MT"/>
              </a:rPr>
              <a:t>$</a:t>
            </a:r>
            <a:r>
              <a:rPr lang="en-US" sz="3000" kern="1200" spc="-1" dirty="0" err="1">
                <a:solidFill>
                  <a:srgbClr val="000000"/>
                </a:solidFill>
                <a:latin typeface="Gill Sans MT"/>
              </a:rPr>
              <a:t>target_file</a:t>
            </a:r>
            <a:r>
              <a:rPr lang="en-US" sz="3000" kern="1200" spc="-1" dirty="0">
                <a:solidFill>
                  <a:srgbClr val="000000"/>
                </a:solidFill>
                <a:latin typeface="Gill Sans MT"/>
              </a:rPr>
              <a:t> specifies the path of the file to be uploaded</a:t>
            </a:r>
          </a:p>
          <a:p>
            <a:pPr marL="347663" indent="-231775" algn="l" rtl="0">
              <a:lnSpc>
                <a:spcPts val="3200"/>
              </a:lnSpc>
              <a:buClr>
                <a:srgbClr val="727CA3"/>
              </a:buClr>
              <a:buSzPct val="76000"/>
              <a:buFont typeface="Wingdings 3" charset="2"/>
              <a:buChar char=""/>
            </a:pPr>
            <a:r>
              <a:rPr lang="en-US" sz="3000" kern="1200" spc="-1" dirty="0">
                <a:solidFill>
                  <a:srgbClr val="000000"/>
                </a:solidFill>
                <a:latin typeface="Gill Sans MT"/>
              </a:rPr>
              <a:t>$</a:t>
            </a:r>
            <a:r>
              <a:rPr lang="en-US" sz="3000" kern="1200" spc="-1" dirty="0" err="1">
                <a:solidFill>
                  <a:srgbClr val="000000"/>
                </a:solidFill>
                <a:latin typeface="Gill Sans MT"/>
              </a:rPr>
              <a:t>uploadOk</a:t>
            </a:r>
            <a:r>
              <a:rPr lang="en-US" sz="3000" kern="1200" spc="-1" dirty="0">
                <a:solidFill>
                  <a:srgbClr val="000000"/>
                </a:solidFill>
                <a:latin typeface="Gill Sans MT"/>
              </a:rPr>
              <a:t>=1 is not used yet </a:t>
            </a:r>
          </a:p>
          <a:p>
            <a:pPr marL="347663" indent="-231775" algn="l" rtl="0">
              <a:lnSpc>
                <a:spcPts val="3200"/>
              </a:lnSpc>
              <a:buClr>
                <a:srgbClr val="727CA3"/>
              </a:buClr>
              <a:buSzPct val="76000"/>
              <a:buFont typeface="Wingdings 3" charset="2"/>
              <a:buChar char=""/>
            </a:pPr>
            <a:r>
              <a:rPr lang="en-US" sz="3000" kern="1200" spc="-1" dirty="0">
                <a:solidFill>
                  <a:srgbClr val="000000"/>
                </a:solidFill>
                <a:latin typeface="Gill Sans MT"/>
              </a:rPr>
              <a:t>$</a:t>
            </a:r>
            <a:r>
              <a:rPr lang="en-US" sz="3000" kern="1200" spc="-1" dirty="0" err="1">
                <a:solidFill>
                  <a:srgbClr val="000000"/>
                </a:solidFill>
                <a:latin typeface="Gill Sans MT"/>
              </a:rPr>
              <a:t>imageFileType</a:t>
            </a:r>
            <a:r>
              <a:rPr lang="en-US" sz="3000" kern="1200" spc="-1" dirty="0">
                <a:solidFill>
                  <a:srgbClr val="000000"/>
                </a:solidFill>
                <a:latin typeface="Gill Sans MT"/>
              </a:rPr>
              <a:t> holds the file extension of the file (in lower case)</a:t>
            </a:r>
          </a:p>
          <a:p>
            <a:pPr marL="347663" indent="-231775" algn="l" rtl="0">
              <a:lnSpc>
                <a:spcPts val="3200"/>
              </a:lnSpc>
              <a:buClr>
                <a:srgbClr val="727CA3"/>
              </a:buClr>
              <a:buSzPct val="76000"/>
              <a:buFont typeface="Wingdings 3" charset="2"/>
              <a:buChar char=""/>
            </a:pPr>
            <a:r>
              <a:rPr lang="en-US" sz="3000" kern="1200" spc="-1" dirty="0">
                <a:solidFill>
                  <a:srgbClr val="000000"/>
                </a:solidFill>
                <a:latin typeface="Gill Sans MT"/>
              </a:rPr>
              <a:t>Next, check if the image file is an actual image or a fake image</a:t>
            </a:r>
          </a:p>
          <a:p>
            <a:pPr marL="347663" indent="-231775" algn="l" rtl="0">
              <a:lnSpc>
                <a:spcPts val="3200"/>
              </a:lnSpc>
              <a:buClr>
                <a:srgbClr val="727CA3"/>
              </a:buClr>
              <a:buSzPct val="76000"/>
              <a:buFont typeface="Wingdings 3" charset="2"/>
              <a:buChar char=""/>
            </a:pPr>
            <a:r>
              <a:rPr lang="en-US" sz="3000" kern="1200" spc="-1" dirty="0">
                <a:solidFill>
                  <a:srgbClr val="000000"/>
                </a:solidFill>
                <a:latin typeface="Gill Sans MT"/>
              </a:rPr>
              <a:t>A new directory called "uploads" in the directory where "</a:t>
            </a:r>
            <a:r>
              <a:rPr lang="en-US" sz="3000" kern="1200" spc="-1" dirty="0" err="1">
                <a:solidFill>
                  <a:srgbClr val="000000"/>
                </a:solidFill>
                <a:latin typeface="Gill Sans MT"/>
              </a:rPr>
              <a:t>upload.php</a:t>
            </a:r>
            <a:r>
              <a:rPr lang="en-US" sz="3000" kern="1200" spc="-1" dirty="0">
                <a:solidFill>
                  <a:srgbClr val="000000"/>
                </a:solidFill>
                <a:latin typeface="Gill Sans MT"/>
              </a:rPr>
              <a:t>" file resides needs to be created.  The uploaded files will be saved there.</a:t>
            </a:r>
          </a:p>
          <a:p>
            <a:pPr>
              <a:lnSpc>
                <a:spcPts val="3200"/>
              </a:lnSpc>
            </a:pPr>
            <a:endParaRPr lang="en-US" dirty="0"/>
          </a:p>
        </p:txBody>
      </p:sp>
    </p:spTree>
    <p:extLst>
      <p:ext uri="{BB962C8B-B14F-4D97-AF65-F5344CB8AC3E}">
        <p14:creationId xmlns:p14="http://schemas.microsoft.com/office/powerpoint/2010/main" val="4057234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457200" y="-45720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100000"/>
              </a:lnSpc>
            </a:pPr>
            <a:r>
              <a:rPr lang="en-US" sz="2400" b="0" strike="noStrike" spc="-1">
                <a:solidFill>
                  <a:srgbClr val="464653"/>
                </a:solidFill>
                <a:latin typeface="Bookman Old Style"/>
              </a:rPr>
              <a:t>Dynamic webpage request response procedure </a:t>
            </a:r>
            <a:endParaRPr lang="en-US" sz="2400" b="0" strike="noStrike" spc="-1">
              <a:latin typeface="Arial"/>
            </a:endParaRPr>
          </a:p>
        </p:txBody>
      </p:sp>
      <p:sp>
        <p:nvSpPr>
          <p:cNvPr id="169" name="CustomShape 2"/>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12203044-DEB4-4375-B80F-DEA328D86204}" type="slidenum">
              <a:rPr lang="en-US" sz="1400" b="0" strike="noStrike" spc="-1">
                <a:solidFill>
                  <a:srgbClr val="464653"/>
                </a:solidFill>
                <a:latin typeface="Gill Sans MT"/>
              </a:rPr>
              <a:t>12</a:t>
            </a:fld>
            <a:endParaRPr lang="en-US" sz="1400" b="0" strike="noStrike" spc="-1">
              <a:latin typeface="Arial"/>
            </a:endParaRPr>
          </a:p>
        </p:txBody>
      </p:sp>
      <p:pic>
        <p:nvPicPr>
          <p:cNvPr id="170" name="Content Placeholder 4"/>
          <p:cNvPicPr/>
          <p:nvPr/>
        </p:nvPicPr>
        <p:blipFill>
          <a:blip r:embed="rId2"/>
          <a:stretch/>
        </p:blipFill>
        <p:spPr>
          <a:xfrm>
            <a:off x="-152280" y="533520"/>
            <a:ext cx="9448200" cy="58665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kern="1200" spc="-1" dirty="0">
                <a:solidFill>
                  <a:srgbClr val="464653"/>
                </a:solidFill>
                <a:latin typeface="Bookman Old Style"/>
              </a:rPr>
              <a:t>Add some restrictions</a:t>
            </a:r>
          </a:p>
        </p:txBody>
      </p:sp>
      <p:sp>
        <p:nvSpPr>
          <p:cNvPr id="3" name="Subtitle 2"/>
          <p:cNvSpPr>
            <a:spLocks noGrp="1"/>
          </p:cNvSpPr>
          <p:nvPr>
            <p:ph type="subTitle"/>
          </p:nvPr>
        </p:nvSpPr>
        <p:spPr>
          <a:xfrm>
            <a:off x="457200" y="1196752"/>
            <a:ext cx="8229240" cy="5328592"/>
          </a:xfrm>
        </p:spPr>
        <p:txBody>
          <a:bodyPr>
            <a:normAutofit fontScale="55000" lnSpcReduction="20000"/>
          </a:bodyPr>
          <a:lstStyle/>
          <a:p>
            <a:pPr marL="115888">
              <a:lnSpc>
                <a:spcPts val="2400"/>
              </a:lnSpc>
            </a:pPr>
            <a:r>
              <a:rPr lang="en-US" sz="2900" b="1" dirty="0">
                <a:solidFill>
                  <a:srgbClr val="FF0000"/>
                </a:solidFill>
                <a:latin typeface="Gill Sans MT" panose="020B0502020104020203" pitchFamily="34" charset="0"/>
              </a:rPr>
              <a:t>Check if File Already Exists- </a:t>
            </a:r>
            <a:r>
              <a:rPr lang="en-US" sz="2900" dirty="0">
                <a:latin typeface="Gill Sans MT" panose="020B0502020104020203" pitchFamily="34" charset="0"/>
              </a:rPr>
              <a:t>to check if the file already exists in the "uploads" folder.</a:t>
            </a:r>
          </a:p>
          <a:p>
            <a:pPr marL="115888">
              <a:lnSpc>
                <a:spcPts val="1800"/>
              </a:lnSpc>
            </a:pPr>
            <a:r>
              <a:rPr lang="en-US" sz="2900" dirty="0">
                <a:latin typeface="Gill Sans MT" panose="020B0502020104020203" pitchFamily="34" charset="0"/>
              </a:rPr>
              <a:t>// Check if file already exists</a:t>
            </a:r>
          </a:p>
          <a:p>
            <a:pPr marL="115888">
              <a:lnSpc>
                <a:spcPts val="1800"/>
              </a:lnSpc>
            </a:pPr>
            <a:r>
              <a:rPr lang="en-US" sz="2900" dirty="0">
                <a:latin typeface="Gill Sans MT" panose="020B0502020104020203" pitchFamily="34" charset="0"/>
              </a:rPr>
              <a:t>if (</a:t>
            </a:r>
            <a:r>
              <a:rPr lang="en-US" sz="2900" dirty="0" err="1">
                <a:latin typeface="Gill Sans MT" panose="020B0502020104020203" pitchFamily="34" charset="0"/>
              </a:rPr>
              <a:t>file_exists</a:t>
            </a:r>
            <a:r>
              <a:rPr lang="en-US" sz="2900" dirty="0">
                <a:latin typeface="Gill Sans MT" panose="020B0502020104020203" pitchFamily="34" charset="0"/>
              </a:rPr>
              <a:t>($</a:t>
            </a:r>
            <a:r>
              <a:rPr lang="en-US" sz="2900" dirty="0" err="1">
                <a:latin typeface="Gill Sans MT" panose="020B0502020104020203" pitchFamily="34" charset="0"/>
              </a:rPr>
              <a:t>target_file</a:t>
            </a:r>
            <a:r>
              <a:rPr lang="en-US" sz="2900" dirty="0">
                <a:latin typeface="Gill Sans MT" panose="020B0502020104020203" pitchFamily="34" charset="0"/>
              </a:rPr>
              <a:t>)) {</a:t>
            </a:r>
          </a:p>
          <a:p>
            <a:pPr marL="115888">
              <a:lnSpc>
                <a:spcPts val="1800"/>
              </a:lnSpc>
            </a:pPr>
            <a:r>
              <a:rPr lang="en-US" sz="2900" dirty="0">
                <a:latin typeface="Gill Sans MT" panose="020B0502020104020203" pitchFamily="34" charset="0"/>
              </a:rPr>
              <a:t>  echo "Sorry, file already exists.";</a:t>
            </a:r>
          </a:p>
          <a:p>
            <a:pPr marL="115888">
              <a:lnSpc>
                <a:spcPts val="1800"/>
              </a:lnSpc>
            </a:pPr>
            <a:r>
              <a:rPr lang="en-US" sz="2900" dirty="0">
                <a:latin typeface="Gill Sans MT" panose="020B0502020104020203" pitchFamily="34" charset="0"/>
              </a:rPr>
              <a:t>  $</a:t>
            </a:r>
            <a:r>
              <a:rPr lang="en-US" sz="2900" dirty="0" err="1">
                <a:latin typeface="Gill Sans MT" panose="020B0502020104020203" pitchFamily="34" charset="0"/>
              </a:rPr>
              <a:t>uploadOk</a:t>
            </a:r>
            <a:r>
              <a:rPr lang="en-US" sz="2900" dirty="0">
                <a:latin typeface="Gill Sans MT" panose="020B0502020104020203" pitchFamily="34" charset="0"/>
              </a:rPr>
              <a:t> = 0;</a:t>
            </a:r>
          </a:p>
          <a:p>
            <a:pPr marL="115888">
              <a:lnSpc>
                <a:spcPts val="1800"/>
              </a:lnSpc>
            </a:pPr>
            <a:r>
              <a:rPr lang="en-US" sz="2900" dirty="0">
                <a:latin typeface="Gill Sans MT" panose="020B0502020104020203" pitchFamily="34" charset="0"/>
              </a:rPr>
              <a:t>}</a:t>
            </a:r>
          </a:p>
          <a:p>
            <a:pPr marL="115888">
              <a:lnSpc>
                <a:spcPts val="1800"/>
              </a:lnSpc>
            </a:pPr>
            <a:endParaRPr lang="en-US" sz="2900" dirty="0">
              <a:latin typeface="Gill Sans MT" panose="020B0502020104020203" pitchFamily="34" charset="0"/>
            </a:endParaRPr>
          </a:p>
          <a:p>
            <a:pPr marL="115888">
              <a:lnSpc>
                <a:spcPts val="1800"/>
              </a:lnSpc>
            </a:pPr>
            <a:r>
              <a:rPr lang="en-US" sz="2900" b="1" dirty="0">
                <a:solidFill>
                  <a:srgbClr val="FF0000"/>
                </a:solidFill>
                <a:latin typeface="Gill Sans MT" panose="020B0502020104020203" pitchFamily="34" charset="0"/>
              </a:rPr>
              <a:t>Limit File Size- </a:t>
            </a:r>
            <a:r>
              <a:rPr lang="en-US" sz="2900" dirty="0">
                <a:latin typeface="Gill Sans MT" panose="020B0502020104020203" pitchFamily="34" charset="0"/>
              </a:rPr>
              <a:t>to check the size of the file name “</a:t>
            </a:r>
            <a:r>
              <a:rPr lang="en-US" sz="2900" dirty="0" err="1">
                <a:latin typeface="Gill Sans MT" panose="020B0502020104020203" pitchFamily="34" charset="0"/>
              </a:rPr>
              <a:t>fileToUpload</a:t>
            </a:r>
            <a:r>
              <a:rPr lang="en-US" sz="2900" dirty="0">
                <a:latin typeface="Gill Sans MT" panose="020B0502020104020203" pitchFamily="34" charset="0"/>
              </a:rPr>
              <a:t>” with the file input field in our HTML form. </a:t>
            </a:r>
          </a:p>
          <a:p>
            <a:pPr marL="115888">
              <a:lnSpc>
                <a:spcPts val="1800"/>
              </a:lnSpc>
            </a:pPr>
            <a:r>
              <a:rPr lang="en-US" sz="2900" dirty="0">
                <a:latin typeface="Gill Sans MT" panose="020B0502020104020203" pitchFamily="34" charset="0"/>
              </a:rPr>
              <a:t>// Check file size</a:t>
            </a:r>
          </a:p>
          <a:p>
            <a:pPr marL="115888">
              <a:lnSpc>
                <a:spcPts val="1800"/>
              </a:lnSpc>
            </a:pPr>
            <a:r>
              <a:rPr lang="en-US" sz="2900" dirty="0">
                <a:latin typeface="Gill Sans MT" panose="020B0502020104020203" pitchFamily="34" charset="0"/>
              </a:rPr>
              <a:t>if ($_FILES["</a:t>
            </a:r>
            <a:r>
              <a:rPr lang="en-US" sz="2900" dirty="0" err="1">
                <a:latin typeface="Gill Sans MT" panose="020B0502020104020203" pitchFamily="34" charset="0"/>
              </a:rPr>
              <a:t>fileToUpload</a:t>
            </a:r>
            <a:r>
              <a:rPr lang="en-US" sz="2900" dirty="0">
                <a:latin typeface="Gill Sans MT" panose="020B0502020104020203" pitchFamily="34" charset="0"/>
              </a:rPr>
              <a:t>"]["size"] &gt; 500000) {</a:t>
            </a:r>
          </a:p>
          <a:p>
            <a:pPr marL="115888">
              <a:lnSpc>
                <a:spcPts val="1800"/>
              </a:lnSpc>
            </a:pPr>
            <a:r>
              <a:rPr lang="en-US" sz="2900" dirty="0">
                <a:latin typeface="Gill Sans MT" panose="020B0502020104020203" pitchFamily="34" charset="0"/>
              </a:rPr>
              <a:t>  echo "Sorry, your file is too large.";</a:t>
            </a:r>
          </a:p>
          <a:p>
            <a:pPr marL="115888">
              <a:lnSpc>
                <a:spcPts val="1800"/>
              </a:lnSpc>
            </a:pPr>
            <a:r>
              <a:rPr lang="en-US" sz="2900" dirty="0">
                <a:latin typeface="Gill Sans MT" panose="020B0502020104020203" pitchFamily="34" charset="0"/>
              </a:rPr>
              <a:t>  $</a:t>
            </a:r>
            <a:r>
              <a:rPr lang="en-US" sz="2900" dirty="0" err="1">
                <a:latin typeface="Gill Sans MT" panose="020B0502020104020203" pitchFamily="34" charset="0"/>
              </a:rPr>
              <a:t>uploadOk</a:t>
            </a:r>
            <a:r>
              <a:rPr lang="en-US" sz="2900" dirty="0">
                <a:latin typeface="Gill Sans MT" panose="020B0502020104020203" pitchFamily="34" charset="0"/>
              </a:rPr>
              <a:t> = 0;</a:t>
            </a:r>
          </a:p>
          <a:p>
            <a:pPr marL="115888">
              <a:lnSpc>
                <a:spcPts val="1800"/>
              </a:lnSpc>
            </a:pPr>
            <a:r>
              <a:rPr lang="en-US" sz="2900" dirty="0">
                <a:latin typeface="Gill Sans MT" panose="020B0502020104020203" pitchFamily="34" charset="0"/>
              </a:rPr>
              <a:t>}</a:t>
            </a:r>
          </a:p>
          <a:p>
            <a:pPr marL="115888">
              <a:lnSpc>
                <a:spcPts val="1800"/>
              </a:lnSpc>
            </a:pPr>
            <a:endParaRPr lang="en-US" sz="2900" dirty="0">
              <a:latin typeface="Gill Sans MT" panose="020B0502020104020203" pitchFamily="34" charset="0"/>
            </a:endParaRPr>
          </a:p>
          <a:p>
            <a:pPr marL="115888">
              <a:lnSpc>
                <a:spcPts val="1800"/>
              </a:lnSpc>
            </a:pPr>
            <a:r>
              <a:rPr lang="en-US" sz="2900" b="1" dirty="0">
                <a:solidFill>
                  <a:srgbClr val="FF0000"/>
                </a:solidFill>
                <a:latin typeface="Gill Sans MT" panose="020B0502020104020203" pitchFamily="34" charset="0"/>
              </a:rPr>
              <a:t>Limit File Type- </a:t>
            </a:r>
            <a:r>
              <a:rPr lang="en-US" sz="2900" dirty="0"/>
              <a:t>allows users to upload JPG, JPEG, PNG, and GIF files. </a:t>
            </a:r>
          </a:p>
          <a:p>
            <a:pPr marL="115888">
              <a:lnSpc>
                <a:spcPts val="1800"/>
              </a:lnSpc>
            </a:pPr>
            <a:r>
              <a:rPr lang="en-US" sz="2900" dirty="0"/>
              <a:t>// Allow certain file formats</a:t>
            </a:r>
            <a:br>
              <a:rPr lang="en-US" sz="2900" dirty="0"/>
            </a:br>
            <a:r>
              <a:rPr lang="en-US" sz="2900" dirty="0"/>
              <a:t>if($</a:t>
            </a:r>
            <a:r>
              <a:rPr lang="en-US" sz="2900" dirty="0" err="1"/>
              <a:t>imageFileType</a:t>
            </a:r>
            <a:r>
              <a:rPr lang="en-US" sz="2900" dirty="0"/>
              <a:t> != "jpg" &amp;&amp; $</a:t>
            </a:r>
            <a:r>
              <a:rPr lang="en-US" sz="2900" dirty="0" err="1"/>
              <a:t>imageFileType</a:t>
            </a:r>
            <a:r>
              <a:rPr lang="en-US" sz="2900" dirty="0"/>
              <a:t> != "</a:t>
            </a:r>
            <a:r>
              <a:rPr lang="en-US" sz="2900" dirty="0" err="1"/>
              <a:t>png</a:t>
            </a:r>
            <a:r>
              <a:rPr lang="en-US" sz="2900" dirty="0"/>
              <a:t>" &amp;&amp; $</a:t>
            </a:r>
            <a:r>
              <a:rPr lang="en-US" sz="2900" dirty="0" err="1"/>
              <a:t>imageFileType</a:t>
            </a:r>
            <a:r>
              <a:rPr lang="en-US" sz="2900" dirty="0"/>
              <a:t> != "jpeg"</a:t>
            </a:r>
            <a:br>
              <a:rPr lang="en-US" sz="2900" dirty="0"/>
            </a:br>
            <a:r>
              <a:rPr lang="en-US" sz="2900" dirty="0"/>
              <a:t>&amp;&amp; $</a:t>
            </a:r>
            <a:r>
              <a:rPr lang="en-US" sz="2900" dirty="0" err="1"/>
              <a:t>imageFileType</a:t>
            </a:r>
            <a:r>
              <a:rPr lang="en-US" sz="2900" dirty="0"/>
              <a:t> != "gif" ) {</a:t>
            </a:r>
            <a:br>
              <a:rPr lang="en-US" sz="2900" dirty="0"/>
            </a:br>
            <a:r>
              <a:rPr lang="en-US" sz="2900" dirty="0"/>
              <a:t>  echo "Sorry, only JPG, JPEG, PNG &amp; GIF files are allowed.";</a:t>
            </a:r>
            <a:br>
              <a:rPr lang="en-US" sz="2900" dirty="0"/>
            </a:br>
            <a:r>
              <a:rPr lang="en-US" sz="2900" dirty="0"/>
              <a:t>  $</a:t>
            </a:r>
            <a:r>
              <a:rPr lang="en-US" sz="2900" dirty="0" err="1"/>
              <a:t>uploadOk</a:t>
            </a:r>
            <a:r>
              <a:rPr lang="en-US" sz="2900" dirty="0"/>
              <a:t> = 0;</a:t>
            </a:r>
            <a:br>
              <a:rPr lang="en-US" sz="2900" dirty="0"/>
            </a:br>
            <a:r>
              <a:rPr lang="en-US" sz="2900" dirty="0"/>
              <a:t>}</a:t>
            </a:r>
          </a:p>
          <a:p>
            <a:pPr indent="115888"/>
            <a:endParaRPr lang="en-US" sz="2400" dirty="0">
              <a:latin typeface="Gill Sans MT" panose="020B0502020104020203" pitchFamily="34" charset="0"/>
            </a:endParaRPr>
          </a:p>
        </p:txBody>
      </p:sp>
    </p:spTree>
    <p:extLst>
      <p:ext uri="{BB962C8B-B14F-4D97-AF65-F5344CB8AC3E}">
        <p14:creationId xmlns:p14="http://schemas.microsoft.com/office/powerpoint/2010/main" val="372805255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240" cy="797712"/>
          </a:xfrm>
        </p:spPr>
        <p:txBody>
          <a:bodyPr/>
          <a:lstStyle/>
          <a:p>
            <a:r>
              <a:rPr lang="en-US" sz="2800" dirty="0">
                <a:latin typeface="Gill Sans MT" panose="020B0502020104020203" pitchFamily="34" charset="0"/>
              </a:rPr>
              <a:t>Complete Upload File PHP Script</a:t>
            </a:r>
          </a:p>
        </p:txBody>
      </p:sp>
      <p:sp>
        <p:nvSpPr>
          <p:cNvPr id="3" name="Subtitle 2"/>
          <p:cNvSpPr>
            <a:spLocks noGrp="1"/>
          </p:cNvSpPr>
          <p:nvPr>
            <p:ph type="subTitle"/>
          </p:nvPr>
        </p:nvSpPr>
        <p:spPr>
          <a:xfrm>
            <a:off x="457200" y="1346392"/>
            <a:ext cx="8229240" cy="5106944"/>
          </a:xfrm>
        </p:spPr>
        <p:txBody>
          <a:bodyPr>
            <a:normAutofit/>
          </a:bodyPr>
          <a:lstStyle/>
          <a:p>
            <a:pPr marL="115888">
              <a:lnSpc>
                <a:spcPts val="1700"/>
              </a:lnSpc>
            </a:pPr>
            <a:r>
              <a:rPr lang="en-US" sz="1600" dirty="0">
                <a:latin typeface="Gill Sans MT" panose="020B0502020104020203" pitchFamily="34" charset="0"/>
              </a:rPr>
              <a:t>&lt;?</a:t>
            </a:r>
            <a:r>
              <a:rPr lang="en-US" sz="1600" dirty="0" err="1">
                <a:latin typeface="Gill Sans MT" panose="020B0502020104020203" pitchFamily="34" charset="0"/>
              </a:rPr>
              <a:t>php</a:t>
            </a:r>
            <a:endParaRPr lang="en-US" sz="1600" dirty="0">
              <a:latin typeface="Gill Sans MT" panose="020B0502020104020203" pitchFamily="34" charset="0"/>
            </a:endParaRPr>
          </a:p>
          <a:p>
            <a:pPr marL="115888">
              <a:lnSpc>
                <a:spcPts val="1700"/>
              </a:lnSpc>
            </a:pPr>
            <a:r>
              <a:rPr lang="en-US" sz="1600" dirty="0">
                <a:latin typeface="Gill Sans MT" panose="020B0502020104020203" pitchFamily="34" charset="0"/>
              </a:rPr>
              <a:t>$</a:t>
            </a:r>
            <a:r>
              <a:rPr lang="en-US" sz="1600" dirty="0" err="1">
                <a:latin typeface="Gill Sans MT" panose="020B0502020104020203" pitchFamily="34" charset="0"/>
              </a:rPr>
              <a:t>target_dir</a:t>
            </a:r>
            <a:r>
              <a:rPr lang="en-US" sz="1600" dirty="0">
                <a:latin typeface="Gill Sans MT" panose="020B0502020104020203" pitchFamily="34" charset="0"/>
              </a:rPr>
              <a:t> = "uploads/";</a:t>
            </a:r>
          </a:p>
          <a:p>
            <a:pPr marL="115888">
              <a:lnSpc>
                <a:spcPts val="1700"/>
              </a:lnSpc>
            </a:pPr>
            <a:r>
              <a:rPr lang="en-US" sz="1600" dirty="0">
                <a:latin typeface="Gill Sans MT" panose="020B0502020104020203" pitchFamily="34" charset="0"/>
              </a:rPr>
              <a:t>$</a:t>
            </a:r>
            <a:r>
              <a:rPr lang="en-US" sz="1600" dirty="0" err="1">
                <a:latin typeface="Gill Sans MT" panose="020B0502020104020203" pitchFamily="34" charset="0"/>
              </a:rPr>
              <a:t>target_file</a:t>
            </a:r>
            <a:r>
              <a:rPr lang="en-US" sz="1600" dirty="0">
                <a:latin typeface="Gill Sans MT" panose="020B0502020104020203" pitchFamily="34" charset="0"/>
              </a:rPr>
              <a:t> = $</a:t>
            </a:r>
            <a:r>
              <a:rPr lang="en-US" sz="1600" dirty="0" err="1">
                <a:latin typeface="Gill Sans MT" panose="020B0502020104020203" pitchFamily="34" charset="0"/>
              </a:rPr>
              <a:t>target_dir</a:t>
            </a:r>
            <a:r>
              <a:rPr lang="en-US" sz="1600" dirty="0">
                <a:latin typeface="Gill Sans MT" panose="020B0502020104020203" pitchFamily="34" charset="0"/>
              </a:rPr>
              <a:t> . </a:t>
            </a:r>
            <a:r>
              <a:rPr lang="en-US" sz="1600" dirty="0" err="1">
                <a:latin typeface="Gill Sans MT" panose="020B0502020104020203" pitchFamily="34" charset="0"/>
              </a:rPr>
              <a:t>basename</a:t>
            </a:r>
            <a:r>
              <a:rPr lang="en-US" sz="1600" dirty="0">
                <a:latin typeface="Gill Sans MT" panose="020B0502020104020203" pitchFamily="34" charset="0"/>
              </a:rPr>
              <a:t>($_FILES["</a:t>
            </a:r>
            <a:r>
              <a:rPr lang="en-US" sz="1600" dirty="0" err="1">
                <a:latin typeface="Gill Sans MT" panose="020B0502020104020203" pitchFamily="34" charset="0"/>
              </a:rPr>
              <a:t>fileToUpload</a:t>
            </a:r>
            <a:r>
              <a:rPr lang="en-US" sz="1600" dirty="0">
                <a:latin typeface="Gill Sans MT" panose="020B0502020104020203" pitchFamily="34" charset="0"/>
              </a:rPr>
              <a:t>"]["name"]);</a:t>
            </a:r>
          </a:p>
          <a:p>
            <a:pPr marL="115888">
              <a:lnSpc>
                <a:spcPts val="1700"/>
              </a:lnSpc>
            </a:pPr>
            <a:r>
              <a:rPr lang="en-US" sz="1600" dirty="0">
                <a:latin typeface="Gill Sans MT" panose="020B0502020104020203" pitchFamily="34" charset="0"/>
              </a:rPr>
              <a:t>$</a:t>
            </a:r>
            <a:r>
              <a:rPr lang="en-US" sz="1600" dirty="0" err="1">
                <a:latin typeface="Gill Sans MT" panose="020B0502020104020203" pitchFamily="34" charset="0"/>
              </a:rPr>
              <a:t>uploadOk</a:t>
            </a:r>
            <a:r>
              <a:rPr lang="en-US" sz="1600" dirty="0">
                <a:latin typeface="Gill Sans MT" panose="020B0502020104020203" pitchFamily="34" charset="0"/>
              </a:rPr>
              <a:t> = 1;</a:t>
            </a:r>
          </a:p>
          <a:p>
            <a:pPr marL="115888">
              <a:lnSpc>
                <a:spcPts val="1700"/>
              </a:lnSpc>
            </a:pPr>
            <a:r>
              <a:rPr lang="en-US" sz="1600" dirty="0">
                <a:latin typeface="Gill Sans MT" panose="020B0502020104020203" pitchFamily="34" charset="0"/>
              </a:rPr>
              <a:t>$</a:t>
            </a:r>
            <a:r>
              <a:rPr lang="en-US" sz="1600" dirty="0" err="1">
                <a:latin typeface="Gill Sans MT" panose="020B0502020104020203" pitchFamily="34" charset="0"/>
              </a:rPr>
              <a:t>imageFileType</a:t>
            </a:r>
            <a:r>
              <a:rPr lang="en-US" sz="1600" dirty="0">
                <a:latin typeface="Gill Sans MT" panose="020B0502020104020203" pitchFamily="34" charset="0"/>
              </a:rPr>
              <a:t> = </a:t>
            </a:r>
            <a:r>
              <a:rPr lang="en-US" sz="1600" dirty="0" err="1">
                <a:latin typeface="Gill Sans MT" panose="020B0502020104020203" pitchFamily="34" charset="0"/>
              </a:rPr>
              <a:t>strtolower</a:t>
            </a:r>
            <a:r>
              <a:rPr lang="en-US" sz="1600" dirty="0">
                <a:latin typeface="Gill Sans MT" panose="020B0502020104020203" pitchFamily="34" charset="0"/>
              </a:rPr>
              <a:t>(</a:t>
            </a:r>
            <a:r>
              <a:rPr lang="en-US" sz="1600" dirty="0" err="1">
                <a:latin typeface="Gill Sans MT" panose="020B0502020104020203" pitchFamily="34" charset="0"/>
              </a:rPr>
              <a:t>pathinfo</a:t>
            </a:r>
            <a:r>
              <a:rPr lang="en-US" sz="1600" dirty="0">
                <a:latin typeface="Gill Sans MT" panose="020B0502020104020203" pitchFamily="34" charset="0"/>
              </a:rPr>
              <a:t>($</a:t>
            </a:r>
            <a:r>
              <a:rPr lang="en-US" sz="1600" dirty="0" err="1">
                <a:latin typeface="Gill Sans MT" panose="020B0502020104020203" pitchFamily="34" charset="0"/>
              </a:rPr>
              <a:t>target_file,PATHINFO_EXTENSION</a:t>
            </a:r>
            <a:r>
              <a:rPr lang="en-US" sz="1600" dirty="0">
                <a:latin typeface="Gill Sans MT" panose="020B0502020104020203" pitchFamily="34" charset="0"/>
              </a:rPr>
              <a:t>));</a:t>
            </a:r>
          </a:p>
          <a:p>
            <a:pPr marL="115888">
              <a:lnSpc>
                <a:spcPts val="1700"/>
              </a:lnSpc>
            </a:pPr>
            <a:endParaRPr lang="en-US" sz="1600" dirty="0">
              <a:latin typeface="Gill Sans MT" panose="020B0502020104020203" pitchFamily="34" charset="0"/>
            </a:endParaRPr>
          </a:p>
          <a:p>
            <a:pPr marL="115888">
              <a:lnSpc>
                <a:spcPts val="1700"/>
              </a:lnSpc>
            </a:pPr>
            <a:r>
              <a:rPr lang="en-US" sz="1600" dirty="0">
                <a:latin typeface="Gill Sans MT" panose="020B0502020104020203" pitchFamily="34" charset="0"/>
              </a:rPr>
              <a:t>// Check if image file is a actual image or fake image</a:t>
            </a:r>
          </a:p>
          <a:p>
            <a:pPr marL="115888">
              <a:lnSpc>
                <a:spcPts val="1700"/>
              </a:lnSpc>
            </a:pPr>
            <a:r>
              <a:rPr lang="en-US" sz="1600" dirty="0">
                <a:latin typeface="Gill Sans MT" panose="020B0502020104020203" pitchFamily="34" charset="0"/>
              </a:rPr>
              <a:t>if(</a:t>
            </a:r>
            <a:r>
              <a:rPr lang="en-US" sz="1600" dirty="0" err="1">
                <a:latin typeface="Gill Sans MT" panose="020B0502020104020203" pitchFamily="34" charset="0"/>
              </a:rPr>
              <a:t>isset</a:t>
            </a:r>
            <a:r>
              <a:rPr lang="en-US" sz="1600" dirty="0">
                <a:latin typeface="Gill Sans MT" panose="020B0502020104020203" pitchFamily="34" charset="0"/>
              </a:rPr>
              <a:t>($_POST["submit"])) {</a:t>
            </a:r>
          </a:p>
          <a:p>
            <a:pPr marL="115888">
              <a:lnSpc>
                <a:spcPts val="1700"/>
              </a:lnSpc>
            </a:pPr>
            <a:r>
              <a:rPr lang="en-US" sz="1600" dirty="0">
                <a:latin typeface="Gill Sans MT" panose="020B0502020104020203" pitchFamily="34" charset="0"/>
              </a:rPr>
              <a:t>  $check = </a:t>
            </a:r>
            <a:r>
              <a:rPr lang="en-US" sz="1600" dirty="0" err="1">
                <a:latin typeface="Gill Sans MT" panose="020B0502020104020203" pitchFamily="34" charset="0"/>
              </a:rPr>
              <a:t>getimagesize</a:t>
            </a:r>
            <a:r>
              <a:rPr lang="en-US" sz="1600" dirty="0">
                <a:latin typeface="Gill Sans MT" panose="020B0502020104020203" pitchFamily="34" charset="0"/>
              </a:rPr>
              <a:t>($_FILES["</a:t>
            </a:r>
            <a:r>
              <a:rPr lang="en-US" sz="1600" dirty="0" err="1">
                <a:latin typeface="Gill Sans MT" panose="020B0502020104020203" pitchFamily="34" charset="0"/>
              </a:rPr>
              <a:t>fileToUpload</a:t>
            </a:r>
            <a:r>
              <a:rPr lang="en-US" sz="1600" dirty="0">
                <a:latin typeface="Gill Sans MT" panose="020B0502020104020203" pitchFamily="34" charset="0"/>
              </a:rPr>
              <a:t>"]["</a:t>
            </a:r>
            <a:r>
              <a:rPr lang="en-US" sz="1600" dirty="0" err="1">
                <a:latin typeface="Gill Sans MT" panose="020B0502020104020203" pitchFamily="34" charset="0"/>
              </a:rPr>
              <a:t>tmp_name</a:t>
            </a:r>
            <a:r>
              <a:rPr lang="en-US" sz="1600" dirty="0">
                <a:latin typeface="Gill Sans MT" panose="020B0502020104020203" pitchFamily="34" charset="0"/>
              </a:rPr>
              <a:t>"]);</a:t>
            </a:r>
          </a:p>
          <a:p>
            <a:pPr marL="115888">
              <a:lnSpc>
                <a:spcPts val="1700"/>
              </a:lnSpc>
            </a:pPr>
            <a:r>
              <a:rPr lang="en-US" sz="1600" dirty="0">
                <a:latin typeface="Gill Sans MT" panose="020B0502020104020203" pitchFamily="34" charset="0"/>
              </a:rPr>
              <a:t>  if($check !== false) {</a:t>
            </a:r>
          </a:p>
          <a:p>
            <a:pPr marL="115888">
              <a:lnSpc>
                <a:spcPts val="1700"/>
              </a:lnSpc>
            </a:pPr>
            <a:r>
              <a:rPr lang="en-US" sz="1600" dirty="0">
                <a:latin typeface="Gill Sans MT" panose="020B0502020104020203" pitchFamily="34" charset="0"/>
              </a:rPr>
              <a:t>    echo "File is an image - " . $check["mime"] . ".";</a:t>
            </a:r>
          </a:p>
          <a:p>
            <a:pPr marL="115888">
              <a:lnSpc>
                <a:spcPts val="1700"/>
              </a:lnSpc>
            </a:pPr>
            <a:r>
              <a:rPr lang="en-US" sz="1600" dirty="0">
                <a:latin typeface="Gill Sans MT" panose="020B0502020104020203" pitchFamily="34" charset="0"/>
              </a:rPr>
              <a:t>    $</a:t>
            </a:r>
            <a:r>
              <a:rPr lang="en-US" sz="1600" dirty="0" err="1">
                <a:latin typeface="Gill Sans MT" panose="020B0502020104020203" pitchFamily="34" charset="0"/>
              </a:rPr>
              <a:t>uploadOk</a:t>
            </a:r>
            <a:r>
              <a:rPr lang="en-US" sz="1600" dirty="0">
                <a:latin typeface="Gill Sans MT" panose="020B0502020104020203" pitchFamily="34" charset="0"/>
              </a:rPr>
              <a:t> = 1;</a:t>
            </a:r>
          </a:p>
          <a:p>
            <a:pPr marL="115888">
              <a:lnSpc>
                <a:spcPts val="1700"/>
              </a:lnSpc>
            </a:pPr>
            <a:r>
              <a:rPr lang="en-US" sz="1600" dirty="0">
                <a:latin typeface="Gill Sans MT" panose="020B0502020104020203" pitchFamily="34" charset="0"/>
              </a:rPr>
              <a:t>  } else {</a:t>
            </a:r>
          </a:p>
          <a:p>
            <a:pPr marL="115888">
              <a:lnSpc>
                <a:spcPts val="1700"/>
              </a:lnSpc>
            </a:pPr>
            <a:r>
              <a:rPr lang="en-US" sz="1600" dirty="0">
                <a:latin typeface="Gill Sans MT" panose="020B0502020104020203" pitchFamily="34" charset="0"/>
              </a:rPr>
              <a:t>    echo "File is not an image.";</a:t>
            </a:r>
          </a:p>
          <a:p>
            <a:pPr marL="115888">
              <a:lnSpc>
                <a:spcPts val="1700"/>
              </a:lnSpc>
            </a:pPr>
            <a:r>
              <a:rPr lang="en-US" sz="1600" dirty="0">
                <a:latin typeface="Gill Sans MT" panose="020B0502020104020203" pitchFamily="34" charset="0"/>
              </a:rPr>
              <a:t>    $</a:t>
            </a:r>
            <a:r>
              <a:rPr lang="en-US" sz="1600" dirty="0" err="1">
                <a:latin typeface="Gill Sans MT" panose="020B0502020104020203" pitchFamily="34" charset="0"/>
              </a:rPr>
              <a:t>uploadOk</a:t>
            </a:r>
            <a:r>
              <a:rPr lang="en-US" sz="1600" dirty="0">
                <a:latin typeface="Gill Sans MT" panose="020B0502020104020203" pitchFamily="34" charset="0"/>
              </a:rPr>
              <a:t> = 0;</a:t>
            </a:r>
          </a:p>
          <a:p>
            <a:pPr marL="115888">
              <a:lnSpc>
                <a:spcPts val="1700"/>
              </a:lnSpc>
            </a:pPr>
            <a:r>
              <a:rPr lang="en-US" sz="1600" dirty="0">
                <a:latin typeface="Gill Sans MT" panose="020B0502020104020203" pitchFamily="34" charset="0"/>
              </a:rPr>
              <a:t>  }</a:t>
            </a:r>
          </a:p>
          <a:p>
            <a:pPr marL="115888">
              <a:lnSpc>
                <a:spcPts val="1700"/>
              </a:lnSpc>
            </a:pPr>
            <a:r>
              <a:rPr lang="en-US" sz="1600" dirty="0">
                <a:latin typeface="Gill Sans MT" panose="020B0502020104020203" pitchFamily="34" charset="0"/>
              </a:rPr>
              <a:t>}</a:t>
            </a:r>
          </a:p>
          <a:p>
            <a:pPr marL="115888">
              <a:lnSpc>
                <a:spcPts val="1700"/>
              </a:lnSpc>
            </a:pPr>
            <a:endParaRPr lang="en-US" sz="1600" dirty="0">
              <a:latin typeface="Gill Sans MT" panose="020B0502020104020203" pitchFamily="34" charset="0"/>
            </a:endParaRPr>
          </a:p>
          <a:p>
            <a:pPr marL="115888">
              <a:lnSpc>
                <a:spcPts val="1700"/>
              </a:lnSpc>
            </a:pPr>
            <a:r>
              <a:rPr lang="en-US" sz="1600" dirty="0">
                <a:latin typeface="Gill Sans MT" panose="020B0502020104020203" pitchFamily="34" charset="0"/>
              </a:rPr>
              <a:t>// Check if file already exists</a:t>
            </a:r>
          </a:p>
          <a:p>
            <a:pPr marL="115888">
              <a:lnSpc>
                <a:spcPts val="1700"/>
              </a:lnSpc>
            </a:pPr>
            <a:r>
              <a:rPr lang="en-US" sz="1600" dirty="0">
                <a:latin typeface="Gill Sans MT" panose="020B0502020104020203" pitchFamily="34" charset="0"/>
              </a:rPr>
              <a:t>if (</a:t>
            </a:r>
            <a:r>
              <a:rPr lang="en-US" sz="1600" dirty="0" err="1">
                <a:latin typeface="Gill Sans MT" panose="020B0502020104020203" pitchFamily="34" charset="0"/>
              </a:rPr>
              <a:t>file_exists</a:t>
            </a:r>
            <a:r>
              <a:rPr lang="en-US" sz="1600" dirty="0">
                <a:latin typeface="Gill Sans MT" panose="020B0502020104020203" pitchFamily="34" charset="0"/>
              </a:rPr>
              <a:t>($</a:t>
            </a:r>
            <a:r>
              <a:rPr lang="en-US" sz="1600" dirty="0" err="1">
                <a:latin typeface="Gill Sans MT" panose="020B0502020104020203" pitchFamily="34" charset="0"/>
              </a:rPr>
              <a:t>target_file</a:t>
            </a:r>
            <a:r>
              <a:rPr lang="en-US" sz="1600" dirty="0">
                <a:latin typeface="Gill Sans MT" panose="020B0502020104020203" pitchFamily="34" charset="0"/>
              </a:rPr>
              <a:t>)) {</a:t>
            </a:r>
          </a:p>
          <a:p>
            <a:pPr marL="115888">
              <a:lnSpc>
                <a:spcPts val="1700"/>
              </a:lnSpc>
            </a:pPr>
            <a:r>
              <a:rPr lang="en-US" sz="1600" dirty="0">
                <a:latin typeface="Gill Sans MT" panose="020B0502020104020203" pitchFamily="34" charset="0"/>
              </a:rPr>
              <a:t>  echo "Sorry, file already exists.";</a:t>
            </a:r>
          </a:p>
          <a:p>
            <a:pPr marL="115888">
              <a:lnSpc>
                <a:spcPts val="1700"/>
              </a:lnSpc>
            </a:pPr>
            <a:r>
              <a:rPr lang="en-US" sz="1600" dirty="0">
                <a:latin typeface="Gill Sans MT" panose="020B0502020104020203" pitchFamily="34" charset="0"/>
              </a:rPr>
              <a:t>  $</a:t>
            </a:r>
            <a:r>
              <a:rPr lang="en-US" sz="1600" dirty="0" err="1">
                <a:latin typeface="Gill Sans MT" panose="020B0502020104020203" pitchFamily="34" charset="0"/>
              </a:rPr>
              <a:t>uploadOk</a:t>
            </a:r>
            <a:r>
              <a:rPr lang="en-US" sz="1600" dirty="0">
                <a:latin typeface="Gill Sans MT" panose="020B0502020104020203" pitchFamily="34" charset="0"/>
              </a:rPr>
              <a:t> = 0;</a:t>
            </a:r>
          </a:p>
          <a:p>
            <a:pPr marL="115888">
              <a:lnSpc>
                <a:spcPts val="1700"/>
              </a:lnSpc>
            </a:pPr>
            <a:r>
              <a:rPr lang="en-US" sz="1600" dirty="0">
                <a:latin typeface="Gill Sans MT" panose="020B0502020104020203" pitchFamily="34" charset="0"/>
              </a:rPr>
              <a:t>}</a:t>
            </a:r>
          </a:p>
          <a:p>
            <a:endParaRPr lang="en-US" dirty="0"/>
          </a:p>
        </p:txBody>
      </p:sp>
    </p:spTree>
    <p:extLst>
      <p:ext uri="{BB962C8B-B14F-4D97-AF65-F5344CB8AC3E}">
        <p14:creationId xmlns:p14="http://schemas.microsoft.com/office/powerpoint/2010/main" val="85752473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954" y="548680"/>
            <a:ext cx="8229240" cy="432048"/>
          </a:xfrm>
        </p:spPr>
        <p:txBody>
          <a:bodyPr/>
          <a:lstStyle/>
          <a:p>
            <a:r>
              <a:rPr lang="en-US" sz="2800" dirty="0">
                <a:latin typeface="Gill Sans MT" panose="020B0502020104020203" pitchFamily="34" charset="0"/>
              </a:rPr>
              <a:t>Complete Upload File PHP Script cont’d…</a:t>
            </a:r>
            <a:endParaRPr lang="en-US" sz="2800" dirty="0"/>
          </a:p>
        </p:txBody>
      </p:sp>
      <p:sp>
        <p:nvSpPr>
          <p:cNvPr id="3" name="Subtitle 2"/>
          <p:cNvSpPr>
            <a:spLocks noGrp="1"/>
          </p:cNvSpPr>
          <p:nvPr>
            <p:ph type="subTitle"/>
          </p:nvPr>
        </p:nvSpPr>
        <p:spPr>
          <a:xfrm>
            <a:off x="457200" y="1124744"/>
            <a:ext cx="8229240" cy="5256584"/>
          </a:xfrm>
        </p:spPr>
        <p:txBody>
          <a:bodyPr>
            <a:normAutofit fontScale="77500" lnSpcReduction="20000"/>
          </a:bodyPr>
          <a:lstStyle/>
          <a:p>
            <a:pPr marL="115888">
              <a:lnSpc>
                <a:spcPts val="1600"/>
              </a:lnSpc>
            </a:pPr>
            <a:r>
              <a:rPr lang="en-US" dirty="0">
                <a:latin typeface="Gill Sans MT" panose="020B0502020104020203" pitchFamily="34" charset="0"/>
              </a:rPr>
              <a:t>// Check file size</a:t>
            </a:r>
          </a:p>
          <a:p>
            <a:pPr marL="115888">
              <a:lnSpc>
                <a:spcPts val="1600"/>
              </a:lnSpc>
            </a:pPr>
            <a:r>
              <a:rPr lang="en-US" dirty="0">
                <a:latin typeface="Gill Sans MT" panose="020B0502020104020203" pitchFamily="34" charset="0"/>
              </a:rPr>
              <a:t>if ($_FILES["</a:t>
            </a:r>
            <a:r>
              <a:rPr lang="en-US" dirty="0" err="1">
                <a:latin typeface="Gill Sans MT" panose="020B0502020104020203" pitchFamily="34" charset="0"/>
              </a:rPr>
              <a:t>fileToUpload</a:t>
            </a:r>
            <a:r>
              <a:rPr lang="en-US" dirty="0">
                <a:latin typeface="Gill Sans MT" panose="020B0502020104020203" pitchFamily="34" charset="0"/>
              </a:rPr>
              <a:t>"]["size"] &gt; 500000) {</a:t>
            </a:r>
          </a:p>
          <a:p>
            <a:pPr marL="115888">
              <a:lnSpc>
                <a:spcPts val="1600"/>
              </a:lnSpc>
            </a:pPr>
            <a:r>
              <a:rPr lang="en-US" dirty="0">
                <a:latin typeface="Gill Sans MT" panose="020B0502020104020203" pitchFamily="34" charset="0"/>
              </a:rPr>
              <a:t>  echo "Sorry, your file is too large.";</a:t>
            </a:r>
          </a:p>
          <a:p>
            <a:pPr marL="115888">
              <a:lnSpc>
                <a:spcPts val="1600"/>
              </a:lnSpc>
            </a:pPr>
            <a:r>
              <a:rPr lang="en-US" dirty="0">
                <a:latin typeface="Gill Sans MT" panose="020B0502020104020203" pitchFamily="34" charset="0"/>
              </a:rPr>
              <a:t>  $</a:t>
            </a:r>
            <a:r>
              <a:rPr lang="en-US" dirty="0" err="1">
                <a:latin typeface="Gill Sans MT" panose="020B0502020104020203" pitchFamily="34" charset="0"/>
              </a:rPr>
              <a:t>uploadOk</a:t>
            </a:r>
            <a:r>
              <a:rPr lang="en-US" dirty="0">
                <a:latin typeface="Gill Sans MT" panose="020B0502020104020203" pitchFamily="34" charset="0"/>
              </a:rPr>
              <a:t> = 0;</a:t>
            </a:r>
          </a:p>
          <a:p>
            <a:pPr marL="115888">
              <a:lnSpc>
                <a:spcPts val="1600"/>
              </a:lnSpc>
            </a:pPr>
            <a:r>
              <a:rPr lang="en-US" dirty="0">
                <a:latin typeface="Gill Sans MT" panose="020B0502020104020203" pitchFamily="34" charset="0"/>
              </a:rPr>
              <a:t>}</a:t>
            </a:r>
          </a:p>
          <a:p>
            <a:pPr marL="115888">
              <a:lnSpc>
                <a:spcPts val="1600"/>
              </a:lnSpc>
            </a:pPr>
            <a:endParaRPr lang="en-US" dirty="0">
              <a:latin typeface="Gill Sans MT" panose="020B0502020104020203" pitchFamily="34" charset="0"/>
            </a:endParaRPr>
          </a:p>
          <a:p>
            <a:pPr marL="115888">
              <a:lnSpc>
                <a:spcPts val="1600"/>
              </a:lnSpc>
            </a:pPr>
            <a:r>
              <a:rPr lang="en-US" dirty="0">
                <a:latin typeface="Gill Sans MT" panose="020B0502020104020203" pitchFamily="34" charset="0"/>
              </a:rPr>
              <a:t>// Allow certain file formats</a:t>
            </a:r>
          </a:p>
          <a:p>
            <a:pPr marL="115888">
              <a:lnSpc>
                <a:spcPts val="1600"/>
              </a:lnSpc>
            </a:pPr>
            <a:r>
              <a:rPr lang="en-US" dirty="0">
                <a:latin typeface="Gill Sans MT" panose="020B0502020104020203" pitchFamily="34" charset="0"/>
              </a:rPr>
              <a:t>if($</a:t>
            </a:r>
            <a:r>
              <a:rPr lang="en-US" dirty="0" err="1">
                <a:latin typeface="Gill Sans MT" panose="020B0502020104020203" pitchFamily="34" charset="0"/>
              </a:rPr>
              <a:t>imageFileType</a:t>
            </a:r>
            <a:r>
              <a:rPr lang="en-US" dirty="0">
                <a:latin typeface="Gill Sans MT" panose="020B0502020104020203" pitchFamily="34" charset="0"/>
              </a:rPr>
              <a:t> != "jpg" &amp;&amp; $</a:t>
            </a:r>
            <a:r>
              <a:rPr lang="en-US" dirty="0" err="1">
                <a:latin typeface="Gill Sans MT" panose="020B0502020104020203" pitchFamily="34" charset="0"/>
              </a:rPr>
              <a:t>imageFileType</a:t>
            </a:r>
            <a:r>
              <a:rPr lang="en-US" dirty="0">
                <a:latin typeface="Gill Sans MT" panose="020B0502020104020203" pitchFamily="34" charset="0"/>
              </a:rPr>
              <a:t> != "</a:t>
            </a:r>
            <a:r>
              <a:rPr lang="en-US" dirty="0" err="1">
                <a:latin typeface="Gill Sans MT" panose="020B0502020104020203" pitchFamily="34" charset="0"/>
              </a:rPr>
              <a:t>png</a:t>
            </a:r>
            <a:r>
              <a:rPr lang="en-US" dirty="0">
                <a:latin typeface="Gill Sans MT" panose="020B0502020104020203" pitchFamily="34" charset="0"/>
              </a:rPr>
              <a:t>" &amp;&amp; $</a:t>
            </a:r>
            <a:r>
              <a:rPr lang="en-US" dirty="0" err="1">
                <a:latin typeface="Gill Sans MT" panose="020B0502020104020203" pitchFamily="34" charset="0"/>
              </a:rPr>
              <a:t>imageFileType</a:t>
            </a:r>
            <a:r>
              <a:rPr lang="en-US" dirty="0">
                <a:latin typeface="Gill Sans MT" panose="020B0502020104020203" pitchFamily="34" charset="0"/>
              </a:rPr>
              <a:t> != "jpeg"</a:t>
            </a:r>
          </a:p>
          <a:p>
            <a:pPr marL="115888">
              <a:lnSpc>
                <a:spcPts val="1600"/>
              </a:lnSpc>
            </a:pPr>
            <a:r>
              <a:rPr lang="en-US" dirty="0">
                <a:latin typeface="Gill Sans MT" panose="020B0502020104020203" pitchFamily="34" charset="0"/>
              </a:rPr>
              <a:t>&amp;&amp; $</a:t>
            </a:r>
            <a:r>
              <a:rPr lang="en-US" dirty="0" err="1">
                <a:latin typeface="Gill Sans MT" panose="020B0502020104020203" pitchFamily="34" charset="0"/>
              </a:rPr>
              <a:t>imageFileType</a:t>
            </a:r>
            <a:r>
              <a:rPr lang="en-US" dirty="0">
                <a:latin typeface="Gill Sans MT" panose="020B0502020104020203" pitchFamily="34" charset="0"/>
              </a:rPr>
              <a:t> != "gif" ) {</a:t>
            </a:r>
          </a:p>
          <a:p>
            <a:pPr marL="115888">
              <a:lnSpc>
                <a:spcPts val="1600"/>
              </a:lnSpc>
            </a:pPr>
            <a:r>
              <a:rPr lang="en-US" dirty="0">
                <a:latin typeface="Gill Sans MT" panose="020B0502020104020203" pitchFamily="34" charset="0"/>
              </a:rPr>
              <a:t>  echo "Sorry, only JPG, JPEG, PNG &amp; GIF files are allowed.";</a:t>
            </a:r>
          </a:p>
          <a:p>
            <a:pPr marL="115888">
              <a:lnSpc>
                <a:spcPts val="1600"/>
              </a:lnSpc>
            </a:pPr>
            <a:r>
              <a:rPr lang="en-US" dirty="0">
                <a:latin typeface="Gill Sans MT" panose="020B0502020104020203" pitchFamily="34" charset="0"/>
              </a:rPr>
              <a:t>  $</a:t>
            </a:r>
            <a:r>
              <a:rPr lang="en-US" dirty="0" err="1">
                <a:latin typeface="Gill Sans MT" panose="020B0502020104020203" pitchFamily="34" charset="0"/>
              </a:rPr>
              <a:t>uploadOk</a:t>
            </a:r>
            <a:r>
              <a:rPr lang="en-US" dirty="0">
                <a:latin typeface="Gill Sans MT" panose="020B0502020104020203" pitchFamily="34" charset="0"/>
              </a:rPr>
              <a:t> = 0;</a:t>
            </a:r>
          </a:p>
          <a:p>
            <a:pPr marL="115888">
              <a:lnSpc>
                <a:spcPts val="1600"/>
              </a:lnSpc>
            </a:pPr>
            <a:r>
              <a:rPr lang="en-US" dirty="0">
                <a:latin typeface="Gill Sans MT" panose="020B0502020104020203" pitchFamily="34" charset="0"/>
              </a:rPr>
              <a:t>}</a:t>
            </a:r>
          </a:p>
          <a:p>
            <a:pPr marL="115888">
              <a:lnSpc>
                <a:spcPts val="1600"/>
              </a:lnSpc>
            </a:pPr>
            <a:endParaRPr lang="en-US" dirty="0">
              <a:latin typeface="Gill Sans MT" panose="020B0502020104020203" pitchFamily="34" charset="0"/>
            </a:endParaRPr>
          </a:p>
          <a:p>
            <a:pPr marL="115888">
              <a:lnSpc>
                <a:spcPts val="1600"/>
              </a:lnSpc>
            </a:pPr>
            <a:r>
              <a:rPr lang="en-US" dirty="0">
                <a:latin typeface="Gill Sans MT" panose="020B0502020104020203" pitchFamily="34" charset="0"/>
              </a:rPr>
              <a:t>// Check if $</a:t>
            </a:r>
            <a:r>
              <a:rPr lang="en-US" dirty="0" err="1">
                <a:latin typeface="Gill Sans MT" panose="020B0502020104020203" pitchFamily="34" charset="0"/>
              </a:rPr>
              <a:t>uploadOk</a:t>
            </a:r>
            <a:r>
              <a:rPr lang="en-US" dirty="0">
                <a:latin typeface="Gill Sans MT" panose="020B0502020104020203" pitchFamily="34" charset="0"/>
              </a:rPr>
              <a:t> is set to 0 by an error</a:t>
            </a:r>
          </a:p>
          <a:p>
            <a:pPr marL="115888">
              <a:lnSpc>
                <a:spcPts val="1600"/>
              </a:lnSpc>
            </a:pPr>
            <a:r>
              <a:rPr lang="en-US" dirty="0">
                <a:latin typeface="Gill Sans MT" panose="020B0502020104020203" pitchFamily="34" charset="0"/>
              </a:rPr>
              <a:t>if ($</a:t>
            </a:r>
            <a:r>
              <a:rPr lang="en-US" dirty="0" err="1">
                <a:latin typeface="Gill Sans MT" panose="020B0502020104020203" pitchFamily="34" charset="0"/>
              </a:rPr>
              <a:t>uploadOk</a:t>
            </a:r>
            <a:r>
              <a:rPr lang="en-US" dirty="0">
                <a:latin typeface="Gill Sans MT" panose="020B0502020104020203" pitchFamily="34" charset="0"/>
              </a:rPr>
              <a:t> == 0) {</a:t>
            </a:r>
          </a:p>
          <a:p>
            <a:pPr marL="115888">
              <a:lnSpc>
                <a:spcPts val="1600"/>
              </a:lnSpc>
            </a:pPr>
            <a:r>
              <a:rPr lang="en-US" dirty="0">
                <a:latin typeface="Gill Sans MT" panose="020B0502020104020203" pitchFamily="34" charset="0"/>
              </a:rPr>
              <a:t>  echo "Sorry, your file was not uploaded.";</a:t>
            </a:r>
          </a:p>
          <a:p>
            <a:pPr marL="115888">
              <a:lnSpc>
                <a:spcPts val="1600"/>
              </a:lnSpc>
            </a:pPr>
            <a:r>
              <a:rPr lang="en-US" dirty="0">
                <a:latin typeface="Gill Sans MT" panose="020B0502020104020203" pitchFamily="34" charset="0"/>
              </a:rPr>
              <a:t>// if everything is ok, try to upload file</a:t>
            </a:r>
          </a:p>
          <a:p>
            <a:pPr marL="115888">
              <a:lnSpc>
                <a:spcPts val="1600"/>
              </a:lnSpc>
            </a:pPr>
            <a:r>
              <a:rPr lang="en-US" dirty="0">
                <a:latin typeface="Gill Sans MT" panose="020B0502020104020203" pitchFamily="34" charset="0"/>
              </a:rPr>
              <a:t>} else {</a:t>
            </a:r>
          </a:p>
          <a:p>
            <a:pPr marL="115888">
              <a:lnSpc>
                <a:spcPts val="1600"/>
              </a:lnSpc>
            </a:pPr>
            <a:r>
              <a:rPr lang="en-US" dirty="0">
                <a:latin typeface="Gill Sans MT" panose="020B0502020104020203" pitchFamily="34" charset="0"/>
              </a:rPr>
              <a:t>  if (</a:t>
            </a:r>
            <a:r>
              <a:rPr lang="en-US" dirty="0" err="1">
                <a:latin typeface="Gill Sans MT" panose="020B0502020104020203" pitchFamily="34" charset="0"/>
              </a:rPr>
              <a:t>move_uploaded_file</a:t>
            </a:r>
            <a:r>
              <a:rPr lang="en-US" dirty="0">
                <a:latin typeface="Gill Sans MT" panose="020B0502020104020203" pitchFamily="34" charset="0"/>
              </a:rPr>
              <a:t>($_FILES["</a:t>
            </a:r>
            <a:r>
              <a:rPr lang="en-US" dirty="0" err="1">
                <a:latin typeface="Gill Sans MT" panose="020B0502020104020203" pitchFamily="34" charset="0"/>
              </a:rPr>
              <a:t>fileToUpload</a:t>
            </a:r>
            <a:r>
              <a:rPr lang="en-US" dirty="0">
                <a:latin typeface="Gill Sans MT" panose="020B0502020104020203" pitchFamily="34" charset="0"/>
              </a:rPr>
              <a:t>"]["</a:t>
            </a:r>
            <a:r>
              <a:rPr lang="en-US" dirty="0" err="1">
                <a:latin typeface="Gill Sans MT" panose="020B0502020104020203" pitchFamily="34" charset="0"/>
              </a:rPr>
              <a:t>tmp_name</a:t>
            </a:r>
            <a:r>
              <a:rPr lang="en-US" dirty="0">
                <a:latin typeface="Gill Sans MT" panose="020B0502020104020203" pitchFamily="34" charset="0"/>
              </a:rPr>
              <a:t>"], $</a:t>
            </a:r>
            <a:r>
              <a:rPr lang="en-US" dirty="0" err="1">
                <a:latin typeface="Gill Sans MT" panose="020B0502020104020203" pitchFamily="34" charset="0"/>
              </a:rPr>
              <a:t>target_file</a:t>
            </a:r>
            <a:r>
              <a:rPr lang="en-US" dirty="0">
                <a:latin typeface="Gill Sans MT" panose="020B0502020104020203" pitchFamily="34" charset="0"/>
              </a:rPr>
              <a:t>)) {</a:t>
            </a:r>
          </a:p>
          <a:p>
            <a:pPr marL="115888">
              <a:lnSpc>
                <a:spcPts val="1600"/>
              </a:lnSpc>
            </a:pPr>
            <a:r>
              <a:rPr lang="en-US" dirty="0">
                <a:latin typeface="Gill Sans MT" panose="020B0502020104020203" pitchFamily="34" charset="0"/>
              </a:rPr>
              <a:t>    echo "The file ". </a:t>
            </a:r>
            <a:r>
              <a:rPr lang="en-US" dirty="0" err="1">
                <a:latin typeface="Gill Sans MT" panose="020B0502020104020203" pitchFamily="34" charset="0"/>
              </a:rPr>
              <a:t>htmlspecialchars</a:t>
            </a:r>
            <a:r>
              <a:rPr lang="en-US" dirty="0">
                <a:latin typeface="Gill Sans MT" panose="020B0502020104020203" pitchFamily="34" charset="0"/>
              </a:rPr>
              <a:t>( </a:t>
            </a:r>
            <a:r>
              <a:rPr lang="en-US" dirty="0" err="1">
                <a:latin typeface="Gill Sans MT" panose="020B0502020104020203" pitchFamily="34" charset="0"/>
              </a:rPr>
              <a:t>basename</a:t>
            </a:r>
            <a:r>
              <a:rPr lang="en-US" dirty="0">
                <a:latin typeface="Gill Sans MT" panose="020B0502020104020203" pitchFamily="34" charset="0"/>
              </a:rPr>
              <a:t>( $_FILES["</a:t>
            </a:r>
            <a:r>
              <a:rPr lang="en-US" dirty="0" err="1">
                <a:latin typeface="Gill Sans MT" panose="020B0502020104020203" pitchFamily="34" charset="0"/>
              </a:rPr>
              <a:t>fileToUpload</a:t>
            </a:r>
            <a:r>
              <a:rPr lang="en-US" dirty="0">
                <a:latin typeface="Gill Sans MT" panose="020B0502020104020203" pitchFamily="34" charset="0"/>
              </a:rPr>
              <a:t>"]["name"])). " has been uploaded.";</a:t>
            </a:r>
          </a:p>
          <a:p>
            <a:pPr marL="115888">
              <a:lnSpc>
                <a:spcPts val="1600"/>
              </a:lnSpc>
            </a:pPr>
            <a:r>
              <a:rPr lang="en-US" dirty="0">
                <a:latin typeface="Gill Sans MT" panose="020B0502020104020203" pitchFamily="34" charset="0"/>
              </a:rPr>
              <a:t>  } else {</a:t>
            </a:r>
          </a:p>
          <a:p>
            <a:pPr marL="115888">
              <a:lnSpc>
                <a:spcPts val="1600"/>
              </a:lnSpc>
            </a:pPr>
            <a:r>
              <a:rPr lang="en-US" dirty="0">
                <a:latin typeface="Gill Sans MT" panose="020B0502020104020203" pitchFamily="34" charset="0"/>
              </a:rPr>
              <a:t>    echo "Sorry, there was an error uploading your file.";</a:t>
            </a:r>
          </a:p>
          <a:p>
            <a:pPr marL="115888">
              <a:lnSpc>
                <a:spcPts val="1600"/>
              </a:lnSpc>
            </a:pPr>
            <a:r>
              <a:rPr lang="en-US" dirty="0">
                <a:latin typeface="Gill Sans MT" panose="020B0502020104020203" pitchFamily="34" charset="0"/>
              </a:rPr>
              <a:t>  }</a:t>
            </a:r>
          </a:p>
          <a:p>
            <a:pPr marL="115888">
              <a:lnSpc>
                <a:spcPts val="1600"/>
              </a:lnSpc>
            </a:pPr>
            <a:r>
              <a:rPr lang="en-US" dirty="0">
                <a:latin typeface="Gill Sans MT" panose="020B0502020104020203" pitchFamily="34" charset="0"/>
              </a:rPr>
              <a:t>}</a:t>
            </a:r>
          </a:p>
          <a:p>
            <a:pPr marL="115888">
              <a:lnSpc>
                <a:spcPts val="1600"/>
              </a:lnSpc>
            </a:pPr>
            <a:r>
              <a:rPr lang="en-US" dirty="0">
                <a:latin typeface="Gill Sans MT" panose="020B0502020104020203" pitchFamily="34" charset="0"/>
              </a:rPr>
              <a:t>?&gt;</a:t>
            </a:r>
          </a:p>
          <a:p>
            <a:endParaRPr lang="en-US" dirty="0"/>
          </a:p>
        </p:txBody>
      </p:sp>
    </p:spTree>
    <p:extLst>
      <p:ext uri="{BB962C8B-B14F-4D97-AF65-F5344CB8AC3E}">
        <p14:creationId xmlns:p14="http://schemas.microsoft.com/office/powerpoint/2010/main" val="192130529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3200" b="0" i="0" u="none" strike="noStrike" kern="1200" cap="none" spc="-1" normalizeH="0" baseline="0" noProof="0" dirty="0">
                <a:ln>
                  <a:noFill/>
                </a:ln>
                <a:solidFill>
                  <a:srgbClr val="464653"/>
                </a:solidFill>
                <a:effectLst/>
                <a:uLnTx/>
                <a:uFillTx/>
                <a:latin typeface="Gill Sans MT" panose="020B0502020104020203" pitchFamily="34" charset="0"/>
              </a:rPr>
              <a:t>Handling file upload- Example 2</a:t>
            </a:r>
            <a:endParaRPr lang="en-US" dirty="0">
              <a:latin typeface="Gill Sans MT" panose="020B0502020104020203" pitchFamily="34" charset="0"/>
            </a:endParaRPr>
          </a:p>
        </p:txBody>
      </p:sp>
      <p:sp>
        <p:nvSpPr>
          <p:cNvPr id="3" name="Subtitle 2"/>
          <p:cNvSpPr>
            <a:spLocks noGrp="1"/>
          </p:cNvSpPr>
          <p:nvPr>
            <p:ph type="subTitle"/>
          </p:nvPr>
        </p:nvSpPr>
        <p:spPr>
          <a:xfrm>
            <a:off x="457200" y="1196752"/>
            <a:ext cx="8229240" cy="3600400"/>
          </a:xfrm>
        </p:spPr>
        <p:txBody>
          <a:bodyPr>
            <a:normAutofit/>
          </a:bodyPr>
          <a:lstStyle/>
          <a:p>
            <a:pPr marL="115888">
              <a:lnSpc>
                <a:spcPts val="3400"/>
              </a:lnSpc>
              <a:spcBef>
                <a:spcPts val="1200"/>
              </a:spcBef>
              <a:spcAft>
                <a:spcPts val="1200"/>
              </a:spcAft>
            </a:pPr>
            <a:r>
              <a:rPr lang="en-US" sz="2400" b="1" dirty="0">
                <a:latin typeface="Gill Sans MT" panose="020B0502020104020203" pitchFamily="34" charset="0"/>
              </a:rPr>
              <a:t>HTML form to upload file</a:t>
            </a:r>
          </a:p>
          <a:p>
            <a:pPr marL="115888">
              <a:lnSpc>
                <a:spcPts val="3400"/>
              </a:lnSpc>
            </a:pPr>
            <a:r>
              <a:rPr lang="en-US" sz="2400" dirty="0">
                <a:latin typeface="Gill Sans MT" panose="020B0502020104020203" pitchFamily="34" charset="0"/>
              </a:rPr>
              <a:t>&lt;form </a:t>
            </a:r>
            <a:r>
              <a:rPr lang="en-US" sz="2400" i="1" dirty="0">
                <a:latin typeface="Gill Sans MT" panose="020B0502020104020203" pitchFamily="34" charset="0"/>
              </a:rPr>
              <a:t>name</a:t>
            </a:r>
            <a:r>
              <a:rPr lang="en-US" sz="2400" dirty="0">
                <a:latin typeface="Gill Sans MT" panose="020B0502020104020203" pitchFamily="34" charset="0"/>
              </a:rPr>
              <a:t>="form" </a:t>
            </a:r>
            <a:r>
              <a:rPr lang="en-US" sz="2400" i="1" dirty="0">
                <a:latin typeface="Gill Sans MT" panose="020B0502020104020203" pitchFamily="34" charset="0"/>
              </a:rPr>
              <a:t>method</a:t>
            </a:r>
            <a:r>
              <a:rPr lang="en-US" sz="2400" dirty="0">
                <a:latin typeface="Gill Sans MT" panose="020B0502020104020203" pitchFamily="34" charset="0"/>
              </a:rPr>
              <a:t>="post" </a:t>
            </a:r>
            <a:r>
              <a:rPr lang="en-US" sz="2400" i="1" dirty="0">
                <a:latin typeface="Gill Sans MT" panose="020B0502020104020203" pitchFamily="34" charset="0"/>
              </a:rPr>
              <a:t>action</a:t>
            </a:r>
            <a:r>
              <a:rPr lang="en-US" sz="2400" dirty="0">
                <a:latin typeface="Gill Sans MT" panose="020B0502020104020203" pitchFamily="34" charset="0"/>
              </a:rPr>
              <a:t>="</a:t>
            </a:r>
            <a:r>
              <a:rPr lang="en-US" sz="2400" dirty="0" err="1">
                <a:latin typeface="Gill Sans MT" panose="020B0502020104020203" pitchFamily="34" charset="0"/>
              </a:rPr>
              <a:t>upload.php</a:t>
            </a:r>
            <a:r>
              <a:rPr lang="en-US" sz="2400" dirty="0">
                <a:latin typeface="Gill Sans MT" panose="020B0502020104020203" pitchFamily="34" charset="0"/>
              </a:rPr>
              <a:t>" </a:t>
            </a:r>
            <a:r>
              <a:rPr lang="en-US" sz="2400" i="1" dirty="0" err="1">
                <a:latin typeface="Gill Sans MT" panose="020B0502020104020203" pitchFamily="34" charset="0"/>
              </a:rPr>
              <a:t>enctype</a:t>
            </a:r>
            <a:r>
              <a:rPr lang="en-US" sz="2400" dirty="0">
                <a:latin typeface="Gill Sans MT" panose="020B0502020104020203" pitchFamily="34" charset="0"/>
              </a:rPr>
              <a:t>="multipart/form-data" &gt;</a:t>
            </a:r>
          </a:p>
          <a:p>
            <a:pPr marL="115888" lvl="1">
              <a:lnSpc>
                <a:spcPts val="3400"/>
              </a:lnSpc>
            </a:pPr>
            <a:r>
              <a:rPr lang="en-US" sz="2400" dirty="0">
                <a:latin typeface="Gill Sans MT" panose="020B0502020104020203" pitchFamily="34" charset="0"/>
              </a:rPr>
              <a:t>    &lt;input </a:t>
            </a:r>
            <a:r>
              <a:rPr lang="en-US" sz="2400" i="1" dirty="0">
                <a:latin typeface="Gill Sans MT" panose="020B0502020104020203" pitchFamily="34" charset="0"/>
              </a:rPr>
              <a:t>type</a:t>
            </a:r>
            <a:r>
              <a:rPr lang="en-US" sz="2400" dirty="0">
                <a:latin typeface="Gill Sans MT" panose="020B0502020104020203" pitchFamily="34" charset="0"/>
              </a:rPr>
              <a:t>="file" </a:t>
            </a:r>
            <a:r>
              <a:rPr lang="en-US" sz="2400" i="1" dirty="0">
                <a:latin typeface="Gill Sans MT" panose="020B0502020104020203" pitchFamily="34" charset="0"/>
              </a:rPr>
              <a:t>name</a:t>
            </a:r>
            <a:r>
              <a:rPr lang="en-US" sz="2400" dirty="0">
                <a:latin typeface="Gill Sans MT" panose="020B0502020104020203" pitchFamily="34" charset="0"/>
              </a:rPr>
              <a:t>="</a:t>
            </a:r>
            <a:r>
              <a:rPr lang="en-US" sz="2400" dirty="0" err="1">
                <a:latin typeface="Gill Sans MT" panose="020B0502020104020203" pitchFamily="34" charset="0"/>
              </a:rPr>
              <a:t>my_file</a:t>
            </a:r>
            <a:r>
              <a:rPr lang="en-US" sz="2400" dirty="0">
                <a:latin typeface="Gill Sans MT" panose="020B0502020104020203" pitchFamily="34" charset="0"/>
              </a:rPr>
              <a:t>" /&gt;&lt;</a:t>
            </a:r>
            <a:r>
              <a:rPr lang="en-US" sz="2400" dirty="0" err="1">
                <a:latin typeface="Gill Sans MT" panose="020B0502020104020203" pitchFamily="34" charset="0"/>
              </a:rPr>
              <a:t>br</a:t>
            </a:r>
            <a:r>
              <a:rPr lang="en-US" sz="2400" dirty="0">
                <a:latin typeface="Gill Sans MT" panose="020B0502020104020203" pitchFamily="34" charset="0"/>
              </a:rPr>
              <a:t> /&gt;&lt;</a:t>
            </a:r>
            <a:r>
              <a:rPr lang="en-US" sz="2400" dirty="0" err="1">
                <a:latin typeface="Gill Sans MT" panose="020B0502020104020203" pitchFamily="34" charset="0"/>
              </a:rPr>
              <a:t>br</a:t>
            </a:r>
            <a:r>
              <a:rPr lang="en-US" sz="2400" dirty="0">
                <a:latin typeface="Gill Sans MT" panose="020B0502020104020203" pitchFamily="34" charset="0"/>
              </a:rPr>
              <a:t> /&gt;</a:t>
            </a:r>
          </a:p>
          <a:p>
            <a:pPr marL="115888" lvl="1">
              <a:lnSpc>
                <a:spcPts val="3400"/>
              </a:lnSpc>
            </a:pPr>
            <a:r>
              <a:rPr lang="en-US" sz="2400" dirty="0">
                <a:latin typeface="Gill Sans MT" panose="020B0502020104020203" pitchFamily="34" charset="0"/>
              </a:rPr>
              <a:t>    &lt;input </a:t>
            </a:r>
            <a:r>
              <a:rPr lang="en-US" sz="2400" i="1" dirty="0">
                <a:latin typeface="Gill Sans MT" panose="020B0502020104020203" pitchFamily="34" charset="0"/>
              </a:rPr>
              <a:t>type</a:t>
            </a:r>
            <a:r>
              <a:rPr lang="en-US" sz="2400" dirty="0">
                <a:latin typeface="Gill Sans MT" panose="020B0502020104020203" pitchFamily="34" charset="0"/>
              </a:rPr>
              <a:t>="submit" </a:t>
            </a:r>
            <a:r>
              <a:rPr lang="en-US" sz="2400" i="1" dirty="0">
                <a:latin typeface="Gill Sans MT" panose="020B0502020104020203" pitchFamily="34" charset="0"/>
              </a:rPr>
              <a:t>name</a:t>
            </a:r>
            <a:r>
              <a:rPr lang="en-US" sz="2400" dirty="0">
                <a:latin typeface="Gill Sans MT" panose="020B0502020104020203" pitchFamily="34" charset="0"/>
              </a:rPr>
              <a:t>="submit" </a:t>
            </a:r>
            <a:r>
              <a:rPr lang="en-US" sz="2400" i="1" dirty="0">
                <a:latin typeface="Gill Sans MT" panose="020B0502020104020203" pitchFamily="34" charset="0"/>
              </a:rPr>
              <a:t>value</a:t>
            </a:r>
            <a:r>
              <a:rPr lang="en-US" sz="2400" dirty="0">
                <a:latin typeface="Gill Sans MT" panose="020B0502020104020203" pitchFamily="34" charset="0"/>
              </a:rPr>
              <a:t>="Upload"/&gt;</a:t>
            </a:r>
          </a:p>
          <a:p>
            <a:pPr marL="115888">
              <a:lnSpc>
                <a:spcPts val="3400"/>
              </a:lnSpc>
            </a:pPr>
            <a:r>
              <a:rPr lang="en-US" sz="2400" dirty="0">
                <a:latin typeface="Gill Sans MT" panose="020B0502020104020203" pitchFamily="34" charset="0"/>
              </a:rPr>
              <a:t>&lt;/form&gt;</a:t>
            </a:r>
          </a:p>
          <a:p>
            <a:pPr>
              <a:lnSpc>
                <a:spcPts val="3400"/>
              </a:lnSpc>
            </a:pPr>
            <a:endParaRPr lang="en-US" sz="2400" dirty="0">
              <a:latin typeface="Gill Sans MT" panose="020B0502020104020203" pitchFamily="34" charset="0"/>
            </a:endParaRPr>
          </a:p>
        </p:txBody>
      </p:sp>
    </p:spTree>
    <p:extLst>
      <p:ext uri="{BB962C8B-B14F-4D97-AF65-F5344CB8AC3E}">
        <p14:creationId xmlns:p14="http://schemas.microsoft.com/office/powerpoint/2010/main" val="231965895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3200" b="0" i="0" u="none" strike="noStrike" kern="1200" cap="none" spc="-1" normalizeH="0" baseline="0" noProof="0" dirty="0">
                <a:ln>
                  <a:noFill/>
                </a:ln>
                <a:solidFill>
                  <a:srgbClr val="464653"/>
                </a:solidFill>
                <a:effectLst/>
                <a:uLnTx/>
                <a:uFillTx/>
                <a:latin typeface="Gill Sans MT" panose="020B0502020104020203" pitchFamily="34" charset="0"/>
              </a:rPr>
              <a:t>Handling file upload- Example 2</a:t>
            </a:r>
            <a:endParaRPr lang="en-US" sz="3200" dirty="0"/>
          </a:p>
        </p:txBody>
      </p:sp>
      <p:sp>
        <p:nvSpPr>
          <p:cNvPr id="3" name="Subtitle 2"/>
          <p:cNvSpPr>
            <a:spLocks noGrp="1"/>
          </p:cNvSpPr>
          <p:nvPr>
            <p:ph type="subTitle"/>
          </p:nvPr>
        </p:nvSpPr>
        <p:spPr>
          <a:xfrm>
            <a:off x="457200" y="1196752"/>
            <a:ext cx="8229240" cy="5184576"/>
          </a:xfrm>
        </p:spPr>
        <p:txBody>
          <a:bodyPr>
            <a:normAutofit/>
          </a:bodyPr>
          <a:lstStyle/>
          <a:p>
            <a:pPr marL="115888">
              <a:lnSpc>
                <a:spcPts val="2000"/>
              </a:lnSpc>
            </a:pPr>
            <a:r>
              <a:rPr lang="en-US" sz="1600" dirty="0">
                <a:latin typeface="Gill Sans MT" panose="020B0502020104020203" pitchFamily="34" charset="0"/>
              </a:rPr>
              <a:t>&lt;?</a:t>
            </a:r>
            <a:r>
              <a:rPr lang="en-US" sz="1600" dirty="0" err="1">
                <a:latin typeface="Gill Sans MT" panose="020B0502020104020203" pitchFamily="34" charset="0"/>
              </a:rPr>
              <a:t>php</a:t>
            </a:r>
            <a:endParaRPr lang="en-US" sz="1600" dirty="0">
              <a:latin typeface="Gill Sans MT" panose="020B0502020104020203" pitchFamily="34" charset="0"/>
            </a:endParaRPr>
          </a:p>
          <a:p>
            <a:pPr marL="115888">
              <a:lnSpc>
                <a:spcPts val="2000"/>
              </a:lnSpc>
            </a:pPr>
            <a:r>
              <a:rPr lang="en-US" sz="1600" dirty="0">
                <a:latin typeface="Gill Sans MT" panose="020B0502020104020203" pitchFamily="34" charset="0"/>
              </a:rPr>
              <a:t>if(($_FILES["</a:t>
            </a:r>
            <a:r>
              <a:rPr lang="en-US" sz="1600" dirty="0" err="1">
                <a:latin typeface="Gill Sans MT" panose="020B0502020104020203" pitchFamily="34" charset="0"/>
              </a:rPr>
              <a:t>my_file</a:t>
            </a:r>
            <a:r>
              <a:rPr lang="en-US" sz="1600" dirty="0">
                <a:latin typeface="Gill Sans MT" panose="020B0502020104020203" pitchFamily="34" charset="0"/>
              </a:rPr>
              <a:t>"]["name"]!="")){</a:t>
            </a:r>
          </a:p>
          <a:p>
            <a:pPr marL="115888">
              <a:lnSpc>
                <a:spcPts val="2000"/>
              </a:lnSpc>
            </a:pPr>
            <a:r>
              <a:rPr lang="en-US" sz="1600" dirty="0">
                <a:latin typeface="Gill Sans MT" panose="020B0502020104020203" pitchFamily="34" charset="0"/>
              </a:rPr>
              <a:t>// Where the file is going to be stored</a:t>
            </a:r>
          </a:p>
          <a:p>
            <a:pPr marL="115888">
              <a:lnSpc>
                <a:spcPts val="2000"/>
              </a:lnSpc>
            </a:pPr>
            <a:r>
              <a:rPr lang="en-US" sz="1600" dirty="0">
                <a:latin typeface="Gill Sans MT" panose="020B0502020104020203" pitchFamily="34" charset="0"/>
              </a:rPr>
              <a:t>	$</a:t>
            </a:r>
            <a:r>
              <a:rPr lang="en-US" sz="1600" dirty="0" err="1">
                <a:latin typeface="Gill Sans MT" panose="020B0502020104020203" pitchFamily="34" charset="0"/>
              </a:rPr>
              <a:t>target_dir</a:t>
            </a:r>
            <a:r>
              <a:rPr lang="en-US" sz="1600" dirty="0">
                <a:latin typeface="Gill Sans MT" panose="020B0502020104020203" pitchFamily="34" charset="0"/>
              </a:rPr>
              <a:t> ="upload/";</a:t>
            </a:r>
          </a:p>
          <a:p>
            <a:pPr marL="115888">
              <a:lnSpc>
                <a:spcPts val="2000"/>
              </a:lnSpc>
            </a:pPr>
            <a:r>
              <a:rPr lang="en-US" sz="1600" dirty="0">
                <a:latin typeface="Gill Sans MT" panose="020B0502020104020203" pitchFamily="34" charset="0"/>
              </a:rPr>
              <a:t>	$file = $_FILES['</a:t>
            </a:r>
            <a:r>
              <a:rPr lang="en-US" sz="1600" dirty="0" err="1">
                <a:latin typeface="Gill Sans MT" panose="020B0502020104020203" pitchFamily="34" charset="0"/>
              </a:rPr>
              <a:t>my_file</a:t>
            </a:r>
            <a:r>
              <a:rPr lang="en-US" sz="1600" dirty="0">
                <a:latin typeface="Gill Sans MT" panose="020B0502020104020203" pitchFamily="34" charset="0"/>
              </a:rPr>
              <a:t>']['name'];</a:t>
            </a:r>
          </a:p>
          <a:p>
            <a:pPr marL="115888">
              <a:lnSpc>
                <a:spcPts val="2000"/>
              </a:lnSpc>
            </a:pPr>
            <a:r>
              <a:rPr lang="en-US" sz="1600" dirty="0">
                <a:latin typeface="Gill Sans MT" panose="020B0502020104020203" pitchFamily="34" charset="0"/>
              </a:rPr>
              <a:t>	$path = </a:t>
            </a:r>
            <a:r>
              <a:rPr lang="en-US" sz="1600" dirty="0" err="1">
                <a:latin typeface="Gill Sans MT" panose="020B0502020104020203" pitchFamily="34" charset="0"/>
              </a:rPr>
              <a:t>pathinfo</a:t>
            </a:r>
            <a:r>
              <a:rPr lang="en-US" sz="1600" dirty="0">
                <a:latin typeface="Gill Sans MT" panose="020B0502020104020203" pitchFamily="34" charset="0"/>
              </a:rPr>
              <a:t>($file);</a:t>
            </a:r>
          </a:p>
          <a:p>
            <a:pPr marL="115888">
              <a:lnSpc>
                <a:spcPts val="2000"/>
              </a:lnSpc>
            </a:pPr>
            <a:r>
              <a:rPr lang="en-US" sz="1600" dirty="0">
                <a:latin typeface="Gill Sans MT" panose="020B0502020104020203" pitchFamily="34" charset="0"/>
              </a:rPr>
              <a:t>	$filename = $path['filename'];</a:t>
            </a:r>
          </a:p>
          <a:p>
            <a:pPr marL="115888">
              <a:lnSpc>
                <a:spcPts val="2000"/>
              </a:lnSpc>
            </a:pPr>
            <a:r>
              <a:rPr lang="en-US" sz="1600" dirty="0">
                <a:latin typeface="Gill Sans MT" panose="020B0502020104020203" pitchFamily="34" charset="0"/>
              </a:rPr>
              <a:t>	$</a:t>
            </a:r>
            <a:r>
              <a:rPr lang="en-US" sz="1600" dirty="0" err="1">
                <a:latin typeface="Gill Sans MT" panose="020B0502020104020203" pitchFamily="34" charset="0"/>
              </a:rPr>
              <a:t>ext</a:t>
            </a:r>
            <a:r>
              <a:rPr lang="en-US" sz="1600" dirty="0">
                <a:latin typeface="Gill Sans MT" panose="020B0502020104020203" pitchFamily="34" charset="0"/>
              </a:rPr>
              <a:t> = $path['extension'];</a:t>
            </a:r>
          </a:p>
          <a:p>
            <a:pPr marL="115888">
              <a:lnSpc>
                <a:spcPts val="2000"/>
              </a:lnSpc>
            </a:pPr>
            <a:r>
              <a:rPr lang="en-US" sz="1600" dirty="0">
                <a:latin typeface="Gill Sans MT" panose="020B0502020104020203" pitchFamily="34" charset="0"/>
              </a:rPr>
              <a:t>	$</a:t>
            </a:r>
            <a:r>
              <a:rPr lang="en-US" sz="1600" dirty="0" err="1">
                <a:latin typeface="Gill Sans MT" panose="020B0502020104020203" pitchFamily="34" charset="0"/>
              </a:rPr>
              <a:t>temp_name</a:t>
            </a:r>
            <a:r>
              <a:rPr lang="en-US" sz="1600" dirty="0">
                <a:latin typeface="Gill Sans MT" panose="020B0502020104020203" pitchFamily="34" charset="0"/>
              </a:rPr>
              <a:t> = $_FILES['</a:t>
            </a:r>
            <a:r>
              <a:rPr lang="en-US" sz="1600" dirty="0" err="1">
                <a:latin typeface="Gill Sans MT" panose="020B0502020104020203" pitchFamily="34" charset="0"/>
              </a:rPr>
              <a:t>my_file</a:t>
            </a:r>
            <a:r>
              <a:rPr lang="en-US" sz="1600" dirty="0">
                <a:latin typeface="Gill Sans MT" panose="020B0502020104020203" pitchFamily="34" charset="0"/>
              </a:rPr>
              <a:t>']['</a:t>
            </a:r>
            <a:r>
              <a:rPr lang="en-US" sz="1600" dirty="0" err="1">
                <a:latin typeface="Gill Sans MT" panose="020B0502020104020203" pitchFamily="34" charset="0"/>
              </a:rPr>
              <a:t>tmp_name</a:t>
            </a:r>
            <a:r>
              <a:rPr lang="en-US" sz="1600" dirty="0">
                <a:latin typeface="Gill Sans MT" panose="020B0502020104020203" pitchFamily="34" charset="0"/>
              </a:rPr>
              <a:t>'];</a:t>
            </a:r>
          </a:p>
          <a:p>
            <a:pPr marL="115888">
              <a:lnSpc>
                <a:spcPts val="2000"/>
              </a:lnSpc>
            </a:pPr>
            <a:r>
              <a:rPr lang="en-US" sz="1600" dirty="0">
                <a:latin typeface="Gill Sans MT" panose="020B0502020104020203" pitchFamily="34" charset="0"/>
              </a:rPr>
              <a:t>	$</a:t>
            </a:r>
            <a:r>
              <a:rPr lang="en-US" sz="1600" dirty="0" err="1">
                <a:latin typeface="Gill Sans MT" panose="020B0502020104020203" pitchFamily="34" charset="0"/>
              </a:rPr>
              <a:t>path_filename_ext</a:t>
            </a:r>
            <a:r>
              <a:rPr lang="en-US" sz="1600" dirty="0">
                <a:latin typeface="Gill Sans MT" panose="020B0502020104020203" pitchFamily="34" charset="0"/>
              </a:rPr>
              <a:t> = $target_</a:t>
            </a:r>
            <a:r>
              <a:rPr lang="en-US" sz="1600" dirty="0" err="1">
                <a:latin typeface="Gill Sans MT" panose="020B0502020104020203" pitchFamily="34" charset="0"/>
              </a:rPr>
              <a:t>dir</a:t>
            </a:r>
            <a:r>
              <a:rPr lang="en-US" sz="1600" dirty="0">
                <a:latin typeface="Gill Sans MT" panose="020B0502020104020203" pitchFamily="34" charset="0"/>
              </a:rPr>
              <a:t>.$filename.".".$</a:t>
            </a:r>
            <a:r>
              <a:rPr lang="en-US" sz="1600" dirty="0" err="1">
                <a:latin typeface="Gill Sans MT" panose="020B0502020104020203" pitchFamily="34" charset="0"/>
              </a:rPr>
              <a:t>ext</a:t>
            </a:r>
            <a:r>
              <a:rPr lang="en-US" sz="1600" dirty="0">
                <a:latin typeface="Gill Sans MT" panose="020B0502020104020203" pitchFamily="34" charset="0"/>
              </a:rPr>
              <a:t>;</a:t>
            </a:r>
          </a:p>
          <a:p>
            <a:pPr marL="115888">
              <a:lnSpc>
                <a:spcPts val="2000"/>
              </a:lnSpc>
            </a:pPr>
            <a:r>
              <a:rPr lang="en-US" sz="1600" dirty="0">
                <a:latin typeface="Gill Sans MT" panose="020B0502020104020203" pitchFamily="34" charset="0"/>
              </a:rPr>
              <a:t> </a:t>
            </a:r>
          </a:p>
          <a:p>
            <a:pPr marL="115888">
              <a:lnSpc>
                <a:spcPts val="2000"/>
              </a:lnSpc>
            </a:pPr>
            <a:r>
              <a:rPr lang="en-US" sz="1600" dirty="0">
                <a:latin typeface="Gill Sans MT" panose="020B0502020104020203" pitchFamily="34" charset="0"/>
              </a:rPr>
              <a:t>// Check if file already exists</a:t>
            </a:r>
          </a:p>
          <a:p>
            <a:pPr marL="115888">
              <a:lnSpc>
                <a:spcPts val="2000"/>
              </a:lnSpc>
            </a:pPr>
            <a:r>
              <a:rPr lang="en-US" sz="1600" dirty="0">
                <a:latin typeface="Gill Sans MT" panose="020B0502020104020203" pitchFamily="34" charset="0"/>
              </a:rPr>
              <a:t>if (</a:t>
            </a:r>
            <a:r>
              <a:rPr lang="en-US" sz="1600" dirty="0" err="1">
                <a:latin typeface="Gill Sans MT" panose="020B0502020104020203" pitchFamily="34" charset="0"/>
              </a:rPr>
              <a:t>file_exists</a:t>
            </a:r>
            <a:r>
              <a:rPr lang="en-US" sz="1600" dirty="0">
                <a:latin typeface="Gill Sans MT" panose="020B0502020104020203" pitchFamily="34" charset="0"/>
              </a:rPr>
              <a:t>($</a:t>
            </a:r>
            <a:r>
              <a:rPr lang="en-US" sz="1600" dirty="0" err="1">
                <a:latin typeface="Gill Sans MT" panose="020B0502020104020203" pitchFamily="34" charset="0"/>
              </a:rPr>
              <a:t>path_filename_ext</a:t>
            </a:r>
            <a:r>
              <a:rPr lang="en-US" sz="1600" dirty="0">
                <a:latin typeface="Gill Sans MT" panose="020B0502020104020203" pitchFamily="34" charset="0"/>
              </a:rPr>
              <a:t>)) {</a:t>
            </a:r>
          </a:p>
          <a:p>
            <a:pPr marL="115888">
              <a:lnSpc>
                <a:spcPts val="2000"/>
              </a:lnSpc>
            </a:pPr>
            <a:r>
              <a:rPr lang="en-US" sz="1600" dirty="0">
                <a:latin typeface="Gill Sans MT" panose="020B0502020104020203" pitchFamily="34" charset="0"/>
              </a:rPr>
              <a:t> echo "Sorry, file already exists.";</a:t>
            </a:r>
          </a:p>
          <a:p>
            <a:pPr marL="115888">
              <a:lnSpc>
                <a:spcPts val="2000"/>
              </a:lnSpc>
            </a:pPr>
            <a:r>
              <a:rPr lang="en-US" sz="1600" dirty="0">
                <a:latin typeface="Gill Sans MT" panose="020B0502020104020203" pitchFamily="34" charset="0"/>
              </a:rPr>
              <a:t> }else{</a:t>
            </a:r>
          </a:p>
          <a:p>
            <a:pPr marL="115888">
              <a:lnSpc>
                <a:spcPts val="2000"/>
              </a:lnSpc>
            </a:pPr>
            <a:r>
              <a:rPr lang="en-US" sz="1600" dirty="0">
                <a:latin typeface="Gill Sans MT" panose="020B0502020104020203" pitchFamily="34" charset="0"/>
              </a:rPr>
              <a:t> </a:t>
            </a:r>
            <a:r>
              <a:rPr lang="en-US" sz="1600" dirty="0" err="1">
                <a:latin typeface="Gill Sans MT" panose="020B0502020104020203" pitchFamily="34" charset="0"/>
              </a:rPr>
              <a:t>move_uploaded_file</a:t>
            </a:r>
            <a:r>
              <a:rPr lang="en-US" sz="1600" dirty="0">
                <a:latin typeface="Gill Sans MT" panose="020B0502020104020203" pitchFamily="34" charset="0"/>
              </a:rPr>
              <a:t>($temp_name,$</a:t>
            </a:r>
            <a:r>
              <a:rPr lang="en-US" sz="1600" dirty="0" err="1">
                <a:latin typeface="Gill Sans MT" panose="020B0502020104020203" pitchFamily="34" charset="0"/>
              </a:rPr>
              <a:t>path_filename_ext</a:t>
            </a:r>
            <a:r>
              <a:rPr lang="en-US" sz="1600" dirty="0">
                <a:latin typeface="Gill Sans MT" panose="020B0502020104020203" pitchFamily="34" charset="0"/>
              </a:rPr>
              <a:t>);</a:t>
            </a:r>
          </a:p>
          <a:p>
            <a:pPr marL="115888">
              <a:lnSpc>
                <a:spcPts val="2000"/>
              </a:lnSpc>
            </a:pPr>
            <a:r>
              <a:rPr lang="en-US" sz="1600" dirty="0">
                <a:latin typeface="Gill Sans MT" panose="020B0502020104020203" pitchFamily="34" charset="0"/>
              </a:rPr>
              <a:t> echo "Congratulations! File Uploaded Successfully.";</a:t>
            </a:r>
          </a:p>
          <a:p>
            <a:pPr marL="115888">
              <a:lnSpc>
                <a:spcPts val="2000"/>
              </a:lnSpc>
            </a:pPr>
            <a:r>
              <a:rPr lang="en-US" sz="1600" dirty="0">
                <a:latin typeface="Gill Sans MT" panose="020B0502020104020203" pitchFamily="34" charset="0"/>
              </a:rPr>
              <a:t> }</a:t>
            </a:r>
          </a:p>
          <a:p>
            <a:pPr marL="115888">
              <a:lnSpc>
                <a:spcPts val="2000"/>
              </a:lnSpc>
            </a:pPr>
            <a:r>
              <a:rPr lang="en-US" sz="1600" dirty="0">
                <a:latin typeface="Gill Sans MT" panose="020B0502020104020203" pitchFamily="34" charset="0"/>
              </a:rPr>
              <a:t>}</a:t>
            </a:r>
          </a:p>
          <a:p>
            <a:pPr marL="115888">
              <a:lnSpc>
                <a:spcPts val="2000"/>
              </a:lnSpc>
            </a:pPr>
            <a:r>
              <a:rPr lang="en-US" sz="1600" dirty="0">
                <a:latin typeface="Gill Sans MT" panose="020B0502020104020203" pitchFamily="34" charset="0"/>
              </a:rPr>
              <a:t>?&gt;</a:t>
            </a:r>
          </a:p>
        </p:txBody>
      </p:sp>
    </p:spTree>
    <p:extLst>
      <p:ext uri="{BB962C8B-B14F-4D97-AF65-F5344CB8AC3E}">
        <p14:creationId xmlns:p14="http://schemas.microsoft.com/office/powerpoint/2010/main" val="151098083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240" cy="720080"/>
          </a:xfrm>
        </p:spPr>
        <p:txBody>
          <a:bodyPr/>
          <a:lstStyle/>
          <a:p>
            <a:r>
              <a:rPr lang="en-US" sz="3400" kern="1200" spc="-1" dirty="0">
                <a:solidFill>
                  <a:srgbClr val="464653"/>
                </a:solidFill>
                <a:latin typeface="Gill Sans MT" panose="020B0502020104020203" pitchFamily="34" charset="0"/>
              </a:rPr>
              <a:t>Working with directories</a:t>
            </a:r>
          </a:p>
        </p:txBody>
      </p:sp>
      <p:sp>
        <p:nvSpPr>
          <p:cNvPr id="3" name="Text Placeholder 2"/>
          <p:cNvSpPr>
            <a:spLocks noGrp="1"/>
          </p:cNvSpPr>
          <p:nvPr>
            <p:ph type="body"/>
          </p:nvPr>
        </p:nvSpPr>
        <p:spPr>
          <a:xfrm>
            <a:off x="457200" y="1340768"/>
            <a:ext cx="8229240" cy="4968552"/>
          </a:xfrm>
        </p:spPr>
        <p:txBody>
          <a:bodyPr>
            <a:noAutofit/>
          </a:bodyPr>
          <a:lstStyle/>
          <a:p>
            <a:pPr marL="347663" indent="-231775" algn="l" rtl="0">
              <a:lnSpc>
                <a:spcPts val="3400"/>
              </a:lnSpc>
              <a:buClr>
                <a:srgbClr val="727CA3"/>
              </a:buClr>
              <a:buSzPct val="76000"/>
              <a:buFont typeface="Wingdings 3" charset="2"/>
              <a:buChar char=""/>
            </a:pPr>
            <a:r>
              <a:rPr lang="en-US" sz="2400" kern="1200" spc="-1" dirty="0">
                <a:solidFill>
                  <a:srgbClr val="000000"/>
                </a:solidFill>
                <a:latin typeface="Gill Sans MT" panose="020B0502020104020203" pitchFamily="34" charset="0"/>
              </a:rPr>
              <a:t>PHP provides a number of functions that can be used to perform tasks such as identifying and changing the current directory, creating new directories, deleting existing directories and listing the contents of a directory.</a:t>
            </a:r>
          </a:p>
          <a:p>
            <a:pPr marL="347663" indent="-231775" algn="l" rtl="0">
              <a:lnSpc>
                <a:spcPts val="3400"/>
              </a:lnSpc>
              <a:buClr>
                <a:srgbClr val="727CA3"/>
              </a:buClr>
              <a:buSzPct val="76000"/>
              <a:buFont typeface="Wingdings 3" charset="2"/>
              <a:buChar char=""/>
            </a:pPr>
            <a:r>
              <a:rPr lang="en-US" sz="2400" kern="1200" spc="-1" dirty="0">
                <a:solidFill>
                  <a:srgbClr val="000000"/>
                </a:solidFill>
                <a:latin typeface="Gill Sans MT" panose="020B0502020104020203" pitchFamily="34" charset="0"/>
              </a:rPr>
              <a:t>A new directory can be created in PHP using the </a:t>
            </a:r>
            <a:r>
              <a:rPr lang="en-US" sz="2400" kern="1200" spc="-1" dirty="0" err="1">
                <a:solidFill>
                  <a:srgbClr val="000000"/>
                </a:solidFill>
                <a:latin typeface="Gill Sans MT" panose="020B0502020104020203" pitchFamily="34" charset="0"/>
              </a:rPr>
              <a:t>mkdir</a:t>
            </a:r>
            <a:r>
              <a:rPr lang="en-US" sz="2400" kern="1200" spc="-1" dirty="0">
                <a:solidFill>
                  <a:srgbClr val="000000"/>
                </a:solidFill>
                <a:latin typeface="Gill Sans MT" panose="020B0502020104020203" pitchFamily="34" charset="0"/>
              </a:rPr>
              <a:t>() function, which takes a path to the directory to be created. </a:t>
            </a:r>
          </a:p>
          <a:p>
            <a:pPr marL="347663" indent="-231775" algn="l" rtl="0">
              <a:lnSpc>
                <a:spcPts val="3400"/>
              </a:lnSpc>
              <a:buClr>
                <a:srgbClr val="727CA3"/>
              </a:buClr>
              <a:buSzPct val="76000"/>
              <a:buFont typeface="Wingdings 3" charset="2"/>
              <a:buChar char=""/>
            </a:pPr>
            <a:r>
              <a:rPr lang="en-US" sz="2400" kern="1200" spc="-1" dirty="0">
                <a:solidFill>
                  <a:srgbClr val="000000"/>
                </a:solidFill>
                <a:latin typeface="Gill Sans MT" panose="020B0502020104020203" pitchFamily="34" charset="0"/>
              </a:rPr>
              <a:t>To create a directory in the same directory as your PHP script simply provide the directory name. </a:t>
            </a:r>
          </a:p>
          <a:p>
            <a:pPr marL="347663" indent="-231775" algn="l" rtl="0">
              <a:lnSpc>
                <a:spcPts val="3400"/>
              </a:lnSpc>
              <a:buClr>
                <a:srgbClr val="727CA3"/>
              </a:buClr>
              <a:buSzPct val="76000"/>
              <a:buFont typeface="Wingdings 3" charset="2"/>
              <a:buChar char=""/>
            </a:pPr>
            <a:r>
              <a:rPr lang="en-US" sz="2400" kern="1200" spc="-1" dirty="0">
                <a:solidFill>
                  <a:srgbClr val="000000"/>
                </a:solidFill>
                <a:latin typeface="Gill Sans MT" panose="020B0502020104020203" pitchFamily="34" charset="0"/>
              </a:rPr>
              <a:t>To create a new directory in a different directory specify the full path when calling </a:t>
            </a:r>
            <a:r>
              <a:rPr lang="en-US" sz="2400" kern="1200" spc="-1" dirty="0" err="1">
                <a:solidFill>
                  <a:srgbClr val="000000"/>
                </a:solidFill>
                <a:latin typeface="Gill Sans MT" panose="020B0502020104020203" pitchFamily="34" charset="0"/>
              </a:rPr>
              <a:t>mkdir</a:t>
            </a:r>
            <a:r>
              <a:rPr lang="en-US" sz="2400" kern="1200" spc="-1" dirty="0">
                <a:solidFill>
                  <a:srgbClr val="000000"/>
                </a:solidFill>
                <a:latin typeface="Gill Sans MT" panose="020B0502020104020203" pitchFamily="34" charset="0"/>
              </a:rPr>
              <a:t>().</a:t>
            </a:r>
          </a:p>
          <a:p>
            <a:pPr marL="231775"/>
            <a:r>
              <a:rPr lang="fr-FR" sz="2400" kern="1200" spc="-1" dirty="0" err="1">
                <a:solidFill>
                  <a:srgbClr val="000000"/>
                </a:solidFill>
                <a:latin typeface="Gill Sans MT" panose="020B0502020104020203" pitchFamily="34" charset="0"/>
              </a:rPr>
              <a:t>Syntax</a:t>
            </a:r>
            <a:r>
              <a:rPr lang="fr-FR" sz="2400" kern="1200" spc="-1" dirty="0">
                <a:solidFill>
                  <a:srgbClr val="000000"/>
                </a:solidFill>
                <a:latin typeface="Gill Sans MT" panose="020B0502020104020203" pitchFamily="34" charset="0"/>
              </a:rPr>
              <a:t>:  </a:t>
            </a:r>
            <a:r>
              <a:rPr lang="fr-FR" sz="2400" kern="1200" spc="-1" dirty="0" err="1">
                <a:solidFill>
                  <a:srgbClr val="000000"/>
                </a:solidFill>
                <a:latin typeface="Gill Sans MT" panose="020B0502020104020203" pitchFamily="34" charset="0"/>
              </a:rPr>
              <a:t>mkdir</a:t>
            </a:r>
            <a:r>
              <a:rPr lang="fr-FR" sz="2400" kern="1200" spc="-1" dirty="0">
                <a:solidFill>
                  <a:srgbClr val="000000"/>
                </a:solidFill>
                <a:latin typeface="Gill Sans MT" panose="020B0502020104020203" pitchFamily="34" charset="0"/>
              </a:rPr>
              <a:t>(</a:t>
            </a:r>
            <a:r>
              <a:rPr lang="fr-FR" sz="2400" kern="1200" spc="-1" dirty="0" err="1">
                <a:solidFill>
                  <a:srgbClr val="000000"/>
                </a:solidFill>
                <a:latin typeface="Gill Sans MT" panose="020B0502020104020203" pitchFamily="34" charset="0"/>
              </a:rPr>
              <a:t>path</a:t>
            </a:r>
            <a:r>
              <a:rPr lang="fr-FR" sz="2400" kern="1200" spc="-1" dirty="0">
                <a:solidFill>
                  <a:srgbClr val="000000"/>
                </a:solidFill>
                <a:latin typeface="Gill Sans MT" panose="020B0502020104020203" pitchFamily="34" charset="0"/>
              </a:rPr>
              <a:t>, mode, </a:t>
            </a:r>
            <a:r>
              <a:rPr lang="fr-FR" sz="2400" kern="1200" spc="-1" dirty="0" err="1">
                <a:solidFill>
                  <a:srgbClr val="000000"/>
                </a:solidFill>
                <a:latin typeface="Gill Sans MT" panose="020B0502020104020203" pitchFamily="34" charset="0"/>
              </a:rPr>
              <a:t>recursive</a:t>
            </a:r>
            <a:r>
              <a:rPr lang="fr-FR" sz="2400" kern="1200" spc="-1" dirty="0">
                <a:solidFill>
                  <a:srgbClr val="000000"/>
                </a:solidFill>
                <a:latin typeface="Gill Sans MT" panose="020B0502020104020203" pitchFamily="34" charset="0"/>
              </a:rPr>
              <a:t>, </a:t>
            </a:r>
            <a:r>
              <a:rPr lang="fr-FR" sz="2400" kern="1200" spc="-1" dirty="0" err="1">
                <a:solidFill>
                  <a:srgbClr val="000000"/>
                </a:solidFill>
                <a:latin typeface="Gill Sans MT" panose="020B0502020104020203" pitchFamily="34" charset="0"/>
              </a:rPr>
              <a:t>context</a:t>
            </a:r>
            <a:r>
              <a:rPr lang="fr-FR" sz="2400" kern="1200" spc="-1" dirty="0">
                <a:solidFill>
                  <a:srgbClr val="000000"/>
                </a:solidFill>
                <a:latin typeface="Gill Sans MT" panose="020B0502020104020203" pitchFamily="34" charset="0"/>
              </a:rPr>
              <a:t>)</a:t>
            </a:r>
          </a:p>
          <a:p>
            <a:pPr marL="347663" indent="-231775" algn="l" rtl="0">
              <a:lnSpc>
                <a:spcPts val="3400"/>
              </a:lnSpc>
              <a:buClr>
                <a:srgbClr val="727CA3"/>
              </a:buClr>
              <a:buSzPct val="76000"/>
              <a:buFont typeface="Wingdings 3" charset="2"/>
              <a:buChar char=""/>
            </a:pPr>
            <a:endParaRPr lang="en-US" sz="2400" kern="1200" spc="-1" dirty="0">
              <a:solidFill>
                <a:srgbClr val="000000"/>
              </a:solidFill>
              <a:latin typeface="Gill Sans MT" panose="020B0502020104020203" pitchFamily="34" charset="0"/>
            </a:endParaRPr>
          </a:p>
        </p:txBody>
      </p:sp>
    </p:spTree>
    <p:extLst>
      <p:ext uri="{BB962C8B-B14F-4D97-AF65-F5344CB8AC3E}">
        <p14:creationId xmlns:p14="http://schemas.microsoft.com/office/powerpoint/2010/main" val="161385390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7242"/>
            <a:ext cx="8229240" cy="576064"/>
          </a:xfrm>
        </p:spPr>
        <p:txBody>
          <a:bodyPr/>
          <a:lstStyle/>
          <a:p>
            <a:r>
              <a:rPr lang="en-US" sz="3200" dirty="0">
                <a:latin typeface="Gill Sans MT" panose="020B0502020104020203" pitchFamily="34" charset="0"/>
              </a:rPr>
              <a:t>PHP </a:t>
            </a:r>
            <a:r>
              <a:rPr lang="en-US" sz="3200" dirty="0" err="1">
                <a:latin typeface="Gill Sans MT" panose="020B0502020104020203" pitchFamily="34" charset="0"/>
              </a:rPr>
              <a:t>mkdir</a:t>
            </a:r>
            <a:r>
              <a:rPr lang="en-US" sz="3200" dirty="0">
                <a:latin typeface="Gill Sans MT" panose="020B0502020104020203" pitchFamily="34" charset="0"/>
              </a:rPr>
              <a:t>() Function</a:t>
            </a:r>
            <a:endParaRPr lang="en-US" sz="2400" dirty="0"/>
          </a:p>
        </p:txBody>
      </p:sp>
      <p:sp>
        <p:nvSpPr>
          <p:cNvPr id="3" name="Text Placeholder 2"/>
          <p:cNvSpPr>
            <a:spLocks noGrp="1"/>
          </p:cNvSpPr>
          <p:nvPr>
            <p:ph type="body"/>
          </p:nvPr>
        </p:nvSpPr>
        <p:spPr>
          <a:xfrm>
            <a:off x="457200" y="1196752"/>
            <a:ext cx="8229240" cy="4385048"/>
          </a:xfrm>
        </p:spPr>
        <p:txBody>
          <a:bodyPr/>
          <a:lstStyle/>
          <a:p>
            <a:r>
              <a:rPr lang="en-US" dirty="0" err="1"/>
              <a:t>mkdir</a:t>
            </a:r>
            <a:r>
              <a:rPr lang="en-US" dirty="0"/>
              <a:t>(</a:t>
            </a:r>
            <a:r>
              <a:rPr lang="en-US" i="1" dirty="0"/>
              <a:t>path</a:t>
            </a:r>
            <a:r>
              <a:rPr lang="en-US" dirty="0"/>
              <a:t>, </a:t>
            </a:r>
            <a:r>
              <a:rPr lang="en-US" i="1" dirty="0"/>
              <a:t>mode</a:t>
            </a:r>
            <a:r>
              <a:rPr lang="en-US" dirty="0"/>
              <a:t>, </a:t>
            </a:r>
            <a:r>
              <a:rPr lang="en-US" i="1" dirty="0"/>
              <a:t>recursive</a:t>
            </a:r>
            <a:r>
              <a:rPr lang="en-US" dirty="0"/>
              <a:t>, </a:t>
            </a:r>
            <a:r>
              <a:rPr lang="en-US" i="1" dirty="0"/>
              <a:t>context</a:t>
            </a:r>
            <a:r>
              <a:rPr lang="en-US" dirty="0"/>
              <a:t>)</a:t>
            </a:r>
          </a:p>
          <a:p>
            <a:br>
              <a:rPr lang="en-US" dirty="0"/>
            </a:br>
            <a:endParaRPr lang="en-US" dirty="0"/>
          </a:p>
        </p:txBody>
      </p:sp>
      <p:pic>
        <p:nvPicPr>
          <p:cNvPr id="4" name="Picture 3"/>
          <p:cNvPicPr>
            <a:picLocks noChangeAspect="1"/>
          </p:cNvPicPr>
          <p:nvPr/>
        </p:nvPicPr>
        <p:blipFill rotWithShape="1">
          <a:blip r:embed="rId2"/>
          <a:srcRect l="18454" t="20924" r="17347" b="4309"/>
          <a:stretch/>
        </p:blipFill>
        <p:spPr>
          <a:xfrm>
            <a:off x="457200" y="1772816"/>
            <a:ext cx="8229240" cy="4824536"/>
          </a:xfrm>
          <a:prstGeom prst="rect">
            <a:avLst/>
          </a:prstGeom>
        </p:spPr>
      </p:pic>
    </p:spTree>
    <p:extLst>
      <p:ext uri="{BB962C8B-B14F-4D97-AF65-F5344CB8AC3E}">
        <p14:creationId xmlns:p14="http://schemas.microsoft.com/office/powerpoint/2010/main" val="85949718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240" cy="648072"/>
          </a:xfrm>
        </p:spPr>
        <p:txBody>
          <a:bodyPr/>
          <a:lstStyle/>
          <a:p>
            <a:r>
              <a:rPr lang="en-US" sz="3400" kern="1200" spc="-1" dirty="0">
                <a:solidFill>
                  <a:srgbClr val="464653"/>
                </a:solidFill>
                <a:latin typeface="Gill Sans MT" panose="020B0502020104020203" pitchFamily="34" charset="0"/>
              </a:rPr>
              <a:t>Working with directories</a:t>
            </a:r>
            <a:endParaRPr lang="en-US" sz="3400" dirty="0"/>
          </a:p>
        </p:txBody>
      </p:sp>
      <p:sp>
        <p:nvSpPr>
          <p:cNvPr id="3" name="Text Placeholder 2"/>
          <p:cNvSpPr>
            <a:spLocks noGrp="1"/>
          </p:cNvSpPr>
          <p:nvPr>
            <p:ph type="body"/>
          </p:nvPr>
        </p:nvSpPr>
        <p:spPr>
          <a:xfrm>
            <a:off x="457200" y="1268760"/>
            <a:ext cx="8229240" cy="5112568"/>
          </a:xfrm>
        </p:spPr>
        <p:txBody>
          <a:bodyPr>
            <a:normAutofit/>
          </a:bodyPr>
          <a:lstStyle/>
          <a:p>
            <a:pPr marL="347663" indent="-231775" algn="l" rtl="0">
              <a:lnSpc>
                <a:spcPts val="2600"/>
              </a:lnSpc>
              <a:buClr>
                <a:srgbClr val="727CA3"/>
              </a:buClr>
              <a:buSzPct val="76000"/>
              <a:buFont typeface="Wingdings 3" charset="2"/>
              <a:buChar char=""/>
            </a:pPr>
            <a:r>
              <a:rPr lang="en-US" kern="1200" spc="-1" dirty="0">
                <a:solidFill>
                  <a:srgbClr val="000000"/>
                </a:solidFill>
                <a:latin typeface="Gill Sans MT" panose="020B0502020104020203" pitchFamily="34" charset="0"/>
              </a:rPr>
              <a:t>A second, optional argument allows the specification of permissions on the directory (controlling such issues as whether the directory is writable):</a:t>
            </a:r>
            <a:endParaRPr lang="en-US" dirty="0">
              <a:latin typeface="Gill Sans MT" panose="020B0502020104020203" pitchFamily="34" charset="0"/>
            </a:endParaRPr>
          </a:p>
          <a:p>
            <a:pPr>
              <a:lnSpc>
                <a:spcPts val="2600"/>
              </a:lnSpc>
            </a:pPr>
            <a:r>
              <a:rPr lang="en-US" dirty="0">
                <a:latin typeface="Gill Sans MT" panose="020B0502020104020203" pitchFamily="34" charset="0"/>
              </a:rPr>
              <a:t>     &lt;?</a:t>
            </a:r>
            <a:r>
              <a:rPr lang="en-US" dirty="0" err="1">
                <a:latin typeface="Gill Sans MT" panose="020B0502020104020203" pitchFamily="34" charset="0"/>
              </a:rPr>
              <a:t>php</a:t>
            </a:r>
            <a:endParaRPr lang="en-US" dirty="0">
              <a:latin typeface="Gill Sans MT" panose="020B0502020104020203" pitchFamily="34" charset="0"/>
            </a:endParaRPr>
          </a:p>
          <a:p>
            <a:pPr>
              <a:lnSpc>
                <a:spcPts val="2600"/>
              </a:lnSpc>
            </a:pPr>
            <a:r>
              <a:rPr lang="en-US" dirty="0">
                <a:latin typeface="Gill Sans MT" panose="020B0502020104020203" pitchFamily="34" charset="0"/>
              </a:rPr>
              <a:t>        </a:t>
            </a:r>
            <a:r>
              <a:rPr lang="en-US" dirty="0" err="1">
                <a:latin typeface="Gill Sans MT" panose="020B0502020104020203" pitchFamily="34" charset="0"/>
              </a:rPr>
              <a:t>mkdir</a:t>
            </a:r>
            <a:r>
              <a:rPr lang="en-US" dirty="0">
                <a:latin typeface="Gill Sans MT" panose="020B0502020104020203" pitchFamily="34" charset="0"/>
              </a:rPr>
              <a:t> ("directory");</a:t>
            </a:r>
          </a:p>
          <a:p>
            <a:pPr>
              <a:lnSpc>
                <a:spcPts val="2600"/>
              </a:lnSpc>
            </a:pPr>
            <a:r>
              <a:rPr lang="en-US" dirty="0">
                <a:latin typeface="Gill Sans MT" panose="020B0502020104020203" pitchFamily="34" charset="0"/>
              </a:rPr>
              <a:t>      ?&gt;</a:t>
            </a:r>
          </a:p>
          <a:p>
            <a:pPr marL="115888">
              <a:lnSpc>
                <a:spcPts val="2600"/>
              </a:lnSpc>
              <a:spcBef>
                <a:spcPts val="1200"/>
              </a:spcBef>
              <a:spcAft>
                <a:spcPts val="600"/>
              </a:spcAft>
            </a:pPr>
            <a:r>
              <a:rPr lang="en-US" sz="2000" b="1" dirty="0">
                <a:latin typeface="Gill Sans MT" panose="020B0502020104020203" pitchFamily="34" charset="0"/>
              </a:rPr>
              <a:t>Deleting a Directory</a:t>
            </a:r>
          </a:p>
          <a:p>
            <a:pPr marL="347663" indent="-231775" algn="l" rtl="0">
              <a:lnSpc>
                <a:spcPts val="2600"/>
              </a:lnSpc>
              <a:buClr>
                <a:srgbClr val="727CA3"/>
              </a:buClr>
              <a:buSzPct val="76000"/>
              <a:buFont typeface="Wingdings 3" charset="2"/>
              <a:buChar char=""/>
            </a:pPr>
            <a:r>
              <a:rPr lang="en-US" kern="1200" spc="-1" dirty="0">
                <a:solidFill>
                  <a:srgbClr val="000000"/>
                </a:solidFill>
                <a:latin typeface="Gill Sans MT" panose="020B0502020104020203" pitchFamily="34" charset="0"/>
              </a:rPr>
              <a:t>Directories are deleted in PHP using the </a:t>
            </a:r>
            <a:r>
              <a:rPr lang="en-US" kern="1200" spc="-1" dirty="0" err="1">
                <a:solidFill>
                  <a:srgbClr val="000000"/>
                </a:solidFill>
                <a:latin typeface="Gill Sans MT" panose="020B0502020104020203" pitchFamily="34" charset="0"/>
              </a:rPr>
              <a:t>rmdir</a:t>
            </a:r>
            <a:r>
              <a:rPr lang="en-US" kern="1200" spc="-1" dirty="0">
                <a:solidFill>
                  <a:srgbClr val="000000"/>
                </a:solidFill>
                <a:latin typeface="Gill Sans MT" panose="020B0502020104020203" pitchFamily="34" charset="0"/>
              </a:rPr>
              <a:t>() function. </a:t>
            </a:r>
          </a:p>
          <a:p>
            <a:pPr marL="347663" indent="-231775" algn="l" rtl="0">
              <a:lnSpc>
                <a:spcPts val="2600"/>
              </a:lnSpc>
              <a:buClr>
                <a:srgbClr val="727CA3"/>
              </a:buClr>
              <a:buSzPct val="76000"/>
              <a:buFont typeface="Wingdings 3" charset="2"/>
              <a:buChar char=""/>
            </a:pPr>
            <a:r>
              <a:rPr lang="en-US" kern="1200" spc="-1" dirty="0" err="1">
                <a:solidFill>
                  <a:srgbClr val="000000"/>
                </a:solidFill>
                <a:latin typeface="Gill Sans MT" panose="020B0502020104020203" pitchFamily="34" charset="0"/>
              </a:rPr>
              <a:t>rmdir</a:t>
            </a:r>
            <a:r>
              <a:rPr lang="en-US" kern="1200" spc="-1" dirty="0">
                <a:solidFill>
                  <a:srgbClr val="000000"/>
                </a:solidFill>
                <a:latin typeface="Gill Sans MT" panose="020B0502020104020203" pitchFamily="34" charset="0"/>
              </a:rPr>
              <a:t>() takes a single argument, the name of the directory to be deleted. </a:t>
            </a:r>
          </a:p>
          <a:p>
            <a:pPr marL="347663" indent="-231775" algn="l" rtl="0">
              <a:lnSpc>
                <a:spcPts val="2600"/>
              </a:lnSpc>
              <a:buClr>
                <a:srgbClr val="727CA3"/>
              </a:buClr>
              <a:buSzPct val="76000"/>
              <a:buFont typeface="Wingdings 3" charset="2"/>
              <a:buChar char=""/>
            </a:pPr>
            <a:r>
              <a:rPr lang="en-US" kern="1200" spc="-1" dirty="0">
                <a:solidFill>
                  <a:srgbClr val="000000"/>
                </a:solidFill>
                <a:latin typeface="Gill Sans MT" panose="020B0502020104020203" pitchFamily="34" charset="0"/>
              </a:rPr>
              <a:t>The deletion will only be successful if the directory is empty. </a:t>
            </a:r>
          </a:p>
          <a:p>
            <a:pPr marL="347663" indent="-231775" algn="l" rtl="0">
              <a:lnSpc>
                <a:spcPts val="2600"/>
              </a:lnSpc>
              <a:buClr>
                <a:srgbClr val="727CA3"/>
              </a:buClr>
              <a:buSzPct val="76000"/>
              <a:buFont typeface="Wingdings 3" charset="2"/>
              <a:buChar char=""/>
            </a:pPr>
            <a:r>
              <a:rPr lang="en-US" kern="1200" spc="-1" dirty="0">
                <a:solidFill>
                  <a:srgbClr val="000000"/>
                </a:solidFill>
                <a:latin typeface="Gill Sans MT" panose="020B0502020104020203" pitchFamily="34" charset="0"/>
              </a:rPr>
              <a:t>If the directory contains files or other sub-directories the deletion cannot be performed until those files and sub-directories are also deleted.</a:t>
            </a:r>
          </a:p>
          <a:p>
            <a:pPr>
              <a:lnSpc>
                <a:spcPts val="2600"/>
              </a:lnSpc>
            </a:pPr>
            <a:r>
              <a:rPr lang="en-US" dirty="0">
                <a:latin typeface="Gill Sans MT" panose="020B0502020104020203" pitchFamily="34" charset="0"/>
              </a:rPr>
              <a:t> &lt;?</a:t>
            </a:r>
            <a:r>
              <a:rPr lang="en-US" dirty="0" err="1">
                <a:latin typeface="Gill Sans MT" panose="020B0502020104020203" pitchFamily="34" charset="0"/>
              </a:rPr>
              <a:t>php</a:t>
            </a:r>
            <a:endParaRPr lang="en-US" dirty="0">
              <a:latin typeface="Gill Sans MT" panose="020B0502020104020203" pitchFamily="34" charset="0"/>
            </a:endParaRPr>
          </a:p>
          <a:p>
            <a:pPr>
              <a:lnSpc>
                <a:spcPts val="2600"/>
              </a:lnSpc>
            </a:pPr>
            <a:r>
              <a:rPr lang="en-US" dirty="0">
                <a:latin typeface="Gill Sans MT" panose="020B0502020104020203" pitchFamily="34" charset="0"/>
              </a:rPr>
              <a:t>        </a:t>
            </a:r>
            <a:r>
              <a:rPr lang="en-US" dirty="0" err="1">
                <a:latin typeface="Gill Sans MT" panose="020B0502020104020203" pitchFamily="34" charset="0"/>
              </a:rPr>
              <a:t>rmdir</a:t>
            </a:r>
            <a:r>
              <a:rPr lang="en-US" dirty="0">
                <a:latin typeface="Gill Sans MT" panose="020B0502020104020203" pitchFamily="34" charset="0"/>
              </a:rPr>
              <a:t> ("directory");</a:t>
            </a:r>
          </a:p>
          <a:p>
            <a:pPr>
              <a:lnSpc>
                <a:spcPts val="2600"/>
              </a:lnSpc>
            </a:pPr>
            <a:r>
              <a:rPr lang="en-US" dirty="0">
                <a:latin typeface="Gill Sans MT" panose="020B0502020104020203" pitchFamily="34" charset="0"/>
              </a:rPr>
              <a:t>      ?&gt;</a:t>
            </a:r>
            <a:endParaRPr lang="en-US" kern="1200" spc="-1" dirty="0">
              <a:solidFill>
                <a:srgbClr val="000000"/>
              </a:solidFill>
              <a:latin typeface="Gill Sans MT" panose="020B0502020104020203" pitchFamily="34" charset="0"/>
            </a:endParaRPr>
          </a:p>
          <a:p>
            <a:endParaRPr lang="en-US" dirty="0">
              <a:latin typeface="Gill Sans MT" panose="020B0502020104020203" pitchFamily="34" charset="0"/>
            </a:endParaRPr>
          </a:p>
          <a:p>
            <a:endParaRPr lang="en-US" dirty="0"/>
          </a:p>
        </p:txBody>
      </p:sp>
    </p:spTree>
    <p:extLst>
      <p:ext uri="{BB962C8B-B14F-4D97-AF65-F5344CB8AC3E}">
        <p14:creationId xmlns:p14="http://schemas.microsoft.com/office/powerpoint/2010/main" val="296693558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240" cy="720080"/>
          </a:xfrm>
        </p:spPr>
        <p:txBody>
          <a:bodyPr/>
          <a:lstStyle/>
          <a:p>
            <a:r>
              <a:rPr lang="en-US" sz="2800" dirty="0">
                <a:latin typeface="Gill Sans MT" panose="020B0502020104020203" pitchFamily="34" charset="0"/>
              </a:rPr>
              <a:t>Finding and Changing the Current Working Directory</a:t>
            </a:r>
          </a:p>
        </p:txBody>
      </p:sp>
      <p:sp>
        <p:nvSpPr>
          <p:cNvPr id="3" name="Text Placeholder 2"/>
          <p:cNvSpPr>
            <a:spLocks noGrp="1"/>
          </p:cNvSpPr>
          <p:nvPr>
            <p:ph type="body"/>
          </p:nvPr>
        </p:nvSpPr>
        <p:spPr>
          <a:xfrm>
            <a:off x="457200" y="1340768"/>
            <a:ext cx="8229240" cy="4968552"/>
          </a:xfrm>
        </p:spPr>
        <p:txBody>
          <a:bodyPr>
            <a:normAutofit lnSpcReduction="10000"/>
          </a:bodyPr>
          <a:lstStyle/>
          <a:p>
            <a:pPr marL="347663" indent="-231775" algn="l" rtl="0">
              <a:lnSpc>
                <a:spcPts val="3400"/>
              </a:lnSpc>
              <a:buClr>
                <a:srgbClr val="727CA3"/>
              </a:buClr>
              <a:buSzPct val="76000"/>
              <a:buFont typeface="Wingdings 3" charset="2"/>
              <a:buChar char=""/>
            </a:pPr>
            <a:r>
              <a:rPr lang="en-US" sz="2400" kern="1200" spc="-1" dirty="0">
                <a:solidFill>
                  <a:srgbClr val="000000"/>
                </a:solidFill>
                <a:latin typeface="Gill Sans MT" panose="020B0502020104020203" pitchFamily="34" charset="0"/>
              </a:rPr>
              <a:t>It is unlikely that a web application will be able to perform all of its file related tasks in a single directory. </a:t>
            </a:r>
          </a:p>
          <a:p>
            <a:pPr marL="347663" indent="-231775" algn="l" rtl="0">
              <a:lnSpc>
                <a:spcPts val="3400"/>
              </a:lnSpc>
              <a:buClr>
                <a:srgbClr val="727CA3"/>
              </a:buClr>
              <a:buSzPct val="76000"/>
              <a:buFont typeface="Wingdings 3" charset="2"/>
              <a:buChar char=""/>
            </a:pPr>
            <a:r>
              <a:rPr lang="en-US" sz="2400" kern="1200" spc="-1" dirty="0">
                <a:solidFill>
                  <a:srgbClr val="000000"/>
                </a:solidFill>
                <a:latin typeface="Gill Sans MT" panose="020B0502020104020203" pitchFamily="34" charset="0"/>
              </a:rPr>
              <a:t>For this reason, it is vital to be able to both find out the current working directory, and change to another directory from within a PHP script.</a:t>
            </a:r>
          </a:p>
          <a:p>
            <a:pPr marL="347663" indent="-231775" algn="l" rtl="0">
              <a:lnSpc>
                <a:spcPts val="3400"/>
              </a:lnSpc>
              <a:buClr>
                <a:srgbClr val="727CA3"/>
              </a:buClr>
              <a:buSzPct val="76000"/>
              <a:buFont typeface="Wingdings 3" charset="2"/>
              <a:buChar char=""/>
            </a:pPr>
            <a:r>
              <a:rPr lang="en-US" sz="2400" kern="1200" spc="-1" dirty="0">
                <a:solidFill>
                  <a:srgbClr val="000000"/>
                </a:solidFill>
                <a:latin typeface="Gill Sans MT" panose="020B0502020104020203" pitchFamily="34" charset="0"/>
              </a:rPr>
              <a:t>The current working directory can be identified using the </a:t>
            </a:r>
            <a:r>
              <a:rPr lang="en-US" sz="2400" kern="1200" spc="-1" dirty="0" err="1">
                <a:solidFill>
                  <a:srgbClr val="000000"/>
                </a:solidFill>
                <a:latin typeface="Gill Sans MT" panose="020B0502020104020203" pitchFamily="34" charset="0"/>
              </a:rPr>
              <a:t>getCwd</a:t>
            </a:r>
            <a:r>
              <a:rPr lang="en-US" sz="2400" kern="1200" spc="-1" dirty="0">
                <a:solidFill>
                  <a:srgbClr val="000000"/>
                </a:solidFill>
                <a:latin typeface="Gill Sans MT" panose="020B0502020104020203" pitchFamily="34" charset="0"/>
              </a:rPr>
              <a:t>() function:</a:t>
            </a:r>
          </a:p>
          <a:p>
            <a:endParaRPr lang="en-US" sz="2300" dirty="0">
              <a:latin typeface="Gill Sans MT" panose="020B0502020104020203" pitchFamily="34" charset="0"/>
            </a:endParaRPr>
          </a:p>
          <a:p>
            <a:pPr marL="465138"/>
            <a:r>
              <a:rPr lang="en-US" sz="2300" dirty="0">
                <a:latin typeface="Gill Sans MT" panose="020B0502020104020203" pitchFamily="34" charset="0"/>
              </a:rPr>
              <a:t>&lt;?</a:t>
            </a:r>
            <a:r>
              <a:rPr lang="en-US" sz="2300" dirty="0" err="1">
                <a:latin typeface="Gill Sans MT" panose="020B0502020104020203" pitchFamily="34" charset="0"/>
              </a:rPr>
              <a:t>php</a:t>
            </a:r>
            <a:endParaRPr lang="en-US" sz="2300" dirty="0">
              <a:latin typeface="Gill Sans MT" panose="020B0502020104020203" pitchFamily="34" charset="0"/>
            </a:endParaRPr>
          </a:p>
          <a:p>
            <a:pPr marL="465138"/>
            <a:r>
              <a:rPr lang="en-US" sz="2300" dirty="0">
                <a:latin typeface="Gill Sans MT" panose="020B0502020104020203" pitchFamily="34" charset="0"/>
              </a:rPr>
              <a:t>$</a:t>
            </a:r>
            <a:r>
              <a:rPr lang="en-US" sz="2300" dirty="0" err="1">
                <a:latin typeface="Gill Sans MT" panose="020B0502020104020203" pitchFamily="34" charset="0"/>
              </a:rPr>
              <a:t>current_dir</a:t>
            </a:r>
            <a:r>
              <a:rPr lang="en-US" sz="2300" dirty="0">
                <a:latin typeface="Gill Sans MT" panose="020B0502020104020203" pitchFamily="34" charset="0"/>
              </a:rPr>
              <a:t> = </a:t>
            </a:r>
            <a:r>
              <a:rPr lang="en-US" sz="2300" dirty="0" err="1">
                <a:latin typeface="Gill Sans MT" panose="020B0502020104020203" pitchFamily="34" charset="0"/>
              </a:rPr>
              <a:t>getCwd</a:t>
            </a:r>
            <a:r>
              <a:rPr lang="en-US" sz="2300" dirty="0">
                <a:latin typeface="Gill Sans MT" panose="020B0502020104020203" pitchFamily="34" charset="0"/>
              </a:rPr>
              <a:t>();</a:t>
            </a:r>
          </a:p>
          <a:p>
            <a:pPr marL="465138"/>
            <a:endParaRPr lang="en-US" sz="2300" dirty="0">
              <a:latin typeface="Gill Sans MT" panose="020B0502020104020203" pitchFamily="34" charset="0"/>
            </a:endParaRPr>
          </a:p>
          <a:p>
            <a:pPr marL="465138"/>
            <a:r>
              <a:rPr lang="en-US" sz="2300" dirty="0">
                <a:latin typeface="Gill Sans MT" panose="020B0502020104020203" pitchFamily="34" charset="0"/>
              </a:rPr>
              <a:t>echo "Current directory is $</a:t>
            </a:r>
            <a:r>
              <a:rPr lang="en-US" sz="2300" dirty="0" err="1">
                <a:latin typeface="Gill Sans MT" panose="020B0502020104020203" pitchFamily="34" charset="0"/>
              </a:rPr>
              <a:t>current_dir</a:t>
            </a:r>
            <a:r>
              <a:rPr lang="en-US" sz="2300" dirty="0">
                <a:latin typeface="Gill Sans MT" panose="020B0502020104020203" pitchFamily="34" charset="0"/>
              </a:rPr>
              <a:t>";</a:t>
            </a:r>
          </a:p>
          <a:p>
            <a:pPr marL="465138"/>
            <a:r>
              <a:rPr lang="en-US" sz="2300" dirty="0">
                <a:latin typeface="Gill Sans MT" panose="020B0502020104020203" pitchFamily="34" charset="0"/>
              </a:rPr>
              <a:t>?&gt;</a:t>
            </a:r>
          </a:p>
        </p:txBody>
      </p:sp>
    </p:spTree>
    <p:extLst>
      <p:ext uri="{BB962C8B-B14F-4D97-AF65-F5344CB8AC3E}">
        <p14:creationId xmlns:p14="http://schemas.microsoft.com/office/powerpoint/2010/main" val="244663005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240" cy="576064"/>
          </a:xfrm>
        </p:spPr>
        <p:txBody>
          <a:bodyPr/>
          <a:lstStyle/>
          <a:p>
            <a:r>
              <a:rPr lang="en-US" sz="2800" dirty="0">
                <a:latin typeface="Gill Sans MT" panose="020B0502020104020203" pitchFamily="34" charset="0"/>
              </a:rPr>
              <a:t>Change current working directory: </a:t>
            </a:r>
            <a:r>
              <a:rPr lang="en-US" sz="2800" dirty="0" err="1">
                <a:latin typeface="Gill Sans MT" panose="020B0502020104020203" pitchFamily="34" charset="0"/>
              </a:rPr>
              <a:t>chdir</a:t>
            </a:r>
            <a:r>
              <a:rPr lang="en-US" sz="2800" dirty="0">
                <a:latin typeface="Gill Sans MT" panose="020B0502020104020203" pitchFamily="34" charset="0"/>
              </a:rPr>
              <a:t>() function</a:t>
            </a:r>
          </a:p>
        </p:txBody>
      </p:sp>
      <p:sp>
        <p:nvSpPr>
          <p:cNvPr id="3" name="Text Placeholder 2"/>
          <p:cNvSpPr>
            <a:spLocks noGrp="1"/>
          </p:cNvSpPr>
          <p:nvPr>
            <p:ph type="body"/>
          </p:nvPr>
        </p:nvSpPr>
        <p:spPr>
          <a:xfrm>
            <a:off x="457200" y="1268760"/>
            <a:ext cx="8229240" cy="5040560"/>
          </a:xfrm>
        </p:spPr>
        <p:txBody>
          <a:bodyPr>
            <a:normAutofit/>
          </a:bodyPr>
          <a:lstStyle/>
          <a:p>
            <a:pPr marL="115888"/>
            <a:r>
              <a:rPr lang="en-US" sz="2000" dirty="0" err="1">
                <a:latin typeface="Gill Sans MT" panose="020B0502020104020203" pitchFamily="34" charset="0"/>
              </a:rPr>
              <a:t>chdir</a:t>
            </a:r>
            <a:r>
              <a:rPr lang="en-US" sz="2000" dirty="0">
                <a:latin typeface="Gill Sans MT" panose="020B0502020104020203" pitchFamily="34" charset="0"/>
              </a:rPr>
              <a:t>() takes as the only argument the path of the new directory:</a:t>
            </a:r>
          </a:p>
          <a:p>
            <a:pPr marL="115888"/>
            <a:endParaRPr lang="en-US" sz="2000" dirty="0">
              <a:latin typeface="Gill Sans MT" panose="020B0502020104020203" pitchFamily="34" charset="0"/>
            </a:endParaRPr>
          </a:p>
          <a:p>
            <a:pPr marL="115888"/>
            <a:r>
              <a:rPr lang="en-US" sz="2000" dirty="0">
                <a:latin typeface="Gill Sans MT" panose="020B0502020104020203" pitchFamily="34" charset="0"/>
              </a:rPr>
              <a:t>&lt;?</a:t>
            </a:r>
            <a:r>
              <a:rPr lang="en-US" sz="2000" dirty="0" err="1">
                <a:latin typeface="Gill Sans MT" panose="020B0502020104020203" pitchFamily="34" charset="0"/>
              </a:rPr>
              <a:t>php</a:t>
            </a:r>
            <a:endParaRPr lang="en-US" sz="2000" dirty="0">
              <a:latin typeface="Gill Sans MT" panose="020B0502020104020203" pitchFamily="34" charset="0"/>
            </a:endParaRPr>
          </a:p>
          <a:p>
            <a:pPr marL="115888"/>
            <a:endParaRPr lang="en-US" sz="2000" dirty="0">
              <a:latin typeface="Gill Sans MT" panose="020B0502020104020203" pitchFamily="34" charset="0"/>
            </a:endParaRPr>
          </a:p>
          <a:p>
            <a:pPr marL="115888"/>
            <a:r>
              <a:rPr lang="en-US" sz="2000" dirty="0">
                <a:latin typeface="Gill Sans MT" panose="020B0502020104020203" pitchFamily="34" charset="0"/>
              </a:rPr>
              <a:t>$</a:t>
            </a:r>
            <a:r>
              <a:rPr lang="en-US" sz="2000" dirty="0" err="1">
                <a:latin typeface="Gill Sans MT" panose="020B0502020104020203" pitchFamily="34" charset="0"/>
              </a:rPr>
              <a:t>current_dir</a:t>
            </a:r>
            <a:r>
              <a:rPr lang="en-US" sz="2000" dirty="0">
                <a:latin typeface="Gill Sans MT" panose="020B0502020104020203" pitchFamily="34" charset="0"/>
              </a:rPr>
              <a:t> = </a:t>
            </a:r>
            <a:r>
              <a:rPr lang="en-US" sz="2000" dirty="0" err="1">
                <a:latin typeface="Gill Sans MT" panose="020B0502020104020203" pitchFamily="34" charset="0"/>
              </a:rPr>
              <a:t>getCwd</a:t>
            </a:r>
            <a:r>
              <a:rPr lang="en-US" sz="2000" dirty="0">
                <a:latin typeface="Gill Sans MT" panose="020B0502020104020203" pitchFamily="34" charset="0"/>
              </a:rPr>
              <a:t>();</a:t>
            </a:r>
          </a:p>
          <a:p>
            <a:pPr marL="115888"/>
            <a:endParaRPr lang="en-US" sz="2000" dirty="0">
              <a:latin typeface="Gill Sans MT" panose="020B0502020104020203" pitchFamily="34" charset="0"/>
            </a:endParaRPr>
          </a:p>
          <a:p>
            <a:pPr marL="115888"/>
            <a:r>
              <a:rPr lang="en-US" sz="2000" dirty="0">
                <a:latin typeface="Gill Sans MT" panose="020B0502020104020203" pitchFamily="34" charset="0"/>
              </a:rPr>
              <a:t>echo "Current directory is $</a:t>
            </a:r>
            <a:r>
              <a:rPr lang="en-US" sz="2000" dirty="0" err="1">
                <a:latin typeface="Gill Sans MT" panose="020B0502020104020203" pitchFamily="34" charset="0"/>
              </a:rPr>
              <a:t>current_dir</a:t>
            </a:r>
            <a:r>
              <a:rPr lang="en-US" sz="2000" dirty="0">
                <a:latin typeface="Gill Sans MT" panose="020B0502020104020203" pitchFamily="34" charset="0"/>
              </a:rPr>
              <a:t> &lt;</a:t>
            </a:r>
            <a:r>
              <a:rPr lang="en-US" sz="2000" dirty="0" err="1">
                <a:latin typeface="Gill Sans MT" panose="020B0502020104020203" pitchFamily="34" charset="0"/>
              </a:rPr>
              <a:t>br</a:t>
            </a:r>
            <a:r>
              <a:rPr lang="en-US" sz="2000" dirty="0">
                <a:latin typeface="Gill Sans MT" panose="020B0502020104020203" pitchFamily="34" charset="0"/>
              </a:rPr>
              <a:t>&gt;";</a:t>
            </a:r>
          </a:p>
          <a:p>
            <a:pPr marL="115888"/>
            <a:endParaRPr lang="en-US" sz="2000" dirty="0">
              <a:latin typeface="Gill Sans MT" panose="020B0502020104020203" pitchFamily="34" charset="0"/>
            </a:endParaRPr>
          </a:p>
          <a:p>
            <a:pPr marL="115888"/>
            <a:r>
              <a:rPr lang="en-US" sz="2000" dirty="0" err="1">
                <a:latin typeface="Gill Sans MT" panose="020B0502020104020203" pitchFamily="34" charset="0"/>
              </a:rPr>
              <a:t>chdir</a:t>
            </a:r>
            <a:r>
              <a:rPr lang="en-US" sz="2000" dirty="0">
                <a:latin typeface="Gill Sans MT" panose="020B0502020104020203" pitchFamily="34" charset="0"/>
              </a:rPr>
              <a:t> ("</a:t>
            </a:r>
            <a:r>
              <a:rPr lang="en-US" sz="2000" dirty="0" err="1">
                <a:latin typeface="Gill Sans MT" panose="020B0502020104020203" pitchFamily="34" charset="0"/>
              </a:rPr>
              <a:t>tmp</a:t>
            </a:r>
            <a:r>
              <a:rPr lang="en-US" sz="2000" dirty="0">
                <a:latin typeface="Gill Sans MT" panose="020B0502020104020203" pitchFamily="34" charset="0"/>
              </a:rPr>
              <a:t>");</a:t>
            </a:r>
          </a:p>
          <a:p>
            <a:pPr marL="115888"/>
            <a:endParaRPr lang="en-US" sz="2000" dirty="0">
              <a:latin typeface="Gill Sans MT" panose="020B0502020104020203" pitchFamily="34" charset="0"/>
            </a:endParaRPr>
          </a:p>
          <a:p>
            <a:pPr marL="115888"/>
            <a:r>
              <a:rPr lang="en-US" sz="2000" dirty="0">
                <a:latin typeface="Gill Sans MT" panose="020B0502020104020203" pitchFamily="34" charset="0"/>
              </a:rPr>
              <a:t>$</a:t>
            </a:r>
            <a:r>
              <a:rPr lang="en-US" sz="2000" dirty="0" err="1">
                <a:latin typeface="Gill Sans MT" panose="020B0502020104020203" pitchFamily="34" charset="0"/>
              </a:rPr>
              <a:t>current_dir</a:t>
            </a:r>
            <a:r>
              <a:rPr lang="en-US" sz="2000" dirty="0">
                <a:latin typeface="Gill Sans MT" panose="020B0502020104020203" pitchFamily="34" charset="0"/>
              </a:rPr>
              <a:t> = </a:t>
            </a:r>
            <a:r>
              <a:rPr lang="en-US" sz="2000" dirty="0" err="1">
                <a:latin typeface="Gill Sans MT" panose="020B0502020104020203" pitchFamily="34" charset="0"/>
              </a:rPr>
              <a:t>getCwd</a:t>
            </a:r>
            <a:r>
              <a:rPr lang="en-US" sz="2000" dirty="0">
                <a:latin typeface="Gill Sans MT" panose="020B0502020104020203" pitchFamily="34" charset="0"/>
              </a:rPr>
              <a:t>();</a:t>
            </a:r>
          </a:p>
          <a:p>
            <a:pPr marL="115888"/>
            <a:endParaRPr lang="en-US" sz="2000" dirty="0">
              <a:latin typeface="Gill Sans MT" panose="020B0502020104020203" pitchFamily="34" charset="0"/>
            </a:endParaRPr>
          </a:p>
          <a:p>
            <a:pPr marL="115888"/>
            <a:r>
              <a:rPr lang="en-US" sz="2000" dirty="0">
                <a:latin typeface="Gill Sans MT" panose="020B0502020104020203" pitchFamily="34" charset="0"/>
              </a:rPr>
              <a:t>echo "Current directory is now $</a:t>
            </a:r>
            <a:r>
              <a:rPr lang="en-US" sz="2000" dirty="0" err="1">
                <a:latin typeface="Gill Sans MT" panose="020B0502020104020203" pitchFamily="34" charset="0"/>
              </a:rPr>
              <a:t>current_dir</a:t>
            </a:r>
            <a:r>
              <a:rPr lang="en-US" sz="2000" dirty="0">
                <a:latin typeface="Gill Sans MT" panose="020B0502020104020203" pitchFamily="34" charset="0"/>
              </a:rPr>
              <a:t> &lt;</a:t>
            </a:r>
            <a:r>
              <a:rPr lang="en-US" sz="2000" dirty="0" err="1">
                <a:latin typeface="Gill Sans MT" panose="020B0502020104020203" pitchFamily="34" charset="0"/>
              </a:rPr>
              <a:t>br</a:t>
            </a:r>
            <a:r>
              <a:rPr lang="en-US" sz="2000" dirty="0">
                <a:latin typeface="Gill Sans MT" panose="020B0502020104020203" pitchFamily="34" charset="0"/>
              </a:rPr>
              <a:t>&gt;";</a:t>
            </a:r>
          </a:p>
          <a:p>
            <a:pPr marL="115888"/>
            <a:r>
              <a:rPr lang="en-US" sz="2000" dirty="0">
                <a:latin typeface="Gill Sans MT" panose="020B0502020104020203" pitchFamily="34" charset="0"/>
              </a:rPr>
              <a:t>?&gt;</a:t>
            </a:r>
          </a:p>
          <a:p>
            <a:pPr marL="115888"/>
            <a:r>
              <a:rPr lang="en-US" sz="2000" dirty="0">
                <a:latin typeface="Gill Sans MT" panose="020B0502020104020203" pitchFamily="34" charset="0"/>
              </a:rPr>
              <a:t>“</a:t>
            </a:r>
            <a:r>
              <a:rPr lang="en-US" sz="2000" dirty="0" err="1">
                <a:latin typeface="Gill Sans MT" panose="020B0502020104020203" pitchFamily="34" charset="0"/>
              </a:rPr>
              <a:t>tmp</a:t>
            </a:r>
            <a:r>
              <a:rPr lang="en-US" sz="2000" dirty="0">
                <a:latin typeface="Gill Sans MT" panose="020B0502020104020203" pitchFamily="34" charset="0"/>
              </a:rPr>
              <a:t>” folder should be created inside current directory</a:t>
            </a:r>
          </a:p>
        </p:txBody>
      </p:sp>
    </p:spTree>
    <p:extLst>
      <p:ext uri="{BB962C8B-B14F-4D97-AF65-F5344CB8AC3E}">
        <p14:creationId xmlns:p14="http://schemas.microsoft.com/office/powerpoint/2010/main" val="3569658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rPr>
              <a:t>Request/ response …. Con’t… </a:t>
            </a:r>
            <a:endParaRPr lang="en-US" sz="3200" b="0" strike="noStrike" spc="-1">
              <a:latin typeface="Arial"/>
            </a:endParaRPr>
          </a:p>
        </p:txBody>
      </p:sp>
      <p:sp>
        <p:nvSpPr>
          <p:cNvPr id="172" name="CustomShape 2"/>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EDCE2AC0-FE0D-4B06-9573-E2AA7362B73A}" type="slidenum">
              <a:rPr lang="en-US" sz="1400" b="0" strike="noStrike" spc="-1">
                <a:solidFill>
                  <a:srgbClr val="464653"/>
                </a:solidFill>
                <a:latin typeface="Gill Sans MT"/>
              </a:rPr>
              <a:t>13</a:t>
            </a:fld>
            <a:endParaRPr lang="en-US" sz="1400" b="0" strike="noStrike" spc="-1">
              <a:latin typeface="Arial"/>
            </a:endParaRPr>
          </a:p>
        </p:txBody>
      </p:sp>
      <p:sp>
        <p:nvSpPr>
          <p:cNvPr id="173" name="CustomShape 3"/>
          <p:cNvSpPr/>
          <p:nvPr/>
        </p:nvSpPr>
        <p:spPr>
          <a:xfrm>
            <a:off x="76320" y="1219320"/>
            <a:ext cx="8914680" cy="5028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1160" indent="-280440">
              <a:lnSpc>
                <a:spcPct val="100000"/>
              </a:lnSpc>
              <a:spcBef>
                <a:spcPts val="601"/>
              </a:spcBef>
            </a:pPr>
            <a:r>
              <a:rPr lang="en-US" sz="2400" b="0" strike="noStrike" spc="-1">
                <a:solidFill>
                  <a:srgbClr val="000000"/>
                </a:solidFill>
                <a:latin typeface="Nyala"/>
              </a:rPr>
              <a:t>1. You enter </a:t>
            </a:r>
            <a:r>
              <a:rPr lang="en-US" sz="2400" b="0" i="1" strike="noStrike" spc="-1">
                <a:solidFill>
                  <a:srgbClr val="000000"/>
                </a:solidFill>
                <a:latin typeface="Nyala"/>
              </a:rPr>
              <a:t>http://server.com </a:t>
            </a:r>
            <a:r>
              <a:rPr lang="en-US" sz="2400" b="0" strike="noStrike" spc="-1">
                <a:solidFill>
                  <a:srgbClr val="000000"/>
                </a:solidFill>
                <a:latin typeface="Nyala"/>
              </a:rPr>
              <a:t>into your browser’s address bar.</a:t>
            </a:r>
            <a:endParaRPr lang="en-US" sz="2400" b="0" strike="noStrike" spc="-1">
              <a:latin typeface="Arial"/>
            </a:endParaRPr>
          </a:p>
          <a:p>
            <a:pPr marL="281160" indent="-280440">
              <a:lnSpc>
                <a:spcPct val="100000"/>
              </a:lnSpc>
              <a:spcBef>
                <a:spcPts val="601"/>
              </a:spcBef>
            </a:pPr>
            <a:r>
              <a:rPr lang="en-US" sz="2400" b="0" strike="noStrike" spc="-1">
                <a:solidFill>
                  <a:srgbClr val="000000"/>
                </a:solidFill>
                <a:latin typeface="Nyala"/>
              </a:rPr>
              <a:t>2. Your browser looks up the IP address for </a:t>
            </a:r>
            <a:r>
              <a:rPr lang="en-US" sz="2400" b="0" i="1" strike="noStrike" spc="-1">
                <a:solidFill>
                  <a:srgbClr val="000000"/>
                </a:solidFill>
                <a:latin typeface="Nyala"/>
              </a:rPr>
              <a:t>server.com</a:t>
            </a:r>
            <a:r>
              <a:rPr lang="en-US" sz="2400" b="0" strike="noStrike" spc="-1">
                <a:solidFill>
                  <a:srgbClr val="000000"/>
                </a:solidFill>
                <a:latin typeface="Nyala"/>
              </a:rPr>
              <a:t>.</a:t>
            </a:r>
            <a:endParaRPr lang="en-US" sz="2400" b="0" strike="noStrike" spc="-1">
              <a:latin typeface="Arial"/>
            </a:endParaRPr>
          </a:p>
          <a:p>
            <a:pPr marL="281160" indent="-280440">
              <a:lnSpc>
                <a:spcPct val="100000"/>
              </a:lnSpc>
              <a:spcBef>
                <a:spcPts val="601"/>
              </a:spcBef>
            </a:pPr>
            <a:r>
              <a:rPr lang="en-US" sz="2400" b="0" strike="noStrike" spc="-1">
                <a:solidFill>
                  <a:srgbClr val="000000"/>
                </a:solidFill>
                <a:latin typeface="Nyala"/>
              </a:rPr>
              <a:t>3. Your browser issues a request to that address for the web server’s home page.</a:t>
            </a:r>
            <a:endParaRPr lang="en-US" sz="2400" b="0" strike="noStrike" spc="-1">
              <a:latin typeface="Arial"/>
            </a:endParaRPr>
          </a:p>
          <a:p>
            <a:pPr marL="281160" indent="-280440">
              <a:lnSpc>
                <a:spcPct val="100000"/>
              </a:lnSpc>
              <a:spcBef>
                <a:spcPts val="601"/>
              </a:spcBef>
            </a:pPr>
            <a:r>
              <a:rPr lang="en-US" sz="2400" b="0" strike="noStrike" spc="-1">
                <a:solidFill>
                  <a:srgbClr val="000000"/>
                </a:solidFill>
                <a:latin typeface="Nyala"/>
              </a:rPr>
              <a:t>4. The request crosses the Internet and arrives at the </a:t>
            </a:r>
            <a:r>
              <a:rPr lang="en-US" sz="2400" b="0" i="1" strike="noStrike" spc="-1">
                <a:solidFill>
                  <a:srgbClr val="000000"/>
                </a:solidFill>
                <a:latin typeface="Nyala"/>
              </a:rPr>
              <a:t>server.com </a:t>
            </a:r>
            <a:r>
              <a:rPr lang="en-US" sz="2400" b="0" strike="noStrike" spc="-1">
                <a:solidFill>
                  <a:srgbClr val="000000"/>
                </a:solidFill>
                <a:latin typeface="Nyala"/>
              </a:rPr>
              <a:t>web server.</a:t>
            </a:r>
            <a:endParaRPr lang="en-US" sz="2400" b="0" strike="noStrike" spc="-1">
              <a:latin typeface="Arial"/>
            </a:endParaRPr>
          </a:p>
          <a:p>
            <a:pPr marL="281160" indent="-280440">
              <a:lnSpc>
                <a:spcPct val="100000"/>
              </a:lnSpc>
              <a:spcBef>
                <a:spcPts val="601"/>
              </a:spcBef>
            </a:pPr>
            <a:r>
              <a:rPr lang="en-US" sz="2400" b="0" strike="noStrike" spc="-1">
                <a:solidFill>
                  <a:srgbClr val="000000"/>
                </a:solidFill>
                <a:latin typeface="Nyala"/>
              </a:rPr>
              <a:t>5. The web server, having received the request, fetches the home page from its hard disk.</a:t>
            </a:r>
            <a:endParaRPr lang="en-US" sz="2400" b="0" strike="noStrike" spc="-1">
              <a:latin typeface="Arial"/>
            </a:endParaRPr>
          </a:p>
          <a:p>
            <a:pPr marL="281160" indent="-280440">
              <a:lnSpc>
                <a:spcPct val="100000"/>
              </a:lnSpc>
              <a:spcBef>
                <a:spcPts val="601"/>
              </a:spcBef>
            </a:pPr>
            <a:r>
              <a:rPr lang="en-US" sz="2400" b="0" strike="noStrike" spc="-1">
                <a:solidFill>
                  <a:srgbClr val="000000"/>
                </a:solidFill>
                <a:latin typeface="Nyala"/>
              </a:rPr>
              <a:t>6. With the home page now in memory, the web server notices that it is a file incorporating PHP scripting and passes the page to the PHP interpreter.</a:t>
            </a:r>
            <a:endParaRPr lang="en-US" sz="2400" b="0" strike="noStrike" spc="-1">
              <a:latin typeface="Arial"/>
            </a:endParaRPr>
          </a:p>
          <a:p>
            <a:pPr marL="281160" indent="-280440">
              <a:lnSpc>
                <a:spcPct val="100000"/>
              </a:lnSpc>
              <a:spcBef>
                <a:spcPts val="601"/>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240" cy="648072"/>
          </a:xfrm>
        </p:spPr>
        <p:txBody>
          <a:bodyPr/>
          <a:lstStyle/>
          <a:p>
            <a:r>
              <a:rPr lang="en-US" sz="3200" dirty="0">
                <a:latin typeface="Gill Sans MT" panose="020B0502020104020203" pitchFamily="34" charset="0"/>
              </a:rPr>
              <a:t>Listing Files in a Directory</a:t>
            </a:r>
          </a:p>
        </p:txBody>
      </p:sp>
      <p:sp>
        <p:nvSpPr>
          <p:cNvPr id="3" name="Text Placeholder 2"/>
          <p:cNvSpPr>
            <a:spLocks noGrp="1"/>
          </p:cNvSpPr>
          <p:nvPr>
            <p:ph type="body"/>
          </p:nvPr>
        </p:nvSpPr>
        <p:spPr>
          <a:xfrm>
            <a:off x="457200" y="1196752"/>
            <a:ext cx="8229240" cy="5184576"/>
          </a:xfrm>
        </p:spPr>
        <p:txBody>
          <a:bodyPr>
            <a:normAutofit fontScale="77500" lnSpcReduction="20000"/>
          </a:bodyPr>
          <a:lstStyle/>
          <a:p>
            <a:pPr marL="347663" indent="-231775" algn="l" rtl="0">
              <a:lnSpc>
                <a:spcPts val="2800"/>
              </a:lnSpc>
              <a:buClr>
                <a:srgbClr val="727CA3"/>
              </a:buClr>
              <a:buSzPct val="76000"/>
              <a:buFont typeface="Wingdings 3" charset="2"/>
              <a:buChar char=""/>
            </a:pPr>
            <a:r>
              <a:rPr lang="en-US" sz="2400" kern="1200" spc="-1" dirty="0">
                <a:solidFill>
                  <a:srgbClr val="000000"/>
                </a:solidFill>
                <a:latin typeface="Gill Sans MT" panose="020B0502020104020203" pitchFamily="34" charset="0"/>
              </a:rPr>
              <a:t>The files in a directory can be read using the PHP </a:t>
            </a:r>
            <a:r>
              <a:rPr lang="en-US" sz="2400" kern="1200" spc="-1" dirty="0" err="1">
                <a:solidFill>
                  <a:srgbClr val="000000"/>
                </a:solidFill>
                <a:latin typeface="Gill Sans MT" panose="020B0502020104020203" pitchFamily="34" charset="0"/>
              </a:rPr>
              <a:t>scandir</a:t>
            </a:r>
            <a:r>
              <a:rPr lang="en-US" sz="2400" kern="1200" spc="-1" dirty="0">
                <a:solidFill>
                  <a:srgbClr val="000000"/>
                </a:solidFill>
                <a:latin typeface="Gill Sans MT" panose="020B0502020104020203" pitchFamily="34" charset="0"/>
              </a:rPr>
              <a:t>() function.</a:t>
            </a:r>
          </a:p>
          <a:p>
            <a:pPr marL="347663" indent="-231775" algn="l" rtl="0">
              <a:lnSpc>
                <a:spcPts val="2800"/>
              </a:lnSpc>
              <a:buClr>
                <a:srgbClr val="727CA3"/>
              </a:buClr>
              <a:buSzPct val="76000"/>
              <a:buFont typeface="Wingdings 3" charset="2"/>
              <a:buChar char=""/>
            </a:pPr>
            <a:r>
              <a:rPr lang="en-US" sz="2400" kern="1200" spc="-1" dirty="0" err="1">
                <a:solidFill>
                  <a:srgbClr val="000000"/>
                </a:solidFill>
                <a:latin typeface="Gill Sans MT" panose="020B0502020104020203" pitchFamily="34" charset="0"/>
              </a:rPr>
              <a:t>scandir</a:t>
            </a:r>
            <a:r>
              <a:rPr lang="en-US" sz="2400" kern="1200" spc="-1" dirty="0">
                <a:solidFill>
                  <a:srgbClr val="000000"/>
                </a:solidFill>
                <a:latin typeface="Gill Sans MT" panose="020B0502020104020203" pitchFamily="34" charset="0"/>
              </a:rPr>
              <a:t>() takes two arguments. </a:t>
            </a:r>
          </a:p>
          <a:p>
            <a:pPr marL="347663" indent="-231775" algn="l" rtl="0">
              <a:lnSpc>
                <a:spcPts val="2800"/>
              </a:lnSpc>
              <a:buClr>
                <a:srgbClr val="727CA3"/>
              </a:buClr>
              <a:buSzPct val="76000"/>
              <a:buFont typeface="Wingdings 3" charset="2"/>
              <a:buChar char=""/>
            </a:pPr>
            <a:r>
              <a:rPr lang="en-US" sz="2400" kern="1200" spc="-1" dirty="0">
                <a:solidFill>
                  <a:srgbClr val="000000"/>
                </a:solidFill>
                <a:latin typeface="Gill Sans MT" panose="020B0502020104020203" pitchFamily="34" charset="0"/>
              </a:rPr>
              <a:t>The first argument is the path the directory to be scanned. </a:t>
            </a:r>
          </a:p>
          <a:p>
            <a:pPr marL="347663" indent="-231775" algn="l" rtl="0">
              <a:lnSpc>
                <a:spcPts val="2800"/>
              </a:lnSpc>
              <a:buClr>
                <a:srgbClr val="727CA3"/>
              </a:buClr>
              <a:buSzPct val="76000"/>
              <a:buFont typeface="Wingdings 3" charset="2"/>
              <a:buChar char=""/>
            </a:pPr>
            <a:r>
              <a:rPr lang="en-US" sz="2400" kern="1200" spc="-1" dirty="0">
                <a:solidFill>
                  <a:srgbClr val="000000"/>
                </a:solidFill>
                <a:latin typeface="Gill Sans MT" panose="020B0502020104020203" pitchFamily="34" charset="0"/>
              </a:rPr>
              <a:t>The second optional argument specifies how the directory listing is to be sorted. </a:t>
            </a:r>
          </a:p>
          <a:p>
            <a:pPr marL="347663" indent="-231775" algn="l" rtl="0">
              <a:lnSpc>
                <a:spcPts val="2800"/>
              </a:lnSpc>
              <a:buClr>
                <a:srgbClr val="727CA3"/>
              </a:buClr>
              <a:buSzPct val="76000"/>
              <a:buFont typeface="Wingdings 3" charset="2"/>
              <a:buChar char=""/>
            </a:pPr>
            <a:r>
              <a:rPr lang="en-US" sz="2400" kern="1200" spc="-1" dirty="0">
                <a:solidFill>
                  <a:srgbClr val="000000"/>
                </a:solidFill>
                <a:latin typeface="Gill Sans MT" panose="020B0502020104020203" pitchFamily="34" charset="0"/>
              </a:rPr>
              <a:t>If the argument is 1 the listing is sorted reverse-alphabetically. If the argument is omitted or set to 0 the list is sorted alphabetically:</a:t>
            </a:r>
          </a:p>
          <a:p>
            <a:pPr marL="465138"/>
            <a:endParaRPr lang="en-US" sz="2600" dirty="0">
              <a:latin typeface="Gill Sans MT" panose="020B0502020104020203" pitchFamily="34" charset="0"/>
            </a:endParaRPr>
          </a:p>
          <a:p>
            <a:pPr marL="231775"/>
            <a:r>
              <a:rPr lang="en-US" sz="2600" dirty="0">
                <a:latin typeface="Gill Sans MT" panose="020B0502020104020203" pitchFamily="34" charset="0"/>
              </a:rPr>
              <a:t>&lt;?</a:t>
            </a:r>
            <a:r>
              <a:rPr lang="en-US" sz="2600" dirty="0" err="1">
                <a:latin typeface="Gill Sans MT" panose="020B0502020104020203" pitchFamily="34" charset="0"/>
              </a:rPr>
              <a:t>php</a:t>
            </a:r>
            <a:endParaRPr lang="en-US" sz="2600" dirty="0">
              <a:latin typeface="Gill Sans MT" panose="020B0502020104020203" pitchFamily="34" charset="0"/>
            </a:endParaRPr>
          </a:p>
          <a:p>
            <a:pPr marL="231775"/>
            <a:r>
              <a:rPr lang="en-US" sz="2600" dirty="0" err="1">
                <a:latin typeface="Gill Sans MT" panose="020B0502020104020203" pitchFamily="34" charset="0"/>
              </a:rPr>
              <a:t>chdir</a:t>
            </a:r>
            <a:r>
              <a:rPr lang="en-US" sz="2600" dirty="0">
                <a:latin typeface="Gill Sans MT" panose="020B0502020104020203" pitchFamily="34" charset="0"/>
              </a:rPr>
              <a:t> ("</a:t>
            </a:r>
            <a:r>
              <a:rPr lang="en-US" sz="2600" dirty="0" err="1">
                <a:latin typeface="Gill Sans MT" panose="020B0502020104020203" pitchFamily="34" charset="0"/>
              </a:rPr>
              <a:t>tmp</a:t>
            </a:r>
            <a:r>
              <a:rPr lang="en-US" sz="2600" dirty="0">
                <a:latin typeface="Gill Sans MT" panose="020B0502020104020203" pitchFamily="34" charset="0"/>
              </a:rPr>
              <a:t>");</a:t>
            </a:r>
          </a:p>
          <a:p>
            <a:pPr marL="231775"/>
            <a:endParaRPr lang="en-US" sz="2600" dirty="0">
              <a:latin typeface="Gill Sans MT" panose="020B0502020104020203" pitchFamily="34" charset="0"/>
            </a:endParaRPr>
          </a:p>
          <a:p>
            <a:pPr marL="231775"/>
            <a:r>
              <a:rPr lang="en-US" sz="2600" dirty="0">
                <a:latin typeface="Gill Sans MT" panose="020B0502020104020203" pitchFamily="34" charset="0"/>
              </a:rPr>
              <a:t>$</a:t>
            </a:r>
            <a:r>
              <a:rPr lang="en-US" sz="2600" dirty="0" err="1">
                <a:latin typeface="Gill Sans MT" panose="020B0502020104020203" pitchFamily="34" charset="0"/>
              </a:rPr>
              <a:t>current_dir</a:t>
            </a:r>
            <a:r>
              <a:rPr lang="en-US" sz="2600" dirty="0">
                <a:latin typeface="Gill Sans MT" panose="020B0502020104020203" pitchFamily="34" charset="0"/>
              </a:rPr>
              <a:t> = </a:t>
            </a:r>
            <a:r>
              <a:rPr lang="en-US" sz="2600" dirty="0" err="1">
                <a:latin typeface="Gill Sans MT" panose="020B0502020104020203" pitchFamily="34" charset="0"/>
              </a:rPr>
              <a:t>getCwd</a:t>
            </a:r>
            <a:r>
              <a:rPr lang="en-US" sz="2600" dirty="0">
                <a:latin typeface="Gill Sans MT" panose="020B0502020104020203" pitchFamily="34" charset="0"/>
              </a:rPr>
              <a:t>();</a:t>
            </a:r>
          </a:p>
          <a:p>
            <a:pPr marL="231775"/>
            <a:endParaRPr lang="en-US" sz="2600" dirty="0">
              <a:latin typeface="Gill Sans MT" panose="020B0502020104020203" pitchFamily="34" charset="0"/>
            </a:endParaRPr>
          </a:p>
          <a:p>
            <a:pPr marL="231775"/>
            <a:r>
              <a:rPr lang="en-US" sz="2600" dirty="0">
                <a:latin typeface="Gill Sans MT" panose="020B0502020104020203" pitchFamily="34" charset="0"/>
              </a:rPr>
              <a:t>echo "Current directory is now $</a:t>
            </a:r>
            <a:r>
              <a:rPr lang="en-US" sz="2600" dirty="0" err="1">
                <a:latin typeface="Gill Sans MT" panose="020B0502020104020203" pitchFamily="34" charset="0"/>
              </a:rPr>
              <a:t>current_dir</a:t>
            </a:r>
            <a:r>
              <a:rPr lang="en-US" sz="2600" dirty="0">
                <a:latin typeface="Gill Sans MT" panose="020B0502020104020203" pitchFamily="34" charset="0"/>
              </a:rPr>
              <a:t>";</a:t>
            </a:r>
          </a:p>
          <a:p>
            <a:pPr marL="231775"/>
            <a:endParaRPr lang="en-US" sz="2600" dirty="0">
              <a:latin typeface="Gill Sans MT" panose="020B0502020104020203" pitchFamily="34" charset="0"/>
            </a:endParaRPr>
          </a:p>
          <a:p>
            <a:pPr marL="231775"/>
            <a:r>
              <a:rPr lang="en-US" sz="2600" dirty="0">
                <a:latin typeface="Gill Sans MT" panose="020B0502020104020203" pitchFamily="34" charset="0"/>
              </a:rPr>
              <a:t>$array = </a:t>
            </a:r>
            <a:r>
              <a:rPr lang="en-US" sz="2600" dirty="0" err="1">
                <a:latin typeface="Gill Sans MT" panose="020B0502020104020203" pitchFamily="34" charset="0"/>
              </a:rPr>
              <a:t>scandir</a:t>
            </a:r>
            <a:r>
              <a:rPr lang="en-US" sz="2600" dirty="0">
                <a:latin typeface="Gill Sans MT" panose="020B0502020104020203" pitchFamily="34" charset="0"/>
              </a:rPr>
              <a:t>(".", 1);</a:t>
            </a:r>
          </a:p>
          <a:p>
            <a:pPr marL="231775"/>
            <a:endParaRPr lang="en-US" sz="2600" dirty="0">
              <a:latin typeface="Gill Sans MT" panose="020B0502020104020203" pitchFamily="34" charset="0"/>
            </a:endParaRPr>
          </a:p>
          <a:p>
            <a:pPr marL="231775"/>
            <a:r>
              <a:rPr lang="en-US" sz="2600" dirty="0" err="1">
                <a:latin typeface="Gill Sans MT" panose="020B0502020104020203" pitchFamily="34" charset="0"/>
              </a:rPr>
              <a:t>print_r</a:t>
            </a:r>
            <a:r>
              <a:rPr lang="en-US" sz="2600" dirty="0">
                <a:latin typeface="Gill Sans MT" panose="020B0502020104020203" pitchFamily="34" charset="0"/>
              </a:rPr>
              <a:t>($array);</a:t>
            </a:r>
          </a:p>
          <a:p>
            <a:pPr marL="231775"/>
            <a:r>
              <a:rPr lang="en-US" sz="2600" dirty="0">
                <a:latin typeface="Gill Sans MT" panose="020B0502020104020203" pitchFamily="34" charset="0"/>
              </a:rPr>
              <a:t>?&gt;</a:t>
            </a:r>
          </a:p>
        </p:txBody>
      </p:sp>
    </p:spTree>
    <p:extLst>
      <p:ext uri="{BB962C8B-B14F-4D97-AF65-F5344CB8AC3E}">
        <p14:creationId xmlns:p14="http://schemas.microsoft.com/office/powerpoint/2010/main" val="421104952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706" y="404664"/>
            <a:ext cx="8229240" cy="635120"/>
          </a:xfrm>
        </p:spPr>
        <p:txBody>
          <a:bodyPr/>
          <a:lstStyle/>
          <a:p>
            <a:pPr algn="ctr"/>
            <a:r>
              <a:rPr lang="en-GB" sz="3200" kern="1200" spc="-1" dirty="0">
                <a:solidFill>
                  <a:srgbClr val="464653"/>
                </a:solidFill>
                <a:latin typeface="Bookman Old Style"/>
                <a:ea typeface="+mn-ea"/>
                <a:cs typeface="+mn-cs"/>
              </a:rPr>
              <a:t>Web service </a:t>
            </a:r>
          </a:p>
        </p:txBody>
      </p:sp>
      <p:sp>
        <p:nvSpPr>
          <p:cNvPr id="3" name="Content Placeholder 2"/>
          <p:cNvSpPr>
            <a:spLocks noGrp="1"/>
          </p:cNvSpPr>
          <p:nvPr>
            <p:ph idx="4294967295"/>
          </p:nvPr>
        </p:nvSpPr>
        <p:spPr>
          <a:xfrm>
            <a:off x="461706" y="1196752"/>
            <a:ext cx="8430773" cy="5184576"/>
          </a:xfrm>
          <a:prstGeom prst="rect">
            <a:avLst/>
          </a:prstGeom>
        </p:spPr>
        <p:txBody>
          <a:bodyPr>
            <a:normAutofit fontScale="77500" lnSpcReduction="20000"/>
          </a:bodyPr>
          <a:lstStyle/>
          <a:p>
            <a:pPr marL="114300" indent="0">
              <a:lnSpc>
                <a:spcPts val="3400"/>
              </a:lnSpc>
              <a:spcBef>
                <a:spcPts val="1200"/>
              </a:spcBef>
              <a:buNone/>
            </a:pPr>
            <a:r>
              <a:rPr lang="en-GB" sz="3400" dirty="0">
                <a:latin typeface="Gill Sans MT" panose="020B0502020104020203" pitchFamily="34" charset="0"/>
              </a:rPr>
              <a:t>Why web service ?</a:t>
            </a:r>
          </a:p>
          <a:p>
            <a:pPr marL="347663" indent="-231775" algn="l" rtl="0">
              <a:lnSpc>
                <a:spcPts val="3400"/>
              </a:lnSpc>
              <a:buClr>
                <a:srgbClr val="727CA3"/>
              </a:buClr>
              <a:buSzPct val="76000"/>
              <a:buFont typeface="Wingdings 3" charset="2"/>
              <a:buChar char=""/>
            </a:pPr>
            <a:r>
              <a:rPr lang="en-GB" sz="3000" kern="1200" spc="-1" dirty="0">
                <a:solidFill>
                  <a:srgbClr val="000000"/>
                </a:solidFill>
                <a:latin typeface="Gill Sans MT"/>
                <a:ea typeface="+mn-ea"/>
                <a:cs typeface="+mn-cs"/>
              </a:rPr>
              <a:t>Web services allow various applications to talk to each other and share data and services among themselves.</a:t>
            </a:r>
          </a:p>
          <a:p>
            <a:pPr marL="347663" indent="-231775" algn="l" rtl="0">
              <a:lnSpc>
                <a:spcPts val="3400"/>
              </a:lnSpc>
              <a:buClr>
                <a:srgbClr val="727CA3"/>
              </a:buClr>
              <a:buSzPct val="76000"/>
              <a:buFont typeface="Wingdings 3" charset="2"/>
              <a:buChar char=""/>
            </a:pPr>
            <a:r>
              <a:rPr lang="en-GB" sz="3000" kern="1200" spc="-1" dirty="0">
                <a:solidFill>
                  <a:srgbClr val="000000"/>
                </a:solidFill>
                <a:latin typeface="Gill Sans MT"/>
                <a:ea typeface="+mn-ea"/>
                <a:cs typeface="+mn-cs"/>
              </a:rPr>
              <a:t> Other applications can also use the web services. For example, a VB or .NET application can talk to Java web services and vice versa. </a:t>
            </a:r>
          </a:p>
          <a:p>
            <a:pPr marL="347663" indent="-231775" algn="l" rtl="0">
              <a:lnSpc>
                <a:spcPts val="3400"/>
              </a:lnSpc>
              <a:buClr>
                <a:srgbClr val="727CA3"/>
              </a:buClr>
              <a:buSzPct val="76000"/>
              <a:buFont typeface="Wingdings 3" charset="2"/>
              <a:buChar char=""/>
            </a:pPr>
            <a:r>
              <a:rPr lang="en-GB" sz="3000" kern="1200" spc="-1" dirty="0">
                <a:solidFill>
                  <a:srgbClr val="000000"/>
                </a:solidFill>
                <a:latin typeface="Gill Sans MT"/>
                <a:ea typeface="+mn-ea"/>
                <a:cs typeface="+mn-cs"/>
              </a:rPr>
              <a:t>Web services are used to make the application platform and technology independent.</a:t>
            </a:r>
          </a:p>
          <a:p>
            <a:pPr marL="347663" indent="-231775" algn="l" rtl="0">
              <a:lnSpc>
                <a:spcPts val="3400"/>
              </a:lnSpc>
              <a:buClr>
                <a:srgbClr val="727CA3"/>
              </a:buClr>
              <a:buSzPct val="76000"/>
              <a:buFont typeface="Wingdings 3" charset="2"/>
              <a:buChar char=""/>
            </a:pPr>
            <a:r>
              <a:rPr lang="en-GB" sz="3000" kern="1200" spc="-1" dirty="0">
                <a:solidFill>
                  <a:srgbClr val="000000"/>
                </a:solidFill>
                <a:latin typeface="Gill Sans MT"/>
                <a:ea typeface="+mn-ea"/>
                <a:cs typeface="+mn-cs"/>
              </a:rPr>
              <a:t>Web services have the following special behavioural characteristics </a:t>
            </a:r>
          </a:p>
          <a:p>
            <a:pPr marL="548640" lvl="1" indent="-273960" algn="l" rtl="0">
              <a:lnSpc>
                <a:spcPts val="3400"/>
              </a:lnSpc>
              <a:buClr>
                <a:srgbClr val="9FB8CD"/>
              </a:buClr>
              <a:buSzPct val="76000"/>
              <a:buFont typeface="Wingdings 3" charset="2"/>
              <a:buChar char=""/>
            </a:pPr>
            <a:r>
              <a:rPr lang="en-GB" sz="3000" kern="1200" spc="-1" dirty="0">
                <a:solidFill>
                  <a:srgbClr val="464653"/>
                </a:solidFill>
                <a:latin typeface="Gill Sans MT"/>
                <a:ea typeface="+mn-ea"/>
                <a:cs typeface="+mn-cs"/>
              </a:rPr>
              <a:t>XML-Based</a:t>
            </a:r>
          </a:p>
          <a:p>
            <a:pPr marL="548640" lvl="1" indent="-273960" algn="l" rtl="0">
              <a:lnSpc>
                <a:spcPts val="3400"/>
              </a:lnSpc>
              <a:buClr>
                <a:srgbClr val="9FB8CD"/>
              </a:buClr>
              <a:buSzPct val="76000"/>
              <a:buFont typeface="Wingdings 3" charset="2"/>
              <a:buChar char=""/>
            </a:pPr>
            <a:r>
              <a:rPr lang="en-GB" sz="3000" kern="1200" spc="-1" dirty="0">
                <a:solidFill>
                  <a:srgbClr val="464653"/>
                </a:solidFill>
                <a:latin typeface="Gill Sans MT"/>
                <a:ea typeface="+mn-ea"/>
                <a:cs typeface="+mn-cs"/>
              </a:rPr>
              <a:t>Loosely Coupled</a:t>
            </a:r>
          </a:p>
          <a:p>
            <a:pPr marL="548640" lvl="1" indent="-273960" algn="l" rtl="0">
              <a:lnSpc>
                <a:spcPts val="3400"/>
              </a:lnSpc>
              <a:buClr>
                <a:srgbClr val="9FB8CD"/>
              </a:buClr>
              <a:buSzPct val="76000"/>
              <a:buFont typeface="Wingdings 3" charset="2"/>
              <a:buChar char=""/>
            </a:pPr>
            <a:r>
              <a:rPr lang="en-GB" sz="3000" kern="1200" spc="-1" dirty="0">
                <a:solidFill>
                  <a:srgbClr val="464653"/>
                </a:solidFill>
                <a:latin typeface="Gill Sans MT"/>
                <a:ea typeface="+mn-ea"/>
                <a:cs typeface="+mn-cs"/>
              </a:rPr>
              <a:t>Coarse-Grained</a:t>
            </a:r>
          </a:p>
          <a:p>
            <a:pPr marL="548640" lvl="1" indent="-273960" algn="l" rtl="0">
              <a:lnSpc>
                <a:spcPts val="3400"/>
              </a:lnSpc>
              <a:buClr>
                <a:srgbClr val="9FB8CD"/>
              </a:buClr>
              <a:buSzPct val="76000"/>
              <a:buFont typeface="Wingdings 3" charset="2"/>
              <a:buChar char=""/>
            </a:pPr>
            <a:r>
              <a:rPr lang="en-GB" sz="3000" kern="1200" spc="-1" dirty="0">
                <a:solidFill>
                  <a:srgbClr val="464653"/>
                </a:solidFill>
                <a:latin typeface="Gill Sans MT"/>
                <a:ea typeface="+mn-ea"/>
                <a:cs typeface="+mn-cs"/>
              </a:rPr>
              <a:t>Supports Remote Procedure Calls(RPCs)</a:t>
            </a:r>
          </a:p>
          <a:p>
            <a:pPr marL="114300" indent="0">
              <a:buNone/>
            </a:pPr>
            <a:endParaRPr lang="en-GB" dirty="0"/>
          </a:p>
        </p:txBody>
      </p:sp>
    </p:spTree>
    <p:extLst>
      <p:ext uri="{BB962C8B-B14F-4D97-AF65-F5344CB8AC3E}">
        <p14:creationId xmlns:p14="http://schemas.microsoft.com/office/powerpoint/2010/main" val="406723680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3200" kern="1200" spc="-1" dirty="0">
                <a:solidFill>
                  <a:srgbClr val="464653"/>
                </a:solidFill>
                <a:latin typeface="Gill Sans MT" panose="020B0502020104020203" pitchFamily="34" charset="0"/>
                <a:ea typeface="+mn-ea"/>
                <a:cs typeface="+mn-cs"/>
              </a:rPr>
              <a:t>Application Programming Interface (API)</a:t>
            </a:r>
          </a:p>
        </p:txBody>
      </p:sp>
      <p:sp>
        <p:nvSpPr>
          <p:cNvPr id="3" name="Content Placeholder 2"/>
          <p:cNvSpPr>
            <a:spLocks noGrp="1"/>
          </p:cNvSpPr>
          <p:nvPr>
            <p:ph idx="4294967295"/>
          </p:nvPr>
        </p:nvSpPr>
        <p:spPr>
          <a:xfrm>
            <a:off x="457200" y="1268760"/>
            <a:ext cx="8229240" cy="5400600"/>
          </a:xfrm>
          <a:prstGeom prst="rect">
            <a:avLst/>
          </a:prstGeom>
        </p:spPr>
        <p:txBody>
          <a:bodyPr>
            <a:normAutofit/>
          </a:bodyPr>
          <a:lstStyle/>
          <a:p>
            <a:pPr marL="347663" indent="-231775" algn="l" rtl="0">
              <a:lnSpc>
                <a:spcPts val="3400"/>
              </a:lnSpc>
              <a:spcAft>
                <a:spcPts val="600"/>
              </a:spcAft>
              <a:buClr>
                <a:srgbClr val="727CA3"/>
              </a:buClr>
              <a:buSzPct val="76000"/>
              <a:buFont typeface="Wingdings 3" charset="2"/>
              <a:buChar char=""/>
            </a:pPr>
            <a:r>
              <a:rPr lang="en-GB" sz="2400" b="1" kern="1200" spc="-1" dirty="0">
                <a:solidFill>
                  <a:srgbClr val="000000"/>
                </a:solidFill>
                <a:latin typeface="Gill Sans MT"/>
                <a:ea typeface="+mn-ea"/>
                <a:cs typeface="+mn-cs"/>
              </a:rPr>
              <a:t>Application Programming Interface (API)</a:t>
            </a:r>
            <a:r>
              <a:rPr lang="en-GB" sz="2400" kern="1200" spc="-1" dirty="0">
                <a:solidFill>
                  <a:srgbClr val="000000"/>
                </a:solidFill>
                <a:latin typeface="Gill Sans MT"/>
                <a:ea typeface="+mn-ea"/>
                <a:cs typeface="+mn-cs"/>
              </a:rPr>
              <a:t> is a software interface that allows two applications to interact with each other without any user intervention. </a:t>
            </a:r>
          </a:p>
          <a:p>
            <a:pPr marL="347663" indent="-231775" algn="l" rtl="0">
              <a:lnSpc>
                <a:spcPts val="3400"/>
              </a:lnSpc>
              <a:spcAft>
                <a:spcPts val="600"/>
              </a:spcAft>
              <a:buClr>
                <a:srgbClr val="727CA3"/>
              </a:buClr>
              <a:buSzPct val="76000"/>
              <a:buFont typeface="Wingdings 3" charset="2"/>
              <a:buChar char=""/>
            </a:pPr>
            <a:r>
              <a:rPr lang="en-GB" sz="2400" kern="1200" spc="-1" dirty="0">
                <a:solidFill>
                  <a:srgbClr val="000000"/>
                </a:solidFill>
                <a:latin typeface="Gill Sans MT"/>
                <a:ea typeface="+mn-ea"/>
                <a:cs typeface="+mn-cs"/>
              </a:rPr>
              <a:t>API is a collection of software functions and procedures. In simple terms, API means a software code that can be accessed or executed. </a:t>
            </a:r>
          </a:p>
          <a:p>
            <a:pPr marL="347663" indent="-231775" algn="l" rtl="0">
              <a:lnSpc>
                <a:spcPts val="3400"/>
              </a:lnSpc>
              <a:spcAft>
                <a:spcPts val="600"/>
              </a:spcAft>
              <a:buClr>
                <a:srgbClr val="727CA3"/>
              </a:buClr>
              <a:buSzPct val="76000"/>
              <a:buFont typeface="Wingdings 3" charset="2"/>
              <a:buChar char=""/>
            </a:pPr>
            <a:r>
              <a:rPr lang="en-GB" sz="2400" kern="1200" spc="-1" dirty="0">
                <a:solidFill>
                  <a:srgbClr val="000000"/>
                </a:solidFill>
                <a:latin typeface="Gill Sans MT"/>
                <a:ea typeface="+mn-ea"/>
                <a:cs typeface="+mn-cs"/>
              </a:rPr>
              <a:t>API is defined as a code that helps two different software's to communicate and exchange data with each other.</a:t>
            </a:r>
          </a:p>
          <a:p>
            <a:pPr marL="347663" indent="-231775" algn="l" rtl="0">
              <a:lnSpc>
                <a:spcPts val="3400"/>
              </a:lnSpc>
              <a:spcAft>
                <a:spcPts val="600"/>
              </a:spcAft>
              <a:buClr>
                <a:srgbClr val="727CA3"/>
              </a:buClr>
              <a:buSzPct val="76000"/>
              <a:buFont typeface="Wingdings 3" charset="2"/>
              <a:buChar char=""/>
            </a:pPr>
            <a:r>
              <a:rPr lang="en-GB" sz="2400" kern="1200" spc="-1" dirty="0">
                <a:solidFill>
                  <a:srgbClr val="000000"/>
                </a:solidFill>
                <a:latin typeface="Gill Sans MT"/>
                <a:ea typeface="+mn-ea"/>
                <a:cs typeface="+mn-cs"/>
              </a:rPr>
              <a:t>It allows the user or a company to customize the content and services which they use the most.</a:t>
            </a:r>
          </a:p>
          <a:p>
            <a:pPr>
              <a:buFont typeface="Wingdings" pitchFamily="2" charset="2"/>
              <a:buChar char="Ø"/>
            </a:pPr>
            <a:endParaRPr lang="en-GB" sz="2000" dirty="0">
              <a:latin typeface="Times New Roman" pitchFamily="18" charset="0"/>
              <a:cs typeface="Times New Roman" pitchFamily="18" charset="0"/>
            </a:endParaRPr>
          </a:p>
        </p:txBody>
      </p:sp>
    </p:spTree>
    <p:extLst>
      <p:ext uri="{BB962C8B-B14F-4D97-AF65-F5344CB8AC3E}">
        <p14:creationId xmlns:p14="http://schemas.microsoft.com/office/powerpoint/2010/main" val="205292407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443090"/>
            <a:ext cx="5915000" cy="537638"/>
          </a:xfrm>
        </p:spPr>
        <p:txBody>
          <a:bodyPr/>
          <a:lstStyle/>
          <a:p>
            <a:pPr algn="ctr"/>
            <a:br>
              <a:rPr lang="en-GB" sz="3200" kern="1200" spc="-1" dirty="0">
                <a:solidFill>
                  <a:srgbClr val="464653"/>
                </a:solidFill>
                <a:latin typeface="Bookman Old Style"/>
                <a:ea typeface="+mn-ea"/>
                <a:cs typeface="+mn-cs"/>
              </a:rPr>
            </a:br>
            <a:r>
              <a:rPr lang="en-GB" sz="3200" kern="1200" spc="-1" dirty="0">
                <a:solidFill>
                  <a:srgbClr val="464653"/>
                </a:solidFill>
                <a:latin typeface="Bookman Old Style"/>
                <a:ea typeface="+mn-ea"/>
                <a:cs typeface="+mn-cs"/>
              </a:rPr>
              <a:t>Web Services Architecture</a:t>
            </a:r>
            <a:br>
              <a:rPr lang="en-GB" sz="3200" kern="1200" spc="-1" dirty="0">
                <a:solidFill>
                  <a:srgbClr val="464653"/>
                </a:solidFill>
                <a:latin typeface="Bookman Old Style"/>
                <a:ea typeface="+mn-ea"/>
                <a:cs typeface="+mn-cs"/>
              </a:rPr>
            </a:br>
            <a:endParaRPr lang="en-GB" sz="3200" kern="1200" spc="-1" dirty="0">
              <a:solidFill>
                <a:srgbClr val="464653"/>
              </a:solidFill>
              <a:latin typeface="Bookman Old Style"/>
              <a:ea typeface="+mn-ea"/>
              <a:cs typeface="+mn-cs"/>
            </a:endParaRPr>
          </a:p>
        </p:txBody>
      </p:sp>
      <p:sp>
        <p:nvSpPr>
          <p:cNvPr id="3" name="Content Placeholder 2"/>
          <p:cNvSpPr>
            <a:spLocks noGrp="1"/>
          </p:cNvSpPr>
          <p:nvPr>
            <p:ph idx="4294967295"/>
          </p:nvPr>
        </p:nvSpPr>
        <p:spPr>
          <a:xfrm>
            <a:off x="457200" y="1196752"/>
            <a:ext cx="7620000" cy="5204048"/>
          </a:xfrm>
          <a:prstGeom prst="rect">
            <a:avLst/>
          </a:prstGeom>
        </p:spPr>
        <p:txBody>
          <a:bodyPr>
            <a:normAutofit fontScale="85000" lnSpcReduction="10000"/>
          </a:bodyPr>
          <a:lstStyle/>
          <a:p>
            <a:pPr marL="347663" indent="-231775" algn="l" rtl="0">
              <a:lnSpc>
                <a:spcPts val="3000"/>
              </a:lnSpc>
              <a:spcBef>
                <a:spcPts val="600"/>
              </a:spcBef>
              <a:buClr>
                <a:srgbClr val="727CA3"/>
              </a:buClr>
              <a:buSzPct val="76000"/>
              <a:buFont typeface="Wingdings 3" charset="2"/>
              <a:buChar char=""/>
            </a:pPr>
            <a:r>
              <a:rPr lang="en-GB" sz="2300" kern="1200" spc="-1" dirty="0">
                <a:solidFill>
                  <a:srgbClr val="000000"/>
                </a:solidFill>
                <a:latin typeface="Gill Sans MT"/>
                <a:ea typeface="+mn-ea"/>
                <a:cs typeface="+mn-cs"/>
              </a:rPr>
              <a:t>Every framework needs some sort of architecture to make sure the entire framework works as desired, similarly, in web services. The Web Services Architecture consists of three distinct roles as given below :</a:t>
            </a:r>
          </a:p>
          <a:p>
            <a:pPr marL="347663" lvl="1" indent="-231775" algn="l" rtl="0">
              <a:lnSpc>
                <a:spcPts val="3000"/>
              </a:lnSpc>
              <a:buClr>
                <a:srgbClr val="727CA3"/>
              </a:buClr>
              <a:buSzPct val="76000"/>
              <a:buFont typeface="Wingdings 3" charset="2"/>
              <a:buChar char=""/>
            </a:pPr>
            <a:r>
              <a:rPr lang="en-GB" sz="2300" b="1" kern="1200" spc="-1" dirty="0">
                <a:solidFill>
                  <a:srgbClr val="000000"/>
                </a:solidFill>
                <a:latin typeface="Gill Sans MT"/>
                <a:ea typeface="+mn-ea"/>
                <a:cs typeface="+mn-cs"/>
              </a:rPr>
              <a:t>Provider</a:t>
            </a:r>
            <a:r>
              <a:rPr lang="en-GB" sz="2300" kern="1200" spc="-1" dirty="0">
                <a:solidFill>
                  <a:srgbClr val="000000"/>
                </a:solidFill>
                <a:latin typeface="Gill Sans MT"/>
                <a:ea typeface="+mn-ea"/>
                <a:cs typeface="+mn-cs"/>
              </a:rPr>
              <a:t> - The provider creates the web service and makes it available to client application who want to use it.</a:t>
            </a:r>
          </a:p>
          <a:p>
            <a:pPr marL="347663" lvl="1" indent="-231775" algn="l" rtl="0">
              <a:lnSpc>
                <a:spcPts val="3000"/>
              </a:lnSpc>
              <a:buClr>
                <a:srgbClr val="727CA3"/>
              </a:buClr>
              <a:buSzPct val="76000"/>
              <a:buFont typeface="Wingdings 3" charset="2"/>
              <a:buChar char=""/>
            </a:pPr>
            <a:r>
              <a:rPr lang="en-GB" sz="2300" b="1" kern="1200" spc="-1" dirty="0">
                <a:solidFill>
                  <a:srgbClr val="000000"/>
                </a:solidFill>
                <a:latin typeface="Gill Sans MT"/>
                <a:ea typeface="+mn-ea"/>
                <a:cs typeface="+mn-cs"/>
              </a:rPr>
              <a:t>Requestor</a:t>
            </a:r>
            <a:r>
              <a:rPr lang="en-GB" sz="2300" kern="1200" spc="-1" dirty="0">
                <a:solidFill>
                  <a:srgbClr val="000000"/>
                </a:solidFill>
                <a:latin typeface="Gill Sans MT"/>
                <a:ea typeface="+mn-ea"/>
                <a:cs typeface="+mn-cs"/>
              </a:rPr>
              <a:t> - A requestor is nothing but the client application that needs to contact a web service. The client application can be a </a:t>
            </a:r>
            <a:r>
              <a:rPr lang="en-GB" sz="2300" kern="1200" spc="-1" dirty="0" err="1">
                <a:solidFill>
                  <a:srgbClr val="000000"/>
                </a:solidFill>
                <a:latin typeface="Gill Sans MT"/>
                <a:ea typeface="+mn-ea"/>
                <a:cs typeface="+mn-cs"/>
              </a:rPr>
              <a:t>.Net</a:t>
            </a:r>
            <a:r>
              <a:rPr lang="en-GB" sz="2300" kern="1200" spc="-1" dirty="0">
                <a:solidFill>
                  <a:srgbClr val="000000"/>
                </a:solidFill>
                <a:latin typeface="Gill Sans MT"/>
                <a:ea typeface="+mn-ea"/>
                <a:cs typeface="+mn-cs"/>
              </a:rPr>
              <a:t>, Java, or any other language based application which looks for some sort of functionality via a web service.</a:t>
            </a:r>
          </a:p>
          <a:p>
            <a:pPr marL="347663" lvl="1" indent="-231775" algn="l" rtl="0">
              <a:lnSpc>
                <a:spcPts val="3000"/>
              </a:lnSpc>
              <a:buClr>
                <a:srgbClr val="727CA3"/>
              </a:buClr>
              <a:buSzPct val="76000"/>
              <a:buFont typeface="Wingdings 3" charset="2"/>
              <a:buChar char=""/>
            </a:pPr>
            <a:r>
              <a:rPr lang="en-GB" sz="2300" b="1" kern="1200" spc="-1" dirty="0">
                <a:solidFill>
                  <a:srgbClr val="000000"/>
                </a:solidFill>
                <a:latin typeface="Gill Sans MT"/>
                <a:ea typeface="+mn-ea"/>
                <a:cs typeface="+mn-cs"/>
              </a:rPr>
              <a:t>Broker </a:t>
            </a:r>
            <a:r>
              <a:rPr lang="en-GB" sz="2300" kern="1200" spc="-1" dirty="0">
                <a:solidFill>
                  <a:srgbClr val="000000"/>
                </a:solidFill>
                <a:latin typeface="Gill Sans MT"/>
                <a:ea typeface="+mn-ea"/>
                <a:cs typeface="+mn-cs"/>
              </a:rPr>
              <a:t>- The broker is nothing but the application which provides access to the UDDI. </a:t>
            </a:r>
          </a:p>
          <a:p>
            <a:pPr marL="347663" lvl="1" indent="-231775" algn="l" rtl="0">
              <a:lnSpc>
                <a:spcPts val="3000"/>
              </a:lnSpc>
              <a:buClr>
                <a:srgbClr val="727CA3"/>
              </a:buClr>
              <a:buSzPct val="76000"/>
              <a:buFont typeface="Wingdings 3" charset="2"/>
              <a:buChar char=""/>
            </a:pPr>
            <a:r>
              <a:rPr lang="en-GB" sz="2300" kern="1200" spc="-1" dirty="0">
                <a:solidFill>
                  <a:srgbClr val="000000"/>
                </a:solidFill>
                <a:latin typeface="Gill Sans MT"/>
                <a:ea typeface="+mn-ea"/>
                <a:cs typeface="+mn-cs"/>
              </a:rPr>
              <a:t>The diagram below showcases how the Service provider, the Service requestor and Service registry interact with each other.</a:t>
            </a:r>
          </a:p>
          <a:p>
            <a:pPr marL="114300" indent="0">
              <a:buNone/>
            </a:pPr>
            <a:endParaRPr lang="en-GB" sz="2000" dirty="0">
              <a:latin typeface="Times New Roman" pitchFamily="18" charset="0"/>
              <a:cs typeface="Times New Roman" pitchFamily="18" charset="0"/>
            </a:endParaRPr>
          </a:p>
        </p:txBody>
      </p:sp>
    </p:spTree>
    <p:extLst>
      <p:ext uri="{BB962C8B-B14F-4D97-AF65-F5344CB8AC3E}">
        <p14:creationId xmlns:p14="http://schemas.microsoft.com/office/powerpoint/2010/main" val="101056648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r>
              <a:rPr lang="en-GB" sz="2800" kern="1200" spc="-1" dirty="0">
                <a:solidFill>
                  <a:srgbClr val="464653"/>
                </a:solidFill>
                <a:latin typeface="Bookman Old Style"/>
              </a:rPr>
            </a:br>
            <a:r>
              <a:rPr lang="en-GB" sz="2800" kern="1200" spc="-1" dirty="0">
                <a:solidFill>
                  <a:srgbClr val="464653"/>
                </a:solidFill>
                <a:latin typeface="Bookman Old Style"/>
              </a:rPr>
              <a:t>Web Services Architecture</a:t>
            </a:r>
            <a:br>
              <a:rPr lang="en-GB" sz="2800" kern="1200" spc="-1" dirty="0">
                <a:solidFill>
                  <a:srgbClr val="464653"/>
                </a:solidFill>
                <a:latin typeface="Bookman Old Style"/>
              </a:rPr>
            </a:br>
            <a:endParaRPr lang="en-GB" sz="3200" dirty="0"/>
          </a:p>
        </p:txBody>
      </p:sp>
      <p:sp>
        <p:nvSpPr>
          <p:cNvPr id="3" name="Content Placeholder 2"/>
          <p:cNvSpPr>
            <a:spLocks noGrp="1"/>
          </p:cNvSpPr>
          <p:nvPr>
            <p:ph idx="4294967295"/>
          </p:nvPr>
        </p:nvSpPr>
        <p:spPr>
          <a:xfrm>
            <a:off x="432679" y="1268760"/>
            <a:ext cx="7620000" cy="4800600"/>
          </a:xfrm>
          <a:prstGeom prst="rect">
            <a:avLst/>
          </a:prstGeom>
        </p:spPr>
        <p:txBody>
          <a:bodyPr/>
          <a:lstStyle/>
          <a:p>
            <a:pPr marL="114300" indent="0" algn="just">
              <a:lnSpc>
                <a:spcPts val="3100"/>
              </a:lnSpc>
              <a:buNone/>
            </a:pPr>
            <a:r>
              <a:rPr lang="en-GB" sz="2300" dirty="0">
                <a:latin typeface="Gill Sans MT" panose="020B0502020104020203" pitchFamily="34" charset="0"/>
                <a:cs typeface="Times New Roman" pitchFamily="18" charset="0"/>
              </a:rPr>
              <a:t>web Services are client and server applications that communicate over the World Wide Web's (WWW) Hypertext </a:t>
            </a:r>
            <a:r>
              <a:rPr lang="en-GB" sz="2300" dirty="0">
                <a:latin typeface="Gill Sans MT" panose="020B0502020104020203" pitchFamily="34" charset="0"/>
              </a:rPr>
              <a:t>Transfer Protocol (</a:t>
            </a:r>
            <a:r>
              <a:rPr lang="en-GB" sz="2300" b="1" dirty="0">
                <a:latin typeface="Gill Sans MT" panose="020B0502020104020203" pitchFamily="34" charset="0"/>
              </a:rPr>
              <a:t>HTTP</a:t>
            </a:r>
            <a:r>
              <a:rPr lang="en-GB" sz="2300" dirty="0">
                <a:latin typeface="Gill Sans MT" panose="020B0502020104020203" pitchFamily="34" charset="0"/>
              </a:rPr>
              <a:t>). </a:t>
            </a:r>
          </a:p>
          <a:p>
            <a:pPr marL="114300" indent="0">
              <a:buNone/>
            </a:pPr>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348880"/>
            <a:ext cx="6701929"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8464" y="2924944"/>
            <a:ext cx="5915025"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82535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74638"/>
            <a:ext cx="7560840" cy="778098"/>
          </a:xfrm>
        </p:spPr>
        <p:txBody>
          <a:bodyPr/>
          <a:lstStyle/>
          <a:p>
            <a:pPr algn="ctr"/>
            <a:r>
              <a:rPr lang="en-GB" sz="3200" kern="1200" spc="-1" dirty="0">
                <a:solidFill>
                  <a:srgbClr val="464653"/>
                </a:solidFill>
                <a:latin typeface="Bookman Old Style"/>
                <a:ea typeface="+mn-ea"/>
                <a:cs typeface="+mn-cs"/>
              </a:rPr>
              <a:t>Web Services Description Language</a:t>
            </a:r>
          </a:p>
        </p:txBody>
      </p:sp>
      <p:sp>
        <p:nvSpPr>
          <p:cNvPr id="3" name="Content Placeholder 2"/>
          <p:cNvSpPr>
            <a:spLocks noGrp="1"/>
          </p:cNvSpPr>
          <p:nvPr>
            <p:ph idx="4294967295"/>
          </p:nvPr>
        </p:nvSpPr>
        <p:spPr>
          <a:xfrm>
            <a:off x="457200" y="980728"/>
            <a:ext cx="7620000" cy="5420072"/>
          </a:xfrm>
          <a:prstGeom prst="rect">
            <a:avLst/>
          </a:prstGeom>
        </p:spPr>
        <p:txBody>
          <a:bodyPr>
            <a:normAutofit fontScale="70000" lnSpcReduction="20000"/>
          </a:bodyPr>
          <a:lstStyle/>
          <a:p>
            <a:pPr marL="114300" indent="0">
              <a:buNone/>
            </a:pPr>
            <a:endParaRPr lang="en-GB" dirty="0"/>
          </a:p>
          <a:p>
            <a:pPr marL="347663" indent="-231775" algn="l" rtl="0">
              <a:lnSpc>
                <a:spcPts val="3000"/>
              </a:lnSpc>
              <a:buClr>
                <a:srgbClr val="727CA3"/>
              </a:buClr>
              <a:buSzPct val="76000"/>
              <a:buFont typeface="Wingdings 3" charset="2"/>
              <a:buChar char=""/>
            </a:pPr>
            <a:r>
              <a:rPr lang="en-GB" sz="2400" kern="1200" spc="-1" dirty="0">
                <a:solidFill>
                  <a:srgbClr val="000000"/>
                </a:solidFill>
                <a:latin typeface="Gill Sans MT"/>
                <a:ea typeface="+mn-ea"/>
                <a:cs typeface="+mn-cs"/>
              </a:rPr>
              <a:t>WSDL stands for Web Services Description Language.</a:t>
            </a:r>
          </a:p>
          <a:p>
            <a:pPr marL="347663" indent="-231775" algn="l" rtl="0">
              <a:lnSpc>
                <a:spcPts val="3000"/>
              </a:lnSpc>
              <a:buClr>
                <a:srgbClr val="727CA3"/>
              </a:buClr>
              <a:buSzPct val="76000"/>
              <a:buFont typeface="Wingdings 3" charset="2"/>
              <a:buChar char=""/>
            </a:pPr>
            <a:r>
              <a:rPr lang="en-GB" sz="2400" kern="1200" spc="-1" dirty="0">
                <a:solidFill>
                  <a:srgbClr val="000000"/>
                </a:solidFill>
                <a:latin typeface="Gill Sans MT"/>
                <a:ea typeface="+mn-ea"/>
                <a:cs typeface="+mn-cs"/>
              </a:rPr>
              <a:t> It is the standard format for describing a web service. WSDL was developed jointly by Microsoft and IBM.</a:t>
            </a:r>
          </a:p>
          <a:p>
            <a:pPr marL="115888" algn="l" rtl="0">
              <a:lnSpc>
                <a:spcPts val="3000"/>
              </a:lnSpc>
              <a:buClr>
                <a:srgbClr val="727CA3"/>
              </a:buClr>
              <a:buSzPct val="76000"/>
            </a:pPr>
            <a:r>
              <a:rPr lang="en-GB" sz="2400" kern="1200" spc="-1" dirty="0">
                <a:solidFill>
                  <a:srgbClr val="000000"/>
                </a:solidFill>
                <a:latin typeface="Gill Sans MT"/>
                <a:ea typeface="+mn-ea"/>
                <a:cs typeface="+mn-cs"/>
              </a:rPr>
              <a:t>Features of WSDL</a:t>
            </a:r>
          </a:p>
          <a:p>
            <a:pPr marL="347663" indent="-231775" algn="l" rtl="0">
              <a:lnSpc>
                <a:spcPts val="3000"/>
              </a:lnSpc>
              <a:buClr>
                <a:srgbClr val="727CA3"/>
              </a:buClr>
              <a:buSzPct val="76000"/>
              <a:buFont typeface="Wingdings 3" charset="2"/>
              <a:buChar char=""/>
            </a:pPr>
            <a:r>
              <a:rPr lang="en-GB" sz="2400" kern="1200" spc="-1" dirty="0">
                <a:solidFill>
                  <a:srgbClr val="000000"/>
                </a:solidFill>
                <a:latin typeface="Gill Sans MT"/>
                <a:ea typeface="+mn-ea"/>
                <a:cs typeface="+mn-cs"/>
              </a:rPr>
              <a:t>WSDL is an XML-based protocol for information exchange in decentralized and distributed environments.</a:t>
            </a:r>
          </a:p>
          <a:p>
            <a:pPr marL="347663" indent="-231775" algn="l" rtl="0">
              <a:lnSpc>
                <a:spcPts val="3000"/>
              </a:lnSpc>
              <a:buClr>
                <a:srgbClr val="727CA3"/>
              </a:buClr>
              <a:buSzPct val="76000"/>
              <a:buFont typeface="Wingdings 3" charset="2"/>
              <a:buChar char=""/>
            </a:pPr>
            <a:r>
              <a:rPr lang="en-GB" sz="2400" kern="1200" spc="-1" dirty="0">
                <a:solidFill>
                  <a:srgbClr val="000000"/>
                </a:solidFill>
                <a:latin typeface="Gill Sans MT"/>
                <a:ea typeface="+mn-ea"/>
                <a:cs typeface="+mn-cs"/>
              </a:rPr>
              <a:t>WSDL definitions describe how to access a web service and what operations it will perform.</a:t>
            </a:r>
          </a:p>
          <a:p>
            <a:pPr marL="347663" indent="-231775" algn="l" rtl="0">
              <a:lnSpc>
                <a:spcPts val="3000"/>
              </a:lnSpc>
              <a:buClr>
                <a:srgbClr val="727CA3"/>
              </a:buClr>
              <a:buSzPct val="76000"/>
              <a:buFont typeface="Wingdings 3" charset="2"/>
              <a:buChar char=""/>
            </a:pPr>
            <a:r>
              <a:rPr lang="en-GB" sz="2400" kern="1200" spc="-1" dirty="0">
                <a:solidFill>
                  <a:srgbClr val="000000"/>
                </a:solidFill>
                <a:latin typeface="Gill Sans MT"/>
                <a:ea typeface="+mn-ea"/>
                <a:cs typeface="+mn-cs"/>
              </a:rPr>
              <a:t>WSDL is a language for describing how to interface with XML-based services.</a:t>
            </a:r>
          </a:p>
          <a:p>
            <a:pPr marL="347663" indent="-231775" algn="l" rtl="0">
              <a:lnSpc>
                <a:spcPts val="3000"/>
              </a:lnSpc>
              <a:buClr>
                <a:srgbClr val="727CA3"/>
              </a:buClr>
              <a:buSzPct val="76000"/>
              <a:buFont typeface="Wingdings 3" charset="2"/>
              <a:buChar char=""/>
            </a:pPr>
            <a:r>
              <a:rPr lang="en-GB" sz="2400" kern="1200" spc="-1" dirty="0">
                <a:solidFill>
                  <a:srgbClr val="000000"/>
                </a:solidFill>
                <a:latin typeface="Gill Sans MT"/>
                <a:ea typeface="+mn-ea"/>
                <a:cs typeface="+mn-cs"/>
              </a:rPr>
              <a:t>WSDL is an integral part of Universal Description, Discovery, and Integration (UDDI), an XML-based worldwide business registry.</a:t>
            </a:r>
          </a:p>
          <a:p>
            <a:pPr marL="347663" indent="-231775" algn="l" rtl="0">
              <a:lnSpc>
                <a:spcPts val="3000"/>
              </a:lnSpc>
              <a:buClr>
                <a:srgbClr val="727CA3"/>
              </a:buClr>
              <a:buSzPct val="76000"/>
              <a:buFont typeface="Wingdings 3" charset="2"/>
              <a:buChar char=""/>
            </a:pPr>
            <a:r>
              <a:rPr lang="en-GB" sz="2400" kern="1200" spc="-1" dirty="0">
                <a:solidFill>
                  <a:srgbClr val="000000"/>
                </a:solidFill>
                <a:latin typeface="Gill Sans MT"/>
                <a:ea typeface="+mn-ea"/>
                <a:cs typeface="+mn-cs"/>
              </a:rPr>
              <a:t>WSDL is the language that UDDI uses.</a:t>
            </a:r>
          </a:p>
          <a:p>
            <a:pPr marL="347663" indent="-231775" algn="l" rtl="0">
              <a:lnSpc>
                <a:spcPts val="3000"/>
              </a:lnSpc>
              <a:buClr>
                <a:srgbClr val="727CA3"/>
              </a:buClr>
              <a:buSzPct val="76000"/>
              <a:buFont typeface="Wingdings 3" charset="2"/>
              <a:buChar char=""/>
            </a:pPr>
            <a:r>
              <a:rPr lang="en-GB" sz="2400" kern="1200" spc="-1" dirty="0">
                <a:solidFill>
                  <a:srgbClr val="000000"/>
                </a:solidFill>
                <a:latin typeface="Gill Sans MT"/>
                <a:ea typeface="+mn-ea"/>
                <a:cs typeface="+mn-cs"/>
              </a:rPr>
              <a:t>WSDL is pronounced as 'wiz-dull' and spelled out as 'W-S-D-L'.</a:t>
            </a:r>
          </a:p>
          <a:p>
            <a:pPr marL="114300" indent="0">
              <a:buNone/>
            </a:pPr>
            <a:endParaRPr lang="en-GB" sz="2000" dirty="0">
              <a:latin typeface="Times New Roman" pitchFamily="18" charset="0"/>
              <a:cs typeface="Times New Roman" pitchFamily="18" charset="0"/>
            </a:endParaRPr>
          </a:p>
          <a:p>
            <a:pPr marL="114300" indent="0">
              <a:buNone/>
            </a:pPr>
            <a:endParaRPr lang="en-GB" dirty="0"/>
          </a:p>
          <a:p>
            <a:pPr>
              <a:buFont typeface="Wingdings" pitchFamily="2" charset="2"/>
              <a:buChar char="Ø"/>
            </a:pPr>
            <a:endParaRPr lang="en-GB" dirty="0"/>
          </a:p>
        </p:txBody>
      </p:sp>
    </p:spTree>
    <p:extLst>
      <p:ext uri="{BB962C8B-B14F-4D97-AF65-F5344CB8AC3E}">
        <p14:creationId xmlns:p14="http://schemas.microsoft.com/office/powerpoint/2010/main" val="270807354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2480" y="385072"/>
            <a:ext cx="7620000" cy="490066"/>
          </a:xfrm>
        </p:spPr>
        <p:txBody>
          <a:bodyPr/>
          <a:lstStyle/>
          <a:p>
            <a:pPr algn="ctr"/>
            <a:r>
              <a:rPr lang="en-GB" sz="3200" kern="1200" spc="-1" dirty="0">
                <a:solidFill>
                  <a:srgbClr val="464653"/>
                </a:solidFill>
                <a:latin typeface="Bookman Old Style"/>
                <a:ea typeface="+mn-ea"/>
                <a:cs typeface="+mn-cs"/>
              </a:rPr>
              <a:t>WSDL document</a:t>
            </a:r>
          </a:p>
        </p:txBody>
      </p:sp>
      <p:sp>
        <p:nvSpPr>
          <p:cNvPr id="3" name="Content Placeholder 2"/>
          <p:cNvSpPr>
            <a:spLocks noGrp="1"/>
          </p:cNvSpPr>
          <p:nvPr>
            <p:ph idx="4294967295"/>
          </p:nvPr>
        </p:nvSpPr>
        <p:spPr>
          <a:xfrm>
            <a:off x="467544" y="1052736"/>
            <a:ext cx="8291264" cy="5400600"/>
          </a:xfrm>
          <a:prstGeom prst="rect">
            <a:avLst/>
          </a:prstGeom>
        </p:spPr>
        <p:txBody>
          <a:bodyPr>
            <a:normAutofit fontScale="55000" lnSpcReduction="20000"/>
          </a:bodyPr>
          <a:lstStyle/>
          <a:p>
            <a:pPr marL="115888" algn="l" rtl="0">
              <a:lnSpc>
                <a:spcPct val="80000"/>
              </a:lnSpc>
              <a:spcBef>
                <a:spcPts val="601"/>
              </a:spcBef>
              <a:spcAft>
                <a:spcPts val="600"/>
              </a:spcAft>
              <a:buClr>
                <a:srgbClr val="727CA3"/>
              </a:buClr>
              <a:buSzPct val="76000"/>
            </a:pPr>
            <a:endParaRPr lang="en-GB" sz="2400" kern="1200" spc="-1" dirty="0">
              <a:solidFill>
                <a:srgbClr val="000000"/>
              </a:solidFill>
              <a:latin typeface="Gill Sans MT"/>
              <a:ea typeface="+mn-ea"/>
              <a:cs typeface="+mn-cs"/>
            </a:endParaRPr>
          </a:p>
          <a:p>
            <a:pPr marL="115888" algn="l" rtl="0">
              <a:lnSpc>
                <a:spcPts val="2700"/>
              </a:lnSpc>
              <a:buClr>
                <a:srgbClr val="727CA3"/>
              </a:buClr>
              <a:buSzPct val="76000"/>
            </a:pPr>
            <a:r>
              <a:rPr lang="en-GB" sz="2900" kern="1200" spc="-1" dirty="0">
                <a:solidFill>
                  <a:srgbClr val="000000"/>
                </a:solidFill>
                <a:latin typeface="Gill Sans MT"/>
                <a:ea typeface="+mn-ea"/>
                <a:cs typeface="+mn-cs"/>
              </a:rPr>
              <a:t>WSDL document contains the following elements −</a:t>
            </a:r>
          </a:p>
          <a:p>
            <a:pPr marL="347663" indent="-231775" algn="l" rtl="0">
              <a:lnSpc>
                <a:spcPts val="2700"/>
              </a:lnSpc>
              <a:buClr>
                <a:srgbClr val="727CA3"/>
              </a:buClr>
              <a:buSzPct val="76000"/>
              <a:buFont typeface="Wingdings 3" charset="2"/>
              <a:buChar char=""/>
            </a:pPr>
            <a:r>
              <a:rPr lang="en-GB" sz="2900" b="1" kern="1200" spc="-1" dirty="0">
                <a:solidFill>
                  <a:srgbClr val="000000"/>
                </a:solidFill>
                <a:latin typeface="Gill Sans MT"/>
                <a:ea typeface="+mn-ea"/>
                <a:cs typeface="+mn-cs"/>
              </a:rPr>
              <a:t>Definition</a:t>
            </a:r>
            <a:r>
              <a:rPr lang="en-GB" sz="2900" kern="1200" spc="-1" dirty="0">
                <a:solidFill>
                  <a:srgbClr val="000000"/>
                </a:solidFill>
                <a:latin typeface="Gill Sans MT"/>
                <a:ea typeface="+mn-ea"/>
                <a:cs typeface="+mn-cs"/>
              </a:rPr>
              <a:t> − It is the root element of all WSDL documents. It defines the name of the web service, declares multiple namespaces used throughout the remainder of the document, and contains all the service elements described here.</a:t>
            </a:r>
          </a:p>
          <a:p>
            <a:pPr marL="347663" indent="-231775" algn="l" rtl="0">
              <a:lnSpc>
                <a:spcPts val="2700"/>
              </a:lnSpc>
              <a:buClr>
                <a:srgbClr val="727CA3"/>
              </a:buClr>
              <a:buSzPct val="76000"/>
              <a:buFont typeface="Wingdings 3" charset="2"/>
              <a:buChar char=""/>
            </a:pPr>
            <a:r>
              <a:rPr lang="en-GB" sz="2900" b="1" kern="1200" spc="-1" dirty="0">
                <a:solidFill>
                  <a:srgbClr val="000000"/>
                </a:solidFill>
                <a:latin typeface="Gill Sans MT"/>
                <a:ea typeface="+mn-ea"/>
                <a:cs typeface="+mn-cs"/>
              </a:rPr>
              <a:t>Data types</a:t>
            </a:r>
            <a:r>
              <a:rPr lang="en-GB" sz="2900" kern="1200" spc="-1" dirty="0">
                <a:solidFill>
                  <a:srgbClr val="000000"/>
                </a:solidFill>
                <a:latin typeface="Gill Sans MT"/>
                <a:ea typeface="+mn-ea"/>
                <a:cs typeface="+mn-cs"/>
              </a:rPr>
              <a:t> − The data types to be used in the messages are in the form of XML schemas.</a:t>
            </a:r>
          </a:p>
          <a:p>
            <a:pPr marL="347663" indent="-231775" algn="l" rtl="0">
              <a:lnSpc>
                <a:spcPts val="2700"/>
              </a:lnSpc>
              <a:buClr>
                <a:srgbClr val="727CA3"/>
              </a:buClr>
              <a:buSzPct val="76000"/>
              <a:buFont typeface="Wingdings 3" charset="2"/>
              <a:buChar char=""/>
            </a:pPr>
            <a:r>
              <a:rPr lang="en-GB" sz="2900" b="1" kern="1200" spc="-1" dirty="0">
                <a:solidFill>
                  <a:srgbClr val="000000"/>
                </a:solidFill>
                <a:latin typeface="Gill Sans MT"/>
                <a:ea typeface="+mn-ea"/>
                <a:cs typeface="+mn-cs"/>
              </a:rPr>
              <a:t>Message</a:t>
            </a:r>
            <a:r>
              <a:rPr lang="en-GB" sz="2900" kern="1200" spc="-1" dirty="0">
                <a:solidFill>
                  <a:srgbClr val="000000"/>
                </a:solidFill>
                <a:latin typeface="Gill Sans MT"/>
                <a:ea typeface="+mn-ea"/>
                <a:cs typeface="+mn-cs"/>
              </a:rPr>
              <a:t> − It is an abstract definition of the data, in the form of a message presented either as an entire document or as arguments to be mapped to a method invocation.</a:t>
            </a:r>
          </a:p>
          <a:p>
            <a:pPr marL="347663" indent="-231775" algn="l" rtl="0">
              <a:lnSpc>
                <a:spcPts val="2700"/>
              </a:lnSpc>
              <a:buClr>
                <a:srgbClr val="727CA3"/>
              </a:buClr>
              <a:buSzPct val="76000"/>
              <a:buFont typeface="Wingdings 3" charset="2"/>
              <a:buChar char=""/>
            </a:pPr>
            <a:r>
              <a:rPr lang="en-GB" sz="2900" b="1" kern="1200" spc="-1" dirty="0">
                <a:solidFill>
                  <a:srgbClr val="000000"/>
                </a:solidFill>
                <a:latin typeface="Gill Sans MT"/>
                <a:ea typeface="+mn-ea"/>
                <a:cs typeface="+mn-cs"/>
              </a:rPr>
              <a:t>Operation</a:t>
            </a:r>
            <a:r>
              <a:rPr lang="en-GB" sz="2900" kern="1200" spc="-1" dirty="0">
                <a:solidFill>
                  <a:srgbClr val="000000"/>
                </a:solidFill>
                <a:latin typeface="Gill Sans MT"/>
                <a:ea typeface="+mn-ea"/>
                <a:cs typeface="+mn-cs"/>
              </a:rPr>
              <a:t> − It is the abstract definition of the operation for a message, such as naming a method, message queue, or business process, that will accept and process the message.</a:t>
            </a:r>
          </a:p>
          <a:p>
            <a:pPr marL="347663" indent="-231775" algn="l" rtl="0">
              <a:lnSpc>
                <a:spcPts val="2700"/>
              </a:lnSpc>
              <a:buClr>
                <a:srgbClr val="727CA3"/>
              </a:buClr>
              <a:buSzPct val="76000"/>
              <a:buFont typeface="Wingdings 3" charset="2"/>
              <a:buChar char=""/>
            </a:pPr>
            <a:r>
              <a:rPr lang="en-GB" sz="2900" b="1" kern="1200" spc="-1" dirty="0">
                <a:solidFill>
                  <a:srgbClr val="000000"/>
                </a:solidFill>
                <a:latin typeface="Gill Sans MT"/>
                <a:ea typeface="+mn-ea"/>
                <a:cs typeface="+mn-cs"/>
              </a:rPr>
              <a:t>Port type</a:t>
            </a:r>
            <a:r>
              <a:rPr lang="en-GB" sz="2900" kern="1200" spc="-1" dirty="0">
                <a:solidFill>
                  <a:srgbClr val="000000"/>
                </a:solidFill>
                <a:latin typeface="Gill Sans MT"/>
                <a:ea typeface="+mn-ea"/>
                <a:cs typeface="+mn-cs"/>
              </a:rPr>
              <a:t> − It is an abstract set of operations mapped to one or more end-points, defining the collection of operations for a binding; the collection of operations, as it is abstract, can be mapped to multiple transports through various bindings.</a:t>
            </a:r>
          </a:p>
          <a:p>
            <a:pPr marL="347663" indent="-231775" algn="l" rtl="0">
              <a:lnSpc>
                <a:spcPts val="2700"/>
              </a:lnSpc>
              <a:buClr>
                <a:srgbClr val="727CA3"/>
              </a:buClr>
              <a:buSzPct val="76000"/>
              <a:buFont typeface="Wingdings 3" charset="2"/>
              <a:buChar char=""/>
            </a:pPr>
            <a:r>
              <a:rPr lang="en-GB" sz="2900" b="1" kern="1200" spc="-1" dirty="0">
                <a:solidFill>
                  <a:srgbClr val="000000"/>
                </a:solidFill>
                <a:latin typeface="Gill Sans MT"/>
                <a:ea typeface="+mn-ea"/>
                <a:cs typeface="+mn-cs"/>
              </a:rPr>
              <a:t>Binding </a:t>
            </a:r>
            <a:r>
              <a:rPr lang="en-GB" sz="2900" kern="1200" spc="-1" dirty="0">
                <a:solidFill>
                  <a:srgbClr val="000000"/>
                </a:solidFill>
                <a:latin typeface="Gill Sans MT"/>
                <a:ea typeface="+mn-ea"/>
                <a:cs typeface="+mn-cs"/>
              </a:rPr>
              <a:t>− It is the concrete protocol and data formats for the operations and messages defined for a particular port type.</a:t>
            </a:r>
          </a:p>
          <a:p>
            <a:endParaRPr lang="en-GB" sz="2400" dirty="0"/>
          </a:p>
          <a:p>
            <a:pPr marL="114300" indent="0">
              <a:buNone/>
            </a:pPr>
            <a:endParaRPr lang="en-GB" dirty="0"/>
          </a:p>
        </p:txBody>
      </p:sp>
    </p:spTree>
    <p:extLst>
      <p:ext uri="{BB962C8B-B14F-4D97-AF65-F5344CB8AC3E}">
        <p14:creationId xmlns:p14="http://schemas.microsoft.com/office/powerpoint/2010/main" val="372271345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778098"/>
          </a:xfrm>
        </p:spPr>
        <p:txBody>
          <a:bodyPr/>
          <a:lstStyle/>
          <a:p>
            <a:pPr algn="ctr"/>
            <a:r>
              <a:rPr lang="en-GB" sz="2800" dirty="0">
                <a:latin typeface="Gill Sans MT" panose="020B0502020104020203" pitchFamily="34" charset="0"/>
              </a:rPr>
              <a:t>Web Services - SOAP</a:t>
            </a:r>
          </a:p>
        </p:txBody>
      </p:sp>
      <p:sp>
        <p:nvSpPr>
          <p:cNvPr id="3" name="Content Placeholder 2"/>
          <p:cNvSpPr>
            <a:spLocks noGrp="1"/>
          </p:cNvSpPr>
          <p:nvPr>
            <p:ph idx="4294967295"/>
          </p:nvPr>
        </p:nvSpPr>
        <p:spPr>
          <a:xfrm>
            <a:off x="457200" y="1124744"/>
            <a:ext cx="7620000" cy="5276056"/>
          </a:xfrm>
          <a:prstGeom prst="rect">
            <a:avLst/>
          </a:prstGeom>
        </p:spPr>
        <p:txBody>
          <a:bodyPr>
            <a:normAutofit fontScale="85000" lnSpcReduction="10000"/>
          </a:bodyPr>
          <a:lstStyle/>
          <a:p>
            <a:pPr marL="114300" indent="0">
              <a:lnSpc>
                <a:spcPts val="3400"/>
              </a:lnSpc>
              <a:buNone/>
            </a:pPr>
            <a:r>
              <a:rPr lang="en-GB" sz="2000" dirty="0">
                <a:latin typeface="Gill Sans MT" panose="020B0502020104020203" pitchFamily="34" charset="0"/>
                <a:cs typeface="Times New Roman" pitchFamily="18" charset="0"/>
              </a:rPr>
              <a:t>SOAP (Simple Object Access Protocol)</a:t>
            </a:r>
          </a:p>
          <a:p>
            <a:pPr marL="347663" indent="-231775" algn="l" rtl="0">
              <a:lnSpc>
                <a:spcPts val="3400"/>
              </a:lnSpc>
              <a:buClr>
                <a:srgbClr val="727CA3"/>
              </a:buClr>
              <a:buSzPct val="76000"/>
              <a:buFont typeface="Wingdings 3" charset="2"/>
              <a:buChar char=""/>
            </a:pPr>
            <a:r>
              <a:rPr lang="en-GB" sz="2200" kern="1200" spc="-1" dirty="0">
                <a:solidFill>
                  <a:srgbClr val="000000"/>
                </a:solidFill>
                <a:latin typeface="Gill Sans MT" panose="020B0502020104020203" pitchFamily="34" charset="0"/>
                <a:ea typeface="+mn-ea"/>
                <a:cs typeface="+mn-cs"/>
              </a:rPr>
              <a:t> It is an XML-based messaging protocol for exchanging information among computers.</a:t>
            </a:r>
          </a:p>
          <a:p>
            <a:pPr marL="347663" indent="-231775" algn="l" rtl="0">
              <a:lnSpc>
                <a:spcPts val="3400"/>
              </a:lnSpc>
              <a:buClr>
                <a:srgbClr val="727CA3"/>
              </a:buClr>
              <a:buSzPct val="76000"/>
              <a:buFont typeface="Wingdings 3" charset="2"/>
              <a:buChar char=""/>
            </a:pPr>
            <a:r>
              <a:rPr lang="en-GB" sz="2200" kern="1200" spc="-1" dirty="0">
                <a:solidFill>
                  <a:srgbClr val="000000"/>
                </a:solidFill>
                <a:latin typeface="Gill Sans MT" panose="020B0502020104020203" pitchFamily="34" charset="0"/>
                <a:ea typeface="+mn-ea"/>
                <a:cs typeface="+mn-cs"/>
              </a:rPr>
              <a:t>SOAP is a communication protocol designed to communicate via Internet.</a:t>
            </a:r>
          </a:p>
          <a:p>
            <a:pPr marL="347663" indent="-231775" algn="l" rtl="0">
              <a:lnSpc>
                <a:spcPts val="3400"/>
              </a:lnSpc>
              <a:buClr>
                <a:srgbClr val="727CA3"/>
              </a:buClr>
              <a:buSzPct val="76000"/>
              <a:buFont typeface="Wingdings 3" charset="2"/>
              <a:buChar char=""/>
            </a:pPr>
            <a:r>
              <a:rPr lang="en-GB" sz="2200" kern="1200" spc="-1" dirty="0">
                <a:solidFill>
                  <a:srgbClr val="000000"/>
                </a:solidFill>
                <a:latin typeface="Gill Sans MT" panose="020B0502020104020203" pitchFamily="34" charset="0"/>
                <a:ea typeface="+mn-ea"/>
                <a:cs typeface="+mn-cs"/>
              </a:rPr>
              <a:t>SOAP can extend HTTP for XML messaging.</a:t>
            </a:r>
          </a:p>
          <a:p>
            <a:pPr marL="347663" indent="-231775" algn="l" rtl="0">
              <a:lnSpc>
                <a:spcPts val="3400"/>
              </a:lnSpc>
              <a:buClr>
                <a:srgbClr val="727CA3"/>
              </a:buClr>
              <a:buSzPct val="76000"/>
              <a:buFont typeface="Wingdings 3" charset="2"/>
              <a:buChar char=""/>
            </a:pPr>
            <a:r>
              <a:rPr lang="en-GB" sz="2200" kern="1200" spc="-1" dirty="0">
                <a:solidFill>
                  <a:srgbClr val="000000"/>
                </a:solidFill>
                <a:latin typeface="Gill Sans MT" panose="020B0502020104020203" pitchFamily="34" charset="0"/>
                <a:ea typeface="+mn-ea"/>
                <a:cs typeface="+mn-cs"/>
              </a:rPr>
              <a:t>SOAP provides data transport for Web services.</a:t>
            </a:r>
          </a:p>
          <a:p>
            <a:pPr marL="347663" indent="-231775" algn="l" rtl="0">
              <a:lnSpc>
                <a:spcPts val="3400"/>
              </a:lnSpc>
              <a:buClr>
                <a:srgbClr val="727CA3"/>
              </a:buClr>
              <a:buSzPct val="76000"/>
              <a:buFont typeface="Wingdings 3" charset="2"/>
              <a:buChar char=""/>
            </a:pPr>
            <a:r>
              <a:rPr lang="en-GB" sz="2200" kern="1200" spc="-1" dirty="0">
                <a:solidFill>
                  <a:srgbClr val="000000"/>
                </a:solidFill>
                <a:latin typeface="Gill Sans MT" panose="020B0502020104020203" pitchFamily="34" charset="0"/>
                <a:ea typeface="+mn-ea"/>
                <a:cs typeface="+mn-cs"/>
              </a:rPr>
              <a:t>SOAP can exchange complete documents or call a remote procedure.</a:t>
            </a:r>
          </a:p>
          <a:p>
            <a:pPr marL="347663" indent="-231775" algn="l" rtl="0">
              <a:lnSpc>
                <a:spcPts val="3400"/>
              </a:lnSpc>
              <a:buClr>
                <a:srgbClr val="727CA3"/>
              </a:buClr>
              <a:buSzPct val="76000"/>
              <a:buFont typeface="Wingdings 3" charset="2"/>
              <a:buChar char=""/>
            </a:pPr>
            <a:r>
              <a:rPr lang="en-GB" sz="2200" kern="1200" spc="-1" dirty="0">
                <a:solidFill>
                  <a:srgbClr val="000000"/>
                </a:solidFill>
                <a:latin typeface="Gill Sans MT" panose="020B0502020104020203" pitchFamily="34" charset="0"/>
                <a:ea typeface="+mn-ea"/>
                <a:cs typeface="+mn-cs"/>
              </a:rPr>
              <a:t>SOAP can be used for broadcasting a message.</a:t>
            </a:r>
          </a:p>
          <a:p>
            <a:pPr marL="347663" indent="-231775" algn="l" rtl="0">
              <a:lnSpc>
                <a:spcPts val="3400"/>
              </a:lnSpc>
              <a:buClr>
                <a:srgbClr val="727CA3"/>
              </a:buClr>
              <a:buSzPct val="76000"/>
              <a:buFont typeface="Wingdings 3" charset="2"/>
              <a:buChar char=""/>
            </a:pPr>
            <a:r>
              <a:rPr lang="en-GB" sz="2200" kern="1200" spc="-1" dirty="0">
                <a:solidFill>
                  <a:srgbClr val="000000"/>
                </a:solidFill>
                <a:latin typeface="Gill Sans MT" panose="020B0502020104020203" pitchFamily="34" charset="0"/>
                <a:ea typeface="+mn-ea"/>
                <a:cs typeface="+mn-cs"/>
              </a:rPr>
              <a:t>SOAP is platform- and language-independent.</a:t>
            </a:r>
          </a:p>
          <a:p>
            <a:pPr marL="347663" indent="-231775" algn="l" rtl="0">
              <a:lnSpc>
                <a:spcPts val="3400"/>
              </a:lnSpc>
              <a:buClr>
                <a:srgbClr val="727CA3"/>
              </a:buClr>
              <a:buSzPct val="76000"/>
              <a:buFont typeface="Wingdings 3" charset="2"/>
              <a:buChar char=""/>
            </a:pPr>
            <a:r>
              <a:rPr lang="en-GB" sz="2200" kern="1200" spc="-1" dirty="0">
                <a:solidFill>
                  <a:srgbClr val="000000"/>
                </a:solidFill>
                <a:latin typeface="Gill Sans MT" panose="020B0502020104020203" pitchFamily="34" charset="0"/>
                <a:ea typeface="+mn-ea"/>
                <a:cs typeface="+mn-cs"/>
              </a:rPr>
              <a:t>SOAP is the XML way of defining what information is sent and how.</a:t>
            </a:r>
          </a:p>
          <a:p>
            <a:pPr marL="347663" indent="-231775" algn="l" rtl="0">
              <a:lnSpc>
                <a:spcPts val="3400"/>
              </a:lnSpc>
              <a:buClr>
                <a:srgbClr val="727CA3"/>
              </a:buClr>
              <a:buSzPct val="76000"/>
              <a:buFont typeface="Wingdings 3" charset="2"/>
              <a:buChar char=""/>
            </a:pPr>
            <a:r>
              <a:rPr lang="en-GB" sz="2200" kern="1200" spc="-1" dirty="0">
                <a:solidFill>
                  <a:srgbClr val="000000"/>
                </a:solidFill>
                <a:latin typeface="Gill Sans MT" panose="020B0502020104020203" pitchFamily="34" charset="0"/>
                <a:ea typeface="+mn-ea"/>
                <a:cs typeface="+mn-cs"/>
              </a:rPr>
              <a:t>SOAP enables client applications to easily connect to remote services and invoke remote methods.</a:t>
            </a:r>
          </a:p>
          <a:p>
            <a:pPr>
              <a:buFont typeface="Wingdings" pitchFamily="2" charset="2"/>
              <a:buChar char="Ø"/>
            </a:pPr>
            <a:endParaRPr lang="en-GB" dirty="0"/>
          </a:p>
        </p:txBody>
      </p:sp>
    </p:spTree>
    <p:extLst>
      <p:ext uri="{BB962C8B-B14F-4D97-AF65-F5344CB8AC3E}">
        <p14:creationId xmlns:p14="http://schemas.microsoft.com/office/powerpoint/2010/main" val="312136877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7620000" cy="634082"/>
          </a:xfrm>
        </p:spPr>
        <p:txBody>
          <a:bodyPr/>
          <a:lstStyle/>
          <a:p>
            <a:pPr algn="ctr"/>
            <a:r>
              <a:rPr lang="en-GB" sz="2400" dirty="0">
                <a:latin typeface="Gill Sans MT" panose="020B0502020104020203" pitchFamily="34" charset="0"/>
              </a:rPr>
              <a:t>Web Services - SOAP</a:t>
            </a:r>
          </a:p>
        </p:txBody>
      </p:sp>
      <p:sp>
        <p:nvSpPr>
          <p:cNvPr id="3" name="Content Placeholder 2"/>
          <p:cNvSpPr>
            <a:spLocks noGrp="1"/>
          </p:cNvSpPr>
          <p:nvPr>
            <p:ph idx="4294967295"/>
          </p:nvPr>
        </p:nvSpPr>
        <p:spPr>
          <a:xfrm>
            <a:off x="457200" y="1196752"/>
            <a:ext cx="8003232" cy="4800600"/>
          </a:xfrm>
          <a:prstGeom prst="rect">
            <a:avLst/>
          </a:prstGeom>
        </p:spPr>
        <p:txBody>
          <a:bodyPr/>
          <a:lstStyle/>
          <a:p>
            <a:pPr marL="231775">
              <a:lnSpc>
                <a:spcPts val="3300"/>
              </a:lnSpc>
              <a:buNone/>
            </a:pPr>
            <a:r>
              <a:rPr lang="en-GB" dirty="0">
                <a:latin typeface="Gill Sans MT" panose="020B0502020104020203" pitchFamily="34" charset="0"/>
              </a:rPr>
              <a:t>A SOAP message is an ordinary XML document containing the following elements.</a:t>
            </a:r>
          </a:p>
          <a:p>
            <a:pPr marL="231775">
              <a:lnSpc>
                <a:spcPts val="3300"/>
              </a:lnSpc>
            </a:pPr>
            <a:r>
              <a:rPr lang="en-GB" b="1" dirty="0">
                <a:latin typeface="Gill Sans MT" panose="020B0502020104020203" pitchFamily="34" charset="0"/>
              </a:rPr>
              <a:t>Envelope</a:t>
            </a:r>
            <a:r>
              <a:rPr lang="en-GB" dirty="0">
                <a:latin typeface="Gill Sans MT" panose="020B0502020104020203" pitchFamily="34" charset="0"/>
              </a:rPr>
              <a:t> − Defines the start and the end of the message. It is a mandatory element.</a:t>
            </a:r>
          </a:p>
          <a:p>
            <a:pPr marL="231775">
              <a:lnSpc>
                <a:spcPts val="3300"/>
              </a:lnSpc>
            </a:pPr>
            <a:r>
              <a:rPr lang="en-GB" b="1" dirty="0">
                <a:latin typeface="Gill Sans MT" panose="020B0502020104020203" pitchFamily="34" charset="0"/>
              </a:rPr>
              <a:t>Header</a:t>
            </a:r>
            <a:r>
              <a:rPr lang="en-GB" dirty="0">
                <a:latin typeface="Gill Sans MT" panose="020B0502020104020203" pitchFamily="34" charset="0"/>
              </a:rPr>
              <a:t> − Contains any optional attributes of the message used in processing the message, either at an intermediary point or at the ultimate end-point. It is an optional element.</a:t>
            </a:r>
          </a:p>
          <a:p>
            <a:pPr marL="231775">
              <a:lnSpc>
                <a:spcPts val="3300"/>
              </a:lnSpc>
            </a:pPr>
            <a:r>
              <a:rPr lang="en-GB" b="1" dirty="0">
                <a:latin typeface="Gill Sans MT" panose="020B0502020104020203" pitchFamily="34" charset="0"/>
              </a:rPr>
              <a:t>Body</a:t>
            </a:r>
            <a:r>
              <a:rPr lang="en-GB" dirty="0">
                <a:latin typeface="Gill Sans MT" panose="020B0502020104020203" pitchFamily="34" charset="0"/>
              </a:rPr>
              <a:t> − Contains the XML data comprising the message being sent. It is a mandatory element.</a:t>
            </a:r>
          </a:p>
          <a:p>
            <a:pPr marL="231775">
              <a:lnSpc>
                <a:spcPts val="3300"/>
              </a:lnSpc>
            </a:pPr>
            <a:r>
              <a:rPr lang="en-GB" b="1" dirty="0">
                <a:latin typeface="Gill Sans MT" panose="020B0502020104020203" pitchFamily="34" charset="0"/>
              </a:rPr>
              <a:t>Fault</a:t>
            </a:r>
            <a:r>
              <a:rPr lang="en-GB" dirty="0">
                <a:latin typeface="Gill Sans MT" panose="020B0502020104020203" pitchFamily="34" charset="0"/>
              </a:rPr>
              <a:t> − An optional Fault element that provides information about errors that occur while processing the message.</a:t>
            </a:r>
          </a:p>
          <a:p>
            <a:pPr marL="114300" indent="0">
              <a:buNone/>
            </a:pPr>
            <a:endParaRPr lang="en-GB" dirty="0"/>
          </a:p>
        </p:txBody>
      </p:sp>
    </p:spTree>
    <p:extLst>
      <p:ext uri="{BB962C8B-B14F-4D97-AF65-F5344CB8AC3E}">
        <p14:creationId xmlns:p14="http://schemas.microsoft.com/office/powerpoint/2010/main" val="77712409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779136"/>
          </a:xfrm>
        </p:spPr>
        <p:txBody>
          <a:bodyPr/>
          <a:lstStyle/>
          <a:p>
            <a:pPr algn="ctr"/>
            <a:r>
              <a:rPr lang="en-GB" sz="2400" dirty="0">
                <a:latin typeface="Gill Sans MT" panose="020B0502020104020203" pitchFamily="34" charset="0"/>
              </a:rPr>
              <a:t>Web Services - REST</a:t>
            </a:r>
            <a:endParaRPr lang="en-GB" sz="2400" dirty="0">
              <a:latin typeface="Times New Roman" pitchFamily="18" charset="0"/>
              <a:cs typeface="Times New Roman" pitchFamily="18" charset="0"/>
            </a:endParaRPr>
          </a:p>
        </p:txBody>
      </p:sp>
      <p:sp>
        <p:nvSpPr>
          <p:cNvPr id="3" name="Content Placeholder 2"/>
          <p:cNvSpPr>
            <a:spLocks noGrp="1"/>
          </p:cNvSpPr>
          <p:nvPr>
            <p:ph idx="4294967295"/>
          </p:nvPr>
        </p:nvSpPr>
        <p:spPr>
          <a:xfrm>
            <a:off x="457200" y="1196752"/>
            <a:ext cx="7620000" cy="5328592"/>
          </a:xfrm>
          <a:prstGeom prst="rect">
            <a:avLst/>
          </a:prstGeom>
        </p:spPr>
        <p:txBody>
          <a:bodyPr>
            <a:normAutofit fontScale="77500" lnSpcReduction="20000"/>
          </a:bodyPr>
          <a:lstStyle/>
          <a:p>
            <a:pPr marL="347663" indent="-231775" algn="l" rtl="0">
              <a:lnSpc>
                <a:spcPts val="2700"/>
              </a:lnSpc>
              <a:buClr>
                <a:srgbClr val="727CA3"/>
              </a:buClr>
              <a:buSzPct val="76000"/>
              <a:buFont typeface="Wingdings 3" charset="2"/>
              <a:buChar char=""/>
            </a:pPr>
            <a:r>
              <a:rPr lang="en-GB" sz="2200" kern="1200" spc="-1" dirty="0">
                <a:solidFill>
                  <a:srgbClr val="000000"/>
                </a:solidFill>
                <a:latin typeface="Gill Sans MT"/>
                <a:ea typeface="+mn-ea"/>
                <a:cs typeface="+mn-cs"/>
              </a:rPr>
              <a:t>The REST stands for Representational State Transfer. REST is not a set of standards or rules, rather it is a style of software architecture.</a:t>
            </a:r>
          </a:p>
          <a:p>
            <a:pPr marL="347663" indent="-231775" algn="l" rtl="0">
              <a:lnSpc>
                <a:spcPts val="2700"/>
              </a:lnSpc>
              <a:buClr>
                <a:srgbClr val="727CA3"/>
              </a:buClr>
              <a:buSzPct val="76000"/>
              <a:buFont typeface="Wingdings 3" charset="2"/>
              <a:buChar char=""/>
            </a:pPr>
            <a:r>
              <a:rPr lang="en-GB" sz="2200" kern="1200" spc="-1" dirty="0">
                <a:solidFill>
                  <a:srgbClr val="000000"/>
                </a:solidFill>
                <a:latin typeface="Gill Sans MT"/>
                <a:ea typeface="+mn-ea"/>
                <a:cs typeface="+mn-cs"/>
              </a:rPr>
              <a:t> The applications which follow this architecture are referred to as </a:t>
            </a:r>
            <a:r>
              <a:rPr lang="en-GB" sz="2200" kern="1200" spc="-1" dirty="0" err="1">
                <a:solidFill>
                  <a:srgbClr val="000000"/>
                </a:solidFill>
                <a:latin typeface="Gill Sans MT"/>
                <a:ea typeface="+mn-ea"/>
                <a:cs typeface="+mn-cs"/>
              </a:rPr>
              <a:t>RESTful</a:t>
            </a:r>
            <a:endParaRPr lang="en-GB" sz="2200" kern="1200" spc="-1" dirty="0">
              <a:solidFill>
                <a:srgbClr val="000000"/>
              </a:solidFill>
              <a:latin typeface="Gill Sans MT"/>
              <a:ea typeface="+mn-ea"/>
              <a:cs typeface="+mn-cs"/>
            </a:endParaRPr>
          </a:p>
          <a:p>
            <a:pPr marL="347663" indent="-231775" algn="l" rtl="0">
              <a:lnSpc>
                <a:spcPts val="2700"/>
              </a:lnSpc>
              <a:buClr>
                <a:srgbClr val="727CA3"/>
              </a:buClr>
              <a:buSzPct val="76000"/>
              <a:buFont typeface="Wingdings 3" charset="2"/>
              <a:buChar char=""/>
            </a:pPr>
            <a:r>
              <a:rPr lang="en-GB" sz="2200" kern="1200" spc="-1" dirty="0">
                <a:solidFill>
                  <a:srgbClr val="000000"/>
                </a:solidFill>
                <a:latin typeface="Gill Sans MT"/>
                <a:ea typeface="+mn-ea"/>
                <a:cs typeface="+mn-cs"/>
              </a:rPr>
              <a:t>Unlike SOAP which targets the actions, REST concerns more on the resources. REST locates the resources by using URL and it depends on the type of transport protocol(with HTTP - GET, POST, PUT, DELETE,...) for the actions to be performed on the resources. The REST service locates the resource based on the URL and performs the action based on the transport action verb. It is more of architectural style and conventions based.</a:t>
            </a:r>
          </a:p>
          <a:p>
            <a:pPr marL="347663" indent="-231775" algn="l" rtl="0">
              <a:lnSpc>
                <a:spcPts val="2700"/>
              </a:lnSpc>
              <a:buClr>
                <a:srgbClr val="727CA3"/>
              </a:buClr>
              <a:buSzPct val="76000"/>
              <a:buFont typeface="Wingdings 3" charset="2"/>
              <a:buChar char=""/>
            </a:pPr>
            <a:r>
              <a:rPr lang="en-GB" sz="2200" kern="1200" spc="-1" dirty="0">
                <a:solidFill>
                  <a:srgbClr val="000000"/>
                </a:solidFill>
                <a:latin typeface="Gill Sans MT"/>
                <a:ea typeface="+mn-ea"/>
                <a:cs typeface="+mn-cs"/>
              </a:rPr>
              <a:t>For Example: in a </a:t>
            </a:r>
            <a:r>
              <a:rPr lang="en-GB" sz="2200" kern="1200" spc="-1" dirty="0" err="1">
                <a:solidFill>
                  <a:srgbClr val="000000"/>
                </a:solidFill>
                <a:latin typeface="Gill Sans MT"/>
                <a:ea typeface="+mn-ea"/>
                <a:cs typeface="+mn-cs"/>
              </a:rPr>
              <a:t>RESTful</a:t>
            </a:r>
            <a:r>
              <a:rPr lang="en-GB" sz="2200" kern="1200" spc="-1" dirty="0">
                <a:solidFill>
                  <a:srgbClr val="000000"/>
                </a:solidFill>
                <a:latin typeface="Gill Sans MT"/>
                <a:ea typeface="+mn-ea"/>
                <a:cs typeface="+mn-cs"/>
              </a:rPr>
              <a:t> architecture, this URL http://{serverAddress}/students/studentRollno/07 can be used to:</a:t>
            </a:r>
          </a:p>
          <a:p>
            <a:pPr marL="347663" indent="-231775" algn="l" rtl="0">
              <a:lnSpc>
                <a:spcPts val="2700"/>
              </a:lnSpc>
              <a:buClr>
                <a:srgbClr val="727CA3"/>
              </a:buClr>
              <a:buSzPct val="76000"/>
              <a:buFont typeface="Wingdings 3" charset="2"/>
              <a:buChar char=""/>
            </a:pPr>
            <a:r>
              <a:rPr lang="en-GB" sz="2200" kern="1200" spc="-1" dirty="0">
                <a:solidFill>
                  <a:srgbClr val="000000"/>
                </a:solidFill>
                <a:latin typeface="Gill Sans MT"/>
                <a:ea typeface="+mn-ea"/>
                <a:cs typeface="+mn-cs"/>
              </a:rPr>
              <a:t>To get student information by sending a REST call of GET type, and the service will return information of student with roll no as 07</a:t>
            </a:r>
          </a:p>
          <a:p>
            <a:pPr marL="347663" indent="-231775" algn="l" rtl="0">
              <a:lnSpc>
                <a:spcPts val="2700"/>
              </a:lnSpc>
              <a:buClr>
                <a:srgbClr val="727CA3"/>
              </a:buClr>
              <a:buSzPct val="76000"/>
              <a:buFont typeface="Wingdings 3" charset="2"/>
              <a:buChar char=""/>
            </a:pPr>
            <a:r>
              <a:rPr lang="en-GB" sz="2200" kern="1200" spc="-1" dirty="0">
                <a:solidFill>
                  <a:srgbClr val="000000"/>
                </a:solidFill>
                <a:latin typeface="Gill Sans MT"/>
                <a:ea typeface="+mn-ea"/>
                <a:cs typeface="+mn-cs"/>
              </a:rPr>
              <a:t>The same service can also be used to update the student data, by sending in the new values as Form data in a PUT request.</a:t>
            </a:r>
          </a:p>
          <a:p>
            <a:pPr>
              <a:buFont typeface="Wingdings" pitchFamily="2" charset="2"/>
              <a:buChar char="Ø"/>
            </a:pPr>
            <a:endParaRPr lang="en-GB" dirty="0"/>
          </a:p>
        </p:txBody>
      </p:sp>
    </p:spTree>
    <p:extLst>
      <p:ext uri="{BB962C8B-B14F-4D97-AF65-F5344CB8AC3E}">
        <p14:creationId xmlns:p14="http://schemas.microsoft.com/office/powerpoint/2010/main" val="876812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rPr>
              <a:t>Request/ response …. Con’t…</a:t>
            </a:r>
            <a:endParaRPr lang="en-US" sz="3200" b="0" strike="noStrike" spc="-1">
              <a:latin typeface="Arial"/>
            </a:endParaRPr>
          </a:p>
        </p:txBody>
      </p:sp>
      <p:sp>
        <p:nvSpPr>
          <p:cNvPr id="175" name="CustomShape 2"/>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273CABFD-A1C4-446B-89BC-81B7C393F514}" type="slidenum">
              <a:rPr lang="en-US" sz="1400" b="0" strike="noStrike" spc="-1">
                <a:solidFill>
                  <a:srgbClr val="464653"/>
                </a:solidFill>
                <a:latin typeface="Gill Sans MT"/>
              </a:rPr>
              <a:t>14</a:t>
            </a:fld>
            <a:endParaRPr lang="en-US" sz="1400" b="0" strike="noStrike" spc="-1">
              <a:latin typeface="Arial"/>
            </a:endParaRPr>
          </a:p>
        </p:txBody>
      </p:sp>
      <p:sp>
        <p:nvSpPr>
          <p:cNvPr id="176" name="CustomShape 3"/>
          <p:cNvSpPr/>
          <p:nvPr/>
        </p:nvSpPr>
        <p:spPr>
          <a:xfrm>
            <a:off x="76320" y="1219320"/>
            <a:ext cx="8991000" cy="5180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39840" indent="-339120">
              <a:lnSpc>
                <a:spcPct val="100000"/>
              </a:lnSpc>
              <a:spcBef>
                <a:spcPts val="601"/>
              </a:spcBef>
            </a:pPr>
            <a:r>
              <a:rPr lang="en-US" sz="2800" b="0" strike="noStrike" spc="-1">
                <a:solidFill>
                  <a:srgbClr val="000000"/>
                </a:solidFill>
                <a:latin typeface="Nyala"/>
              </a:rPr>
              <a:t>7. The PHP interpreter executes the PHP code.</a:t>
            </a:r>
            <a:endParaRPr lang="en-US" sz="2800" b="0" strike="noStrike" spc="-1">
              <a:latin typeface="Arial"/>
            </a:endParaRPr>
          </a:p>
          <a:p>
            <a:pPr marL="339840" indent="-339120">
              <a:lnSpc>
                <a:spcPct val="100000"/>
              </a:lnSpc>
              <a:spcBef>
                <a:spcPts val="601"/>
              </a:spcBef>
            </a:pPr>
            <a:r>
              <a:rPr lang="en-US" sz="2800" b="0" strike="noStrike" spc="-1">
                <a:solidFill>
                  <a:srgbClr val="000000"/>
                </a:solidFill>
                <a:latin typeface="Nyala"/>
              </a:rPr>
              <a:t>8. Some of the PHP contains MySQL statements, which the PHP interpreter now passes to the MySQL database engine.</a:t>
            </a:r>
            <a:endParaRPr lang="en-US" sz="2800" b="0" strike="noStrike" spc="-1">
              <a:latin typeface="Arial"/>
            </a:endParaRPr>
          </a:p>
          <a:p>
            <a:pPr marL="339840" indent="-339120">
              <a:lnSpc>
                <a:spcPct val="100000"/>
              </a:lnSpc>
              <a:spcBef>
                <a:spcPts val="601"/>
              </a:spcBef>
            </a:pPr>
            <a:r>
              <a:rPr lang="en-US" sz="2800" b="0" strike="noStrike" spc="-1">
                <a:solidFill>
                  <a:srgbClr val="000000"/>
                </a:solidFill>
                <a:latin typeface="Nyala"/>
              </a:rPr>
              <a:t>9. The MySQL database returns the results of the statements back to the PHP interpreter.</a:t>
            </a:r>
            <a:endParaRPr lang="en-US" sz="2800" b="0" strike="noStrike" spc="-1">
              <a:latin typeface="Arial"/>
            </a:endParaRPr>
          </a:p>
          <a:p>
            <a:pPr marL="339840" indent="-339120">
              <a:lnSpc>
                <a:spcPct val="100000"/>
              </a:lnSpc>
              <a:spcBef>
                <a:spcPts val="601"/>
              </a:spcBef>
            </a:pPr>
            <a:r>
              <a:rPr lang="en-US" sz="2800" b="0" strike="noStrike" spc="-1">
                <a:solidFill>
                  <a:srgbClr val="000000"/>
                </a:solidFill>
                <a:latin typeface="Nyala"/>
              </a:rPr>
              <a:t>10. The PHP interpreter returns the results of the executed PHP code, along with the results from the MySQL database, to the web server. </a:t>
            </a:r>
            <a:endParaRPr lang="en-US" sz="2800" b="0" strike="noStrike" spc="-1">
              <a:latin typeface="Arial"/>
            </a:endParaRPr>
          </a:p>
          <a:p>
            <a:pPr marL="339840" indent="-339120">
              <a:lnSpc>
                <a:spcPct val="100000"/>
              </a:lnSpc>
              <a:spcBef>
                <a:spcPts val="601"/>
              </a:spcBef>
            </a:pPr>
            <a:r>
              <a:rPr lang="en-US" sz="2800" b="0" strike="noStrike" spc="-1">
                <a:solidFill>
                  <a:srgbClr val="000000"/>
                </a:solidFill>
                <a:latin typeface="Nyala"/>
              </a:rPr>
              <a:t>11. The web server returns the page to the requesting client, which displays it. </a:t>
            </a:r>
            <a:endParaRPr lang="en-US" sz="2800" b="0" strike="noStrike" spc="-1">
              <a:latin typeface="Arial"/>
            </a:endParaRPr>
          </a:p>
          <a:p>
            <a:pPr marL="339840" indent="-339120">
              <a:lnSpc>
                <a:spcPct val="100000"/>
              </a:lnSpc>
              <a:spcBef>
                <a:spcPts val="601"/>
              </a:spcBef>
            </a:pP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562074"/>
          </a:xfrm>
        </p:spPr>
        <p:txBody>
          <a:bodyPr/>
          <a:lstStyle/>
          <a:p>
            <a:pPr algn="ctr"/>
            <a:r>
              <a:rPr lang="en-GB" sz="2400" dirty="0">
                <a:latin typeface="Gill Sans MT" panose="020B0502020104020203" pitchFamily="34" charset="0"/>
              </a:rPr>
              <a:t>Web Services - UDDI</a:t>
            </a:r>
          </a:p>
        </p:txBody>
      </p:sp>
      <p:sp>
        <p:nvSpPr>
          <p:cNvPr id="3" name="Content Placeholder 2"/>
          <p:cNvSpPr>
            <a:spLocks noGrp="1"/>
          </p:cNvSpPr>
          <p:nvPr>
            <p:ph idx="4294967295"/>
          </p:nvPr>
        </p:nvSpPr>
        <p:spPr>
          <a:xfrm>
            <a:off x="457200" y="1124744"/>
            <a:ext cx="7620000" cy="5276056"/>
          </a:xfrm>
          <a:prstGeom prst="rect">
            <a:avLst/>
          </a:prstGeom>
        </p:spPr>
        <p:txBody>
          <a:bodyPr>
            <a:normAutofit fontScale="62500" lnSpcReduction="20000"/>
          </a:bodyPr>
          <a:lstStyle/>
          <a:p>
            <a:pPr marL="347663" indent="-231775" algn="l" rtl="0">
              <a:lnSpc>
                <a:spcPts val="3000"/>
              </a:lnSpc>
              <a:buClr>
                <a:srgbClr val="727CA3"/>
              </a:buClr>
              <a:buSzPct val="76000"/>
              <a:buFont typeface="Wingdings 3" charset="2"/>
              <a:buChar char=""/>
            </a:pPr>
            <a:r>
              <a:rPr lang="en-GB" sz="2200" kern="1200" spc="-1" dirty="0">
                <a:solidFill>
                  <a:srgbClr val="000000"/>
                </a:solidFill>
                <a:latin typeface="Gill Sans MT"/>
                <a:ea typeface="+mn-ea"/>
                <a:cs typeface="+mn-cs"/>
              </a:rPr>
              <a:t>UDDI is an XML-based standard for describing, publishing, and finding web services.</a:t>
            </a:r>
          </a:p>
          <a:p>
            <a:pPr marL="347663" indent="-231775" algn="l" rtl="0">
              <a:lnSpc>
                <a:spcPts val="3000"/>
              </a:lnSpc>
              <a:buClr>
                <a:srgbClr val="727CA3"/>
              </a:buClr>
              <a:buSzPct val="76000"/>
              <a:buFont typeface="Wingdings 3" charset="2"/>
              <a:buChar char=""/>
            </a:pPr>
            <a:r>
              <a:rPr lang="en-GB" sz="2200" kern="1200" spc="-1" dirty="0">
                <a:solidFill>
                  <a:srgbClr val="000000"/>
                </a:solidFill>
                <a:latin typeface="Gill Sans MT"/>
                <a:ea typeface="+mn-ea"/>
                <a:cs typeface="+mn-cs"/>
              </a:rPr>
              <a:t>UDDI stands for Universal Description, Discovery, and Integration.</a:t>
            </a:r>
          </a:p>
          <a:p>
            <a:pPr marL="347663" indent="-231775" algn="l" rtl="0">
              <a:lnSpc>
                <a:spcPts val="3000"/>
              </a:lnSpc>
              <a:buClr>
                <a:srgbClr val="727CA3"/>
              </a:buClr>
              <a:buSzPct val="76000"/>
              <a:buFont typeface="Wingdings 3" charset="2"/>
              <a:buChar char=""/>
            </a:pPr>
            <a:r>
              <a:rPr lang="en-GB" sz="2200" kern="1200" spc="-1" dirty="0">
                <a:solidFill>
                  <a:srgbClr val="000000"/>
                </a:solidFill>
                <a:latin typeface="Gill Sans MT"/>
                <a:ea typeface="+mn-ea"/>
                <a:cs typeface="+mn-cs"/>
              </a:rPr>
              <a:t>UDDI is a specification for a distributed registry of web services.</a:t>
            </a:r>
          </a:p>
          <a:p>
            <a:pPr marL="347663" indent="-231775" algn="l" rtl="0">
              <a:lnSpc>
                <a:spcPts val="3000"/>
              </a:lnSpc>
              <a:buClr>
                <a:srgbClr val="727CA3"/>
              </a:buClr>
              <a:buSzPct val="76000"/>
              <a:buFont typeface="Wingdings 3" charset="2"/>
              <a:buChar char=""/>
            </a:pPr>
            <a:r>
              <a:rPr lang="en-GB" sz="2200" kern="1200" spc="-1" dirty="0">
                <a:solidFill>
                  <a:srgbClr val="000000"/>
                </a:solidFill>
                <a:latin typeface="Gill Sans MT"/>
                <a:ea typeface="+mn-ea"/>
                <a:cs typeface="+mn-cs"/>
              </a:rPr>
              <a:t>UDDI is a platform-independent, open framework.</a:t>
            </a:r>
          </a:p>
          <a:p>
            <a:pPr marL="347663" indent="-231775" algn="l" rtl="0">
              <a:lnSpc>
                <a:spcPts val="3000"/>
              </a:lnSpc>
              <a:buClr>
                <a:srgbClr val="727CA3"/>
              </a:buClr>
              <a:buSzPct val="76000"/>
              <a:buFont typeface="Wingdings 3" charset="2"/>
              <a:buChar char=""/>
            </a:pPr>
            <a:r>
              <a:rPr lang="en-GB" sz="2200" kern="1200" spc="-1" dirty="0">
                <a:solidFill>
                  <a:srgbClr val="000000"/>
                </a:solidFill>
                <a:latin typeface="Gill Sans MT"/>
                <a:ea typeface="+mn-ea"/>
                <a:cs typeface="+mn-cs"/>
              </a:rPr>
              <a:t>UDDI can communicate via SOAP, CORBA, Java RMI Protocol.</a:t>
            </a:r>
          </a:p>
          <a:p>
            <a:pPr marL="347663" indent="-231775" algn="l" rtl="0">
              <a:lnSpc>
                <a:spcPts val="3000"/>
              </a:lnSpc>
              <a:buClr>
                <a:srgbClr val="727CA3"/>
              </a:buClr>
              <a:buSzPct val="76000"/>
              <a:buFont typeface="Wingdings 3" charset="2"/>
              <a:buChar char=""/>
            </a:pPr>
            <a:r>
              <a:rPr lang="en-GB" sz="2200" kern="1200" spc="-1" dirty="0">
                <a:solidFill>
                  <a:srgbClr val="000000"/>
                </a:solidFill>
                <a:latin typeface="Gill Sans MT"/>
                <a:ea typeface="+mn-ea"/>
                <a:cs typeface="+mn-cs"/>
              </a:rPr>
              <a:t>UDDI uses Web Service Definition Language(WSDL) to describe interfaces to web services.</a:t>
            </a:r>
          </a:p>
          <a:p>
            <a:pPr marL="347663" indent="-231775" algn="l" rtl="0">
              <a:lnSpc>
                <a:spcPts val="3000"/>
              </a:lnSpc>
              <a:buClr>
                <a:srgbClr val="727CA3"/>
              </a:buClr>
              <a:buSzPct val="76000"/>
              <a:buFont typeface="Wingdings 3" charset="2"/>
              <a:buChar char=""/>
            </a:pPr>
            <a:r>
              <a:rPr lang="en-GB" sz="2200" kern="1200" spc="-1" dirty="0">
                <a:solidFill>
                  <a:srgbClr val="000000"/>
                </a:solidFill>
                <a:latin typeface="Gill Sans MT"/>
                <a:ea typeface="+mn-ea"/>
                <a:cs typeface="+mn-cs"/>
              </a:rPr>
              <a:t>UDDI is seen with SOAP and WSDL as one of the three foundation standards of web services.</a:t>
            </a:r>
          </a:p>
          <a:p>
            <a:pPr marL="347663" indent="-231775" algn="l" rtl="0">
              <a:lnSpc>
                <a:spcPts val="3000"/>
              </a:lnSpc>
              <a:buClr>
                <a:srgbClr val="727CA3"/>
              </a:buClr>
              <a:buSzPct val="76000"/>
              <a:buFont typeface="Wingdings 3" charset="2"/>
              <a:buChar char=""/>
            </a:pPr>
            <a:r>
              <a:rPr lang="en-GB" sz="2200" kern="1200" spc="-1" dirty="0">
                <a:solidFill>
                  <a:srgbClr val="000000"/>
                </a:solidFill>
                <a:latin typeface="Gill Sans MT"/>
                <a:ea typeface="+mn-ea"/>
                <a:cs typeface="+mn-cs"/>
              </a:rPr>
              <a:t>UDDI is an open industry initiative, enabling businesses to discover each other and define how they interact over the Internet.</a:t>
            </a:r>
          </a:p>
          <a:p>
            <a:pPr>
              <a:lnSpc>
                <a:spcPts val="3000"/>
              </a:lnSpc>
            </a:pPr>
            <a:r>
              <a:rPr lang="en-GB" sz="2200" kern="1200" spc="-1" dirty="0">
                <a:solidFill>
                  <a:srgbClr val="000000"/>
                </a:solidFill>
                <a:latin typeface="Gill Sans MT"/>
                <a:ea typeface="+mn-ea"/>
                <a:cs typeface="+mn-cs"/>
              </a:rPr>
              <a:t>UDDI has two sections −</a:t>
            </a:r>
          </a:p>
          <a:p>
            <a:pPr marL="347663" indent="-231775" algn="l" rtl="0">
              <a:lnSpc>
                <a:spcPts val="3000"/>
              </a:lnSpc>
              <a:buClr>
                <a:srgbClr val="727CA3"/>
              </a:buClr>
              <a:buSzPct val="76000"/>
              <a:buFont typeface="Wingdings 3" charset="2"/>
              <a:buChar char=""/>
            </a:pPr>
            <a:r>
              <a:rPr lang="en-GB" sz="2200" kern="1200" spc="-1" dirty="0">
                <a:solidFill>
                  <a:srgbClr val="000000"/>
                </a:solidFill>
                <a:latin typeface="Gill Sans MT"/>
                <a:ea typeface="+mn-ea"/>
                <a:cs typeface="+mn-cs"/>
              </a:rPr>
              <a:t>A registry of all web service's metadata, including a pointer to the WSDL description of a service.</a:t>
            </a:r>
          </a:p>
          <a:p>
            <a:pPr marL="347663" indent="-231775" algn="l" rtl="0">
              <a:lnSpc>
                <a:spcPts val="3000"/>
              </a:lnSpc>
              <a:buClr>
                <a:srgbClr val="727CA3"/>
              </a:buClr>
              <a:buSzPct val="76000"/>
              <a:buFont typeface="Wingdings 3" charset="2"/>
              <a:buChar char=""/>
            </a:pPr>
            <a:r>
              <a:rPr lang="en-GB" sz="2200" kern="1200" spc="-1" dirty="0">
                <a:solidFill>
                  <a:srgbClr val="000000"/>
                </a:solidFill>
                <a:latin typeface="Gill Sans MT"/>
                <a:ea typeface="+mn-ea"/>
                <a:cs typeface="+mn-cs"/>
              </a:rPr>
              <a:t>A set of WSDL port type definitions for manipulating and searching that registry.</a:t>
            </a:r>
          </a:p>
          <a:p>
            <a:pPr marL="114300" indent="0">
              <a:buNone/>
            </a:pPr>
            <a:endParaRPr lang="en-GB" dirty="0"/>
          </a:p>
        </p:txBody>
      </p:sp>
    </p:spTree>
    <p:extLst>
      <p:ext uri="{BB962C8B-B14F-4D97-AF65-F5344CB8AC3E}">
        <p14:creationId xmlns:p14="http://schemas.microsoft.com/office/powerpoint/2010/main" val="244290664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922114"/>
          </a:xfrm>
        </p:spPr>
        <p:txBody>
          <a:bodyPr/>
          <a:lstStyle/>
          <a:p>
            <a:pPr algn="ctr"/>
            <a:r>
              <a:rPr lang="en-GB" sz="2000" dirty="0"/>
              <a:t>Cont’d</a:t>
            </a:r>
            <a:r>
              <a:rPr lang="en-GB" dirty="0"/>
              <a:t> </a:t>
            </a:r>
          </a:p>
        </p:txBody>
      </p:sp>
      <p:sp>
        <p:nvSpPr>
          <p:cNvPr id="3" name="Content Placeholder 2"/>
          <p:cNvSpPr>
            <a:spLocks noGrp="1"/>
          </p:cNvSpPr>
          <p:nvPr>
            <p:ph idx="4294967295"/>
          </p:nvPr>
        </p:nvSpPr>
        <p:spPr>
          <a:xfrm>
            <a:off x="457200" y="1268760"/>
            <a:ext cx="7620000" cy="5132040"/>
          </a:xfrm>
          <a:prstGeom prst="rect">
            <a:avLst/>
          </a:prstGeom>
        </p:spPr>
        <p:txBody>
          <a:bodyPr/>
          <a:lstStyle/>
          <a:p>
            <a:pPr marL="114300" indent="0" algn="ctr">
              <a:buNone/>
            </a:pPr>
            <a:r>
              <a:rPr lang="en-GB" dirty="0"/>
              <a:t>UDDI - Technical Architecture</a:t>
            </a:r>
          </a:p>
          <a:p>
            <a:pPr marL="114300" indent="0">
              <a:buNone/>
            </a:pP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9825" y="2105025"/>
            <a:ext cx="432435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088878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2400" dirty="0">
                <a:latin typeface="Times New Roman" pitchFamily="18" charset="0"/>
                <a:cs typeface="Times New Roman" pitchFamily="18" charset="0"/>
              </a:rPr>
              <a:t>ASSIGNMENT </a:t>
            </a:r>
          </a:p>
        </p:txBody>
      </p:sp>
      <p:sp>
        <p:nvSpPr>
          <p:cNvPr id="3" name="Text Placeholder 2"/>
          <p:cNvSpPr>
            <a:spLocks noGrp="1"/>
          </p:cNvSpPr>
          <p:nvPr>
            <p:ph type="body"/>
          </p:nvPr>
        </p:nvSpPr>
        <p:spPr>
          <a:xfrm>
            <a:off x="251520" y="404664"/>
            <a:ext cx="7416824" cy="720080"/>
          </a:xfrm>
        </p:spPr>
        <p:txBody>
          <a:bodyPr/>
          <a:lstStyle/>
          <a:p>
            <a:pPr algn="l"/>
            <a:endParaRPr lang="en-GB" b="1" dirty="0"/>
          </a:p>
          <a:p>
            <a:pPr algn="l"/>
            <a:endParaRPr lang="en-GB" b="1" dirty="0"/>
          </a:p>
          <a:p>
            <a:pPr algn="l"/>
            <a:endParaRPr lang="en-GB" b="1" dirty="0"/>
          </a:p>
          <a:p>
            <a:pPr algn="l"/>
            <a:endParaRPr lang="en-GB" b="1" dirty="0"/>
          </a:p>
          <a:p>
            <a:pPr algn="l"/>
            <a:endParaRPr lang="en-GB" b="1" dirty="0"/>
          </a:p>
          <a:p>
            <a:pPr algn="l"/>
            <a:endParaRPr lang="en-GB" b="1" dirty="0"/>
          </a:p>
          <a:p>
            <a:pPr algn="l"/>
            <a:endParaRPr lang="en-GB" b="1" dirty="0"/>
          </a:p>
          <a:p>
            <a:pPr algn="l"/>
            <a:endParaRPr lang="en-GB" b="1" dirty="0"/>
          </a:p>
          <a:p>
            <a:pPr algn="l"/>
            <a:endParaRPr lang="en-GB" b="1" dirty="0"/>
          </a:p>
          <a:p>
            <a:pPr algn="l"/>
            <a:endParaRPr lang="en-GB" b="1" dirty="0"/>
          </a:p>
          <a:p>
            <a:pPr algn="l"/>
            <a:endParaRPr lang="en-GB" b="1" dirty="0"/>
          </a:p>
          <a:p>
            <a:pPr algn="l"/>
            <a:endParaRPr lang="en-GB" b="1" dirty="0"/>
          </a:p>
          <a:p>
            <a:pPr algn="l"/>
            <a:r>
              <a:rPr lang="en-GB" b="1" dirty="0">
                <a:latin typeface="Gill Sans MT" panose="020B0502020104020203" pitchFamily="34" charset="0"/>
              </a:rPr>
              <a:t>What is micro service? How can we build micro service using PHP? Write sample code</a:t>
            </a:r>
            <a:r>
              <a:rPr lang="en-GB" dirty="0">
                <a:latin typeface="Gill Sans MT" panose="020B0502020104020203" pitchFamily="34" charset="0"/>
              </a:rPr>
              <a:t>.</a:t>
            </a:r>
            <a:br>
              <a:rPr lang="en-GB" dirty="0">
                <a:latin typeface="Gill Sans MT" panose="020B0502020104020203" pitchFamily="34" charset="0"/>
              </a:rPr>
            </a:br>
            <a:endParaRPr lang="en-GB" dirty="0">
              <a:latin typeface="Gill Sans MT" panose="020B0502020104020203" pitchFamily="34" charset="0"/>
            </a:endParaRPr>
          </a:p>
          <a:p>
            <a:r>
              <a:rPr lang="en-GB" sz="2000" u="sng" dirty="0">
                <a:solidFill>
                  <a:srgbClr val="FF0000"/>
                </a:solidFill>
                <a:latin typeface="Gill Sans MT" panose="020B0502020104020203" pitchFamily="34" charset="0"/>
                <a:cs typeface="Times New Roman" pitchFamily="18" charset="0"/>
              </a:rPr>
              <a:t>Note: should be hand written with max of two page.</a:t>
            </a:r>
          </a:p>
          <a:p>
            <a:endParaRPr lang="en-GB" sz="2000" u="sng"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413395915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Cookie?</a:t>
            </a:r>
            <a:br>
              <a:rPr lang="en-US" dirty="0"/>
            </a:br>
            <a:endParaRPr lang="en-US" dirty="0"/>
          </a:p>
        </p:txBody>
      </p:sp>
      <p:sp>
        <p:nvSpPr>
          <p:cNvPr id="3" name="Text Placeholder 2"/>
          <p:cNvSpPr>
            <a:spLocks noGrp="1"/>
          </p:cNvSpPr>
          <p:nvPr>
            <p:ph type="body"/>
          </p:nvPr>
        </p:nvSpPr>
        <p:spPr>
          <a:xfrm>
            <a:off x="432679" y="1418400"/>
            <a:ext cx="8229240" cy="2082608"/>
          </a:xfrm>
        </p:spPr>
        <p:txBody>
          <a:bodyPr/>
          <a:lstStyle/>
          <a:p>
            <a:endParaRPr lang="en-US" dirty="0"/>
          </a:p>
          <a:p>
            <a:endParaRPr lang="en-US" dirty="0"/>
          </a:p>
          <a:p>
            <a:endParaRPr lang="en-US" dirty="0"/>
          </a:p>
          <a:p>
            <a:endParaRPr lang="en-US" dirty="0"/>
          </a:p>
          <a:p>
            <a:endParaRPr lang="en-US" dirty="0"/>
          </a:p>
          <a:p>
            <a:endParaRPr lang="en-US" dirty="0"/>
          </a:p>
          <a:p>
            <a:r>
              <a:rPr lang="en-US" dirty="0"/>
              <a:t>A cookie is often used to identify a user. A cookie is a small file that the server embeds on the user's computer. Each time the same computer requests a page with a browser, it will send the cookie too. With PHP, you can both create and retrieve cookie values.</a:t>
            </a:r>
          </a:p>
          <a:p>
            <a:endParaRPr lang="en-US" dirty="0"/>
          </a:p>
          <a:p>
            <a:endParaRPr lang="en-US" dirty="0"/>
          </a:p>
          <a:p>
            <a:endParaRPr lang="en-US" dirty="0"/>
          </a:p>
          <a:p>
            <a:endParaRPr lang="en-US" dirty="0"/>
          </a:p>
          <a:p>
            <a:r>
              <a:rPr lang="en-US" dirty="0"/>
              <a:t>A session is a way to store information (in variables) to be used across multiple pages.</a:t>
            </a:r>
          </a:p>
          <a:p>
            <a:r>
              <a:rPr lang="en-US" dirty="0"/>
              <a:t>Unlike a cookie, the information is not stored on the users computer.</a:t>
            </a:r>
          </a:p>
          <a:p>
            <a:endParaRPr lang="en-US" dirty="0"/>
          </a:p>
          <a:p>
            <a:endParaRPr lang="en-US" dirty="0"/>
          </a:p>
        </p:txBody>
      </p:sp>
    </p:spTree>
    <p:extLst>
      <p:ext uri="{BB962C8B-B14F-4D97-AF65-F5344CB8AC3E}">
        <p14:creationId xmlns:p14="http://schemas.microsoft.com/office/powerpoint/2010/main" val="80837696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File Upload</a:t>
            </a:r>
            <a:br>
              <a:rPr lang="en-US" dirty="0"/>
            </a:br>
            <a:endParaRPr lang="en-US" dirty="0"/>
          </a:p>
        </p:txBody>
      </p:sp>
      <p:sp>
        <p:nvSpPr>
          <p:cNvPr id="3" name="Text Placeholder 2"/>
          <p:cNvSpPr>
            <a:spLocks noGrp="1"/>
          </p:cNvSpPr>
          <p:nvPr>
            <p:ph type="body"/>
          </p:nvPr>
        </p:nvSpPr>
        <p:spPr/>
        <p:txBody>
          <a:bodyPr/>
          <a:lstStyle/>
          <a:p>
            <a:endParaRPr lang="en-US"/>
          </a:p>
        </p:txBody>
      </p:sp>
    </p:spTree>
    <p:extLst>
      <p:ext uri="{BB962C8B-B14F-4D97-AF65-F5344CB8AC3E}">
        <p14:creationId xmlns:p14="http://schemas.microsoft.com/office/powerpoint/2010/main" val="2631606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rPr>
              <a:t>PHP – Language Basics</a:t>
            </a:r>
            <a:endParaRPr lang="en-US" sz="3200" b="0" strike="noStrike" spc="-1">
              <a:latin typeface="Arial"/>
            </a:endParaRPr>
          </a:p>
        </p:txBody>
      </p:sp>
      <p:sp>
        <p:nvSpPr>
          <p:cNvPr id="178" name="CustomShape 2"/>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C92472A9-6B9E-441B-AC41-77B9C0BF1CE1}" type="slidenum">
              <a:rPr lang="en-US" sz="1400" b="0" strike="noStrike" spc="-1">
                <a:solidFill>
                  <a:srgbClr val="464653"/>
                </a:solidFill>
                <a:latin typeface="Gill Sans MT"/>
              </a:rPr>
              <a:t>15</a:t>
            </a:fld>
            <a:endParaRPr lang="en-US" sz="1400" b="0" strike="noStrike" spc="-1">
              <a:latin typeface="Arial"/>
            </a:endParaRPr>
          </a:p>
        </p:txBody>
      </p:sp>
      <p:sp>
        <p:nvSpPr>
          <p:cNvPr id="179" name="CustomShape 3"/>
          <p:cNvSpPr/>
          <p:nvPr/>
        </p:nvSpPr>
        <p:spPr>
          <a:xfrm>
            <a:off x="76320" y="1219320"/>
            <a:ext cx="8914680" cy="510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74320" indent="-273600">
              <a:lnSpc>
                <a:spcPct val="100000"/>
              </a:lnSpc>
              <a:spcBef>
                <a:spcPts val="601"/>
              </a:spcBef>
              <a:buClr>
                <a:srgbClr val="727CA3"/>
              </a:buClr>
              <a:buSzPct val="76000"/>
              <a:buFont typeface="Wingdings 3" charset="2"/>
              <a:buChar char=""/>
            </a:pPr>
            <a:r>
              <a:rPr lang="en-US" sz="2600" b="0" strike="noStrike" spc="-1">
                <a:solidFill>
                  <a:srgbClr val="000000"/>
                </a:solidFill>
                <a:latin typeface="Nyala"/>
              </a:rPr>
              <a:t>A PHP script always </a:t>
            </a:r>
            <a:endParaRPr lang="en-US" sz="2600" b="0" strike="noStrike" spc="-1">
              <a:latin typeface="Arial"/>
            </a:endParaRPr>
          </a:p>
          <a:p>
            <a:pPr marL="548640" lvl="1" indent="-273600">
              <a:lnSpc>
                <a:spcPct val="100000"/>
              </a:lnSpc>
              <a:spcBef>
                <a:spcPts val="499"/>
              </a:spcBef>
              <a:buClr>
                <a:srgbClr val="9FB8CD"/>
              </a:buClr>
              <a:buSzPct val="76000"/>
              <a:buFont typeface="Wingdings 3" charset="2"/>
              <a:buChar char=""/>
            </a:pPr>
            <a:r>
              <a:rPr lang="en-US" sz="2600" b="0" strike="noStrike" spc="-1">
                <a:solidFill>
                  <a:srgbClr val="464653"/>
                </a:solidFill>
                <a:latin typeface="Nyala"/>
              </a:rPr>
              <a:t>starts with </a:t>
            </a:r>
            <a:r>
              <a:rPr lang="en-US" sz="2600" b="1" strike="noStrike" spc="-1">
                <a:solidFill>
                  <a:srgbClr val="FF0000"/>
                </a:solidFill>
                <a:latin typeface="Nyala"/>
              </a:rPr>
              <a:t>&lt;?php</a:t>
            </a:r>
            <a:r>
              <a:rPr lang="en-US" sz="2600" b="1" strike="noStrike" spc="-1">
                <a:solidFill>
                  <a:srgbClr val="464653"/>
                </a:solidFill>
                <a:latin typeface="Nyala"/>
              </a:rPr>
              <a:t> </a:t>
            </a:r>
            <a:r>
              <a:rPr lang="en-US" sz="2600" b="0" strike="noStrike" spc="-1">
                <a:solidFill>
                  <a:srgbClr val="464653"/>
                </a:solidFill>
                <a:latin typeface="Nyala"/>
              </a:rPr>
              <a:t>and </a:t>
            </a:r>
            <a:endParaRPr lang="en-US" sz="2600" b="0" strike="noStrike" spc="-1">
              <a:latin typeface="Arial"/>
            </a:endParaRPr>
          </a:p>
          <a:p>
            <a:pPr marL="548640" lvl="1" indent="-273600">
              <a:lnSpc>
                <a:spcPct val="100000"/>
              </a:lnSpc>
              <a:spcBef>
                <a:spcPts val="499"/>
              </a:spcBef>
              <a:buClr>
                <a:srgbClr val="9FB8CD"/>
              </a:buClr>
              <a:buSzPct val="76000"/>
              <a:buFont typeface="Wingdings 3" charset="2"/>
              <a:buChar char=""/>
            </a:pPr>
            <a:r>
              <a:rPr lang="en-US" sz="2600" b="0" strike="noStrike" spc="-1">
                <a:solidFill>
                  <a:srgbClr val="464653"/>
                </a:solidFill>
                <a:latin typeface="Nyala"/>
              </a:rPr>
              <a:t>ends with</a:t>
            </a:r>
            <a:r>
              <a:rPr lang="en-US" sz="2600" b="0" strike="noStrike" spc="-1">
                <a:solidFill>
                  <a:srgbClr val="FF0000"/>
                </a:solidFill>
                <a:latin typeface="Nyala"/>
              </a:rPr>
              <a:t> </a:t>
            </a:r>
            <a:r>
              <a:rPr lang="en-US" sz="2600" b="1" strike="noStrike" spc="-1">
                <a:solidFill>
                  <a:srgbClr val="FF0000"/>
                </a:solidFill>
                <a:latin typeface="Nyala"/>
              </a:rPr>
              <a:t>?&gt;</a:t>
            </a:r>
            <a:r>
              <a:rPr lang="en-US" sz="2600" b="0" strike="noStrike" spc="-1">
                <a:solidFill>
                  <a:srgbClr val="464653"/>
                </a:solidFill>
                <a:latin typeface="Nyala"/>
              </a:rPr>
              <a:t> </a:t>
            </a:r>
            <a:endParaRPr lang="en-US" sz="26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a:solidFill>
                  <a:srgbClr val="000000"/>
                </a:solidFill>
                <a:latin typeface="Nyala"/>
              </a:rPr>
              <a:t>A PHP script can be placed anywhere in the document.</a:t>
            </a:r>
            <a:endParaRPr lang="en-US" sz="26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a:solidFill>
                  <a:srgbClr val="000000"/>
                </a:solidFill>
                <a:latin typeface="Nyala"/>
              </a:rPr>
              <a:t>Syntax</a:t>
            </a:r>
            <a:endParaRPr lang="en-US" sz="2600" b="0" strike="noStrike" spc="-1">
              <a:latin typeface="Arial"/>
            </a:endParaRPr>
          </a:p>
          <a:p>
            <a:pPr marL="548640" lvl="1" indent="-273600">
              <a:lnSpc>
                <a:spcPct val="100000"/>
              </a:lnSpc>
              <a:spcBef>
                <a:spcPts val="499"/>
              </a:spcBef>
              <a:buClr>
                <a:srgbClr val="9FB8CD"/>
              </a:buClr>
              <a:buSzPct val="76000"/>
              <a:buFont typeface="Wingdings 3" charset="2"/>
              <a:buChar char=""/>
            </a:pPr>
            <a:r>
              <a:rPr lang="en-US" sz="2400" b="0" strike="noStrike" spc="-1">
                <a:solidFill>
                  <a:srgbClr val="464653"/>
                </a:solidFill>
                <a:latin typeface="Nyala"/>
              </a:rPr>
              <a:t>PHP code should enclosed within:</a:t>
            </a:r>
            <a:endParaRPr lang="en-US" sz="2400" b="0" strike="noStrike" spc="-1">
              <a:latin typeface="Arial"/>
            </a:endParaRPr>
          </a:p>
          <a:p>
            <a:pPr marL="822960" indent="-227880">
              <a:lnSpc>
                <a:spcPct val="100000"/>
              </a:lnSpc>
              <a:spcBef>
                <a:spcPts val="499"/>
              </a:spcBef>
            </a:pPr>
            <a:r>
              <a:rPr lang="en-US" sz="2400" b="0" strike="noStrike" spc="-1">
                <a:solidFill>
                  <a:srgbClr val="000000"/>
                </a:solidFill>
                <a:latin typeface="Nyala"/>
              </a:rPr>
              <a:t>&lt;?php   and  ?&gt; So that it is distinguished from HTML.</a:t>
            </a:r>
            <a:endParaRPr lang="en-US" sz="2400" b="0" strike="noStrike" spc="-1">
              <a:latin typeface="Arial"/>
            </a:endParaRPr>
          </a:p>
          <a:p>
            <a:pPr marL="548640" lvl="1" indent="-273600">
              <a:lnSpc>
                <a:spcPct val="100000"/>
              </a:lnSpc>
              <a:spcBef>
                <a:spcPts val="499"/>
              </a:spcBef>
              <a:buClr>
                <a:srgbClr val="9FB8CD"/>
              </a:buClr>
              <a:buSzPct val="76000"/>
              <a:buFont typeface="Wingdings 3" charset="2"/>
              <a:buChar char=""/>
            </a:pPr>
            <a:r>
              <a:rPr lang="en-US" sz="2400" b="0" strike="noStrike" spc="-1">
                <a:solidFill>
                  <a:srgbClr val="464653"/>
                </a:solidFill>
                <a:latin typeface="Nyala"/>
              </a:rPr>
              <a:t>Hence, the PHP parser only parses code which is in between &lt;?php   and  ?&gt;</a:t>
            </a:r>
            <a:endParaRPr lang="en-US" sz="24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400" b="0" strike="noStrike" spc="-1">
                <a:solidFill>
                  <a:srgbClr val="000000"/>
                </a:solidFill>
                <a:latin typeface="Nyala"/>
              </a:rPr>
              <a:t>PHP code can be embedded in HTML</a:t>
            </a:r>
            <a:endParaRPr lang="en-US" sz="2400" b="0" strike="noStrike" spc="-1">
              <a:latin typeface="Arial"/>
            </a:endParaRPr>
          </a:p>
          <a:p>
            <a:pPr marL="274320" indent="-273600">
              <a:lnSpc>
                <a:spcPct val="100000"/>
              </a:lnSpc>
              <a:spcBef>
                <a:spcPts val="601"/>
              </a:spcBef>
            </a:pPr>
            <a:r>
              <a:rPr lang="en-US" sz="1600" b="0" strike="noStrike" spc="-1">
                <a:solidFill>
                  <a:srgbClr val="000000"/>
                </a:solidFill>
                <a:latin typeface="Nyala"/>
              </a:rPr>
              <a:t>	</a:t>
            </a:r>
            <a:endParaRPr lang="en-US" sz="1600" b="0" strike="noStrike" spc="-1">
              <a:latin typeface="Arial"/>
            </a:endParaRPr>
          </a:p>
          <a:p>
            <a:pPr marL="274320" indent="-273600">
              <a:lnSpc>
                <a:spcPct val="100000"/>
              </a:lnSpc>
              <a:spcBef>
                <a:spcPts val="601"/>
              </a:spcBef>
            </a:pPr>
            <a:r>
              <a:rPr lang="en-US" sz="1600" b="0" strike="noStrike" spc="-1">
                <a:solidFill>
                  <a:srgbClr val="000000"/>
                </a:solidFill>
                <a:latin typeface="Nyala"/>
              </a:rPr>
              <a:t>		</a:t>
            </a:r>
            <a:endParaRPr lang="en-US" sz="1600" b="0" strike="noStrike" spc="-1">
              <a:latin typeface="Arial"/>
            </a:endParaRPr>
          </a:p>
          <a:p>
            <a:pPr marL="274320" indent="-273600">
              <a:lnSpc>
                <a:spcPct val="100000"/>
              </a:lnSpc>
              <a:spcBef>
                <a:spcPts val="601"/>
              </a:spcBef>
            </a:pP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rPr>
              <a:t>Language Basics (cont’d)…</a:t>
            </a:r>
            <a:endParaRPr lang="en-US" sz="3200" b="0" strike="noStrike" spc="-1">
              <a:latin typeface="Arial"/>
            </a:endParaRPr>
          </a:p>
        </p:txBody>
      </p:sp>
      <p:sp>
        <p:nvSpPr>
          <p:cNvPr id="181" name="CustomShape 2"/>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75B1D94C-1D25-4553-8DE0-2A7935D09E8F}" type="slidenum">
              <a:rPr lang="en-US" sz="1400" b="0" strike="noStrike" spc="-1">
                <a:solidFill>
                  <a:srgbClr val="464653"/>
                </a:solidFill>
                <a:latin typeface="Gill Sans MT"/>
              </a:rPr>
              <a:t>16</a:t>
            </a:fld>
            <a:endParaRPr lang="en-US" sz="1400" b="0" strike="noStrike" spc="-1">
              <a:latin typeface="Arial"/>
            </a:endParaRPr>
          </a:p>
        </p:txBody>
      </p:sp>
      <p:sp>
        <p:nvSpPr>
          <p:cNvPr id="182" name="CustomShape 3"/>
          <p:cNvSpPr/>
          <p:nvPr/>
        </p:nvSpPr>
        <p:spPr>
          <a:xfrm>
            <a:off x="228600" y="1219320"/>
            <a:ext cx="8609760" cy="510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274320" indent="-273600">
              <a:lnSpc>
                <a:spcPct val="100000"/>
              </a:lnSpc>
              <a:spcBef>
                <a:spcPts val="601"/>
              </a:spcBef>
              <a:buClr>
                <a:srgbClr val="727CA3"/>
              </a:buClr>
              <a:buSzPct val="76000"/>
              <a:buFont typeface="Wingdings 3" charset="2"/>
              <a:buChar char=""/>
            </a:pPr>
            <a:r>
              <a:rPr lang="en-US" sz="2600" b="0" strike="noStrike" spc="-1" dirty="0">
                <a:solidFill>
                  <a:srgbClr val="000000"/>
                </a:solidFill>
                <a:latin typeface="Nyala"/>
              </a:rPr>
              <a:t>A PHP file normally contains HTML tags, and some PHP scripting code.</a:t>
            </a:r>
            <a:endParaRPr lang="en-US" sz="2600" b="0" strike="noStrike" spc="-1" dirty="0">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dirty="0">
                <a:solidFill>
                  <a:srgbClr val="000000"/>
                </a:solidFill>
                <a:latin typeface="Nyala"/>
              </a:rPr>
              <a:t>Below, we have an example of a simple PHP script that sends the text "Hello World" back to the browser:</a:t>
            </a:r>
            <a:endParaRPr lang="en-US" sz="2600" b="0" strike="noStrike" spc="-1" dirty="0">
              <a:latin typeface="Arial"/>
            </a:endParaRPr>
          </a:p>
          <a:p>
            <a:pPr>
              <a:lnSpc>
                <a:spcPct val="100000"/>
              </a:lnSpc>
              <a:spcBef>
                <a:spcPts val="601"/>
              </a:spcBef>
            </a:pPr>
            <a:endParaRPr lang="en-US" sz="2600" b="0" strike="noStrike" spc="-1" dirty="0">
              <a:latin typeface="Arial"/>
            </a:endParaRPr>
          </a:p>
          <a:p>
            <a:pPr>
              <a:lnSpc>
                <a:spcPct val="100000"/>
              </a:lnSpc>
              <a:spcBef>
                <a:spcPts val="601"/>
              </a:spcBef>
            </a:pPr>
            <a:endParaRPr lang="en-US" sz="2600" b="0" strike="noStrike" spc="-1" dirty="0">
              <a:latin typeface="Arial"/>
            </a:endParaRPr>
          </a:p>
          <a:p>
            <a:pPr>
              <a:lnSpc>
                <a:spcPct val="100000"/>
              </a:lnSpc>
              <a:spcBef>
                <a:spcPts val="601"/>
              </a:spcBef>
            </a:pPr>
            <a:endParaRPr lang="en-US" sz="2600" b="0" strike="noStrike" spc="-1" dirty="0">
              <a:latin typeface="Arial"/>
            </a:endParaRPr>
          </a:p>
          <a:p>
            <a:pPr>
              <a:lnSpc>
                <a:spcPct val="100000"/>
              </a:lnSpc>
              <a:spcBef>
                <a:spcPts val="601"/>
              </a:spcBef>
            </a:pPr>
            <a:endParaRPr lang="en-US" sz="2600" b="0" strike="noStrike" spc="-1" dirty="0">
              <a:latin typeface="Arial"/>
            </a:endParaRPr>
          </a:p>
          <a:p>
            <a:pPr>
              <a:lnSpc>
                <a:spcPct val="100000"/>
              </a:lnSpc>
              <a:spcBef>
                <a:spcPts val="601"/>
              </a:spcBef>
            </a:pPr>
            <a:endParaRPr lang="en-US" sz="2600" b="0" strike="noStrike" spc="-1" dirty="0">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dirty="0">
                <a:solidFill>
                  <a:srgbClr val="000000"/>
                </a:solidFill>
                <a:latin typeface="Nyala"/>
              </a:rPr>
              <a:t>Each code line in PHP must end with a semicolon. </a:t>
            </a:r>
            <a:endParaRPr lang="en-US" sz="2600" b="0" strike="noStrike" spc="-1" dirty="0">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dirty="0">
                <a:solidFill>
                  <a:srgbClr val="000000"/>
                </a:solidFill>
                <a:latin typeface="Nyala"/>
              </a:rPr>
              <a:t>The semicolon is a separator and is used to distinguish one set of instructions from another.</a:t>
            </a:r>
            <a:endParaRPr lang="en-US" sz="2600" b="0" strike="noStrike" spc="-1" dirty="0">
              <a:latin typeface="Arial"/>
            </a:endParaRPr>
          </a:p>
          <a:p>
            <a:pPr>
              <a:lnSpc>
                <a:spcPct val="100000"/>
              </a:lnSpc>
              <a:spcBef>
                <a:spcPts val="601"/>
              </a:spcBef>
            </a:pPr>
            <a:endParaRPr lang="en-US" sz="2600" b="0" strike="noStrike" spc="-1" dirty="0">
              <a:latin typeface="Arial"/>
            </a:endParaRPr>
          </a:p>
        </p:txBody>
      </p:sp>
      <p:sp>
        <p:nvSpPr>
          <p:cNvPr id="183" name="CustomShape 4"/>
          <p:cNvSpPr/>
          <p:nvPr/>
        </p:nvSpPr>
        <p:spPr>
          <a:xfrm>
            <a:off x="1523880" y="2767680"/>
            <a:ext cx="4342680" cy="2283840"/>
          </a:xfrm>
          <a:prstGeom prst="rect">
            <a:avLst/>
          </a:prstGeom>
          <a:ln>
            <a:solidFill>
              <a:srgbClr val="CFD775"/>
            </a:solidFill>
            <a:round/>
          </a:ln>
          <a:effectLst>
            <a:outerShdw blurRad="38100" dist="25400" dir="5400000" rotWithShape="0">
              <a:srgbClr val="000000">
                <a:alpha val="40000"/>
              </a:srgbClr>
            </a:outerShdw>
          </a:effectLst>
        </p:spPr>
        <p:style>
          <a:lnRef idx="1">
            <a:schemeClr val="accent3"/>
          </a:lnRef>
          <a:fillRef idx="2">
            <a:schemeClr val="accent3"/>
          </a:fillRef>
          <a:effectRef idx="1">
            <a:schemeClr val="accent3"/>
          </a:effectRef>
          <a:fontRef idx="minor"/>
        </p:style>
        <p:txBody>
          <a:bodyPr lIns="90000" tIns="45000" rIns="90000" bIns="45000"/>
          <a:lstStyle/>
          <a:p>
            <a:pPr>
              <a:lnSpc>
                <a:spcPct val="100000"/>
              </a:lnSpc>
            </a:pPr>
            <a:r>
              <a:rPr lang="en-US" sz="2400" b="0" strike="noStrike" spc="-1" dirty="0">
                <a:solidFill>
                  <a:srgbClr val="000000"/>
                </a:solidFill>
                <a:latin typeface="Gill Sans MT"/>
                <a:ea typeface="DejaVu Sans"/>
              </a:rPr>
              <a:t>&lt;html&gt;</a:t>
            </a:r>
            <a:br>
              <a:rPr dirty="0"/>
            </a:br>
            <a:r>
              <a:rPr lang="en-US" sz="2400" b="0" strike="noStrike" spc="-1" dirty="0">
                <a:solidFill>
                  <a:srgbClr val="000000"/>
                </a:solidFill>
                <a:latin typeface="Gill Sans MT"/>
                <a:ea typeface="DejaVu Sans"/>
              </a:rPr>
              <a:t>&lt;body&gt;</a:t>
            </a:r>
            <a:br>
              <a:rPr dirty="0"/>
            </a:br>
            <a:r>
              <a:rPr lang="en-US" sz="2400" b="0" strike="noStrike" spc="-1" dirty="0">
                <a:solidFill>
                  <a:srgbClr val="000000"/>
                </a:solidFill>
                <a:latin typeface="Gill Sans MT"/>
                <a:ea typeface="DejaVu Sans"/>
              </a:rPr>
              <a:t>&lt;?</a:t>
            </a:r>
            <a:r>
              <a:rPr lang="en-US" sz="2400" b="0" strike="noStrike" spc="-1" dirty="0" err="1">
                <a:solidFill>
                  <a:srgbClr val="000000"/>
                </a:solidFill>
                <a:latin typeface="Gill Sans MT"/>
                <a:ea typeface="DejaVu Sans"/>
              </a:rPr>
              <a:t>php</a:t>
            </a:r>
            <a:r>
              <a:rPr lang="en-US" sz="2400" b="0" strike="noStrike" spc="-1" dirty="0">
                <a:solidFill>
                  <a:srgbClr val="000000"/>
                </a:solidFill>
                <a:latin typeface="Gill Sans MT"/>
                <a:ea typeface="DejaVu Sans"/>
              </a:rPr>
              <a:t>     echo "Hello World";</a:t>
            </a:r>
            <a:r>
              <a:rPr lang="en-US" sz="1600" b="0" strike="noStrike" spc="-1" dirty="0">
                <a:solidFill>
                  <a:srgbClr val="000000"/>
                </a:solidFill>
                <a:latin typeface="Lucida Console"/>
                <a:ea typeface="DejaVu Sans"/>
              </a:rPr>
              <a:t>   ?&gt;</a:t>
            </a:r>
            <a:endParaRPr lang="en-US" sz="1600" b="0" strike="noStrike" spc="-1" dirty="0">
              <a:latin typeface="Arial"/>
            </a:endParaRPr>
          </a:p>
          <a:p>
            <a:pPr>
              <a:lnSpc>
                <a:spcPct val="100000"/>
              </a:lnSpc>
            </a:pPr>
            <a:r>
              <a:rPr lang="en-US" sz="2400" b="0" strike="noStrike" spc="-1" dirty="0">
                <a:solidFill>
                  <a:srgbClr val="000000"/>
                </a:solidFill>
                <a:latin typeface="Gill Sans MT"/>
                <a:ea typeface="DejaVu Sans"/>
              </a:rPr>
              <a:t>&lt;/body&gt;</a:t>
            </a:r>
            <a:br>
              <a:rPr dirty="0"/>
            </a:br>
            <a:r>
              <a:rPr lang="en-US" sz="2400" b="0" strike="noStrike" spc="-1" dirty="0">
                <a:solidFill>
                  <a:srgbClr val="000000"/>
                </a:solidFill>
                <a:latin typeface="Gill Sans MT"/>
                <a:ea typeface="DejaVu Sans"/>
              </a:rPr>
              <a:t>&lt;/html&gt;</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rPr>
              <a:t>Language Basics (cont’d)…</a:t>
            </a:r>
            <a:endParaRPr lang="en-US" sz="3200" b="0" strike="noStrike" spc="-1">
              <a:latin typeface="Arial"/>
            </a:endParaRPr>
          </a:p>
        </p:txBody>
      </p:sp>
      <p:sp>
        <p:nvSpPr>
          <p:cNvPr id="185" name="CustomShape 2"/>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1C0D5E79-D583-4783-9945-10A155F953E5}" type="slidenum">
              <a:rPr lang="en-US" sz="1400" b="0" strike="noStrike" spc="-1">
                <a:solidFill>
                  <a:srgbClr val="464653"/>
                </a:solidFill>
                <a:latin typeface="Gill Sans MT"/>
              </a:rPr>
              <a:t>17</a:t>
            </a:fld>
            <a:endParaRPr lang="en-US" sz="1400" b="0" strike="noStrike" spc="-1">
              <a:latin typeface="Arial"/>
            </a:endParaRPr>
          </a:p>
        </p:txBody>
      </p:sp>
      <p:sp>
        <p:nvSpPr>
          <p:cNvPr id="186" name="CustomShape 3"/>
          <p:cNvSpPr/>
          <p:nvPr/>
        </p:nvSpPr>
        <p:spPr>
          <a:xfrm>
            <a:off x="304920" y="1981080"/>
            <a:ext cx="8381160" cy="4190400"/>
          </a:xfrm>
          <a:prstGeom prst="rect">
            <a:avLst/>
          </a:prstGeom>
          <a:gradFill rotWithShape="0">
            <a:gsLst>
              <a:gs pos="0">
                <a:srgbClr val="F8FEC0"/>
              </a:gs>
              <a:gs pos="50000">
                <a:srgbClr val="F5FFA6"/>
              </a:gs>
              <a:gs pos="100000">
                <a:srgbClr val="F8FEC0"/>
              </a:gs>
            </a:gsLst>
            <a:lin ang="948000"/>
          </a:gradFill>
          <a:ln w="9360">
            <a:solidFill>
              <a:srgbClr val="D2DA7A"/>
            </a:solidFill>
            <a:round/>
          </a:ln>
        </p:spPr>
        <p:style>
          <a:lnRef idx="0">
            <a:scrgbClr r="0" g="0" b="0"/>
          </a:lnRef>
          <a:fillRef idx="0">
            <a:scrgbClr r="0" g="0" b="0"/>
          </a:fillRef>
          <a:effectRef idx="0">
            <a:scrgbClr r="0" g="0" b="0"/>
          </a:effectRef>
          <a:fontRef idx="minor"/>
        </p:style>
        <p:txBody>
          <a:bodyPr lIns="90000" tIns="45000" rIns="90000" bIns="45000">
            <a:normAutofit fontScale="55000" lnSpcReduction="20000"/>
          </a:bodyPr>
          <a:lstStyle/>
          <a:p>
            <a:pPr marL="274320" indent="-273600">
              <a:spcBef>
                <a:spcPts val="601"/>
              </a:spcBef>
            </a:pPr>
            <a:r>
              <a:rPr lang="en-US" sz="2800" b="0" strike="noStrike" spc="-1" dirty="0">
                <a:solidFill>
                  <a:srgbClr val="000000"/>
                </a:solidFill>
                <a:latin typeface="Lucida Console"/>
              </a:rPr>
              <a:t>	//Considering </a:t>
            </a:r>
            <a:r>
              <a:rPr lang="en-US" sz="2800" b="0" strike="noStrike" spc="-1" dirty="0">
                <a:latin typeface="Arial"/>
              </a:rPr>
              <a:t> $expression=12&gt;13 execute the following code and check the output</a:t>
            </a:r>
          </a:p>
          <a:p>
            <a:pPr marL="274320" indent="-273600">
              <a:lnSpc>
                <a:spcPct val="100000"/>
              </a:lnSpc>
              <a:spcBef>
                <a:spcPts val="601"/>
              </a:spcBef>
            </a:pPr>
            <a:endParaRPr lang="en-US" sz="2800" b="0" strike="noStrike" spc="-1" dirty="0">
              <a:solidFill>
                <a:srgbClr val="000000"/>
              </a:solidFill>
              <a:latin typeface="Lucida Console"/>
            </a:endParaRPr>
          </a:p>
          <a:p>
            <a:pPr marL="274320" indent="-273600">
              <a:lnSpc>
                <a:spcPct val="100000"/>
              </a:lnSpc>
              <a:spcBef>
                <a:spcPts val="601"/>
              </a:spcBef>
            </a:pPr>
            <a:r>
              <a:rPr lang="en-US" sz="4100" b="0" strike="noStrike" spc="-1" dirty="0">
                <a:solidFill>
                  <a:srgbClr val="000000"/>
                </a:solidFill>
                <a:latin typeface="Nyala"/>
              </a:rPr>
              <a:t>&lt;?</a:t>
            </a:r>
            <a:r>
              <a:rPr lang="en-US" sz="4100" b="0" strike="noStrike" spc="-1" dirty="0" err="1">
                <a:solidFill>
                  <a:srgbClr val="000000"/>
                </a:solidFill>
                <a:latin typeface="Nyala"/>
              </a:rPr>
              <a:t>php</a:t>
            </a:r>
            <a:r>
              <a:rPr lang="en-US" sz="4100" b="0" strike="noStrike" spc="-1" dirty="0">
                <a:solidFill>
                  <a:srgbClr val="000000"/>
                </a:solidFill>
                <a:latin typeface="Nyala"/>
              </a:rPr>
              <a:t> if ($expression) { ?&gt;</a:t>
            </a:r>
            <a:endParaRPr lang="en-US" sz="4100" b="0" strike="noStrike" spc="-1" dirty="0">
              <a:latin typeface="Arial"/>
            </a:endParaRPr>
          </a:p>
          <a:p>
            <a:pPr marL="274320" indent="-273600">
              <a:lnSpc>
                <a:spcPct val="100000"/>
              </a:lnSpc>
              <a:spcBef>
                <a:spcPts val="601"/>
              </a:spcBef>
            </a:pPr>
            <a:r>
              <a:rPr lang="en-US" sz="4100" b="0" strike="noStrike" spc="-1" dirty="0">
                <a:solidFill>
                  <a:srgbClr val="000000"/>
                </a:solidFill>
                <a:latin typeface="Nyala"/>
              </a:rPr>
              <a:t>		&lt;strong&gt;This is true.&lt;/strong&gt; </a:t>
            </a:r>
            <a:endParaRPr lang="en-US" sz="4100" b="0" strike="noStrike" spc="-1" dirty="0">
              <a:latin typeface="Arial"/>
            </a:endParaRPr>
          </a:p>
          <a:p>
            <a:pPr marL="274320" indent="-273600">
              <a:lnSpc>
                <a:spcPct val="100000"/>
              </a:lnSpc>
              <a:spcBef>
                <a:spcPts val="601"/>
              </a:spcBef>
            </a:pPr>
            <a:r>
              <a:rPr lang="en-US" sz="4100" b="0" strike="noStrike" spc="-1" dirty="0">
                <a:solidFill>
                  <a:srgbClr val="000000"/>
                </a:solidFill>
                <a:latin typeface="Nyala"/>
              </a:rPr>
              <a:t>	&lt;?</a:t>
            </a:r>
            <a:r>
              <a:rPr lang="en-US" sz="4100" b="0" strike="noStrike" spc="-1" dirty="0" err="1">
                <a:solidFill>
                  <a:srgbClr val="000000"/>
                </a:solidFill>
                <a:latin typeface="Nyala"/>
              </a:rPr>
              <a:t>php</a:t>
            </a:r>
            <a:r>
              <a:rPr lang="en-US" sz="4100" b="0" strike="noStrike" spc="-1" dirty="0">
                <a:solidFill>
                  <a:srgbClr val="000000"/>
                </a:solidFill>
                <a:latin typeface="Nyala"/>
              </a:rPr>
              <a:t> </a:t>
            </a:r>
            <a:endParaRPr lang="en-US" sz="4100" b="0" strike="noStrike" spc="-1" dirty="0">
              <a:latin typeface="Arial"/>
            </a:endParaRPr>
          </a:p>
          <a:p>
            <a:pPr marL="274320" indent="-273600">
              <a:lnSpc>
                <a:spcPct val="100000"/>
              </a:lnSpc>
              <a:spcBef>
                <a:spcPts val="601"/>
              </a:spcBef>
            </a:pPr>
            <a:r>
              <a:rPr lang="en-US" sz="4100" b="0" strike="noStrike" spc="-1" dirty="0">
                <a:solidFill>
                  <a:srgbClr val="000000"/>
                </a:solidFill>
                <a:latin typeface="Nyala"/>
              </a:rPr>
              <a:t>	} else { </a:t>
            </a:r>
            <a:endParaRPr lang="en-US" sz="4100" b="0" strike="noStrike" spc="-1" dirty="0">
              <a:latin typeface="Arial"/>
            </a:endParaRPr>
          </a:p>
          <a:p>
            <a:pPr marL="274320" indent="-273600">
              <a:lnSpc>
                <a:spcPct val="100000"/>
              </a:lnSpc>
              <a:spcBef>
                <a:spcPts val="601"/>
              </a:spcBef>
            </a:pPr>
            <a:r>
              <a:rPr lang="en-US" sz="4100" b="0" strike="noStrike" spc="-1" dirty="0">
                <a:solidFill>
                  <a:srgbClr val="000000"/>
                </a:solidFill>
                <a:latin typeface="Nyala"/>
              </a:rPr>
              <a:t>   ?&gt; </a:t>
            </a:r>
            <a:endParaRPr lang="en-US" sz="4100" b="0" strike="noStrike" spc="-1" dirty="0">
              <a:latin typeface="Arial"/>
            </a:endParaRPr>
          </a:p>
          <a:p>
            <a:pPr marL="274320" indent="-273600">
              <a:lnSpc>
                <a:spcPct val="100000"/>
              </a:lnSpc>
              <a:spcBef>
                <a:spcPts val="601"/>
              </a:spcBef>
            </a:pPr>
            <a:r>
              <a:rPr lang="en-US" sz="4100" b="0" strike="noStrike" spc="-1" dirty="0">
                <a:solidFill>
                  <a:srgbClr val="000000"/>
                </a:solidFill>
                <a:latin typeface="Nyala"/>
              </a:rPr>
              <a:t>		&lt;strong&gt;This is false.&lt;/strong&gt; </a:t>
            </a:r>
            <a:endParaRPr lang="en-US" sz="4100" b="0" strike="noStrike" spc="-1" dirty="0">
              <a:latin typeface="Arial"/>
            </a:endParaRPr>
          </a:p>
          <a:p>
            <a:pPr marL="274320" indent="-273600">
              <a:lnSpc>
                <a:spcPct val="100000"/>
              </a:lnSpc>
              <a:spcBef>
                <a:spcPts val="601"/>
              </a:spcBef>
            </a:pPr>
            <a:r>
              <a:rPr lang="en-US" sz="4100" b="0" strike="noStrike" spc="-1" dirty="0">
                <a:solidFill>
                  <a:srgbClr val="000000"/>
                </a:solidFill>
                <a:latin typeface="Nyala"/>
              </a:rPr>
              <a:t>	&lt;?</a:t>
            </a:r>
            <a:r>
              <a:rPr lang="en-US" sz="4100" b="0" strike="noStrike" spc="-1" dirty="0" err="1">
                <a:solidFill>
                  <a:srgbClr val="000000"/>
                </a:solidFill>
                <a:latin typeface="Nyala"/>
              </a:rPr>
              <a:t>php</a:t>
            </a:r>
            <a:r>
              <a:rPr lang="en-US" sz="4100" b="0" strike="noStrike" spc="-1" dirty="0">
                <a:solidFill>
                  <a:srgbClr val="000000"/>
                </a:solidFill>
                <a:latin typeface="Nyala"/>
              </a:rPr>
              <a:t> </a:t>
            </a:r>
            <a:endParaRPr lang="en-US" sz="4100" b="0" strike="noStrike" spc="-1" dirty="0">
              <a:latin typeface="Arial"/>
            </a:endParaRPr>
          </a:p>
          <a:p>
            <a:pPr marL="274320" indent="-273600">
              <a:lnSpc>
                <a:spcPct val="100000"/>
              </a:lnSpc>
              <a:spcBef>
                <a:spcPts val="601"/>
              </a:spcBef>
            </a:pPr>
            <a:r>
              <a:rPr lang="en-US" sz="4100" b="0" strike="noStrike" spc="-1" dirty="0">
                <a:solidFill>
                  <a:srgbClr val="000000"/>
                </a:solidFill>
                <a:latin typeface="Nyala"/>
              </a:rPr>
              <a:t>	} </a:t>
            </a:r>
            <a:endParaRPr lang="en-US" sz="4100" b="0" strike="noStrike" spc="-1" dirty="0">
              <a:latin typeface="Arial"/>
            </a:endParaRPr>
          </a:p>
          <a:p>
            <a:pPr marL="274320" indent="-273600">
              <a:lnSpc>
                <a:spcPct val="100000"/>
              </a:lnSpc>
              <a:spcBef>
                <a:spcPts val="601"/>
              </a:spcBef>
            </a:pPr>
            <a:r>
              <a:rPr lang="en-US" sz="4100" b="0" strike="noStrike" spc="-1" dirty="0">
                <a:solidFill>
                  <a:srgbClr val="000000"/>
                </a:solidFill>
                <a:latin typeface="Nyala"/>
              </a:rPr>
              <a:t>	?&gt;</a:t>
            </a:r>
          </a:p>
        </p:txBody>
      </p:sp>
      <p:sp>
        <p:nvSpPr>
          <p:cNvPr id="187" name="CustomShape 4"/>
          <p:cNvSpPr/>
          <p:nvPr/>
        </p:nvSpPr>
        <p:spPr>
          <a:xfrm>
            <a:off x="312904" y="1141920"/>
            <a:ext cx="4835160" cy="943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0" strike="noStrike" spc="-1" dirty="0">
                <a:solidFill>
                  <a:srgbClr val="000000"/>
                </a:solidFill>
                <a:latin typeface="Nyala"/>
                <a:ea typeface="DejaVu Sans"/>
              </a:rPr>
              <a:t>A more complex example:</a:t>
            </a:r>
            <a:endParaRPr lang="en-US" sz="2800" b="0" strike="noStrike" spc="-1" dirty="0">
              <a:latin typeface="Arial"/>
            </a:endParaRPr>
          </a:p>
          <a:p>
            <a:pPr>
              <a:lnSpc>
                <a:spcPct val="100000"/>
              </a:lnSpc>
            </a:pP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rPr>
              <a:t>Language Basics (cont’d)…</a:t>
            </a:r>
            <a:endParaRPr lang="en-US" sz="3200" b="0" strike="noStrike" spc="-1">
              <a:latin typeface="Arial"/>
            </a:endParaRPr>
          </a:p>
        </p:txBody>
      </p:sp>
      <p:sp>
        <p:nvSpPr>
          <p:cNvPr id="189" name="CustomShape 2"/>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3A33DE82-5723-4F38-BC63-9C12EB71BF91}" type="slidenum">
              <a:rPr lang="en-US" sz="1400" b="0" strike="noStrike" spc="-1">
                <a:solidFill>
                  <a:srgbClr val="464653"/>
                </a:solidFill>
                <a:latin typeface="Gill Sans MT"/>
              </a:rPr>
              <a:t>18</a:t>
            </a:fld>
            <a:endParaRPr lang="en-US" sz="1400" b="0" strike="noStrike" spc="-1">
              <a:latin typeface="Arial"/>
            </a:endParaRPr>
          </a:p>
        </p:txBody>
      </p:sp>
      <p:sp>
        <p:nvSpPr>
          <p:cNvPr id="190" name="CustomShape 3"/>
          <p:cNvSpPr/>
          <p:nvPr/>
        </p:nvSpPr>
        <p:spPr>
          <a:xfrm>
            <a:off x="152280" y="1219320"/>
            <a:ext cx="8838360" cy="5028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3600">
              <a:lnSpc>
                <a:spcPct val="100000"/>
              </a:lnSpc>
              <a:spcBef>
                <a:spcPts val="601"/>
              </a:spcBef>
              <a:buClr>
                <a:srgbClr val="727CA3"/>
              </a:buClr>
              <a:buSzPct val="76000"/>
              <a:buFont typeface="Wingdings 3" charset="2"/>
              <a:buChar char=""/>
            </a:pPr>
            <a:r>
              <a:rPr lang="en-US" sz="2600" b="1" strike="noStrike" spc="-1">
                <a:solidFill>
                  <a:srgbClr val="000000"/>
                </a:solidFill>
                <a:latin typeface="Nyala"/>
              </a:rPr>
              <a:t>Comments in PHP</a:t>
            </a:r>
            <a:endParaRPr lang="en-US" sz="26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800" b="0" strike="noStrike" spc="-1">
                <a:solidFill>
                  <a:srgbClr val="000000"/>
                </a:solidFill>
                <a:latin typeface="Nyala"/>
              </a:rPr>
              <a:t>In PHP, we use </a:t>
            </a:r>
            <a:r>
              <a:rPr lang="en-US" sz="2800" b="1" strike="noStrike" spc="-1">
                <a:solidFill>
                  <a:srgbClr val="000000"/>
                </a:solidFill>
                <a:latin typeface="Nyala"/>
              </a:rPr>
              <a:t>//</a:t>
            </a:r>
            <a:r>
              <a:rPr lang="en-US" sz="2800" b="0" strike="noStrike" spc="-1">
                <a:solidFill>
                  <a:srgbClr val="000000"/>
                </a:solidFill>
                <a:latin typeface="Nyala"/>
              </a:rPr>
              <a:t> to make a one-line comment or </a:t>
            </a:r>
            <a:r>
              <a:rPr lang="en-US" sz="2800" b="1" strike="noStrike" spc="-1">
                <a:solidFill>
                  <a:srgbClr val="000000"/>
                </a:solidFill>
                <a:latin typeface="Nyala"/>
              </a:rPr>
              <a:t>/*</a:t>
            </a:r>
            <a:r>
              <a:rPr lang="en-US" sz="2800" b="0" strike="noStrike" spc="-1">
                <a:solidFill>
                  <a:srgbClr val="000000"/>
                </a:solidFill>
                <a:latin typeface="Nyala"/>
              </a:rPr>
              <a:t> and </a:t>
            </a:r>
            <a:r>
              <a:rPr lang="en-US" sz="2800" b="1" strike="noStrike" spc="-1">
                <a:solidFill>
                  <a:srgbClr val="000000"/>
                </a:solidFill>
                <a:latin typeface="Nyala"/>
              </a:rPr>
              <a:t>*/</a:t>
            </a:r>
            <a:r>
              <a:rPr lang="en-US" sz="2800" b="0" strike="noStrike" spc="-1">
                <a:solidFill>
                  <a:srgbClr val="000000"/>
                </a:solidFill>
                <a:latin typeface="Nyala"/>
              </a:rPr>
              <a:t> to make a comment block:</a:t>
            </a:r>
            <a:endParaRPr lang="en-US" sz="2800" b="0" strike="noStrike" spc="-1">
              <a:latin typeface="Arial"/>
            </a:endParaRPr>
          </a:p>
          <a:p>
            <a:pPr>
              <a:lnSpc>
                <a:spcPct val="100000"/>
              </a:lnSpc>
              <a:spcBef>
                <a:spcPts val="601"/>
              </a:spcBef>
            </a:pPr>
            <a:endParaRPr lang="en-US" sz="2800" b="0" strike="noStrike" spc="-1">
              <a:latin typeface="Arial"/>
            </a:endParaRPr>
          </a:p>
        </p:txBody>
      </p:sp>
      <p:sp>
        <p:nvSpPr>
          <p:cNvPr id="191" name="CustomShape 4"/>
          <p:cNvSpPr/>
          <p:nvPr/>
        </p:nvSpPr>
        <p:spPr>
          <a:xfrm>
            <a:off x="990720" y="2631240"/>
            <a:ext cx="3504600" cy="3749040"/>
          </a:xfrm>
          <a:prstGeom prst="rect">
            <a:avLst/>
          </a:prstGeom>
          <a:ln>
            <a:solidFill>
              <a:srgbClr val="CFD775"/>
            </a:solidFill>
            <a:round/>
          </a:ln>
          <a:effectLst>
            <a:outerShdw blurRad="38100" dist="25400" dir="5400000" rotWithShape="0">
              <a:srgbClr val="000000">
                <a:alpha val="40000"/>
              </a:srgbClr>
            </a:outerShdw>
          </a:effectLst>
        </p:spPr>
        <p:style>
          <a:lnRef idx="1">
            <a:schemeClr val="accent3"/>
          </a:lnRef>
          <a:fillRef idx="2">
            <a:schemeClr val="accent3"/>
          </a:fillRef>
          <a:effectRef idx="1">
            <a:schemeClr val="accent3"/>
          </a:effectRef>
          <a:fontRef idx="minor"/>
        </p:style>
        <p:txBody>
          <a:bodyPr lIns="90000" tIns="45000" rIns="90000" bIns="45000"/>
          <a:lstStyle/>
          <a:p>
            <a:pPr>
              <a:lnSpc>
                <a:spcPct val="100000"/>
              </a:lnSpc>
            </a:pPr>
            <a:r>
              <a:rPr lang="en-US" sz="2000" b="0" strike="noStrike" spc="-1">
                <a:solidFill>
                  <a:srgbClr val="000000"/>
                </a:solidFill>
                <a:latin typeface="Gill Sans MT"/>
                <a:ea typeface="DejaVu Sans"/>
              </a:rPr>
              <a:t>&lt;html&gt;</a:t>
            </a:r>
            <a:br/>
            <a:r>
              <a:rPr lang="en-US" sz="2000" b="0" strike="noStrike" spc="-1">
                <a:solidFill>
                  <a:srgbClr val="000000"/>
                </a:solidFill>
                <a:latin typeface="Gill Sans MT"/>
                <a:ea typeface="DejaVu Sans"/>
              </a:rPr>
              <a:t>&lt;body&gt;</a:t>
            </a:r>
            <a:br/>
            <a:r>
              <a:rPr lang="en-US" sz="2000" b="0" strike="noStrike" spc="-1">
                <a:solidFill>
                  <a:srgbClr val="000000"/>
                </a:solidFill>
                <a:latin typeface="Gill Sans MT"/>
                <a:ea typeface="DejaVu Sans"/>
              </a:rPr>
              <a:t>&lt;?php</a:t>
            </a:r>
            <a:br/>
            <a:r>
              <a:rPr lang="en-US" sz="2000" b="0" strike="noStrike" spc="-1">
                <a:solidFill>
                  <a:srgbClr val="000000"/>
                </a:solidFill>
                <a:latin typeface="Gill Sans MT"/>
                <a:ea typeface="DejaVu Sans"/>
              </a:rPr>
              <a:t>//This is a comment</a:t>
            </a:r>
            <a:br/>
            <a:r>
              <a:rPr lang="en-US" sz="2000" b="0" strike="noStrike" spc="-1">
                <a:solidFill>
                  <a:srgbClr val="000000"/>
                </a:solidFill>
                <a:latin typeface="Gill Sans MT"/>
                <a:ea typeface="DejaVu Sans"/>
              </a:rPr>
              <a:t>/*</a:t>
            </a:r>
            <a:br/>
            <a:r>
              <a:rPr lang="en-US" sz="2000" b="0" strike="noStrike" spc="-1">
                <a:solidFill>
                  <a:srgbClr val="000000"/>
                </a:solidFill>
                <a:latin typeface="Gill Sans MT"/>
                <a:ea typeface="DejaVu Sans"/>
              </a:rPr>
              <a:t>This is</a:t>
            </a:r>
            <a:br/>
            <a:r>
              <a:rPr lang="en-US" sz="2000" b="0" strike="noStrike" spc="-1">
                <a:solidFill>
                  <a:srgbClr val="000000"/>
                </a:solidFill>
                <a:latin typeface="Gill Sans MT"/>
                <a:ea typeface="DejaVu Sans"/>
              </a:rPr>
              <a:t>a comment</a:t>
            </a:r>
            <a:br/>
            <a:r>
              <a:rPr lang="en-US" sz="2000" b="0" strike="noStrike" spc="-1">
                <a:solidFill>
                  <a:srgbClr val="000000"/>
                </a:solidFill>
                <a:latin typeface="Gill Sans MT"/>
                <a:ea typeface="DejaVu Sans"/>
              </a:rPr>
              <a:t>block</a:t>
            </a:r>
            <a:br/>
            <a:r>
              <a:rPr lang="en-US" sz="2000" b="0" strike="noStrike" spc="-1">
                <a:solidFill>
                  <a:srgbClr val="000000"/>
                </a:solidFill>
                <a:latin typeface="Gill Sans MT"/>
                <a:ea typeface="DejaVu Sans"/>
              </a:rPr>
              <a:t>*/</a:t>
            </a:r>
            <a:br/>
            <a:r>
              <a:rPr lang="en-US" sz="2000" b="0" strike="noStrike" spc="-1">
                <a:solidFill>
                  <a:srgbClr val="000000"/>
                </a:solidFill>
                <a:latin typeface="Gill Sans MT"/>
                <a:ea typeface="DejaVu Sans"/>
              </a:rPr>
              <a:t>?&gt;</a:t>
            </a:r>
            <a:br/>
            <a:r>
              <a:rPr lang="en-US" sz="2000" b="0" strike="noStrike" spc="-1">
                <a:solidFill>
                  <a:srgbClr val="000000"/>
                </a:solidFill>
                <a:latin typeface="Gill Sans MT"/>
                <a:ea typeface="DejaVu Sans"/>
              </a:rPr>
              <a:t>&lt;/body&gt;</a:t>
            </a:r>
            <a:br/>
            <a:r>
              <a:rPr lang="en-US" sz="2000" b="0" strike="noStrike" spc="-1">
                <a:solidFill>
                  <a:srgbClr val="000000"/>
                </a:solidFill>
                <a:latin typeface="Gill Sans MT"/>
                <a:ea typeface="DejaVu Sans"/>
              </a:rPr>
              <a:t>&lt;/html&gt; </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2400" b="1" strike="noStrike" spc="-1">
                <a:solidFill>
                  <a:srgbClr val="000000"/>
                </a:solidFill>
                <a:latin typeface="Gill Sans MT"/>
              </a:rPr>
              <a:t>Variables in PHP</a:t>
            </a:r>
            <a:endParaRPr lang="en-US" sz="2400" b="0" strike="noStrike" spc="-1">
              <a:latin typeface="Arial"/>
            </a:endParaRPr>
          </a:p>
        </p:txBody>
      </p:sp>
      <p:sp>
        <p:nvSpPr>
          <p:cNvPr id="193" name="CustomShape 2"/>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79948212-0A54-4D98-9632-F67796EBEAB5}" type="slidenum">
              <a:rPr lang="en-US" sz="1400" b="0" strike="noStrike" spc="-1">
                <a:solidFill>
                  <a:srgbClr val="464653"/>
                </a:solidFill>
                <a:latin typeface="Gill Sans MT"/>
              </a:rPr>
              <a:t>19</a:t>
            </a:fld>
            <a:endParaRPr lang="en-US" sz="1400" b="0" strike="noStrike" spc="-1">
              <a:latin typeface="Arial"/>
            </a:endParaRPr>
          </a:p>
        </p:txBody>
      </p:sp>
      <p:sp>
        <p:nvSpPr>
          <p:cNvPr id="194" name="CustomShape 3"/>
          <p:cNvSpPr/>
          <p:nvPr/>
        </p:nvSpPr>
        <p:spPr>
          <a:xfrm>
            <a:off x="228600" y="1219320"/>
            <a:ext cx="8762400" cy="5028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74320" indent="-27360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Variables are used for storing values, such as numbers, strings or function results, so that they can be used many times in a script.</a:t>
            </a:r>
            <a:endParaRPr lang="en-US" sz="2600" b="0" strike="noStrike" spc="-1">
              <a:latin typeface="Arial"/>
            </a:endParaRPr>
          </a:p>
          <a:p>
            <a:pPr marL="548640" lvl="1" indent="-273600">
              <a:lnSpc>
                <a:spcPct val="100000"/>
              </a:lnSpc>
              <a:spcBef>
                <a:spcPts val="499"/>
              </a:spcBef>
              <a:buClr>
                <a:srgbClr val="9FB8CD"/>
              </a:buClr>
              <a:buSzPct val="76000"/>
              <a:buFont typeface="Wingdings 3" charset="2"/>
              <a:buChar char=""/>
            </a:pPr>
            <a:r>
              <a:rPr lang="en-US" sz="2300" b="0" strike="noStrike" spc="-1">
                <a:solidFill>
                  <a:srgbClr val="464653"/>
                </a:solidFill>
                <a:latin typeface="Gill Sans MT"/>
              </a:rPr>
              <a:t>Variables are used for storing a values, like text strings, numbers or arrays.</a:t>
            </a:r>
            <a:endParaRPr lang="en-US" sz="2300" b="0" strike="noStrike" spc="-1">
              <a:latin typeface="Arial"/>
            </a:endParaRPr>
          </a:p>
          <a:p>
            <a:pPr marL="548640" lvl="1" indent="-273600">
              <a:lnSpc>
                <a:spcPct val="100000"/>
              </a:lnSpc>
              <a:spcBef>
                <a:spcPts val="499"/>
              </a:spcBef>
              <a:buClr>
                <a:srgbClr val="9FB8CD"/>
              </a:buClr>
              <a:buSzPct val="76000"/>
              <a:buFont typeface="Wingdings 3" charset="2"/>
              <a:buChar char=""/>
            </a:pPr>
            <a:r>
              <a:rPr lang="en-US" sz="2300" b="0" strike="noStrike" spc="-1">
                <a:solidFill>
                  <a:srgbClr val="464653"/>
                </a:solidFill>
                <a:latin typeface="Gill Sans MT"/>
              </a:rPr>
              <a:t>When a variable is set it can be used over and over again in your script</a:t>
            </a:r>
            <a:endParaRPr lang="en-US" sz="2300" b="0" strike="noStrike" spc="-1">
              <a:latin typeface="Arial"/>
            </a:endParaRPr>
          </a:p>
          <a:p>
            <a:pPr marL="548640" lvl="1" indent="-273600">
              <a:lnSpc>
                <a:spcPct val="100000"/>
              </a:lnSpc>
              <a:spcBef>
                <a:spcPts val="499"/>
              </a:spcBef>
              <a:buClr>
                <a:srgbClr val="9FB8CD"/>
              </a:buClr>
              <a:buSzPct val="76000"/>
              <a:buFont typeface="Wingdings 3" charset="2"/>
              <a:buChar char=""/>
            </a:pPr>
            <a:r>
              <a:rPr lang="en-US" sz="2300" b="0" strike="noStrike" spc="-1">
                <a:solidFill>
                  <a:srgbClr val="464653"/>
                </a:solidFill>
                <a:latin typeface="Gill Sans MT"/>
              </a:rPr>
              <a:t>All variables in PHP start with a $ sign symbol.</a:t>
            </a:r>
            <a:endParaRPr lang="en-US" sz="23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800" b="0" strike="noStrike" spc="-1">
                <a:solidFill>
                  <a:srgbClr val="000000"/>
                </a:solidFill>
                <a:latin typeface="Gill Sans MT"/>
              </a:rPr>
              <a:t>	</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sp>
      <p:sp>
        <p:nvSpPr>
          <p:cNvPr id="139" name="CustomShape 2"/>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1B1780F9-DFE0-439C-BC21-A3B9C7AA16E6}" type="slidenum">
              <a:rPr lang="en-US" sz="1400" b="0" strike="noStrike" spc="-1">
                <a:solidFill>
                  <a:srgbClr val="464653"/>
                </a:solidFill>
                <a:latin typeface="Gill Sans MT"/>
              </a:rPr>
              <a:t>2</a:t>
            </a:fld>
            <a:endParaRPr lang="en-US" sz="1400" b="0" strike="noStrike" spc="-1">
              <a:latin typeface="Arial"/>
            </a:endParaRPr>
          </a:p>
        </p:txBody>
      </p:sp>
      <p:sp>
        <p:nvSpPr>
          <p:cNvPr id="140" name="CustomShape 3"/>
          <p:cNvSpPr/>
          <p:nvPr/>
        </p:nvSpPr>
        <p:spPr>
          <a:xfrm>
            <a:off x="457200" y="1219320"/>
            <a:ext cx="8228880" cy="493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62500" lnSpcReduction="20000"/>
          </a:bodyPr>
          <a:lstStyle/>
          <a:p>
            <a:pPr marL="274320" indent="-273600">
              <a:lnSpc>
                <a:spcPct val="100000"/>
              </a:lnSpc>
              <a:spcBef>
                <a:spcPts val="601"/>
              </a:spcBef>
              <a:buClr>
                <a:srgbClr val="727CA3"/>
              </a:buClr>
              <a:buSzPct val="76000"/>
              <a:buFont typeface="Wingdings 3" charset="2"/>
              <a:buChar char=""/>
            </a:pPr>
            <a:r>
              <a:rPr lang="en-US" sz="2600" b="0" strike="noStrike" spc="-1" dirty="0">
                <a:solidFill>
                  <a:srgbClr val="000000"/>
                </a:solidFill>
                <a:latin typeface="Gill Sans MT"/>
              </a:rPr>
              <a:t>What is PHP? </a:t>
            </a:r>
            <a:endParaRPr lang="en-US" sz="2600" b="0" strike="noStrike" spc="-1" dirty="0">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dirty="0">
                <a:solidFill>
                  <a:srgbClr val="000000"/>
                </a:solidFill>
                <a:latin typeface="Gill Sans MT"/>
              </a:rPr>
              <a:t>Features of PHP </a:t>
            </a:r>
            <a:endParaRPr lang="en-US" sz="2600" b="0" strike="noStrike" spc="-1" dirty="0">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dirty="0">
                <a:solidFill>
                  <a:srgbClr val="FF0000"/>
                </a:solidFill>
                <a:latin typeface="Gill Sans MT"/>
              </a:rPr>
              <a:t>Setting up PHP with apache </a:t>
            </a:r>
            <a:endParaRPr lang="en-US" sz="2600" b="0" strike="noStrike" spc="-1" dirty="0">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dirty="0">
                <a:solidFill>
                  <a:srgbClr val="000000"/>
                </a:solidFill>
                <a:latin typeface="Gill Sans MT"/>
              </a:rPr>
              <a:t>Basic PHP syntax </a:t>
            </a:r>
            <a:endParaRPr lang="en-US" sz="2600" b="0" strike="noStrike" spc="-1" dirty="0">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dirty="0">
                <a:solidFill>
                  <a:srgbClr val="000000"/>
                </a:solidFill>
                <a:latin typeface="Gill Sans MT"/>
              </a:rPr>
              <a:t>PHP comments </a:t>
            </a:r>
            <a:endParaRPr lang="en-US" sz="2600" b="0" strike="noStrike" spc="-1" dirty="0">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dirty="0">
                <a:solidFill>
                  <a:srgbClr val="000000"/>
                </a:solidFill>
                <a:latin typeface="Gill Sans MT"/>
              </a:rPr>
              <a:t>Predefined and user variables</a:t>
            </a:r>
            <a:endParaRPr lang="en-US" sz="2600" b="0" strike="noStrike" spc="-1" dirty="0">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dirty="0">
                <a:solidFill>
                  <a:srgbClr val="000000"/>
                </a:solidFill>
                <a:latin typeface="Gill Sans MT"/>
              </a:rPr>
              <a:t>Variable types in PHP </a:t>
            </a:r>
            <a:endParaRPr lang="en-US" sz="2600" b="0" strike="noStrike" spc="-1" dirty="0">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dirty="0">
                <a:solidFill>
                  <a:srgbClr val="000000"/>
                </a:solidFill>
                <a:latin typeface="Gill Sans MT"/>
              </a:rPr>
              <a:t>Retrieve data from html forms </a:t>
            </a:r>
            <a:endParaRPr lang="en-US" sz="2600" b="0" strike="noStrike" spc="-1" dirty="0">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dirty="0">
                <a:solidFill>
                  <a:srgbClr val="000000"/>
                </a:solidFill>
                <a:latin typeface="Gill Sans MT"/>
              </a:rPr>
              <a:t>Displaying errors </a:t>
            </a:r>
            <a:endParaRPr lang="en-US" sz="2600" b="0" strike="noStrike" spc="-1" dirty="0">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dirty="0">
                <a:solidFill>
                  <a:srgbClr val="000000"/>
                </a:solidFill>
                <a:latin typeface="Gill Sans MT"/>
              </a:rPr>
              <a:t>Using numbers and strings in PHP </a:t>
            </a:r>
            <a:endParaRPr lang="en-US" sz="2600" b="0" strike="noStrike" spc="-1" dirty="0">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dirty="0">
                <a:solidFill>
                  <a:srgbClr val="000000"/>
                </a:solidFill>
                <a:latin typeface="Gill Sans MT"/>
              </a:rPr>
              <a:t>Control structures </a:t>
            </a:r>
            <a:endParaRPr lang="en-US" sz="2600" b="0" strike="noStrike" spc="-1" dirty="0">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dirty="0">
                <a:solidFill>
                  <a:srgbClr val="000000"/>
                </a:solidFill>
                <a:latin typeface="Gill Sans MT"/>
              </a:rPr>
              <a:t>Conditional and loop statements </a:t>
            </a:r>
            <a:endParaRPr lang="en-US" sz="2600" b="0" strike="noStrike" spc="-1" dirty="0">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dirty="0">
                <a:solidFill>
                  <a:srgbClr val="000000"/>
                </a:solidFill>
                <a:latin typeface="Gill Sans MT"/>
              </a:rPr>
              <a:t>Introducing References </a:t>
            </a:r>
            <a:endParaRPr lang="en-US" sz="2600" b="0" strike="noStrike" spc="-1" dirty="0">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dirty="0">
                <a:solidFill>
                  <a:srgbClr val="000000"/>
                </a:solidFill>
                <a:latin typeface="Gill Sans MT"/>
              </a:rPr>
              <a:t>References and arrays </a:t>
            </a:r>
            <a:endParaRPr lang="en-US" sz="2600" b="0" strike="noStrike" spc="-1" dirty="0">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dirty="0">
                <a:solidFill>
                  <a:srgbClr val="000000"/>
                </a:solidFill>
                <a:latin typeface="Gill Sans MT"/>
              </a:rPr>
              <a:t>Functions </a:t>
            </a:r>
            <a:endParaRPr lang="en-US" sz="2600" b="0" strike="noStrike" spc="-1" dirty="0">
              <a:latin typeface="Arial"/>
            </a:endParaRPr>
          </a:p>
          <a:p>
            <a:pPr marL="432000" lvl="1" indent="-216000">
              <a:lnSpc>
                <a:spcPct val="100000"/>
              </a:lnSpc>
              <a:spcBef>
                <a:spcPts val="601"/>
              </a:spcBef>
              <a:buClr>
                <a:srgbClr val="000000"/>
              </a:buClr>
              <a:buSzPct val="45000"/>
              <a:buFont typeface="Wingdings" charset="2"/>
              <a:buChar char=""/>
            </a:pPr>
            <a:r>
              <a:rPr lang="en-US" sz="2600" b="0" strike="noStrike" spc="-1" dirty="0">
                <a:solidFill>
                  <a:srgbClr val="000000"/>
                </a:solidFill>
                <a:latin typeface="Gill Sans MT"/>
              </a:rPr>
              <a:t>passing arguments by Reference </a:t>
            </a:r>
            <a:endParaRPr lang="en-US" sz="2600" b="0" strike="noStrike" spc="-1" dirty="0">
              <a:latin typeface="Arial"/>
            </a:endParaRPr>
          </a:p>
          <a:p>
            <a:pPr marL="432000" lvl="1" indent="-216000">
              <a:lnSpc>
                <a:spcPct val="100000"/>
              </a:lnSpc>
              <a:spcBef>
                <a:spcPts val="601"/>
              </a:spcBef>
              <a:buClr>
                <a:srgbClr val="000000"/>
              </a:buClr>
              <a:buSzPct val="45000"/>
              <a:buFont typeface="Wingdings" charset="2"/>
              <a:buChar char=""/>
            </a:pPr>
            <a:r>
              <a:rPr lang="en-US" sz="2600" b="0" strike="noStrike" spc="-1" dirty="0">
                <a:solidFill>
                  <a:srgbClr val="000000"/>
                </a:solidFill>
                <a:latin typeface="Gill Sans MT"/>
              </a:rPr>
              <a:t>Functions : returning by Reference </a:t>
            </a:r>
            <a:endParaRPr lang="en-US" sz="2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rPr>
              <a:t>Variables …</a:t>
            </a:r>
            <a:endParaRPr lang="en-US" sz="3200" b="0" strike="noStrike" spc="-1">
              <a:latin typeface="Arial"/>
            </a:endParaRPr>
          </a:p>
        </p:txBody>
      </p:sp>
      <p:sp>
        <p:nvSpPr>
          <p:cNvPr id="196" name="CustomShape 2"/>
          <p:cNvSpPr/>
          <p:nvPr/>
        </p:nvSpPr>
        <p:spPr>
          <a:xfrm>
            <a:off x="228600" y="1219320"/>
            <a:ext cx="8686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601"/>
              </a:spcBef>
            </a:pPr>
            <a:r>
              <a:rPr lang="en-US" sz="3200" b="0" strike="noStrike" spc="-1" dirty="0">
                <a:solidFill>
                  <a:srgbClr val="000000"/>
                </a:solidFill>
                <a:latin typeface="Nyala"/>
              </a:rPr>
              <a:t>Declaring PHP variable (loosely typed)</a:t>
            </a:r>
            <a:endParaRPr lang="en-US" sz="3200" b="0" strike="noStrike" spc="-1" dirty="0">
              <a:latin typeface="Arial"/>
            </a:endParaRPr>
          </a:p>
          <a:p>
            <a:pPr marL="274320" indent="-273600">
              <a:lnSpc>
                <a:spcPct val="100000"/>
              </a:lnSpc>
              <a:spcBef>
                <a:spcPts val="601"/>
              </a:spcBef>
              <a:buClr>
                <a:srgbClr val="727CA3"/>
              </a:buClr>
              <a:buSzPct val="76000"/>
              <a:buFont typeface="Wingdings 3" charset="2"/>
              <a:buChar char=""/>
            </a:pPr>
            <a:r>
              <a:rPr lang="en-US" sz="3200" spc="-1" dirty="0">
                <a:solidFill>
                  <a:srgbClr val="000000"/>
                </a:solidFill>
                <a:latin typeface="Nyala"/>
              </a:rPr>
              <a:t>Assignment statement is used to create PHP variables.</a:t>
            </a:r>
            <a:endParaRPr lang="en-US" sz="3200" b="0" strike="noStrike" spc="-1" dirty="0">
              <a:solidFill>
                <a:srgbClr val="000000"/>
              </a:solidFill>
              <a:latin typeface="Nyala"/>
            </a:endParaRPr>
          </a:p>
          <a:p>
            <a:pPr marL="274320" indent="-273600">
              <a:lnSpc>
                <a:spcPct val="100000"/>
              </a:lnSpc>
              <a:spcBef>
                <a:spcPts val="601"/>
              </a:spcBef>
              <a:buClr>
                <a:srgbClr val="727CA3"/>
              </a:buClr>
              <a:buSzPct val="76000"/>
              <a:buFont typeface="Wingdings 3" charset="2"/>
              <a:buChar char=""/>
            </a:pPr>
            <a:r>
              <a:rPr lang="en-US" sz="3200" b="0" strike="noStrike" spc="-1" dirty="0">
                <a:solidFill>
                  <a:srgbClr val="000000"/>
                </a:solidFill>
                <a:latin typeface="Nyala"/>
              </a:rPr>
              <a:t>Syntax </a:t>
            </a:r>
            <a:endParaRPr lang="en-US" sz="3200" b="0" strike="noStrike" spc="-1" dirty="0">
              <a:latin typeface="Arial"/>
            </a:endParaRPr>
          </a:p>
          <a:p>
            <a:pPr>
              <a:lnSpc>
                <a:spcPct val="100000"/>
              </a:lnSpc>
              <a:spcBef>
                <a:spcPts val="601"/>
              </a:spcBef>
            </a:pPr>
            <a:endParaRPr lang="en-US" sz="3200" b="0" strike="noStrike" spc="-1" dirty="0">
              <a:latin typeface="Arial"/>
            </a:endParaRPr>
          </a:p>
          <a:p>
            <a:pPr>
              <a:lnSpc>
                <a:spcPct val="100000"/>
              </a:lnSpc>
              <a:spcBef>
                <a:spcPts val="601"/>
              </a:spcBef>
            </a:pPr>
            <a:endParaRPr lang="en-US" sz="3200" b="0" strike="noStrike" spc="-1" dirty="0">
              <a:latin typeface="Arial"/>
            </a:endParaRPr>
          </a:p>
          <a:p>
            <a:pPr marL="274320" indent="-273600">
              <a:lnSpc>
                <a:spcPct val="100000"/>
              </a:lnSpc>
              <a:spcBef>
                <a:spcPts val="601"/>
              </a:spcBef>
              <a:buClr>
                <a:srgbClr val="727CA3"/>
              </a:buClr>
              <a:buSzPct val="76000"/>
              <a:buFont typeface="Wingdings 3" charset="2"/>
              <a:buChar char=""/>
            </a:pPr>
            <a:r>
              <a:rPr lang="en-US" sz="3200" b="0" strike="noStrike" spc="-1" dirty="0">
                <a:solidFill>
                  <a:srgbClr val="000000"/>
                </a:solidFill>
                <a:latin typeface="Nyala"/>
              </a:rPr>
              <a:t>Example</a:t>
            </a:r>
            <a:endParaRPr lang="en-US" sz="3200" b="0" strike="noStrike" spc="-1" dirty="0">
              <a:latin typeface="Arial"/>
            </a:endParaRPr>
          </a:p>
          <a:p>
            <a:pPr>
              <a:lnSpc>
                <a:spcPct val="100000"/>
              </a:lnSpc>
              <a:spcBef>
                <a:spcPts val="601"/>
              </a:spcBef>
            </a:pPr>
            <a:endParaRPr lang="en-US" sz="3200" b="0" strike="noStrike" spc="-1" dirty="0">
              <a:latin typeface="Arial"/>
            </a:endParaRPr>
          </a:p>
        </p:txBody>
      </p:sp>
      <p:sp>
        <p:nvSpPr>
          <p:cNvPr id="197" name="CustomShape 3"/>
          <p:cNvSpPr/>
          <p:nvPr/>
        </p:nvSpPr>
        <p:spPr>
          <a:xfrm>
            <a:off x="623160" y="2448720"/>
            <a:ext cx="3778920" cy="516600"/>
          </a:xfrm>
          <a:prstGeom prst="rect">
            <a:avLst/>
          </a:prstGeom>
          <a:ln>
            <a:solidFill>
              <a:srgbClr val="CFD775"/>
            </a:solidFill>
            <a:round/>
          </a:ln>
          <a:effectLst>
            <a:outerShdw blurRad="38100" dist="25400" dir="5400000" rotWithShape="0">
              <a:srgbClr val="000000">
                <a:alpha val="40000"/>
              </a:srgbClr>
            </a:outerShdw>
          </a:effectLst>
        </p:spPr>
        <p:style>
          <a:lnRef idx="1">
            <a:schemeClr val="accent3"/>
          </a:lnRef>
          <a:fillRef idx="2">
            <a:schemeClr val="accent3"/>
          </a:fillRef>
          <a:effectRef idx="1">
            <a:schemeClr val="accent3"/>
          </a:effectRef>
          <a:fontRef idx="minor"/>
        </p:style>
        <p:txBody>
          <a:bodyPr wrap="none" lIns="90000" tIns="45000" rIns="90000" bIns="45000"/>
          <a:lstStyle/>
          <a:p>
            <a:pPr>
              <a:lnSpc>
                <a:spcPct val="100000"/>
              </a:lnSpc>
            </a:pPr>
            <a:r>
              <a:rPr lang="en-US" sz="2800" b="0" strike="noStrike" spc="-1" dirty="0">
                <a:solidFill>
                  <a:srgbClr val="000000"/>
                </a:solidFill>
                <a:latin typeface="Gill Sans MT"/>
                <a:ea typeface="DejaVu Sans"/>
              </a:rPr>
              <a:t>$</a:t>
            </a:r>
            <a:r>
              <a:rPr lang="en-US" sz="2800" b="0" strike="noStrike" spc="-1" dirty="0" err="1">
                <a:solidFill>
                  <a:srgbClr val="000000"/>
                </a:solidFill>
                <a:latin typeface="Gill Sans MT"/>
                <a:ea typeface="DejaVu Sans"/>
              </a:rPr>
              <a:t>var_name</a:t>
            </a:r>
            <a:r>
              <a:rPr lang="en-US" sz="2800" b="0" strike="noStrike" spc="-1" dirty="0">
                <a:solidFill>
                  <a:srgbClr val="000000"/>
                </a:solidFill>
                <a:latin typeface="Gill Sans MT"/>
                <a:ea typeface="DejaVu Sans"/>
              </a:rPr>
              <a:t> = value;</a:t>
            </a:r>
            <a:endParaRPr lang="en-US" sz="2800" b="0" strike="noStrike" spc="-1" dirty="0">
              <a:latin typeface="Arial"/>
            </a:endParaRPr>
          </a:p>
        </p:txBody>
      </p:sp>
      <p:sp>
        <p:nvSpPr>
          <p:cNvPr id="198" name="CustomShape 4"/>
          <p:cNvSpPr/>
          <p:nvPr/>
        </p:nvSpPr>
        <p:spPr>
          <a:xfrm>
            <a:off x="471240" y="4079160"/>
            <a:ext cx="4036680" cy="2070720"/>
          </a:xfrm>
          <a:prstGeom prst="rect">
            <a:avLst/>
          </a:prstGeom>
          <a:ln>
            <a:solidFill>
              <a:srgbClr val="CFD775"/>
            </a:solidFill>
            <a:round/>
          </a:ln>
          <a:effectLst>
            <a:outerShdw blurRad="38100" dist="25400" dir="5400000" rotWithShape="0">
              <a:srgbClr val="000000">
                <a:alpha val="40000"/>
              </a:srgbClr>
            </a:outerShdw>
          </a:effectLst>
        </p:spPr>
        <p:style>
          <a:lnRef idx="1">
            <a:schemeClr val="accent3"/>
          </a:lnRef>
          <a:fillRef idx="2">
            <a:schemeClr val="accent3"/>
          </a:fillRef>
          <a:effectRef idx="1">
            <a:schemeClr val="accent3"/>
          </a:effectRef>
          <a:fontRef idx="minor"/>
        </p:style>
        <p:txBody>
          <a:bodyPr wrap="none" lIns="90000" tIns="45000" rIns="90000" bIns="45000"/>
          <a:lstStyle/>
          <a:p>
            <a:pPr>
              <a:lnSpc>
                <a:spcPct val="100000"/>
              </a:lnSpc>
            </a:pPr>
            <a:r>
              <a:rPr lang="en-US" sz="2800" b="0" strike="noStrike" spc="-1" dirty="0">
                <a:solidFill>
                  <a:srgbClr val="000000"/>
                </a:solidFill>
                <a:latin typeface="Nyala"/>
                <a:ea typeface="DejaVu Sans"/>
              </a:rPr>
              <a:t>&lt;?</a:t>
            </a:r>
            <a:r>
              <a:rPr lang="en-US" sz="2800" b="0" strike="noStrike" spc="-1" dirty="0" err="1">
                <a:solidFill>
                  <a:srgbClr val="000000"/>
                </a:solidFill>
                <a:latin typeface="Nyala"/>
                <a:ea typeface="DejaVu Sans"/>
              </a:rPr>
              <a:t>php</a:t>
            </a:r>
            <a:endParaRPr lang="en-US" sz="2800" b="0" strike="noStrike" spc="-1" dirty="0">
              <a:latin typeface="Arial"/>
            </a:endParaRPr>
          </a:p>
          <a:p>
            <a:pPr>
              <a:lnSpc>
                <a:spcPct val="100000"/>
              </a:lnSpc>
            </a:pPr>
            <a:r>
              <a:rPr lang="en-US" sz="2800" b="0" strike="noStrike" spc="-1" dirty="0">
                <a:solidFill>
                  <a:srgbClr val="000000"/>
                </a:solidFill>
                <a:latin typeface="Nyala"/>
                <a:ea typeface="DejaVu Sans"/>
              </a:rPr>
              <a:t>$txt = "Hello World!";</a:t>
            </a:r>
            <a:endParaRPr lang="en-US" sz="2800" b="0" strike="noStrike" spc="-1" dirty="0">
              <a:latin typeface="Arial"/>
            </a:endParaRPr>
          </a:p>
          <a:p>
            <a:pPr>
              <a:lnSpc>
                <a:spcPct val="100000"/>
              </a:lnSpc>
            </a:pPr>
            <a:r>
              <a:rPr lang="en-US" sz="2800" b="0" strike="noStrike" spc="-1" dirty="0">
                <a:solidFill>
                  <a:srgbClr val="000000"/>
                </a:solidFill>
                <a:latin typeface="Nyala"/>
                <a:ea typeface="DejaVu Sans"/>
              </a:rPr>
              <a:t>$number = 16;</a:t>
            </a:r>
            <a:endParaRPr lang="en-US" sz="2800" b="0" strike="noStrike" spc="-1" dirty="0">
              <a:latin typeface="Arial"/>
            </a:endParaRPr>
          </a:p>
          <a:p>
            <a:pPr>
              <a:lnSpc>
                <a:spcPct val="100000"/>
              </a:lnSpc>
            </a:pPr>
            <a:r>
              <a:rPr lang="en-US" sz="2800" b="0" strike="noStrike" spc="-1" dirty="0">
                <a:solidFill>
                  <a:srgbClr val="000000"/>
                </a:solidFill>
                <a:latin typeface="Nyala"/>
                <a:ea typeface="DejaVu Sans"/>
              </a:rPr>
              <a:t>?&gt;</a:t>
            </a:r>
            <a:endParaRPr lang="en-US" sz="2800" b="0" strike="noStrike" spc="-1" dirty="0">
              <a:latin typeface="Arial"/>
            </a:endParaRPr>
          </a:p>
          <a:p>
            <a:pPr>
              <a:lnSpc>
                <a:spcPct val="100000"/>
              </a:lnSpc>
            </a:pPr>
            <a:endParaRPr lang="en-US" sz="2800" b="0" strike="noStrike" spc="-1" dirty="0">
              <a:latin typeface="Arial"/>
            </a:endParaRPr>
          </a:p>
        </p:txBody>
      </p:sp>
      <p:sp>
        <p:nvSpPr>
          <p:cNvPr id="199" name="CustomShape 5"/>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8143B23E-8D80-4BC1-938B-A5CA0098C4D2}" type="slidenum">
              <a:rPr lang="en-US" sz="1400" b="0" strike="noStrike" spc="-1">
                <a:solidFill>
                  <a:srgbClr val="464653"/>
                </a:solidFill>
                <a:latin typeface="Gill Sans MT"/>
              </a:rPr>
              <a:t>20</a:t>
            </a:fld>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sp>
      <p:sp>
        <p:nvSpPr>
          <p:cNvPr id="201" name="CustomShape 2"/>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896017F5-9961-4F17-BC8D-431312AEBEFC}" type="slidenum">
              <a:rPr lang="en-US" sz="1400" b="0" strike="noStrike" spc="-1">
                <a:solidFill>
                  <a:srgbClr val="464653"/>
                </a:solidFill>
                <a:latin typeface="Gill Sans MT"/>
              </a:rPr>
              <a:t>21</a:t>
            </a:fld>
            <a:endParaRPr lang="en-US" sz="1400" b="0" strike="noStrike" spc="-1">
              <a:latin typeface="Arial"/>
            </a:endParaRPr>
          </a:p>
        </p:txBody>
      </p:sp>
      <p:sp>
        <p:nvSpPr>
          <p:cNvPr id="202" name="CustomShape 3"/>
          <p:cNvSpPr/>
          <p:nvPr/>
        </p:nvSpPr>
        <p:spPr>
          <a:xfrm>
            <a:off x="76320" y="1219320"/>
            <a:ext cx="8838360" cy="510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3600" algn="just">
              <a:lnSpc>
                <a:spcPct val="100000"/>
              </a:lnSpc>
              <a:spcBef>
                <a:spcPts val="601"/>
              </a:spcBef>
              <a:buClr>
                <a:srgbClr val="727CA3"/>
              </a:buClr>
              <a:buSzPct val="76000"/>
              <a:buFont typeface="Wingdings 3" charset="2"/>
              <a:buChar char=""/>
            </a:pPr>
            <a:r>
              <a:rPr lang="en-US" sz="3200" b="1" strike="noStrike" spc="-1" dirty="0">
                <a:solidFill>
                  <a:srgbClr val="000000"/>
                </a:solidFill>
                <a:latin typeface="Nyala"/>
              </a:rPr>
              <a:t>Variable Naming Rules</a:t>
            </a:r>
            <a:endParaRPr lang="en-US" sz="3200" b="0" strike="noStrike" spc="-1" dirty="0">
              <a:latin typeface="Arial"/>
            </a:endParaRPr>
          </a:p>
          <a:p>
            <a:pPr marL="548640" lvl="1" indent="-273600" algn="just">
              <a:lnSpc>
                <a:spcPct val="100000"/>
              </a:lnSpc>
              <a:spcBef>
                <a:spcPts val="499"/>
              </a:spcBef>
              <a:buClr>
                <a:srgbClr val="9FB8CD"/>
              </a:buClr>
              <a:buSzPct val="76000"/>
              <a:buFont typeface="Wingdings 3" charset="2"/>
              <a:buChar char=""/>
            </a:pPr>
            <a:r>
              <a:rPr lang="en-US" sz="2800" b="0" strike="noStrike" spc="-1" dirty="0">
                <a:solidFill>
                  <a:srgbClr val="464653"/>
                </a:solidFill>
                <a:latin typeface="Nyala"/>
              </a:rPr>
              <a:t>A variable name must start with a letter or an underscore "_" </a:t>
            </a:r>
            <a:endParaRPr lang="en-US" sz="2800" b="0" strike="noStrike" spc="-1" dirty="0">
              <a:latin typeface="Arial"/>
            </a:endParaRPr>
          </a:p>
          <a:p>
            <a:pPr marL="548640" lvl="1" indent="-273600" algn="just">
              <a:lnSpc>
                <a:spcPct val="100000"/>
              </a:lnSpc>
              <a:spcBef>
                <a:spcPts val="499"/>
              </a:spcBef>
              <a:buClr>
                <a:srgbClr val="9FB8CD"/>
              </a:buClr>
              <a:buSzPct val="76000"/>
              <a:buFont typeface="Wingdings 3" charset="2"/>
              <a:buChar char=""/>
            </a:pPr>
            <a:r>
              <a:rPr lang="en-US" sz="2800" b="0" strike="noStrike" spc="-1" dirty="0">
                <a:solidFill>
                  <a:srgbClr val="464653"/>
                </a:solidFill>
                <a:latin typeface="Nyala"/>
              </a:rPr>
              <a:t>A variable name can only contain alpha-numeric characters and underscores (a-Z, 0-9, and _ ) </a:t>
            </a:r>
            <a:endParaRPr lang="en-US" sz="2800" b="0" strike="noStrike" spc="-1" dirty="0">
              <a:latin typeface="Arial"/>
            </a:endParaRPr>
          </a:p>
          <a:p>
            <a:pPr marL="548640" lvl="1" indent="-273600" algn="just">
              <a:lnSpc>
                <a:spcPct val="100000"/>
              </a:lnSpc>
              <a:spcBef>
                <a:spcPts val="499"/>
              </a:spcBef>
              <a:buClr>
                <a:srgbClr val="9FB8CD"/>
              </a:buClr>
              <a:buSzPct val="76000"/>
              <a:buFont typeface="Wingdings 3" charset="2"/>
              <a:buChar char=""/>
            </a:pPr>
            <a:r>
              <a:rPr lang="en-US" sz="2800" b="0" strike="noStrike" spc="-1" dirty="0">
                <a:solidFill>
                  <a:srgbClr val="464653"/>
                </a:solidFill>
                <a:latin typeface="Nyala"/>
              </a:rPr>
              <a:t>A variable name should not contain spaces. </a:t>
            </a:r>
            <a:endParaRPr lang="en-US" sz="2800" b="0" strike="noStrike" spc="-1" dirty="0">
              <a:latin typeface="Arial"/>
            </a:endParaRPr>
          </a:p>
          <a:p>
            <a:pPr marL="548640" lvl="1" indent="-273600" algn="just">
              <a:lnSpc>
                <a:spcPct val="100000"/>
              </a:lnSpc>
              <a:spcBef>
                <a:spcPts val="499"/>
              </a:spcBef>
              <a:buClr>
                <a:srgbClr val="9FB8CD"/>
              </a:buClr>
              <a:buSzPct val="76000"/>
              <a:buFont typeface="Wingdings 3" charset="2"/>
              <a:buChar char=""/>
            </a:pPr>
            <a:r>
              <a:rPr lang="en-US" sz="2800" b="0" strike="noStrike" spc="-1" dirty="0">
                <a:solidFill>
                  <a:srgbClr val="464653"/>
                </a:solidFill>
                <a:latin typeface="Nyala"/>
              </a:rPr>
              <a:t>If a variable name is more than one word, </a:t>
            </a:r>
            <a:endParaRPr lang="en-US" sz="2800" b="0" strike="noStrike" spc="-1" dirty="0">
              <a:latin typeface="Arial"/>
            </a:endParaRPr>
          </a:p>
          <a:p>
            <a:pPr marL="822960" lvl="2" indent="-227880" algn="just">
              <a:lnSpc>
                <a:spcPct val="100000"/>
              </a:lnSpc>
              <a:spcBef>
                <a:spcPts val="499"/>
              </a:spcBef>
              <a:buClr>
                <a:srgbClr val="BCBCBC"/>
              </a:buClr>
              <a:buSzPct val="76000"/>
              <a:buFont typeface="Wingdings 3" charset="2"/>
              <a:buChar char=""/>
            </a:pPr>
            <a:r>
              <a:rPr lang="en-US" sz="2800" b="0" strike="noStrike" spc="-1" dirty="0">
                <a:solidFill>
                  <a:srgbClr val="000000"/>
                </a:solidFill>
                <a:latin typeface="Nyala"/>
              </a:rPr>
              <a:t>separated with underscore ($</a:t>
            </a:r>
            <a:r>
              <a:rPr lang="en-US" sz="2800" b="0" strike="noStrike" spc="-1" dirty="0" err="1">
                <a:solidFill>
                  <a:srgbClr val="000000"/>
                </a:solidFill>
                <a:latin typeface="Nyala"/>
              </a:rPr>
              <a:t>my_string</a:t>
            </a:r>
            <a:r>
              <a:rPr lang="en-US" sz="2800" b="0" strike="noStrike" spc="-1" dirty="0">
                <a:solidFill>
                  <a:srgbClr val="000000"/>
                </a:solidFill>
                <a:latin typeface="Nyala"/>
              </a:rPr>
              <a:t>), or </a:t>
            </a:r>
            <a:endParaRPr lang="en-US" sz="2800" b="0" strike="noStrike" spc="-1" dirty="0">
              <a:latin typeface="Arial"/>
            </a:endParaRPr>
          </a:p>
          <a:p>
            <a:pPr marL="822960" lvl="2" indent="-227880" algn="just">
              <a:lnSpc>
                <a:spcPct val="100000"/>
              </a:lnSpc>
              <a:spcBef>
                <a:spcPts val="499"/>
              </a:spcBef>
              <a:buClr>
                <a:srgbClr val="BCBCBC"/>
              </a:buClr>
              <a:buSzPct val="76000"/>
              <a:buFont typeface="Wingdings 3" charset="2"/>
              <a:buChar char=""/>
            </a:pPr>
            <a:r>
              <a:rPr lang="en-US" sz="2800" b="0" strike="noStrike" spc="-1" dirty="0">
                <a:solidFill>
                  <a:srgbClr val="000000"/>
                </a:solidFill>
                <a:latin typeface="Nyala"/>
              </a:rPr>
              <a:t>capitalization ($</a:t>
            </a:r>
            <a:r>
              <a:rPr lang="en-US" sz="2800" b="0" strike="noStrike" spc="-1" dirty="0" err="1">
                <a:solidFill>
                  <a:srgbClr val="000000"/>
                </a:solidFill>
                <a:latin typeface="Nyala"/>
              </a:rPr>
              <a:t>myString</a:t>
            </a:r>
            <a:r>
              <a:rPr lang="en-US" sz="2800" b="0" strike="noStrike" spc="-1" dirty="0">
                <a:solidFill>
                  <a:srgbClr val="000000"/>
                </a:solidFill>
                <a:latin typeface="Nyala"/>
              </a:rPr>
              <a:t>) </a:t>
            </a:r>
            <a:endParaRPr lang="en-US" sz="2800" b="0" strike="noStrike" spc="-1" dirty="0">
              <a:latin typeface="Arial"/>
            </a:endParaRPr>
          </a:p>
          <a:p>
            <a:pPr algn="just">
              <a:lnSpc>
                <a:spcPct val="100000"/>
              </a:lnSpc>
              <a:spcBef>
                <a:spcPts val="601"/>
              </a:spcBef>
            </a:pP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rPr>
              <a:t>Data types</a:t>
            </a:r>
            <a:endParaRPr lang="en-US" sz="3200" b="0" strike="noStrike" spc="-1">
              <a:latin typeface="Arial"/>
            </a:endParaRPr>
          </a:p>
        </p:txBody>
      </p:sp>
      <p:sp>
        <p:nvSpPr>
          <p:cNvPr id="204" name="CustomShape 2"/>
          <p:cNvSpPr/>
          <p:nvPr/>
        </p:nvSpPr>
        <p:spPr>
          <a:xfrm>
            <a:off x="152280" y="1219320"/>
            <a:ext cx="8762400" cy="510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3600">
              <a:lnSpc>
                <a:spcPct val="100000"/>
              </a:lnSpc>
              <a:spcBef>
                <a:spcPts val="601"/>
              </a:spcBef>
              <a:buClr>
                <a:srgbClr val="727CA3"/>
              </a:buClr>
              <a:buSzPct val="76000"/>
              <a:buFont typeface="Wingdings 3" charset="2"/>
              <a:buChar char=""/>
            </a:pPr>
            <a:r>
              <a:rPr lang="en-US" sz="2600" b="0" strike="noStrike" spc="-1" dirty="0">
                <a:solidFill>
                  <a:srgbClr val="000000"/>
                </a:solidFill>
                <a:latin typeface="Nyala"/>
              </a:rPr>
              <a:t>Boolean (bool or </a:t>
            </a:r>
            <a:r>
              <a:rPr lang="en-US" sz="2600" b="0" strike="noStrike" spc="-1" dirty="0" err="1">
                <a:solidFill>
                  <a:srgbClr val="000000"/>
                </a:solidFill>
                <a:latin typeface="Nyala"/>
              </a:rPr>
              <a:t>boolean</a:t>
            </a:r>
            <a:r>
              <a:rPr lang="en-US" sz="2600" b="0" strike="noStrike" spc="-1" dirty="0">
                <a:solidFill>
                  <a:srgbClr val="000000"/>
                </a:solidFill>
                <a:latin typeface="Nyala"/>
              </a:rPr>
              <a:t>)</a:t>
            </a:r>
            <a:endParaRPr lang="en-US" sz="2600" b="0" strike="noStrike" spc="-1" dirty="0">
              <a:latin typeface="Arial"/>
            </a:endParaRPr>
          </a:p>
          <a:p>
            <a:pPr marL="548640" lvl="1" indent="-273600">
              <a:lnSpc>
                <a:spcPct val="100000"/>
              </a:lnSpc>
              <a:spcBef>
                <a:spcPts val="499"/>
              </a:spcBef>
              <a:buClr>
                <a:srgbClr val="9FB8CD"/>
              </a:buClr>
              <a:buSzPct val="76000"/>
              <a:buFont typeface="Wingdings 3" charset="2"/>
              <a:buChar char=""/>
            </a:pPr>
            <a:r>
              <a:rPr lang="en-US" sz="2300" b="0" strike="noStrike" spc="-1" dirty="0">
                <a:solidFill>
                  <a:srgbClr val="464653"/>
                </a:solidFill>
                <a:latin typeface="Nyala"/>
              </a:rPr>
              <a:t>Simplest of all</a:t>
            </a:r>
            <a:endParaRPr lang="en-US" sz="2300" b="0" strike="noStrike" spc="-1" dirty="0">
              <a:latin typeface="Arial"/>
            </a:endParaRPr>
          </a:p>
          <a:p>
            <a:pPr marL="548640" lvl="1" indent="-273600">
              <a:lnSpc>
                <a:spcPct val="100000"/>
              </a:lnSpc>
              <a:spcBef>
                <a:spcPts val="499"/>
              </a:spcBef>
              <a:buClr>
                <a:srgbClr val="9FB8CD"/>
              </a:buClr>
              <a:buSzPct val="76000"/>
              <a:buFont typeface="Wingdings 3" charset="2"/>
              <a:buChar char=""/>
            </a:pPr>
            <a:r>
              <a:rPr lang="en-US" sz="2300" b="0" strike="noStrike" spc="-1" dirty="0">
                <a:solidFill>
                  <a:srgbClr val="464653"/>
                </a:solidFill>
                <a:latin typeface="Nyala"/>
              </a:rPr>
              <a:t>Can be either TRUE or FALSE</a:t>
            </a:r>
            <a:endParaRPr lang="en-US" sz="2300" b="0" strike="noStrike" spc="-1" dirty="0">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dirty="0">
                <a:solidFill>
                  <a:srgbClr val="000000"/>
                </a:solidFill>
                <a:latin typeface="Nyala"/>
              </a:rPr>
              <a:t>Integer (int or integer)</a:t>
            </a:r>
            <a:endParaRPr lang="en-US" sz="2600" b="0" strike="noStrike" spc="-1" dirty="0">
              <a:latin typeface="Arial"/>
            </a:endParaRPr>
          </a:p>
          <a:p>
            <a:pPr marL="548640" lvl="1" indent="-273600">
              <a:lnSpc>
                <a:spcPct val="100000"/>
              </a:lnSpc>
              <a:spcBef>
                <a:spcPts val="499"/>
              </a:spcBef>
              <a:buClr>
                <a:srgbClr val="9FB8CD"/>
              </a:buClr>
              <a:buSzPct val="76000"/>
              <a:buFont typeface="Wingdings 3" charset="2"/>
              <a:buChar char=""/>
            </a:pPr>
            <a:r>
              <a:rPr lang="en-US" sz="2300" b="0" strike="noStrike" spc="-1" dirty="0">
                <a:solidFill>
                  <a:srgbClr val="464653"/>
                </a:solidFill>
                <a:latin typeface="Nyala"/>
              </a:rPr>
              <a:t>Hold integer values (signed or unsigned)</a:t>
            </a:r>
            <a:endParaRPr lang="en-US" sz="2300" b="0" strike="noStrike" spc="-1" dirty="0">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dirty="0">
                <a:solidFill>
                  <a:srgbClr val="000000"/>
                </a:solidFill>
                <a:latin typeface="Nyala"/>
              </a:rPr>
              <a:t>Floating point (float or double or real)</a:t>
            </a:r>
            <a:endParaRPr lang="en-US" sz="2600" b="0" strike="noStrike" spc="-1" dirty="0">
              <a:latin typeface="Arial"/>
            </a:endParaRPr>
          </a:p>
          <a:p>
            <a:pPr marL="548640" lvl="1" indent="-273600">
              <a:lnSpc>
                <a:spcPct val="100000"/>
              </a:lnSpc>
              <a:spcBef>
                <a:spcPts val="499"/>
              </a:spcBef>
              <a:buClr>
                <a:srgbClr val="9FB8CD"/>
              </a:buClr>
              <a:buSzPct val="76000"/>
              <a:buFont typeface="Wingdings 3" charset="2"/>
              <a:buChar char=""/>
            </a:pPr>
            <a:r>
              <a:rPr lang="en-US" sz="2300" b="0" strike="noStrike" spc="-1" dirty="0">
                <a:solidFill>
                  <a:srgbClr val="464653"/>
                </a:solidFill>
                <a:latin typeface="Nyala"/>
              </a:rPr>
              <a:t>Hold floating point values</a:t>
            </a:r>
            <a:endParaRPr lang="en-US" sz="2300" b="0" strike="noStrike" spc="-1" dirty="0">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dirty="0">
                <a:solidFill>
                  <a:srgbClr val="000000"/>
                </a:solidFill>
                <a:latin typeface="Nyala"/>
              </a:rPr>
              <a:t>String (string)</a:t>
            </a:r>
            <a:endParaRPr lang="en-US" sz="2600" b="0" strike="noStrike" spc="-1" dirty="0">
              <a:latin typeface="Arial"/>
            </a:endParaRPr>
          </a:p>
          <a:p>
            <a:pPr marL="548640" lvl="1" indent="-273600">
              <a:lnSpc>
                <a:spcPct val="100000"/>
              </a:lnSpc>
              <a:spcBef>
                <a:spcPts val="499"/>
              </a:spcBef>
              <a:buClr>
                <a:srgbClr val="9FB8CD"/>
              </a:buClr>
              <a:buSzPct val="76000"/>
              <a:buFont typeface="Wingdings 3" charset="2"/>
              <a:buChar char=""/>
            </a:pPr>
            <a:r>
              <a:rPr lang="en-US" sz="2300" b="0" strike="noStrike" spc="-1" dirty="0">
                <a:solidFill>
                  <a:srgbClr val="464653"/>
                </a:solidFill>
                <a:latin typeface="Nyala"/>
              </a:rPr>
              <a:t>Hold strings of characters within either ‘ or ‘’</a:t>
            </a:r>
            <a:endParaRPr lang="en-US" sz="2300" b="0" strike="noStrike" spc="-1" dirty="0">
              <a:latin typeface="Arial"/>
            </a:endParaRPr>
          </a:p>
          <a:p>
            <a:pPr marL="548640" lvl="1" indent="-273600">
              <a:lnSpc>
                <a:spcPct val="100000"/>
              </a:lnSpc>
              <a:spcBef>
                <a:spcPts val="499"/>
              </a:spcBef>
              <a:buClr>
                <a:srgbClr val="9FB8CD"/>
              </a:buClr>
              <a:buSzPct val="76000"/>
              <a:buFont typeface="Wingdings 3" charset="2"/>
              <a:buChar char=""/>
            </a:pPr>
            <a:r>
              <a:rPr lang="en-US" sz="2300" b="0" strike="noStrike" spc="-1" dirty="0">
                <a:solidFill>
                  <a:srgbClr val="464653"/>
                </a:solidFill>
                <a:latin typeface="Nyala"/>
              </a:rPr>
              <a:t>Escaping of special characters can be done using \</a:t>
            </a:r>
            <a:endParaRPr lang="en-US" sz="2300" b="0" strike="noStrike" spc="-1" dirty="0">
              <a:latin typeface="Arial"/>
            </a:endParaRPr>
          </a:p>
          <a:p>
            <a:pPr marL="548640" lvl="1" indent="-273600">
              <a:lnSpc>
                <a:spcPct val="100000"/>
              </a:lnSpc>
              <a:spcBef>
                <a:spcPts val="499"/>
              </a:spcBef>
              <a:buClr>
                <a:srgbClr val="9FB8CD"/>
              </a:buClr>
              <a:buSzPct val="76000"/>
              <a:buFont typeface="Wingdings 3" charset="2"/>
              <a:buChar char=""/>
            </a:pPr>
            <a:r>
              <a:rPr lang="en-US" sz="2300" b="0" strike="noStrike" spc="-1" dirty="0">
                <a:solidFill>
                  <a:srgbClr val="464653"/>
                </a:solidFill>
                <a:latin typeface="Nyala"/>
              </a:rPr>
              <a:t>Ex.  “this is a string”,  ‘this is another string’,  “yet \”another\” one”</a:t>
            </a:r>
            <a:endParaRPr lang="en-US" sz="2300" b="0" strike="noStrike" spc="-1" dirty="0">
              <a:latin typeface="Arial"/>
            </a:endParaRPr>
          </a:p>
          <a:p>
            <a:pPr>
              <a:lnSpc>
                <a:spcPct val="100000"/>
              </a:lnSpc>
            </a:pPr>
            <a:endParaRPr lang="en-US" sz="2300" b="0" strike="noStrike" spc="-1" dirty="0">
              <a:latin typeface="Arial"/>
            </a:endParaRPr>
          </a:p>
          <a:p>
            <a:pPr>
              <a:lnSpc>
                <a:spcPct val="100000"/>
              </a:lnSpc>
              <a:spcBef>
                <a:spcPts val="601"/>
              </a:spcBef>
            </a:pPr>
            <a:endParaRPr lang="en-US" sz="2300" b="0" strike="noStrike" spc="-1" dirty="0">
              <a:latin typeface="Arial"/>
            </a:endParaRPr>
          </a:p>
        </p:txBody>
      </p:sp>
      <p:sp>
        <p:nvSpPr>
          <p:cNvPr id="205" name="CustomShape 3"/>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22ED26E2-BBF9-4492-A572-B07DC4819E0E}" type="slidenum">
              <a:rPr lang="en-US" sz="1400" b="0" strike="noStrike" spc="-1">
                <a:solidFill>
                  <a:srgbClr val="464653"/>
                </a:solidFill>
                <a:latin typeface="Gill Sans MT"/>
              </a:rPr>
              <a:t>22</a:t>
            </a:fld>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dirty="0">
                <a:solidFill>
                  <a:srgbClr val="464653"/>
                </a:solidFill>
                <a:latin typeface="Bookman Old Style"/>
              </a:rPr>
              <a:t>Data types (cont’d)</a:t>
            </a:r>
            <a:endParaRPr lang="en-US" sz="3200" b="0" strike="noStrike" spc="-1" dirty="0">
              <a:latin typeface="Arial"/>
            </a:endParaRPr>
          </a:p>
        </p:txBody>
      </p:sp>
      <p:sp>
        <p:nvSpPr>
          <p:cNvPr id="207" name="CustomShape 2"/>
          <p:cNvSpPr/>
          <p:nvPr/>
        </p:nvSpPr>
        <p:spPr>
          <a:xfrm>
            <a:off x="152280" y="1143000"/>
            <a:ext cx="8838360" cy="510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74320" indent="-273600">
              <a:lnSpc>
                <a:spcPct val="100000"/>
              </a:lnSpc>
              <a:spcBef>
                <a:spcPts val="601"/>
              </a:spcBef>
              <a:buClr>
                <a:srgbClr val="727CA3"/>
              </a:buClr>
              <a:buSzPct val="76000"/>
              <a:buFont typeface="Wingdings 3" charset="2"/>
              <a:buChar char=""/>
            </a:pPr>
            <a:r>
              <a:rPr lang="en-US" sz="2800" b="0" strike="noStrike" spc="-1" dirty="0">
                <a:solidFill>
                  <a:srgbClr val="000000"/>
                </a:solidFill>
                <a:latin typeface="Nyala"/>
              </a:rPr>
              <a:t>Array</a:t>
            </a:r>
            <a:endParaRPr lang="en-US" sz="2800" b="0" strike="noStrike" spc="-1" dirty="0">
              <a:latin typeface="Arial"/>
            </a:endParaRPr>
          </a:p>
          <a:p>
            <a:pPr marL="548640" lvl="1" indent="-273600">
              <a:lnSpc>
                <a:spcPct val="100000"/>
              </a:lnSpc>
              <a:spcBef>
                <a:spcPts val="499"/>
              </a:spcBef>
              <a:buClr>
                <a:srgbClr val="9FB8CD"/>
              </a:buClr>
              <a:buSzPct val="76000"/>
              <a:buFont typeface="Wingdings 3" charset="2"/>
              <a:buChar char=""/>
            </a:pPr>
            <a:r>
              <a:rPr lang="en-US" sz="2400" b="0" strike="noStrike" spc="-1" dirty="0">
                <a:solidFill>
                  <a:srgbClr val="464653"/>
                </a:solidFill>
                <a:latin typeface="Nyala"/>
              </a:rPr>
              <a:t>Collection of values of the same data type</a:t>
            </a:r>
            <a:endParaRPr lang="en-US" sz="2400" b="0" strike="noStrike" spc="-1" dirty="0">
              <a:latin typeface="Arial"/>
            </a:endParaRPr>
          </a:p>
          <a:p>
            <a:pPr marL="274320" indent="-273600">
              <a:lnSpc>
                <a:spcPct val="100000"/>
              </a:lnSpc>
              <a:spcBef>
                <a:spcPts val="601"/>
              </a:spcBef>
              <a:buClr>
                <a:srgbClr val="727CA3"/>
              </a:buClr>
              <a:buSzPct val="76000"/>
              <a:buFont typeface="Wingdings 3" charset="2"/>
              <a:buChar char=""/>
            </a:pPr>
            <a:r>
              <a:rPr lang="en-US" sz="2800" b="0" strike="noStrike" spc="-1" dirty="0">
                <a:solidFill>
                  <a:srgbClr val="000000"/>
                </a:solidFill>
                <a:latin typeface="Nyala"/>
              </a:rPr>
              <a:t>Object</a:t>
            </a:r>
            <a:endParaRPr lang="en-US" sz="2800" b="0" strike="noStrike" spc="-1" dirty="0">
              <a:latin typeface="Arial"/>
            </a:endParaRPr>
          </a:p>
          <a:p>
            <a:pPr marL="548640" lvl="1" indent="-273600">
              <a:lnSpc>
                <a:spcPct val="100000"/>
              </a:lnSpc>
              <a:spcBef>
                <a:spcPts val="499"/>
              </a:spcBef>
              <a:buClr>
                <a:srgbClr val="9FB8CD"/>
              </a:buClr>
              <a:buSzPct val="76000"/>
              <a:buFont typeface="Wingdings 3" charset="2"/>
              <a:buChar char=""/>
            </a:pPr>
            <a:r>
              <a:rPr lang="en-US" sz="2400" b="0" strike="noStrike" spc="-1" dirty="0">
                <a:solidFill>
                  <a:srgbClr val="464653"/>
                </a:solidFill>
                <a:latin typeface="Nyala"/>
              </a:rPr>
              <a:t>Instance of a class</a:t>
            </a:r>
            <a:endParaRPr lang="en-US" sz="2400" b="0" strike="noStrike" spc="-1" dirty="0">
              <a:latin typeface="Arial"/>
            </a:endParaRPr>
          </a:p>
          <a:p>
            <a:pPr marL="274320" indent="-273600">
              <a:lnSpc>
                <a:spcPct val="100000"/>
              </a:lnSpc>
              <a:spcBef>
                <a:spcPts val="601"/>
              </a:spcBef>
              <a:buClr>
                <a:srgbClr val="727CA3"/>
              </a:buClr>
              <a:buSzPct val="76000"/>
              <a:buFont typeface="Wingdings 3" charset="2"/>
              <a:buChar char=""/>
            </a:pPr>
            <a:r>
              <a:rPr lang="en-US" sz="2800" b="0" strike="noStrike" spc="-1" dirty="0">
                <a:solidFill>
                  <a:srgbClr val="000000"/>
                </a:solidFill>
                <a:latin typeface="Nyala"/>
              </a:rPr>
              <a:t>Resource</a:t>
            </a:r>
            <a:endParaRPr lang="en-US" sz="2800" b="0" strike="noStrike" spc="-1" dirty="0">
              <a:latin typeface="Arial"/>
            </a:endParaRPr>
          </a:p>
          <a:p>
            <a:pPr marL="548640" lvl="1" indent="-273600">
              <a:lnSpc>
                <a:spcPct val="100000"/>
              </a:lnSpc>
              <a:spcBef>
                <a:spcPts val="499"/>
              </a:spcBef>
              <a:buClr>
                <a:srgbClr val="9FB8CD"/>
              </a:buClr>
              <a:buSzPct val="76000"/>
              <a:buFont typeface="Wingdings 3" charset="2"/>
              <a:buChar char=""/>
            </a:pPr>
            <a:r>
              <a:rPr lang="en-US" sz="2400" b="0" strike="noStrike" spc="-1" dirty="0">
                <a:solidFill>
                  <a:srgbClr val="464653"/>
                </a:solidFill>
                <a:latin typeface="Nyala"/>
              </a:rPr>
              <a:t>Hold a reference to an external resource created by some functions</a:t>
            </a:r>
            <a:endParaRPr lang="en-US" sz="2400" b="0" strike="noStrike" spc="-1" dirty="0">
              <a:latin typeface="Arial"/>
            </a:endParaRPr>
          </a:p>
          <a:p>
            <a:pPr marL="274320" indent="-273600">
              <a:lnSpc>
                <a:spcPct val="100000"/>
              </a:lnSpc>
              <a:spcBef>
                <a:spcPts val="601"/>
              </a:spcBef>
              <a:buClr>
                <a:srgbClr val="727CA3"/>
              </a:buClr>
              <a:buSzPct val="76000"/>
              <a:buFont typeface="Wingdings 3" charset="2"/>
              <a:buChar char=""/>
            </a:pPr>
            <a:r>
              <a:rPr lang="en-US" sz="2800" b="0" strike="noStrike" spc="-1" dirty="0">
                <a:solidFill>
                  <a:srgbClr val="000000"/>
                </a:solidFill>
                <a:latin typeface="Nyala"/>
              </a:rPr>
              <a:t>NULL</a:t>
            </a:r>
            <a:endParaRPr lang="en-US" sz="2800" b="0" strike="noStrike" spc="-1" dirty="0">
              <a:latin typeface="Arial"/>
            </a:endParaRPr>
          </a:p>
          <a:p>
            <a:pPr marL="548640" lvl="1" indent="-273600">
              <a:lnSpc>
                <a:spcPct val="100000"/>
              </a:lnSpc>
              <a:spcBef>
                <a:spcPts val="499"/>
              </a:spcBef>
              <a:buClr>
                <a:srgbClr val="9FB8CD"/>
              </a:buClr>
              <a:buSzPct val="76000"/>
              <a:buFont typeface="Wingdings 3" charset="2"/>
              <a:buChar char=""/>
            </a:pPr>
            <a:r>
              <a:rPr lang="en-US" sz="2400" b="0" strike="noStrike" spc="-1" dirty="0">
                <a:solidFill>
                  <a:srgbClr val="464653"/>
                </a:solidFill>
                <a:latin typeface="Nyala"/>
              </a:rPr>
              <a:t>Represents that a variable has no value</a:t>
            </a:r>
            <a:endParaRPr lang="en-US" sz="2400" b="0" strike="noStrike" spc="-1" dirty="0">
              <a:latin typeface="Arial"/>
            </a:endParaRPr>
          </a:p>
          <a:p>
            <a:pPr marL="548640" lvl="1" indent="-273600">
              <a:lnSpc>
                <a:spcPct val="100000"/>
              </a:lnSpc>
              <a:spcBef>
                <a:spcPts val="499"/>
              </a:spcBef>
              <a:buClr>
                <a:srgbClr val="9FB8CD"/>
              </a:buClr>
              <a:buSzPct val="76000"/>
              <a:buFont typeface="Wingdings 3" charset="2"/>
              <a:buChar char=""/>
            </a:pPr>
            <a:r>
              <a:rPr lang="en-US" sz="2400" b="0" strike="noStrike" spc="-1" dirty="0">
                <a:solidFill>
                  <a:srgbClr val="464653"/>
                </a:solidFill>
                <a:latin typeface="Nyala"/>
              </a:rPr>
              <a:t>A variable is considered to be </a:t>
            </a:r>
            <a:r>
              <a:rPr lang="en-US" sz="2400" b="1" strike="noStrike" spc="-1" dirty="0">
                <a:solidFill>
                  <a:srgbClr val="464653"/>
                </a:solidFill>
                <a:latin typeface="Nyala"/>
              </a:rPr>
              <a:t>NULL</a:t>
            </a:r>
            <a:r>
              <a:rPr lang="en-US" sz="2400" b="0" strike="noStrike" spc="-1" dirty="0">
                <a:solidFill>
                  <a:srgbClr val="464653"/>
                </a:solidFill>
                <a:latin typeface="Nyala"/>
              </a:rPr>
              <a:t> if </a:t>
            </a:r>
            <a:endParaRPr lang="en-US" sz="2400" b="0" strike="noStrike" spc="-1" dirty="0">
              <a:latin typeface="Arial"/>
            </a:endParaRPr>
          </a:p>
          <a:p>
            <a:pPr marL="822960" lvl="2" indent="-227880">
              <a:lnSpc>
                <a:spcPct val="100000"/>
              </a:lnSpc>
              <a:spcBef>
                <a:spcPts val="499"/>
              </a:spcBef>
              <a:buClr>
                <a:srgbClr val="BCBCBC"/>
              </a:buClr>
              <a:buSzPct val="76000"/>
              <a:buFont typeface="Wingdings 3" charset="2"/>
              <a:buChar char=""/>
            </a:pPr>
            <a:r>
              <a:rPr lang="en-US" sz="2400" b="0" strike="noStrike" spc="-1" dirty="0">
                <a:solidFill>
                  <a:srgbClr val="000000"/>
                </a:solidFill>
                <a:latin typeface="Nyala"/>
              </a:rPr>
              <a:t>it has been assigned the constant </a:t>
            </a:r>
            <a:r>
              <a:rPr lang="en-US" sz="2400" b="1" strike="noStrike" spc="-1" dirty="0">
                <a:solidFill>
                  <a:srgbClr val="000000"/>
                </a:solidFill>
                <a:latin typeface="Nyala"/>
              </a:rPr>
              <a:t>NULL</a:t>
            </a:r>
            <a:r>
              <a:rPr lang="en-US" sz="2400" b="0" strike="noStrike" spc="-1" dirty="0">
                <a:solidFill>
                  <a:srgbClr val="000000"/>
                </a:solidFill>
                <a:latin typeface="Nyala"/>
              </a:rPr>
              <a:t>. </a:t>
            </a:r>
            <a:endParaRPr lang="en-US" sz="2400" b="0" strike="noStrike" spc="-1" dirty="0">
              <a:latin typeface="Arial"/>
            </a:endParaRPr>
          </a:p>
          <a:p>
            <a:pPr marL="822960" lvl="2" indent="-227880">
              <a:lnSpc>
                <a:spcPct val="100000"/>
              </a:lnSpc>
              <a:spcBef>
                <a:spcPts val="499"/>
              </a:spcBef>
              <a:buClr>
                <a:srgbClr val="BCBCBC"/>
              </a:buClr>
              <a:buSzPct val="76000"/>
              <a:buFont typeface="Wingdings 3" charset="2"/>
              <a:buChar char=""/>
            </a:pPr>
            <a:r>
              <a:rPr lang="en-US" sz="2400" b="0" strike="noStrike" spc="-1" dirty="0">
                <a:solidFill>
                  <a:srgbClr val="000000"/>
                </a:solidFill>
                <a:latin typeface="Nyala"/>
              </a:rPr>
              <a:t>it has not been set to any value yet. </a:t>
            </a:r>
            <a:endParaRPr lang="en-US" sz="2400" b="0" strike="noStrike" spc="-1" dirty="0">
              <a:latin typeface="Arial"/>
            </a:endParaRPr>
          </a:p>
          <a:p>
            <a:pPr marL="822960" lvl="2" indent="-227880">
              <a:lnSpc>
                <a:spcPct val="100000"/>
              </a:lnSpc>
              <a:spcBef>
                <a:spcPts val="499"/>
              </a:spcBef>
              <a:buClr>
                <a:srgbClr val="BCBCBC"/>
              </a:buClr>
              <a:buSzPct val="76000"/>
              <a:buFont typeface="Wingdings 3" charset="2"/>
              <a:buChar char=""/>
            </a:pPr>
            <a:r>
              <a:rPr lang="en-US" sz="2400" b="0" strike="noStrike" spc="-1" dirty="0">
                <a:solidFill>
                  <a:srgbClr val="000000"/>
                </a:solidFill>
                <a:latin typeface="Nyala"/>
              </a:rPr>
              <a:t>it has been </a:t>
            </a:r>
            <a:r>
              <a:rPr lang="en-US" sz="2400" b="1" u="sng" strike="noStrike" spc="-1" dirty="0">
                <a:solidFill>
                  <a:srgbClr val="B292CA"/>
                </a:solidFill>
                <a:uFillTx/>
                <a:latin typeface="Nyala"/>
                <a:hlinkClick r:id="rId2"/>
              </a:rPr>
              <a:t>unset()</a:t>
            </a:r>
            <a:endParaRPr lang="en-US" sz="2400" b="0" strike="noStrike" spc="-1" dirty="0">
              <a:latin typeface="Arial"/>
            </a:endParaRPr>
          </a:p>
        </p:txBody>
      </p:sp>
      <p:sp>
        <p:nvSpPr>
          <p:cNvPr id="208" name="CustomShape 3"/>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D845F202-BD67-4193-AE36-2D8DA7E2A43C}" type="slidenum">
              <a:rPr lang="en-US" sz="1400" b="0" strike="noStrike" spc="-1">
                <a:solidFill>
                  <a:srgbClr val="464653"/>
                </a:solidFill>
                <a:latin typeface="Gill Sans MT"/>
              </a:rPr>
              <a:t>23</a:t>
            </a:fld>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rPr>
              <a:t>Type Casting</a:t>
            </a:r>
            <a:endParaRPr lang="en-US" sz="3200" b="0" strike="noStrike" spc="-1">
              <a:latin typeface="Arial"/>
            </a:endParaRPr>
          </a:p>
        </p:txBody>
      </p:sp>
      <p:sp>
        <p:nvSpPr>
          <p:cNvPr id="210" name="CustomShape 2"/>
          <p:cNvSpPr/>
          <p:nvPr/>
        </p:nvSpPr>
        <p:spPr>
          <a:xfrm>
            <a:off x="457200" y="1219320"/>
            <a:ext cx="8228880" cy="493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74320" indent="-273600">
              <a:lnSpc>
                <a:spcPct val="100000"/>
              </a:lnSpc>
              <a:spcBef>
                <a:spcPts val="601"/>
              </a:spcBef>
              <a:buClr>
                <a:srgbClr val="727CA3"/>
              </a:buClr>
              <a:buSzPct val="76000"/>
              <a:buFont typeface="Wingdings 3" charset="2"/>
              <a:buChar char=""/>
            </a:pPr>
            <a:r>
              <a:rPr lang="en-US" sz="3200" b="0" strike="noStrike" spc="-1">
                <a:solidFill>
                  <a:srgbClr val="000000"/>
                </a:solidFill>
                <a:latin typeface="Nyala"/>
              </a:rPr>
              <a:t>The casts allowed are:</a:t>
            </a:r>
            <a:endParaRPr lang="en-US" sz="3200" b="0" strike="noStrike" spc="-1">
              <a:latin typeface="Arial"/>
            </a:endParaRPr>
          </a:p>
          <a:p>
            <a:pPr marL="548640" lvl="1" indent="-273600">
              <a:lnSpc>
                <a:spcPct val="100000"/>
              </a:lnSpc>
              <a:spcBef>
                <a:spcPts val="499"/>
              </a:spcBef>
              <a:buClr>
                <a:srgbClr val="9FB8CD"/>
              </a:buClr>
              <a:buSzPct val="76000"/>
              <a:buFont typeface="Wingdings 3" charset="2"/>
              <a:buChar char=""/>
            </a:pPr>
            <a:r>
              <a:rPr lang="en-US" sz="2800" b="0" strike="noStrike" spc="-1">
                <a:solidFill>
                  <a:srgbClr val="464653"/>
                </a:solidFill>
                <a:latin typeface="Nyala"/>
              </a:rPr>
              <a:t>(int), (integer) - cast to integer</a:t>
            </a:r>
            <a:endParaRPr lang="en-US" sz="2800" b="0" strike="noStrike" spc="-1">
              <a:latin typeface="Arial"/>
            </a:endParaRPr>
          </a:p>
          <a:p>
            <a:pPr marL="548640" lvl="1" indent="-273600">
              <a:lnSpc>
                <a:spcPct val="100000"/>
              </a:lnSpc>
              <a:spcBef>
                <a:spcPts val="499"/>
              </a:spcBef>
              <a:buClr>
                <a:srgbClr val="9FB8CD"/>
              </a:buClr>
              <a:buSzPct val="76000"/>
              <a:buFont typeface="Wingdings 3" charset="2"/>
              <a:buChar char=""/>
            </a:pPr>
            <a:r>
              <a:rPr lang="en-US" sz="2800" b="0" strike="noStrike" spc="-1">
                <a:solidFill>
                  <a:srgbClr val="464653"/>
                </a:solidFill>
                <a:latin typeface="Nyala"/>
              </a:rPr>
              <a:t>(bool), (boolean) - cast to boolean</a:t>
            </a:r>
            <a:endParaRPr lang="en-US" sz="2800" b="0" strike="noStrike" spc="-1">
              <a:latin typeface="Arial"/>
            </a:endParaRPr>
          </a:p>
          <a:p>
            <a:pPr marL="548640" lvl="1" indent="-273600">
              <a:lnSpc>
                <a:spcPct val="100000"/>
              </a:lnSpc>
              <a:spcBef>
                <a:spcPts val="499"/>
              </a:spcBef>
              <a:buClr>
                <a:srgbClr val="9FB8CD"/>
              </a:buClr>
              <a:buSzPct val="76000"/>
              <a:buFont typeface="Wingdings 3" charset="2"/>
              <a:buChar char=""/>
            </a:pPr>
            <a:r>
              <a:rPr lang="en-US" sz="2800" b="0" strike="noStrike" spc="-1">
                <a:solidFill>
                  <a:srgbClr val="464653"/>
                </a:solidFill>
                <a:latin typeface="Nyala"/>
              </a:rPr>
              <a:t>(float), (double), (real) - cast to float</a:t>
            </a:r>
            <a:endParaRPr lang="en-US" sz="2800" b="0" strike="noStrike" spc="-1">
              <a:latin typeface="Arial"/>
            </a:endParaRPr>
          </a:p>
          <a:p>
            <a:pPr marL="548640" lvl="1" indent="-273600">
              <a:lnSpc>
                <a:spcPct val="100000"/>
              </a:lnSpc>
              <a:spcBef>
                <a:spcPts val="499"/>
              </a:spcBef>
              <a:buClr>
                <a:srgbClr val="9FB8CD"/>
              </a:buClr>
              <a:buSzPct val="76000"/>
              <a:buFont typeface="Wingdings 3" charset="2"/>
              <a:buChar char=""/>
            </a:pPr>
            <a:r>
              <a:rPr lang="en-US" sz="2800" b="0" strike="noStrike" spc="-1">
                <a:solidFill>
                  <a:srgbClr val="464653"/>
                </a:solidFill>
                <a:latin typeface="Nyala"/>
              </a:rPr>
              <a:t>(string) - cast to string</a:t>
            </a:r>
            <a:endParaRPr lang="en-US" sz="2800" b="0" strike="noStrike" spc="-1">
              <a:latin typeface="Arial"/>
            </a:endParaRPr>
          </a:p>
          <a:p>
            <a:pPr marL="548640" lvl="1" indent="-273600">
              <a:lnSpc>
                <a:spcPct val="100000"/>
              </a:lnSpc>
              <a:spcBef>
                <a:spcPts val="499"/>
              </a:spcBef>
              <a:buClr>
                <a:srgbClr val="9FB8CD"/>
              </a:buClr>
              <a:buSzPct val="76000"/>
              <a:buFont typeface="Wingdings 3" charset="2"/>
              <a:buChar char=""/>
            </a:pPr>
            <a:r>
              <a:rPr lang="en-US" sz="2800" b="0" strike="noStrike" spc="-1">
                <a:solidFill>
                  <a:srgbClr val="464653"/>
                </a:solidFill>
                <a:latin typeface="Nyala"/>
              </a:rPr>
              <a:t>(array) - cast to array</a:t>
            </a:r>
            <a:endParaRPr lang="en-US" sz="2800" b="0" strike="noStrike" spc="-1">
              <a:latin typeface="Arial"/>
            </a:endParaRPr>
          </a:p>
          <a:p>
            <a:pPr marL="548640" lvl="1" indent="-273600">
              <a:lnSpc>
                <a:spcPct val="100000"/>
              </a:lnSpc>
              <a:spcBef>
                <a:spcPts val="499"/>
              </a:spcBef>
              <a:buClr>
                <a:srgbClr val="9FB8CD"/>
              </a:buClr>
              <a:buSzPct val="76000"/>
              <a:buFont typeface="Wingdings 3" charset="2"/>
              <a:buChar char=""/>
            </a:pPr>
            <a:r>
              <a:rPr lang="en-US" sz="2800" b="0" strike="noStrike" spc="-1">
                <a:solidFill>
                  <a:srgbClr val="464653"/>
                </a:solidFill>
                <a:latin typeface="Nyala"/>
              </a:rPr>
              <a:t>(object) - cast to object</a:t>
            </a:r>
            <a:endParaRPr lang="en-US" sz="2800" b="0" strike="noStrike" spc="-1">
              <a:latin typeface="Arial"/>
            </a:endParaRPr>
          </a:p>
          <a:p>
            <a:pPr marL="274320" indent="-273600">
              <a:lnSpc>
                <a:spcPct val="100000"/>
              </a:lnSpc>
              <a:spcBef>
                <a:spcPts val="601"/>
              </a:spcBef>
            </a:pPr>
            <a:endParaRPr lang="en-US" sz="2800" b="0" strike="noStrike" spc="-1">
              <a:latin typeface="Arial"/>
            </a:endParaRPr>
          </a:p>
        </p:txBody>
      </p:sp>
      <p:sp>
        <p:nvSpPr>
          <p:cNvPr id="211" name="CustomShape 3"/>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1408BC5B-8D8F-4779-96D5-BBA3C11A573E}" type="slidenum">
              <a:rPr lang="en-US" sz="1400" b="0" strike="noStrike" spc="-1">
                <a:solidFill>
                  <a:srgbClr val="464653"/>
                </a:solidFill>
                <a:latin typeface="Gill Sans MT"/>
              </a:rPr>
              <a:t>24</a:t>
            </a:fld>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rPr>
              <a:t>String in PHP	</a:t>
            </a:r>
            <a:endParaRPr lang="en-US" sz="3200" b="0" strike="noStrike" spc="-1">
              <a:latin typeface="Arial"/>
            </a:endParaRPr>
          </a:p>
        </p:txBody>
      </p:sp>
      <p:sp>
        <p:nvSpPr>
          <p:cNvPr id="213" name="CustomShape 2"/>
          <p:cNvSpPr/>
          <p:nvPr/>
        </p:nvSpPr>
        <p:spPr>
          <a:xfrm>
            <a:off x="457200" y="1219320"/>
            <a:ext cx="8228880" cy="493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73600" algn="just">
              <a:lnSpc>
                <a:spcPct val="115000"/>
              </a:lnSpc>
              <a:buClr>
                <a:srgbClr val="727CA3"/>
              </a:buClr>
              <a:buSzPct val="76000"/>
              <a:buFont typeface="Wingdings 3" charset="2"/>
              <a:buChar char=""/>
            </a:pPr>
            <a:r>
              <a:rPr lang="en-US" sz="3600" b="0" strike="noStrike" spc="-1">
                <a:solidFill>
                  <a:srgbClr val="000000"/>
                </a:solidFill>
                <a:latin typeface="Nyala"/>
              </a:rPr>
              <a:t>variable is used to store and manipulate text.</a:t>
            </a:r>
            <a:endParaRPr lang="en-US" sz="3600" b="0" strike="noStrike" spc="-1">
              <a:latin typeface="Arial"/>
            </a:endParaRPr>
          </a:p>
          <a:p>
            <a:pPr>
              <a:lnSpc>
                <a:spcPct val="100000"/>
              </a:lnSpc>
            </a:pPr>
            <a:endParaRPr lang="en-US" sz="3600" b="0" strike="noStrike" spc="-1">
              <a:latin typeface="Arial"/>
            </a:endParaRPr>
          </a:p>
          <a:p>
            <a:pPr>
              <a:lnSpc>
                <a:spcPct val="100000"/>
              </a:lnSpc>
            </a:pPr>
            <a:endParaRPr lang="en-US" sz="3600" b="0" strike="noStrike" spc="-1">
              <a:latin typeface="Arial"/>
            </a:endParaRPr>
          </a:p>
          <a:p>
            <a:pPr>
              <a:lnSpc>
                <a:spcPct val="100000"/>
              </a:lnSpc>
              <a:spcBef>
                <a:spcPts val="601"/>
              </a:spcBef>
            </a:pPr>
            <a:endParaRPr lang="en-US" sz="3600" b="0" strike="noStrike" spc="-1">
              <a:latin typeface="Arial"/>
            </a:endParaRPr>
          </a:p>
        </p:txBody>
      </p:sp>
      <p:sp>
        <p:nvSpPr>
          <p:cNvPr id="214" name="CustomShape 3"/>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D0B36D13-AD0F-4643-9492-14E389C95B1F}" type="slidenum">
              <a:rPr lang="en-US" sz="1400" b="0" strike="noStrike" spc="-1">
                <a:solidFill>
                  <a:srgbClr val="464653"/>
                </a:solidFill>
                <a:latin typeface="Gill Sans MT"/>
              </a:rPr>
              <a:t>25</a:t>
            </a:fld>
            <a:endParaRPr lang="en-US" sz="1400" b="0" strike="noStrike" spc="-1">
              <a:latin typeface="Arial"/>
            </a:endParaRPr>
          </a:p>
        </p:txBody>
      </p:sp>
      <p:sp>
        <p:nvSpPr>
          <p:cNvPr id="215" name="CustomShape 4"/>
          <p:cNvSpPr/>
          <p:nvPr/>
        </p:nvSpPr>
        <p:spPr>
          <a:xfrm>
            <a:off x="971600" y="2521800"/>
            <a:ext cx="4176720" cy="2332080"/>
          </a:xfrm>
          <a:prstGeom prst="rect">
            <a:avLst/>
          </a:prstGeom>
          <a:ln>
            <a:solidFill>
              <a:srgbClr val="CFD775"/>
            </a:solidFill>
            <a:round/>
          </a:ln>
          <a:effectLst>
            <a:outerShdw blurRad="38100" dist="25400" dir="5400000" rotWithShape="0">
              <a:srgbClr val="000000">
                <a:alpha val="40000"/>
              </a:srgbClr>
            </a:outerShdw>
          </a:effectLst>
        </p:spPr>
        <p:style>
          <a:lnRef idx="1">
            <a:schemeClr val="accent3"/>
          </a:lnRef>
          <a:fillRef idx="2">
            <a:schemeClr val="accent3"/>
          </a:fillRef>
          <a:effectRef idx="1">
            <a:schemeClr val="accent3"/>
          </a:effectRef>
          <a:fontRef idx="minor"/>
        </p:style>
        <p:txBody>
          <a:bodyPr wrap="none" lIns="90000" tIns="45000" rIns="90000" bIns="45000"/>
          <a:lstStyle/>
          <a:p>
            <a:pPr algn="just">
              <a:lnSpc>
                <a:spcPct val="115000"/>
              </a:lnSpc>
            </a:pPr>
            <a:r>
              <a:rPr lang="en-US" sz="3200" b="0" strike="noStrike" spc="-1">
                <a:solidFill>
                  <a:srgbClr val="000000"/>
                </a:solidFill>
                <a:latin typeface="Nyala"/>
                <a:ea typeface="DejaVu Sans"/>
              </a:rPr>
              <a:t>&lt;?php</a:t>
            </a:r>
            <a:endParaRPr lang="en-US" sz="3200" b="0" strike="noStrike" spc="-1">
              <a:latin typeface="Arial"/>
            </a:endParaRPr>
          </a:p>
          <a:p>
            <a:pPr algn="just">
              <a:lnSpc>
                <a:spcPct val="115000"/>
              </a:lnSpc>
            </a:pPr>
            <a:r>
              <a:rPr lang="en-US" sz="3200" b="0" strike="noStrike" spc="-1">
                <a:solidFill>
                  <a:srgbClr val="000000"/>
                </a:solidFill>
                <a:latin typeface="Nyala"/>
                <a:ea typeface="DejaVu Sans"/>
              </a:rPr>
              <a:t>$txt="Hello World";</a:t>
            </a:r>
            <a:endParaRPr lang="en-US" sz="3200" b="0" strike="noStrike" spc="-1">
              <a:latin typeface="Arial"/>
            </a:endParaRPr>
          </a:p>
          <a:p>
            <a:pPr algn="just">
              <a:lnSpc>
                <a:spcPct val="115000"/>
              </a:lnSpc>
            </a:pPr>
            <a:r>
              <a:rPr lang="en-US" sz="3200" b="0" strike="noStrike" spc="-1">
                <a:solidFill>
                  <a:srgbClr val="000000"/>
                </a:solidFill>
                <a:latin typeface="Nyala"/>
                <a:ea typeface="DejaVu Sans"/>
              </a:rPr>
              <a:t>echo $txt;</a:t>
            </a:r>
            <a:endParaRPr lang="en-US" sz="3200" b="0" strike="noStrike" spc="-1">
              <a:latin typeface="Arial"/>
            </a:endParaRPr>
          </a:p>
          <a:p>
            <a:pPr algn="just">
              <a:lnSpc>
                <a:spcPct val="115000"/>
              </a:lnSpc>
              <a:spcAft>
                <a:spcPts val="1414"/>
              </a:spcAft>
            </a:pPr>
            <a:r>
              <a:rPr lang="en-US" sz="3200" b="0" strike="noStrike" spc="-1">
                <a:solidFill>
                  <a:srgbClr val="000000"/>
                </a:solidFill>
                <a:latin typeface="Nyala"/>
                <a:ea typeface="DejaVu Sans"/>
              </a:rPr>
              <a:t>?&gt;</a:t>
            </a:r>
            <a:endParaRPr lang="en-US"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rPr>
              <a:t>String… </a:t>
            </a:r>
            <a:endParaRPr lang="en-US" sz="3200" b="0" strike="noStrike" spc="-1">
              <a:latin typeface="Arial"/>
            </a:endParaRPr>
          </a:p>
        </p:txBody>
      </p:sp>
      <p:sp>
        <p:nvSpPr>
          <p:cNvPr id="217" name="CustomShape 2"/>
          <p:cNvSpPr/>
          <p:nvPr/>
        </p:nvSpPr>
        <p:spPr>
          <a:xfrm>
            <a:off x="152280" y="1219320"/>
            <a:ext cx="8914680" cy="510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3600">
              <a:lnSpc>
                <a:spcPct val="100000"/>
              </a:lnSpc>
              <a:spcBef>
                <a:spcPts val="601"/>
              </a:spcBef>
              <a:buClr>
                <a:srgbClr val="727CA3"/>
              </a:buClr>
              <a:buSzPct val="76000"/>
              <a:buFont typeface="Wingdings 3" charset="2"/>
              <a:buChar char=""/>
            </a:pPr>
            <a:r>
              <a:rPr lang="en-US" sz="2800" b="0" strike="noStrike" spc="-1" dirty="0">
                <a:solidFill>
                  <a:srgbClr val="000000"/>
                </a:solidFill>
                <a:latin typeface="Nyala"/>
              </a:rPr>
              <a:t>The concatenation operator (.)  is used to put two string values together</a:t>
            </a:r>
            <a:endParaRPr lang="en-US" sz="2800" b="0" strike="noStrike" spc="-1" dirty="0">
              <a:latin typeface="Arial"/>
            </a:endParaRPr>
          </a:p>
          <a:p>
            <a:pPr>
              <a:lnSpc>
                <a:spcPct val="100000"/>
              </a:lnSpc>
              <a:spcBef>
                <a:spcPts val="601"/>
              </a:spcBef>
            </a:pPr>
            <a:endParaRPr lang="en-US" sz="2800" b="0" strike="noStrike" spc="-1" dirty="0">
              <a:latin typeface="Arial"/>
            </a:endParaRPr>
          </a:p>
          <a:p>
            <a:pPr>
              <a:lnSpc>
                <a:spcPct val="100000"/>
              </a:lnSpc>
              <a:spcBef>
                <a:spcPts val="601"/>
              </a:spcBef>
            </a:pPr>
            <a:endParaRPr lang="en-US" sz="2800" b="0" strike="noStrike" spc="-1" dirty="0">
              <a:latin typeface="Arial"/>
            </a:endParaRPr>
          </a:p>
          <a:p>
            <a:pPr>
              <a:lnSpc>
                <a:spcPct val="100000"/>
              </a:lnSpc>
              <a:spcBef>
                <a:spcPts val="601"/>
              </a:spcBef>
            </a:pPr>
            <a:endParaRPr lang="en-US" sz="2800" b="0" strike="noStrike" spc="-1" dirty="0">
              <a:latin typeface="Arial"/>
            </a:endParaRPr>
          </a:p>
          <a:p>
            <a:pPr>
              <a:lnSpc>
                <a:spcPct val="100000"/>
              </a:lnSpc>
              <a:spcBef>
                <a:spcPts val="601"/>
              </a:spcBef>
            </a:pPr>
            <a:endParaRPr lang="en-US" sz="2800" b="0" strike="noStrike" spc="-1" dirty="0">
              <a:latin typeface="Arial"/>
            </a:endParaRPr>
          </a:p>
          <a:p>
            <a:pPr marL="274320" indent="-273600">
              <a:lnSpc>
                <a:spcPct val="100000"/>
              </a:lnSpc>
              <a:spcBef>
                <a:spcPts val="601"/>
              </a:spcBef>
              <a:buClr>
                <a:srgbClr val="727CA3"/>
              </a:buClr>
              <a:buSzPct val="76000"/>
              <a:buFont typeface="Wingdings 3" charset="2"/>
              <a:buChar char=""/>
            </a:pPr>
            <a:r>
              <a:rPr lang="en-US" sz="2800" b="0" strike="noStrike" spc="-1" dirty="0">
                <a:solidFill>
                  <a:srgbClr val="000000"/>
                </a:solidFill>
                <a:latin typeface="Gill Sans MT"/>
              </a:rPr>
              <a:t>The </a:t>
            </a:r>
            <a:r>
              <a:rPr lang="en-US" sz="2800" b="0" strike="noStrike" spc="-1" dirty="0" err="1">
                <a:solidFill>
                  <a:srgbClr val="000000"/>
                </a:solidFill>
                <a:latin typeface="Gill Sans MT"/>
              </a:rPr>
              <a:t>strlen</a:t>
            </a:r>
            <a:r>
              <a:rPr lang="en-US" sz="2800" b="0" strike="noStrike" spc="-1" dirty="0">
                <a:solidFill>
                  <a:srgbClr val="000000"/>
                </a:solidFill>
                <a:latin typeface="Gill Sans MT"/>
              </a:rPr>
              <a:t>() function is used to find the length of a string.</a:t>
            </a:r>
            <a:endParaRPr lang="en-US" sz="2800" b="0" strike="noStrike" spc="-1" dirty="0">
              <a:latin typeface="Arial"/>
            </a:endParaRPr>
          </a:p>
          <a:p>
            <a:pPr>
              <a:lnSpc>
                <a:spcPct val="100000"/>
              </a:lnSpc>
              <a:spcBef>
                <a:spcPts val="601"/>
              </a:spcBef>
            </a:pPr>
            <a:endParaRPr lang="en-US" sz="2800" b="0" strike="noStrike" spc="-1" dirty="0">
              <a:latin typeface="Arial"/>
            </a:endParaRPr>
          </a:p>
        </p:txBody>
      </p:sp>
      <p:sp>
        <p:nvSpPr>
          <p:cNvPr id="218" name="CustomShape 3"/>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04D50500-8BAB-4844-96FB-1B8F6E8BC0D4}" type="slidenum">
              <a:rPr lang="en-US" sz="1400" b="0" strike="noStrike" spc="-1">
                <a:solidFill>
                  <a:srgbClr val="464653"/>
                </a:solidFill>
                <a:latin typeface="Gill Sans MT"/>
              </a:rPr>
              <a:t>26</a:t>
            </a:fld>
            <a:endParaRPr lang="en-US" sz="1400" b="0" strike="noStrike" spc="-1">
              <a:latin typeface="Arial"/>
            </a:endParaRPr>
          </a:p>
        </p:txBody>
      </p:sp>
      <p:sp>
        <p:nvSpPr>
          <p:cNvPr id="219" name="CustomShape 4"/>
          <p:cNvSpPr/>
          <p:nvPr/>
        </p:nvSpPr>
        <p:spPr>
          <a:xfrm>
            <a:off x="405360" y="2209680"/>
            <a:ext cx="3686040" cy="1918800"/>
          </a:xfrm>
          <a:prstGeom prst="rect">
            <a:avLst/>
          </a:prstGeom>
          <a:ln>
            <a:solidFill>
              <a:srgbClr val="CFD775"/>
            </a:solidFill>
            <a:round/>
          </a:ln>
          <a:effectLst>
            <a:outerShdw blurRad="38100" dist="25400" dir="5400000" rotWithShape="0">
              <a:srgbClr val="000000">
                <a:alpha val="40000"/>
              </a:srgbClr>
            </a:outerShdw>
          </a:effectLst>
        </p:spPr>
        <p:style>
          <a:lnRef idx="1">
            <a:schemeClr val="accent3"/>
          </a:lnRef>
          <a:fillRef idx="2">
            <a:schemeClr val="accent3"/>
          </a:fillRef>
          <a:effectRef idx="1">
            <a:schemeClr val="accent3"/>
          </a:effectRef>
          <a:fontRef idx="minor"/>
        </p:style>
        <p:txBody>
          <a:bodyPr wrap="none" lIns="90000" tIns="45000" rIns="90000" bIns="45000"/>
          <a:lstStyle/>
          <a:p>
            <a:pPr algn="just">
              <a:lnSpc>
                <a:spcPct val="100000"/>
              </a:lnSpc>
            </a:pPr>
            <a:r>
              <a:rPr lang="en-US" sz="2400" b="0" strike="noStrike" spc="-1" dirty="0">
                <a:solidFill>
                  <a:srgbClr val="000000"/>
                </a:solidFill>
                <a:latin typeface="Nyala"/>
                <a:ea typeface="DejaVu Sans"/>
              </a:rPr>
              <a:t>&lt;?</a:t>
            </a:r>
            <a:r>
              <a:rPr lang="en-US" sz="2400" b="0" strike="noStrike" spc="-1" dirty="0" err="1">
                <a:solidFill>
                  <a:srgbClr val="000000"/>
                </a:solidFill>
                <a:latin typeface="Nyala"/>
                <a:ea typeface="DejaVu Sans"/>
              </a:rPr>
              <a:t>php</a:t>
            </a:r>
            <a:endParaRPr lang="en-US" sz="2400" b="0" strike="noStrike" spc="-1" dirty="0">
              <a:latin typeface="Arial"/>
            </a:endParaRPr>
          </a:p>
          <a:p>
            <a:pPr algn="just">
              <a:lnSpc>
                <a:spcPct val="100000"/>
              </a:lnSpc>
            </a:pPr>
            <a:r>
              <a:rPr lang="en-US" sz="2400" b="0" strike="noStrike" spc="-1" dirty="0">
                <a:solidFill>
                  <a:srgbClr val="000000"/>
                </a:solidFill>
                <a:latin typeface="Nyala"/>
                <a:ea typeface="DejaVu Sans"/>
              </a:rPr>
              <a:t>$txt1="Hello World";</a:t>
            </a:r>
            <a:endParaRPr lang="en-US" sz="2400" b="0" strike="noStrike" spc="-1" dirty="0">
              <a:latin typeface="Arial"/>
            </a:endParaRPr>
          </a:p>
          <a:p>
            <a:pPr algn="just">
              <a:lnSpc>
                <a:spcPct val="100000"/>
              </a:lnSpc>
            </a:pPr>
            <a:r>
              <a:rPr lang="en-US" sz="2400" b="0" strike="noStrike" spc="-1" dirty="0">
                <a:solidFill>
                  <a:srgbClr val="000000"/>
                </a:solidFill>
                <a:latin typeface="Nyala"/>
                <a:ea typeface="DejaVu Sans"/>
              </a:rPr>
              <a:t>$txt2="1234";</a:t>
            </a:r>
            <a:endParaRPr lang="en-US" sz="2400" b="0" strike="noStrike" spc="-1" dirty="0">
              <a:latin typeface="Arial"/>
            </a:endParaRPr>
          </a:p>
          <a:p>
            <a:pPr algn="just">
              <a:lnSpc>
                <a:spcPct val="100000"/>
              </a:lnSpc>
            </a:pPr>
            <a:r>
              <a:rPr lang="en-US" sz="2400" b="0" strike="noStrike" spc="-1" dirty="0">
                <a:solidFill>
                  <a:srgbClr val="000000"/>
                </a:solidFill>
                <a:latin typeface="Nyala"/>
                <a:ea typeface="DejaVu Sans"/>
              </a:rPr>
              <a:t>echo $txt1 . " " . $txt2;</a:t>
            </a:r>
            <a:endParaRPr lang="en-US" sz="2400" b="0" strike="noStrike" spc="-1" dirty="0">
              <a:latin typeface="Arial"/>
            </a:endParaRPr>
          </a:p>
          <a:p>
            <a:pPr algn="just">
              <a:lnSpc>
                <a:spcPct val="100000"/>
              </a:lnSpc>
            </a:pPr>
            <a:r>
              <a:rPr lang="en-US" sz="2400" b="0" strike="noStrike" spc="-1" dirty="0">
                <a:solidFill>
                  <a:srgbClr val="000000"/>
                </a:solidFill>
                <a:latin typeface="Nyala"/>
                <a:ea typeface="DejaVu Sans"/>
              </a:rPr>
              <a:t>?&gt;</a:t>
            </a:r>
            <a:endParaRPr lang="en-US" sz="2400" b="0" strike="noStrike" spc="-1" dirty="0">
              <a:latin typeface="Arial"/>
            </a:endParaRPr>
          </a:p>
        </p:txBody>
      </p:sp>
      <p:sp>
        <p:nvSpPr>
          <p:cNvPr id="220" name="CustomShape 5"/>
          <p:cNvSpPr/>
          <p:nvPr/>
        </p:nvSpPr>
        <p:spPr>
          <a:xfrm>
            <a:off x="563400" y="4800600"/>
            <a:ext cx="4332240" cy="1187280"/>
          </a:xfrm>
          <a:prstGeom prst="rect">
            <a:avLst/>
          </a:prstGeom>
          <a:ln>
            <a:solidFill>
              <a:srgbClr val="CFD775"/>
            </a:solidFill>
            <a:round/>
          </a:ln>
          <a:effectLst>
            <a:outerShdw blurRad="38100" dist="25400" dir="5400000" rotWithShape="0">
              <a:srgbClr val="000000">
                <a:alpha val="40000"/>
              </a:srgbClr>
            </a:outerShdw>
          </a:effectLst>
        </p:spPr>
        <p:style>
          <a:lnRef idx="1">
            <a:schemeClr val="accent3"/>
          </a:lnRef>
          <a:fillRef idx="2">
            <a:schemeClr val="accent3"/>
          </a:fillRef>
          <a:effectRef idx="1">
            <a:schemeClr val="accent3"/>
          </a:effectRef>
          <a:fontRef idx="minor"/>
        </p:style>
        <p:txBody>
          <a:bodyPr wrap="none" lIns="90000" tIns="45000" rIns="90000" bIns="45000"/>
          <a:lstStyle/>
          <a:p>
            <a:pPr>
              <a:lnSpc>
                <a:spcPct val="100000"/>
              </a:lnSpc>
            </a:pPr>
            <a:r>
              <a:rPr lang="en-US" sz="2400" b="0" strike="noStrike" spc="-1">
                <a:solidFill>
                  <a:srgbClr val="000000"/>
                </a:solidFill>
                <a:latin typeface="Gill Sans MT"/>
                <a:ea typeface="DejaVu Sans"/>
              </a:rPr>
              <a:t>&lt;?php</a:t>
            </a:r>
            <a:endParaRPr lang="en-US" sz="2400" b="0" strike="noStrike" spc="-1">
              <a:latin typeface="Arial"/>
            </a:endParaRPr>
          </a:p>
          <a:p>
            <a:pPr>
              <a:lnSpc>
                <a:spcPct val="100000"/>
              </a:lnSpc>
            </a:pPr>
            <a:r>
              <a:rPr lang="en-US" sz="2400" b="0" strike="noStrike" spc="-1">
                <a:solidFill>
                  <a:srgbClr val="000000"/>
                </a:solidFill>
                <a:latin typeface="Gill Sans MT"/>
                <a:ea typeface="DejaVu Sans"/>
              </a:rPr>
              <a:t>echo strlen("Hello world!");</a:t>
            </a:r>
            <a:endParaRPr lang="en-US" sz="2400" b="0" strike="noStrike" spc="-1">
              <a:latin typeface="Arial"/>
            </a:endParaRPr>
          </a:p>
          <a:p>
            <a:pPr>
              <a:lnSpc>
                <a:spcPct val="100000"/>
              </a:lnSpc>
            </a:pPr>
            <a:r>
              <a:rPr lang="en-US" sz="2400" b="0" strike="noStrike" spc="-1">
                <a:solidFill>
                  <a:srgbClr val="000000"/>
                </a:solidFill>
                <a:latin typeface="Gill Sans MT"/>
                <a:ea typeface="DejaVu Sans"/>
              </a:rPr>
              <a:t>?&gt;</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rPr>
              <a:t>String….</a:t>
            </a:r>
            <a:endParaRPr lang="en-US" sz="3200" b="0" strike="noStrike" spc="-1">
              <a:latin typeface="Arial"/>
            </a:endParaRPr>
          </a:p>
        </p:txBody>
      </p:sp>
      <p:sp>
        <p:nvSpPr>
          <p:cNvPr id="222" name="CustomShape 2"/>
          <p:cNvSpPr/>
          <p:nvPr/>
        </p:nvSpPr>
        <p:spPr>
          <a:xfrm>
            <a:off x="457200" y="1219320"/>
            <a:ext cx="8228880" cy="493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74320" indent="-273600">
              <a:lnSpc>
                <a:spcPct val="100000"/>
              </a:lnSpc>
              <a:spcBef>
                <a:spcPts val="601"/>
              </a:spcBef>
              <a:buClr>
                <a:srgbClr val="727CA3"/>
              </a:buClr>
              <a:buSzPct val="76000"/>
              <a:buFont typeface="Wingdings 3" charset="2"/>
              <a:buChar char=""/>
            </a:pPr>
            <a:r>
              <a:rPr lang="en-US" sz="2600" b="0" strike="noStrike" spc="-1">
                <a:solidFill>
                  <a:srgbClr val="000000"/>
                </a:solidFill>
                <a:latin typeface="Nyala"/>
              </a:rPr>
              <a:t>The strpos() function is used to search for a string or character within a string</a:t>
            </a:r>
            <a:endParaRPr lang="en-US" sz="2600" b="0" strike="noStrike" spc="-1">
              <a:latin typeface="Arial"/>
            </a:endParaRPr>
          </a:p>
          <a:p>
            <a:pPr>
              <a:lnSpc>
                <a:spcPct val="100000"/>
              </a:lnSpc>
              <a:spcBef>
                <a:spcPts val="601"/>
              </a:spcBef>
            </a:pPr>
            <a:endParaRPr lang="en-US" sz="2600" b="0" strike="noStrike" spc="-1">
              <a:latin typeface="Arial"/>
            </a:endParaRPr>
          </a:p>
        </p:txBody>
      </p:sp>
      <p:sp>
        <p:nvSpPr>
          <p:cNvPr id="223" name="CustomShape 3"/>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1C0A8E2C-67B3-4351-B44A-23320D7E4A9E}" type="slidenum">
              <a:rPr lang="en-US" sz="1400" b="0" strike="noStrike" spc="-1">
                <a:solidFill>
                  <a:srgbClr val="464653"/>
                </a:solidFill>
                <a:latin typeface="Gill Sans MT"/>
              </a:rPr>
              <a:t>27</a:t>
            </a:fld>
            <a:endParaRPr lang="en-US" sz="1400" b="0" strike="noStrike" spc="-1">
              <a:latin typeface="Arial"/>
            </a:endParaRPr>
          </a:p>
        </p:txBody>
      </p:sp>
      <p:sp>
        <p:nvSpPr>
          <p:cNvPr id="224" name="CustomShape 4"/>
          <p:cNvSpPr/>
          <p:nvPr/>
        </p:nvSpPr>
        <p:spPr>
          <a:xfrm>
            <a:off x="1066680" y="2567520"/>
            <a:ext cx="7923960" cy="1796400"/>
          </a:xfrm>
          <a:prstGeom prst="rect">
            <a:avLst/>
          </a:prstGeom>
          <a:ln>
            <a:solidFill>
              <a:srgbClr val="CFD775"/>
            </a:solidFill>
            <a:round/>
          </a:ln>
          <a:effectLst>
            <a:outerShdw blurRad="38100" dist="25400" dir="5400000" rotWithShape="0">
              <a:srgbClr val="000000">
                <a:alpha val="40000"/>
              </a:srgbClr>
            </a:outerShdw>
          </a:effectLst>
        </p:spPr>
        <p:style>
          <a:lnRef idx="1">
            <a:schemeClr val="accent3"/>
          </a:lnRef>
          <a:fillRef idx="2">
            <a:schemeClr val="accent3"/>
          </a:fillRef>
          <a:effectRef idx="1">
            <a:schemeClr val="accent3"/>
          </a:effectRef>
          <a:fontRef idx="minor"/>
        </p:style>
        <p:txBody>
          <a:bodyPr lIns="90000" tIns="45000" rIns="90000" bIns="45000"/>
          <a:lstStyle/>
          <a:p>
            <a:pPr>
              <a:lnSpc>
                <a:spcPct val="100000"/>
              </a:lnSpc>
            </a:pPr>
            <a:r>
              <a:rPr lang="en-US" sz="2800" b="0" strike="noStrike" spc="-1" dirty="0">
                <a:solidFill>
                  <a:srgbClr val="000000"/>
                </a:solidFill>
                <a:latin typeface="Gill Sans MT"/>
                <a:ea typeface="DejaVu Sans"/>
              </a:rPr>
              <a:t>&lt;?</a:t>
            </a:r>
            <a:r>
              <a:rPr lang="en-US" sz="2800" b="0" strike="noStrike" spc="-1" dirty="0" err="1">
                <a:solidFill>
                  <a:srgbClr val="000000"/>
                </a:solidFill>
                <a:latin typeface="Gill Sans MT"/>
                <a:ea typeface="DejaVu Sans"/>
              </a:rPr>
              <a:t>php</a:t>
            </a:r>
            <a:endParaRPr lang="en-US" sz="2800" b="0" strike="noStrike" spc="-1" dirty="0">
              <a:latin typeface="Arial"/>
            </a:endParaRPr>
          </a:p>
          <a:p>
            <a:pPr>
              <a:lnSpc>
                <a:spcPct val="100000"/>
              </a:lnSpc>
            </a:pPr>
            <a:r>
              <a:rPr lang="en-US" sz="2800" b="0" strike="noStrike" spc="-1" dirty="0">
                <a:solidFill>
                  <a:srgbClr val="000000"/>
                </a:solidFill>
                <a:latin typeface="Gill Sans MT"/>
                <a:ea typeface="DejaVu Sans"/>
              </a:rPr>
              <a:t>echo </a:t>
            </a:r>
            <a:r>
              <a:rPr lang="en-US" sz="2800" b="0" strike="noStrike" spc="-1" dirty="0" err="1">
                <a:solidFill>
                  <a:srgbClr val="000000"/>
                </a:solidFill>
                <a:latin typeface="Gill Sans MT"/>
                <a:ea typeface="DejaVu Sans"/>
              </a:rPr>
              <a:t>strpos</a:t>
            </a:r>
            <a:r>
              <a:rPr lang="en-US" sz="2800" b="0" strike="noStrike" spc="-1" dirty="0">
                <a:solidFill>
                  <a:srgbClr val="000000"/>
                </a:solidFill>
                <a:latin typeface="Gill Sans MT"/>
                <a:ea typeface="DejaVu Sans"/>
              </a:rPr>
              <a:t>("Hello </a:t>
            </a:r>
            <a:r>
              <a:rPr lang="en-US" sz="2800" b="0" strike="noStrike" spc="-1" dirty="0" err="1">
                <a:solidFill>
                  <a:srgbClr val="000000"/>
                </a:solidFill>
                <a:latin typeface="Gill Sans MT"/>
                <a:ea typeface="DejaVu Sans"/>
              </a:rPr>
              <a:t>world!","world</a:t>
            </a:r>
            <a:r>
              <a:rPr lang="en-US" sz="2800" b="0" strike="noStrike" spc="-1" dirty="0">
                <a:solidFill>
                  <a:srgbClr val="000000"/>
                </a:solidFill>
                <a:latin typeface="Gill Sans MT"/>
                <a:ea typeface="DejaVu Sans"/>
              </a:rPr>
              <a:t>");</a:t>
            </a:r>
            <a:endParaRPr lang="en-US" sz="2800" b="0" strike="noStrike" spc="-1" dirty="0">
              <a:latin typeface="Arial"/>
            </a:endParaRPr>
          </a:p>
          <a:p>
            <a:pPr>
              <a:lnSpc>
                <a:spcPct val="100000"/>
              </a:lnSpc>
            </a:pPr>
            <a:r>
              <a:rPr lang="en-US" sz="2800" b="0" strike="noStrike" spc="-1" dirty="0">
                <a:solidFill>
                  <a:srgbClr val="000000"/>
                </a:solidFill>
                <a:latin typeface="Gill Sans MT"/>
                <a:ea typeface="DejaVu Sans"/>
              </a:rPr>
              <a:t>?&gt;</a:t>
            </a:r>
            <a:endParaRPr lang="en-US" sz="2800" b="0" strike="noStrike" spc="-1" dirty="0">
              <a:latin typeface="Arial"/>
            </a:endParaRPr>
          </a:p>
          <a:p>
            <a:pPr>
              <a:lnSpc>
                <a:spcPct val="100000"/>
              </a:lnSpc>
            </a:pP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251520" y="116632"/>
            <a:ext cx="8228880" cy="59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dirty="0">
                <a:solidFill>
                  <a:srgbClr val="464653"/>
                </a:solidFill>
                <a:latin typeface="Bookman Old Style"/>
              </a:rPr>
              <a:t>Arithmetic operator</a:t>
            </a:r>
            <a:endParaRPr lang="en-US" sz="3200" b="0" strike="noStrike" spc="-1" dirty="0">
              <a:latin typeface="Arial"/>
            </a:endParaRPr>
          </a:p>
        </p:txBody>
      </p:sp>
      <p:graphicFrame>
        <p:nvGraphicFramePr>
          <p:cNvPr id="226" name="Table 2"/>
          <p:cNvGraphicFramePr/>
          <p:nvPr>
            <p:extLst>
              <p:ext uri="{D42A27DB-BD31-4B8C-83A1-F6EECF244321}">
                <p14:modId xmlns:p14="http://schemas.microsoft.com/office/powerpoint/2010/main" val="1777381034"/>
              </p:ext>
            </p:extLst>
          </p:nvPr>
        </p:nvGraphicFramePr>
        <p:xfrm>
          <a:off x="152640" y="713657"/>
          <a:ext cx="8991360" cy="6120148"/>
        </p:xfrm>
        <a:graphic>
          <a:graphicData uri="http://schemas.openxmlformats.org/drawingml/2006/table">
            <a:tbl>
              <a:tblPr/>
              <a:tblGrid>
                <a:gridCol w="1347840">
                  <a:extLst>
                    <a:ext uri="{9D8B030D-6E8A-4147-A177-3AD203B41FA5}">
                      <a16:colId xmlns:a16="http://schemas.microsoft.com/office/drawing/2014/main" val="20000"/>
                    </a:ext>
                  </a:extLst>
                </a:gridCol>
                <a:gridCol w="3226320">
                  <a:extLst>
                    <a:ext uri="{9D8B030D-6E8A-4147-A177-3AD203B41FA5}">
                      <a16:colId xmlns:a16="http://schemas.microsoft.com/office/drawing/2014/main" val="20001"/>
                    </a:ext>
                  </a:extLst>
                </a:gridCol>
                <a:gridCol w="2618640">
                  <a:extLst>
                    <a:ext uri="{9D8B030D-6E8A-4147-A177-3AD203B41FA5}">
                      <a16:colId xmlns:a16="http://schemas.microsoft.com/office/drawing/2014/main" val="20002"/>
                    </a:ext>
                  </a:extLst>
                </a:gridCol>
                <a:gridCol w="1798560">
                  <a:extLst>
                    <a:ext uri="{9D8B030D-6E8A-4147-A177-3AD203B41FA5}">
                      <a16:colId xmlns:a16="http://schemas.microsoft.com/office/drawing/2014/main" val="20003"/>
                    </a:ext>
                  </a:extLst>
                </a:gridCol>
              </a:tblGrid>
              <a:tr h="415181">
                <a:tc>
                  <a:txBody>
                    <a:bodyPr/>
                    <a:lstStyle/>
                    <a:p>
                      <a:pPr algn="ctr">
                        <a:lnSpc>
                          <a:spcPct val="115000"/>
                        </a:lnSpc>
                      </a:pPr>
                      <a:r>
                        <a:rPr lang="en-US" sz="2000" b="1" strike="noStrike" spc="-1" dirty="0">
                          <a:solidFill>
                            <a:srgbClr val="FFFFFF"/>
                          </a:solidFill>
                          <a:latin typeface="Gill Sans MT"/>
                        </a:rPr>
                        <a:t>Operator</a:t>
                      </a:r>
                      <a:endParaRPr lang="en-US" sz="2000" b="0" strike="noStrike" spc="-1" dirty="0">
                        <a:latin typeface="Arial"/>
                      </a:endParaRPr>
                    </a:p>
                  </a:txBody>
                  <a:tcPr marL="17640" marR="17640">
                    <a:lnL w="12240">
                      <a:solidFill>
                        <a:srgbClr val="FFFFFF"/>
                      </a:solidFill>
                    </a:lnL>
                    <a:lnR w="12240">
                      <a:solidFill>
                        <a:srgbClr val="FFFFFF"/>
                      </a:solidFill>
                    </a:lnR>
                    <a:lnT w="12240">
                      <a:solidFill>
                        <a:srgbClr val="FFFFFF"/>
                      </a:solidFill>
                    </a:lnT>
                    <a:lnB w="38160">
                      <a:solidFill>
                        <a:srgbClr val="FFFFFF"/>
                      </a:solidFill>
                    </a:lnB>
                    <a:solidFill>
                      <a:srgbClr val="727CA3"/>
                    </a:solidFill>
                  </a:tcPr>
                </a:tc>
                <a:tc>
                  <a:txBody>
                    <a:bodyPr/>
                    <a:lstStyle/>
                    <a:p>
                      <a:pPr algn="ctr">
                        <a:lnSpc>
                          <a:spcPct val="115000"/>
                        </a:lnSpc>
                      </a:pPr>
                      <a:r>
                        <a:rPr lang="en-US" sz="2000" b="1" strike="noStrike" spc="-1" dirty="0">
                          <a:solidFill>
                            <a:srgbClr val="FFFFFF"/>
                          </a:solidFill>
                          <a:latin typeface="Gill Sans MT"/>
                        </a:rPr>
                        <a:t>Description</a:t>
                      </a:r>
                      <a:endParaRPr lang="en-US" sz="2000" b="0" strike="noStrike" spc="-1" dirty="0">
                        <a:latin typeface="Arial"/>
                      </a:endParaRPr>
                    </a:p>
                  </a:txBody>
                  <a:tcPr marL="17640" marR="17640">
                    <a:lnL w="12240">
                      <a:solidFill>
                        <a:srgbClr val="FFFFFF"/>
                      </a:solidFill>
                    </a:lnL>
                    <a:lnR w="12240">
                      <a:solidFill>
                        <a:srgbClr val="FFFFFF"/>
                      </a:solidFill>
                    </a:lnR>
                    <a:lnT w="12240">
                      <a:solidFill>
                        <a:srgbClr val="FFFFFF"/>
                      </a:solidFill>
                    </a:lnT>
                    <a:lnB w="38160">
                      <a:solidFill>
                        <a:srgbClr val="FFFFFF"/>
                      </a:solidFill>
                    </a:lnB>
                    <a:solidFill>
                      <a:srgbClr val="727CA3"/>
                    </a:solidFill>
                  </a:tcPr>
                </a:tc>
                <a:tc>
                  <a:txBody>
                    <a:bodyPr/>
                    <a:lstStyle/>
                    <a:p>
                      <a:pPr algn="ctr">
                        <a:lnSpc>
                          <a:spcPct val="115000"/>
                        </a:lnSpc>
                      </a:pPr>
                      <a:r>
                        <a:rPr lang="en-US" sz="2000" b="1" strike="noStrike" spc="-1">
                          <a:solidFill>
                            <a:srgbClr val="FFFFFF"/>
                          </a:solidFill>
                          <a:latin typeface="Gill Sans MT"/>
                        </a:rPr>
                        <a:t>Example</a:t>
                      </a:r>
                      <a:endParaRPr lang="en-US" sz="2000" b="0" strike="noStrike" spc="-1">
                        <a:latin typeface="Arial"/>
                      </a:endParaRPr>
                    </a:p>
                  </a:txBody>
                  <a:tcPr marL="17640" marR="17640">
                    <a:lnL w="12240">
                      <a:solidFill>
                        <a:srgbClr val="FFFFFF"/>
                      </a:solidFill>
                    </a:lnL>
                    <a:lnR w="12240">
                      <a:solidFill>
                        <a:srgbClr val="FFFFFF"/>
                      </a:solidFill>
                    </a:lnR>
                    <a:lnT w="12240">
                      <a:solidFill>
                        <a:srgbClr val="FFFFFF"/>
                      </a:solidFill>
                    </a:lnT>
                    <a:lnB w="38160">
                      <a:solidFill>
                        <a:srgbClr val="FFFFFF"/>
                      </a:solidFill>
                    </a:lnB>
                    <a:solidFill>
                      <a:srgbClr val="727CA3"/>
                    </a:solidFill>
                  </a:tcPr>
                </a:tc>
                <a:tc>
                  <a:txBody>
                    <a:bodyPr/>
                    <a:lstStyle/>
                    <a:p>
                      <a:pPr algn="ctr">
                        <a:lnSpc>
                          <a:spcPct val="115000"/>
                        </a:lnSpc>
                      </a:pPr>
                      <a:r>
                        <a:rPr lang="en-US" sz="2000" b="1" strike="noStrike" spc="-1">
                          <a:solidFill>
                            <a:srgbClr val="FFFFFF"/>
                          </a:solidFill>
                          <a:latin typeface="Gill Sans MT"/>
                        </a:rPr>
                        <a:t>Result</a:t>
                      </a:r>
                      <a:endParaRPr lang="en-US" sz="2000" b="0" strike="noStrike" spc="-1">
                        <a:latin typeface="Arial"/>
                      </a:endParaRPr>
                    </a:p>
                  </a:txBody>
                  <a:tcPr marL="17640" marR="17640">
                    <a:lnL w="12240">
                      <a:solidFill>
                        <a:srgbClr val="FFFFFF"/>
                      </a:solidFill>
                    </a:lnL>
                    <a:lnR w="12240">
                      <a:solidFill>
                        <a:srgbClr val="FFFFFF"/>
                      </a:solidFill>
                    </a:lnR>
                    <a:lnT w="12240">
                      <a:solidFill>
                        <a:srgbClr val="FFFFFF"/>
                      </a:solidFill>
                    </a:lnT>
                    <a:lnB w="38160">
                      <a:solidFill>
                        <a:srgbClr val="FFFFFF"/>
                      </a:solidFill>
                    </a:lnB>
                    <a:solidFill>
                      <a:srgbClr val="727CA3"/>
                    </a:solidFill>
                  </a:tcPr>
                </a:tc>
                <a:extLst>
                  <a:ext uri="{0D108BD9-81ED-4DB2-BD59-A6C34878D82A}">
                    <a16:rowId xmlns:a16="http://schemas.microsoft.com/office/drawing/2014/main" val="10000"/>
                  </a:ext>
                </a:extLst>
              </a:tr>
              <a:tr h="744463">
                <a:tc>
                  <a:txBody>
                    <a:bodyPr/>
                    <a:lstStyle/>
                    <a:p>
                      <a:pPr algn="ctr">
                        <a:lnSpc>
                          <a:spcPct val="115000"/>
                        </a:lnSpc>
                      </a:pPr>
                      <a:r>
                        <a:rPr lang="en-US" sz="2000" b="1" strike="noStrike" spc="-1">
                          <a:solidFill>
                            <a:srgbClr val="000000"/>
                          </a:solidFill>
                          <a:latin typeface="Gill Sans MT"/>
                        </a:rPr>
                        <a:t>+</a:t>
                      </a:r>
                      <a:endParaRPr lang="en-US" sz="2000" b="0" strike="noStrike" spc="-1">
                        <a:latin typeface="Arial"/>
                      </a:endParaRPr>
                    </a:p>
                  </a:txBody>
                  <a:tcPr marL="17640" marR="1764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BECF0"/>
                    </a:solidFill>
                  </a:tcPr>
                </a:tc>
                <a:tc>
                  <a:txBody>
                    <a:bodyPr/>
                    <a:lstStyle/>
                    <a:p>
                      <a:pPr algn="ctr">
                        <a:lnSpc>
                          <a:spcPct val="115000"/>
                        </a:lnSpc>
                      </a:pPr>
                      <a:r>
                        <a:rPr lang="en-US" sz="2000" b="0" strike="noStrike" spc="-1">
                          <a:solidFill>
                            <a:srgbClr val="000000"/>
                          </a:solidFill>
                          <a:latin typeface="Gill Sans MT"/>
                        </a:rPr>
                        <a:t>Addition</a:t>
                      </a:r>
                      <a:endParaRPr lang="en-US" sz="2000" b="0" strike="noStrike" spc="-1">
                        <a:latin typeface="Arial"/>
                      </a:endParaRPr>
                    </a:p>
                  </a:txBody>
                  <a:tcPr marL="17640" marR="1764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5D7E0"/>
                    </a:solidFill>
                  </a:tcPr>
                </a:tc>
                <a:tc>
                  <a:txBody>
                    <a:bodyPr/>
                    <a:lstStyle/>
                    <a:p>
                      <a:pPr algn="ctr">
                        <a:lnSpc>
                          <a:spcPct val="115000"/>
                        </a:lnSpc>
                      </a:pPr>
                      <a:r>
                        <a:rPr lang="en-US" sz="2000" b="0" strike="noStrike" spc="-1" dirty="0">
                          <a:solidFill>
                            <a:srgbClr val="000000"/>
                          </a:solidFill>
                          <a:latin typeface="Gill Sans MT"/>
                        </a:rPr>
                        <a:t>$x=2</a:t>
                      </a:r>
                      <a:br>
                        <a:rPr dirty="0"/>
                      </a:br>
                      <a:r>
                        <a:rPr lang="en-US" dirty="0"/>
                        <a:t>$</a:t>
                      </a:r>
                      <a:r>
                        <a:rPr lang="en-US" sz="2000" b="0" strike="noStrike" spc="-1" dirty="0">
                          <a:solidFill>
                            <a:srgbClr val="000000"/>
                          </a:solidFill>
                          <a:latin typeface="Gill Sans MT"/>
                        </a:rPr>
                        <a:t>x+2</a:t>
                      </a:r>
                      <a:endParaRPr lang="en-US" sz="2000" b="0" strike="noStrike" spc="-1" dirty="0">
                        <a:latin typeface="Arial"/>
                      </a:endParaRPr>
                    </a:p>
                  </a:txBody>
                  <a:tcPr marL="17640" marR="1764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5D7E0"/>
                    </a:solidFill>
                  </a:tcPr>
                </a:tc>
                <a:tc>
                  <a:txBody>
                    <a:bodyPr/>
                    <a:lstStyle/>
                    <a:p>
                      <a:pPr algn="ctr">
                        <a:lnSpc>
                          <a:spcPct val="115000"/>
                        </a:lnSpc>
                      </a:pPr>
                      <a:r>
                        <a:rPr lang="en-US" sz="2000" b="0" strike="noStrike" spc="-1">
                          <a:solidFill>
                            <a:srgbClr val="000000"/>
                          </a:solidFill>
                          <a:latin typeface="Gill Sans MT"/>
                        </a:rPr>
                        <a:t>4</a:t>
                      </a:r>
                      <a:endParaRPr lang="en-US" sz="2000" b="0" strike="noStrike" spc="-1">
                        <a:latin typeface="Arial"/>
                      </a:endParaRPr>
                    </a:p>
                  </a:txBody>
                  <a:tcPr marL="17640" marR="1764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5D7E0"/>
                    </a:solidFill>
                  </a:tcPr>
                </a:tc>
                <a:extLst>
                  <a:ext uri="{0D108BD9-81ED-4DB2-BD59-A6C34878D82A}">
                    <a16:rowId xmlns:a16="http://schemas.microsoft.com/office/drawing/2014/main" val="10001"/>
                  </a:ext>
                </a:extLst>
              </a:tr>
              <a:tr h="744463">
                <a:tc>
                  <a:txBody>
                    <a:bodyPr/>
                    <a:lstStyle/>
                    <a:p>
                      <a:pPr algn="ctr">
                        <a:lnSpc>
                          <a:spcPct val="115000"/>
                        </a:lnSpc>
                      </a:pPr>
                      <a:r>
                        <a:rPr lang="en-US" sz="2000" b="1" strike="noStrike" spc="-1">
                          <a:solidFill>
                            <a:srgbClr val="000000"/>
                          </a:solidFill>
                          <a:latin typeface="Gill Sans MT"/>
                        </a:rPr>
                        <a:t>-</a:t>
                      </a:r>
                      <a:endParaRPr lang="en-US" sz="2000" b="0" strike="noStrike" spc="-1">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EBECF0"/>
                    </a:solidFill>
                  </a:tcPr>
                </a:tc>
                <a:tc>
                  <a:txBody>
                    <a:bodyPr/>
                    <a:lstStyle/>
                    <a:p>
                      <a:pPr algn="ctr">
                        <a:lnSpc>
                          <a:spcPct val="115000"/>
                        </a:lnSpc>
                      </a:pPr>
                      <a:r>
                        <a:rPr lang="en-US" sz="2000" b="0" strike="noStrike" spc="-1">
                          <a:solidFill>
                            <a:srgbClr val="000000"/>
                          </a:solidFill>
                          <a:latin typeface="Gill Sans MT"/>
                        </a:rPr>
                        <a:t>Subtraction</a:t>
                      </a:r>
                      <a:endParaRPr lang="en-US" sz="2000" b="0" strike="noStrike" spc="-1">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EBECF0"/>
                    </a:solidFill>
                  </a:tcPr>
                </a:tc>
                <a:tc>
                  <a:txBody>
                    <a:bodyPr/>
                    <a:lstStyle/>
                    <a:p>
                      <a:pPr algn="ctr">
                        <a:lnSpc>
                          <a:spcPct val="115000"/>
                        </a:lnSpc>
                      </a:pPr>
                      <a:r>
                        <a:rPr lang="en-US" sz="2000" b="0" strike="noStrike" spc="-1" dirty="0">
                          <a:solidFill>
                            <a:srgbClr val="000000"/>
                          </a:solidFill>
                          <a:latin typeface="Gill Sans MT"/>
                        </a:rPr>
                        <a:t>$x=2</a:t>
                      </a:r>
                      <a:br>
                        <a:rPr dirty="0"/>
                      </a:br>
                      <a:r>
                        <a:rPr lang="en-US" sz="2000" b="0" strike="noStrike" spc="-1" dirty="0">
                          <a:solidFill>
                            <a:srgbClr val="000000"/>
                          </a:solidFill>
                          <a:latin typeface="Gill Sans MT"/>
                        </a:rPr>
                        <a:t>5-$x</a:t>
                      </a:r>
                      <a:endParaRPr lang="en-US" sz="2000" b="0" strike="noStrike" spc="-1" dirty="0">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EBECF0"/>
                    </a:solidFill>
                  </a:tcPr>
                </a:tc>
                <a:tc>
                  <a:txBody>
                    <a:bodyPr/>
                    <a:lstStyle/>
                    <a:p>
                      <a:pPr algn="ctr">
                        <a:lnSpc>
                          <a:spcPct val="115000"/>
                        </a:lnSpc>
                      </a:pPr>
                      <a:r>
                        <a:rPr lang="en-US" sz="2000" b="0" strike="noStrike" spc="-1">
                          <a:solidFill>
                            <a:srgbClr val="000000"/>
                          </a:solidFill>
                          <a:latin typeface="Gill Sans MT"/>
                        </a:rPr>
                        <a:t>3</a:t>
                      </a:r>
                      <a:endParaRPr lang="en-US" sz="2000" b="0" strike="noStrike" spc="-1">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EBECF0"/>
                    </a:solidFill>
                  </a:tcPr>
                </a:tc>
                <a:extLst>
                  <a:ext uri="{0D108BD9-81ED-4DB2-BD59-A6C34878D82A}">
                    <a16:rowId xmlns:a16="http://schemas.microsoft.com/office/drawing/2014/main" val="10002"/>
                  </a:ext>
                </a:extLst>
              </a:tr>
              <a:tr h="744463">
                <a:tc>
                  <a:txBody>
                    <a:bodyPr/>
                    <a:lstStyle/>
                    <a:p>
                      <a:pPr algn="ctr">
                        <a:lnSpc>
                          <a:spcPct val="115000"/>
                        </a:lnSpc>
                      </a:pPr>
                      <a:r>
                        <a:rPr lang="en-US" sz="2000" b="1" strike="noStrike" spc="-1">
                          <a:solidFill>
                            <a:srgbClr val="000000"/>
                          </a:solidFill>
                          <a:latin typeface="Gill Sans MT"/>
                        </a:rPr>
                        <a:t>*</a:t>
                      </a:r>
                      <a:endParaRPr lang="en-US" sz="2000" b="0" strike="noStrike" spc="-1">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EBECF0"/>
                    </a:solidFill>
                  </a:tcPr>
                </a:tc>
                <a:tc>
                  <a:txBody>
                    <a:bodyPr/>
                    <a:lstStyle/>
                    <a:p>
                      <a:pPr algn="ctr">
                        <a:lnSpc>
                          <a:spcPct val="115000"/>
                        </a:lnSpc>
                      </a:pPr>
                      <a:r>
                        <a:rPr lang="en-US" sz="2000" b="0" strike="noStrike" spc="-1">
                          <a:solidFill>
                            <a:srgbClr val="000000"/>
                          </a:solidFill>
                          <a:latin typeface="Gill Sans MT"/>
                        </a:rPr>
                        <a:t>Multiplication</a:t>
                      </a:r>
                      <a:endParaRPr lang="en-US" sz="2000" b="0" strike="noStrike" spc="-1">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D5D7E0"/>
                    </a:solidFill>
                  </a:tcPr>
                </a:tc>
                <a:tc>
                  <a:txBody>
                    <a:bodyPr/>
                    <a:lstStyle/>
                    <a:p>
                      <a:pPr algn="ctr">
                        <a:lnSpc>
                          <a:spcPct val="115000"/>
                        </a:lnSpc>
                      </a:pPr>
                      <a:r>
                        <a:rPr lang="en-US" sz="2000" b="0" strike="noStrike" spc="-1" dirty="0">
                          <a:solidFill>
                            <a:srgbClr val="000000"/>
                          </a:solidFill>
                          <a:latin typeface="Gill Sans MT"/>
                        </a:rPr>
                        <a:t>$x=4</a:t>
                      </a:r>
                      <a:br>
                        <a:rPr dirty="0"/>
                      </a:br>
                      <a:r>
                        <a:rPr lang="en-US" dirty="0"/>
                        <a:t>$</a:t>
                      </a:r>
                      <a:r>
                        <a:rPr lang="en-US" sz="2000" b="0" strike="noStrike" spc="-1" dirty="0">
                          <a:solidFill>
                            <a:srgbClr val="000000"/>
                          </a:solidFill>
                          <a:latin typeface="Gill Sans MT"/>
                        </a:rPr>
                        <a:t>x*5</a:t>
                      </a:r>
                      <a:endParaRPr lang="en-US" sz="2000" b="0" strike="noStrike" spc="-1" dirty="0">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D5D7E0"/>
                    </a:solidFill>
                  </a:tcPr>
                </a:tc>
                <a:tc>
                  <a:txBody>
                    <a:bodyPr/>
                    <a:lstStyle/>
                    <a:p>
                      <a:pPr algn="ctr">
                        <a:lnSpc>
                          <a:spcPct val="115000"/>
                        </a:lnSpc>
                      </a:pPr>
                      <a:r>
                        <a:rPr lang="en-US" sz="2000" b="0" strike="noStrike" spc="-1">
                          <a:solidFill>
                            <a:srgbClr val="000000"/>
                          </a:solidFill>
                          <a:latin typeface="Gill Sans MT"/>
                        </a:rPr>
                        <a:t>20</a:t>
                      </a:r>
                      <a:endParaRPr lang="en-US" sz="2000" b="0" strike="noStrike" spc="-1">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D5D7E0"/>
                    </a:solidFill>
                  </a:tcPr>
                </a:tc>
                <a:extLst>
                  <a:ext uri="{0D108BD9-81ED-4DB2-BD59-A6C34878D82A}">
                    <a16:rowId xmlns:a16="http://schemas.microsoft.com/office/drawing/2014/main" val="10003"/>
                  </a:ext>
                </a:extLst>
              </a:tr>
              <a:tr h="744463">
                <a:tc>
                  <a:txBody>
                    <a:bodyPr/>
                    <a:lstStyle/>
                    <a:p>
                      <a:pPr algn="ctr">
                        <a:lnSpc>
                          <a:spcPct val="115000"/>
                        </a:lnSpc>
                      </a:pPr>
                      <a:r>
                        <a:rPr lang="en-US" sz="2000" b="1" strike="noStrike" spc="-1">
                          <a:solidFill>
                            <a:srgbClr val="000000"/>
                          </a:solidFill>
                          <a:latin typeface="Gill Sans MT"/>
                        </a:rPr>
                        <a:t>/</a:t>
                      </a:r>
                      <a:endParaRPr lang="en-US" sz="2000" b="0" strike="noStrike" spc="-1">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EBECF0"/>
                    </a:solidFill>
                  </a:tcPr>
                </a:tc>
                <a:tc>
                  <a:txBody>
                    <a:bodyPr/>
                    <a:lstStyle/>
                    <a:p>
                      <a:pPr algn="ctr">
                        <a:lnSpc>
                          <a:spcPct val="115000"/>
                        </a:lnSpc>
                      </a:pPr>
                      <a:r>
                        <a:rPr lang="en-US" sz="2000" b="0" strike="noStrike" spc="-1">
                          <a:solidFill>
                            <a:srgbClr val="000000"/>
                          </a:solidFill>
                          <a:latin typeface="Gill Sans MT"/>
                        </a:rPr>
                        <a:t>Division</a:t>
                      </a:r>
                      <a:endParaRPr lang="en-US" sz="2000" b="0" strike="noStrike" spc="-1">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EBECF0"/>
                    </a:solidFill>
                  </a:tcPr>
                </a:tc>
                <a:tc>
                  <a:txBody>
                    <a:bodyPr/>
                    <a:lstStyle/>
                    <a:p>
                      <a:pPr algn="ctr">
                        <a:lnSpc>
                          <a:spcPct val="115000"/>
                        </a:lnSpc>
                      </a:pPr>
                      <a:r>
                        <a:rPr lang="en-US" sz="2000" b="0" strike="noStrike" spc="-1">
                          <a:solidFill>
                            <a:srgbClr val="000000"/>
                          </a:solidFill>
                          <a:latin typeface="Gill Sans MT"/>
                        </a:rPr>
                        <a:t>15/5</a:t>
                      </a:r>
                      <a:br/>
                      <a:r>
                        <a:rPr lang="en-US" sz="2000" b="0" strike="noStrike" spc="-1">
                          <a:solidFill>
                            <a:srgbClr val="000000"/>
                          </a:solidFill>
                          <a:latin typeface="Gill Sans MT"/>
                        </a:rPr>
                        <a:t>5/2</a:t>
                      </a:r>
                      <a:endParaRPr lang="en-US" sz="2000" b="0" strike="noStrike" spc="-1">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EBECF0"/>
                    </a:solidFill>
                  </a:tcPr>
                </a:tc>
                <a:tc>
                  <a:txBody>
                    <a:bodyPr/>
                    <a:lstStyle/>
                    <a:p>
                      <a:pPr algn="ctr">
                        <a:lnSpc>
                          <a:spcPct val="115000"/>
                        </a:lnSpc>
                      </a:pPr>
                      <a:r>
                        <a:rPr lang="en-US" sz="2000" b="0" strike="noStrike" spc="-1">
                          <a:solidFill>
                            <a:srgbClr val="000000"/>
                          </a:solidFill>
                          <a:latin typeface="Gill Sans MT"/>
                        </a:rPr>
                        <a:t>3</a:t>
                      </a:r>
                      <a:br/>
                      <a:r>
                        <a:rPr lang="en-US" sz="2000" b="0" strike="noStrike" spc="-1">
                          <a:solidFill>
                            <a:srgbClr val="000000"/>
                          </a:solidFill>
                          <a:latin typeface="Gill Sans MT"/>
                        </a:rPr>
                        <a:t>2.5</a:t>
                      </a:r>
                      <a:endParaRPr lang="en-US" sz="2000" b="0" strike="noStrike" spc="-1">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EBECF0"/>
                    </a:solidFill>
                  </a:tcPr>
                </a:tc>
                <a:extLst>
                  <a:ext uri="{0D108BD9-81ED-4DB2-BD59-A6C34878D82A}">
                    <a16:rowId xmlns:a16="http://schemas.microsoft.com/office/drawing/2014/main" val="10004"/>
                  </a:ext>
                </a:extLst>
              </a:tr>
              <a:tr h="1073745">
                <a:tc>
                  <a:txBody>
                    <a:bodyPr/>
                    <a:lstStyle/>
                    <a:p>
                      <a:pPr algn="ctr">
                        <a:lnSpc>
                          <a:spcPct val="115000"/>
                        </a:lnSpc>
                      </a:pPr>
                      <a:r>
                        <a:rPr lang="en-US" sz="2000" b="1" strike="noStrike" spc="-1">
                          <a:solidFill>
                            <a:srgbClr val="000000"/>
                          </a:solidFill>
                          <a:latin typeface="Gill Sans MT"/>
                        </a:rPr>
                        <a:t>%</a:t>
                      </a:r>
                      <a:endParaRPr lang="en-US" sz="2000" b="0" strike="noStrike" spc="-1">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EBECF0"/>
                    </a:solidFill>
                  </a:tcPr>
                </a:tc>
                <a:tc>
                  <a:txBody>
                    <a:bodyPr/>
                    <a:lstStyle/>
                    <a:p>
                      <a:pPr algn="ctr">
                        <a:lnSpc>
                          <a:spcPct val="115000"/>
                        </a:lnSpc>
                      </a:pPr>
                      <a:r>
                        <a:rPr lang="en-US" sz="2000" b="0" strike="noStrike" spc="-1">
                          <a:solidFill>
                            <a:srgbClr val="000000"/>
                          </a:solidFill>
                          <a:latin typeface="Gill Sans MT"/>
                        </a:rPr>
                        <a:t>Modulus (division remainder)</a:t>
                      </a:r>
                      <a:endParaRPr lang="en-US" sz="2000" b="0" strike="noStrike" spc="-1">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D5D7E0"/>
                    </a:solidFill>
                  </a:tcPr>
                </a:tc>
                <a:tc>
                  <a:txBody>
                    <a:bodyPr/>
                    <a:lstStyle/>
                    <a:p>
                      <a:pPr algn="ctr">
                        <a:lnSpc>
                          <a:spcPct val="115000"/>
                        </a:lnSpc>
                      </a:pPr>
                      <a:r>
                        <a:rPr lang="en-US" sz="2000" b="0" strike="noStrike" spc="-1">
                          <a:solidFill>
                            <a:srgbClr val="000000"/>
                          </a:solidFill>
                          <a:latin typeface="Gill Sans MT"/>
                        </a:rPr>
                        <a:t>5%2</a:t>
                      </a:r>
                      <a:br/>
                      <a:r>
                        <a:rPr lang="en-US" sz="2000" b="0" strike="noStrike" spc="-1">
                          <a:solidFill>
                            <a:srgbClr val="000000"/>
                          </a:solidFill>
                          <a:latin typeface="Gill Sans MT"/>
                        </a:rPr>
                        <a:t>10%8</a:t>
                      </a:r>
                      <a:br/>
                      <a:r>
                        <a:rPr lang="en-US" sz="2000" b="0" strike="noStrike" spc="-1">
                          <a:solidFill>
                            <a:srgbClr val="000000"/>
                          </a:solidFill>
                          <a:latin typeface="Gill Sans MT"/>
                        </a:rPr>
                        <a:t>10%2</a:t>
                      </a:r>
                      <a:endParaRPr lang="en-US" sz="2000" b="0" strike="noStrike" spc="-1">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D5D7E0"/>
                    </a:solidFill>
                  </a:tcPr>
                </a:tc>
                <a:tc>
                  <a:txBody>
                    <a:bodyPr/>
                    <a:lstStyle/>
                    <a:p>
                      <a:pPr algn="ctr">
                        <a:lnSpc>
                          <a:spcPct val="115000"/>
                        </a:lnSpc>
                      </a:pPr>
                      <a:r>
                        <a:rPr lang="en-US" sz="2000" b="0" strike="noStrike" spc="-1">
                          <a:solidFill>
                            <a:srgbClr val="000000"/>
                          </a:solidFill>
                          <a:latin typeface="Gill Sans MT"/>
                        </a:rPr>
                        <a:t>1</a:t>
                      </a:r>
                      <a:br/>
                      <a:r>
                        <a:rPr lang="en-US" sz="2000" b="0" strike="noStrike" spc="-1">
                          <a:solidFill>
                            <a:srgbClr val="000000"/>
                          </a:solidFill>
                          <a:latin typeface="Gill Sans MT"/>
                        </a:rPr>
                        <a:t>2</a:t>
                      </a:r>
                      <a:br/>
                      <a:r>
                        <a:rPr lang="en-US" sz="2000" b="0" strike="noStrike" spc="-1">
                          <a:solidFill>
                            <a:srgbClr val="000000"/>
                          </a:solidFill>
                          <a:latin typeface="Gill Sans MT"/>
                        </a:rPr>
                        <a:t>0</a:t>
                      </a:r>
                      <a:endParaRPr lang="en-US" sz="2000" b="0" strike="noStrike" spc="-1">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D5D7E0"/>
                    </a:solidFill>
                  </a:tcPr>
                </a:tc>
                <a:extLst>
                  <a:ext uri="{0D108BD9-81ED-4DB2-BD59-A6C34878D82A}">
                    <a16:rowId xmlns:a16="http://schemas.microsoft.com/office/drawing/2014/main" val="10005"/>
                  </a:ext>
                </a:extLst>
              </a:tr>
              <a:tr h="744463">
                <a:tc>
                  <a:txBody>
                    <a:bodyPr/>
                    <a:lstStyle/>
                    <a:p>
                      <a:pPr algn="ctr">
                        <a:lnSpc>
                          <a:spcPct val="115000"/>
                        </a:lnSpc>
                      </a:pPr>
                      <a:r>
                        <a:rPr lang="en-US" sz="2000" b="1" strike="noStrike" spc="-1">
                          <a:solidFill>
                            <a:srgbClr val="000000"/>
                          </a:solidFill>
                          <a:latin typeface="Gill Sans MT"/>
                        </a:rPr>
                        <a:t>++</a:t>
                      </a:r>
                      <a:endParaRPr lang="en-US" sz="2000" b="0" strike="noStrike" spc="-1">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EBECF0"/>
                    </a:solidFill>
                  </a:tcPr>
                </a:tc>
                <a:tc>
                  <a:txBody>
                    <a:bodyPr/>
                    <a:lstStyle/>
                    <a:p>
                      <a:pPr algn="ctr">
                        <a:lnSpc>
                          <a:spcPct val="115000"/>
                        </a:lnSpc>
                      </a:pPr>
                      <a:r>
                        <a:rPr lang="en-US" sz="2000" b="0" strike="noStrike" spc="-1">
                          <a:solidFill>
                            <a:srgbClr val="000000"/>
                          </a:solidFill>
                          <a:latin typeface="Gill Sans MT"/>
                        </a:rPr>
                        <a:t>Increment</a:t>
                      </a:r>
                      <a:endParaRPr lang="en-US" sz="2000" b="0" strike="noStrike" spc="-1">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EBECF0"/>
                    </a:solidFill>
                  </a:tcPr>
                </a:tc>
                <a:tc>
                  <a:txBody>
                    <a:bodyPr/>
                    <a:lstStyle/>
                    <a:p>
                      <a:pPr algn="ctr">
                        <a:lnSpc>
                          <a:spcPct val="115000"/>
                        </a:lnSpc>
                      </a:pPr>
                      <a:r>
                        <a:rPr lang="en-US" sz="2000" b="0" strike="noStrike" spc="-1" dirty="0">
                          <a:solidFill>
                            <a:srgbClr val="000000"/>
                          </a:solidFill>
                          <a:latin typeface="Gill Sans MT"/>
                        </a:rPr>
                        <a:t>$x=5</a:t>
                      </a:r>
                      <a:br>
                        <a:rPr dirty="0"/>
                      </a:br>
                      <a:r>
                        <a:rPr lang="en-US" dirty="0"/>
                        <a:t>$</a:t>
                      </a:r>
                      <a:r>
                        <a:rPr lang="en-US" sz="2000" b="0" strike="noStrike" spc="-1" dirty="0">
                          <a:solidFill>
                            <a:srgbClr val="000000"/>
                          </a:solidFill>
                          <a:latin typeface="Gill Sans MT"/>
                        </a:rPr>
                        <a:t>x++</a:t>
                      </a:r>
                      <a:endParaRPr lang="en-US" sz="2000" b="0" strike="noStrike" spc="-1" dirty="0">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EBECF0"/>
                    </a:solidFill>
                  </a:tcPr>
                </a:tc>
                <a:tc>
                  <a:txBody>
                    <a:bodyPr/>
                    <a:lstStyle/>
                    <a:p>
                      <a:pPr algn="ctr">
                        <a:lnSpc>
                          <a:spcPct val="115000"/>
                        </a:lnSpc>
                      </a:pPr>
                      <a:r>
                        <a:rPr lang="en-US" sz="2000" b="0" strike="noStrike" spc="-1" dirty="0">
                          <a:solidFill>
                            <a:srgbClr val="000000"/>
                          </a:solidFill>
                          <a:latin typeface="Gill Sans MT"/>
                        </a:rPr>
                        <a:t>$x=6</a:t>
                      </a:r>
                      <a:endParaRPr lang="en-US" sz="2000" b="0" strike="noStrike" spc="-1" dirty="0">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EBECF0"/>
                    </a:solidFill>
                  </a:tcPr>
                </a:tc>
                <a:extLst>
                  <a:ext uri="{0D108BD9-81ED-4DB2-BD59-A6C34878D82A}">
                    <a16:rowId xmlns:a16="http://schemas.microsoft.com/office/drawing/2014/main" val="10006"/>
                  </a:ext>
                </a:extLst>
              </a:tr>
              <a:tr h="744463">
                <a:tc>
                  <a:txBody>
                    <a:bodyPr/>
                    <a:lstStyle/>
                    <a:p>
                      <a:pPr algn="ctr">
                        <a:lnSpc>
                          <a:spcPct val="115000"/>
                        </a:lnSpc>
                      </a:pPr>
                      <a:r>
                        <a:rPr lang="en-US" sz="2000" b="1" strike="noStrike" spc="-1">
                          <a:solidFill>
                            <a:srgbClr val="000000"/>
                          </a:solidFill>
                          <a:latin typeface="Gill Sans MT"/>
                        </a:rPr>
                        <a:t>--</a:t>
                      </a:r>
                      <a:endParaRPr lang="en-US" sz="2000" b="0" strike="noStrike" spc="-1">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EBECF0"/>
                    </a:solidFill>
                  </a:tcPr>
                </a:tc>
                <a:tc>
                  <a:txBody>
                    <a:bodyPr/>
                    <a:lstStyle/>
                    <a:p>
                      <a:pPr algn="ctr">
                        <a:lnSpc>
                          <a:spcPct val="115000"/>
                        </a:lnSpc>
                      </a:pPr>
                      <a:r>
                        <a:rPr lang="en-US" sz="2000" b="0" strike="noStrike" spc="-1" dirty="0">
                          <a:solidFill>
                            <a:srgbClr val="000000"/>
                          </a:solidFill>
                          <a:latin typeface="Gill Sans MT"/>
                        </a:rPr>
                        <a:t>Decrement</a:t>
                      </a:r>
                      <a:endParaRPr lang="en-US" sz="2000" b="0" strike="noStrike" spc="-1" dirty="0">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D5D7E0"/>
                    </a:solidFill>
                  </a:tcPr>
                </a:tc>
                <a:tc>
                  <a:txBody>
                    <a:bodyPr/>
                    <a:lstStyle/>
                    <a:p>
                      <a:pPr algn="ctr">
                        <a:lnSpc>
                          <a:spcPct val="115000"/>
                        </a:lnSpc>
                      </a:pPr>
                      <a:r>
                        <a:rPr lang="en-US" sz="2000" b="0" strike="noStrike" spc="-1" dirty="0">
                          <a:solidFill>
                            <a:srgbClr val="000000"/>
                          </a:solidFill>
                          <a:latin typeface="Gill Sans MT"/>
                        </a:rPr>
                        <a:t>$x=5</a:t>
                      </a:r>
                      <a:br>
                        <a:rPr dirty="0"/>
                      </a:br>
                      <a:r>
                        <a:rPr lang="en-US" dirty="0"/>
                        <a:t>$</a:t>
                      </a:r>
                      <a:r>
                        <a:rPr lang="en-US" sz="2000" b="0" strike="noStrike" spc="-1" dirty="0">
                          <a:solidFill>
                            <a:srgbClr val="000000"/>
                          </a:solidFill>
                          <a:latin typeface="Gill Sans MT"/>
                        </a:rPr>
                        <a:t>x--</a:t>
                      </a:r>
                      <a:endParaRPr lang="en-US" sz="2000" b="0" strike="noStrike" spc="-1" dirty="0">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D5D7E0"/>
                    </a:solidFill>
                  </a:tcPr>
                </a:tc>
                <a:tc>
                  <a:txBody>
                    <a:bodyPr/>
                    <a:lstStyle/>
                    <a:p>
                      <a:pPr algn="ctr">
                        <a:lnSpc>
                          <a:spcPct val="115000"/>
                        </a:lnSpc>
                      </a:pPr>
                      <a:r>
                        <a:rPr lang="en-US" sz="2000" b="0" strike="noStrike" spc="-1" dirty="0">
                          <a:solidFill>
                            <a:srgbClr val="000000"/>
                          </a:solidFill>
                          <a:latin typeface="Gill Sans MT"/>
                        </a:rPr>
                        <a:t>$x=4</a:t>
                      </a:r>
                      <a:endParaRPr lang="en-US" sz="2000" b="0" strike="noStrike" spc="-1" dirty="0">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D5D7E0"/>
                    </a:solidFill>
                  </a:tcPr>
                </a:tc>
                <a:extLst>
                  <a:ext uri="{0D108BD9-81ED-4DB2-BD59-A6C34878D82A}">
                    <a16:rowId xmlns:a16="http://schemas.microsoft.com/office/drawing/2014/main" val="10007"/>
                  </a:ext>
                </a:extLst>
              </a:tr>
            </a:tbl>
          </a:graphicData>
        </a:graphic>
      </p:graphicFrame>
      <p:sp>
        <p:nvSpPr>
          <p:cNvPr id="227" name="CustomShape 3"/>
          <p:cNvSpPr/>
          <p:nvPr/>
        </p:nvSpPr>
        <p:spPr>
          <a:xfrm>
            <a:off x="683568" y="7029400"/>
            <a:ext cx="198036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9417BBEA-0BD5-40DF-95C2-D8EEC066936A}" type="slidenum">
              <a:rPr lang="en-US" sz="1400" b="0" strike="noStrike" spc="-1">
                <a:solidFill>
                  <a:srgbClr val="464653"/>
                </a:solidFill>
                <a:latin typeface="Gill Sans MT"/>
              </a:rPr>
              <a:t>28</a:t>
            </a:fld>
            <a:endParaRPr lang="en-US" sz="1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76320" y="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rPr>
              <a:t>Assignment operator</a:t>
            </a:r>
            <a:endParaRPr lang="en-US" sz="3200" b="0" strike="noStrike" spc="-1">
              <a:latin typeface="Arial"/>
            </a:endParaRPr>
          </a:p>
        </p:txBody>
      </p:sp>
      <p:graphicFrame>
        <p:nvGraphicFramePr>
          <p:cNvPr id="229" name="Table 2"/>
          <p:cNvGraphicFramePr/>
          <p:nvPr>
            <p:extLst>
              <p:ext uri="{D42A27DB-BD31-4B8C-83A1-F6EECF244321}">
                <p14:modId xmlns:p14="http://schemas.microsoft.com/office/powerpoint/2010/main" val="1352149362"/>
              </p:ext>
            </p:extLst>
          </p:nvPr>
        </p:nvGraphicFramePr>
        <p:xfrm>
          <a:off x="76320" y="1112760"/>
          <a:ext cx="8915040" cy="5739848"/>
        </p:xfrm>
        <a:graphic>
          <a:graphicData uri="http://schemas.openxmlformats.org/drawingml/2006/table">
            <a:tbl>
              <a:tblPr/>
              <a:tblGrid>
                <a:gridCol w="1336680">
                  <a:extLst>
                    <a:ext uri="{9D8B030D-6E8A-4147-A177-3AD203B41FA5}">
                      <a16:colId xmlns:a16="http://schemas.microsoft.com/office/drawing/2014/main" val="20000"/>
                    </a:ext>
                  </a:extLst>
                </a:gridCol>
                <a:gridCol w="3566520">
                  <a:extLst>
                    <a:ext uri="{9D8B030D-6E8A-4147-A177-3AD203B41FA5}">
                      <a16:colId xmlns:a16="http://schemas.microsoft.com/office/drawing/2014/main" val="20001"/>
                    </a:ext>
                  </a:extLst>
                </a:gridCol>
                <a:gridCol w="4011840">
                  <a:extLst>
                    <a:ext uri="{9D8B030D-6E8A-4147-A177-3AD203B41FA5}">
                      <a16:colId xmlns:a16="http://schemas.microsoft.com/office/drawing/2014/main" val="20002"/>
                    </a:ext>
                  </a:extLst>
                </a:gridCol>
              </a:tblGrid>
              <a:tr h="985320">
                <a:tc>
                  <a:txBody>
                    <a:bodyPr/>
                    <a:lstStyle/>
                    <a:p>
                      <a:pPr algn="just">
                        <a:lnSpc>
                          <a:spcPct val="115000"/>
                        </a:lnSpc>
                      </a:pPr>
                      <a:r>
                        <a:rPr lang="en-US" sz="2800" b="1" strike="noStrike" spc="-1">
                          <a:solidFill>
                            <a:srgbClr val="FFFFFF"/>
                          </a:solidFill>
                          <a:latin typeface="Gill Sans MT"/>
                        </a:rPr>
                        <a:t>Operator</a:t>
                      </a:r>
                      <a:endParaRPr lang="en-US" sz="2800" b="0" strike="noStrike" spc="-1">
                        <a:latin typeface="Arial"/>
                      </a:endParaRPr>
                    </a:p>
                  </a:txBody>
                  <a:tcPr marL="17640" marR="17640">
                    <a:lnL w="12240">
                      <a:solidFill>
                        <a:srgbClr val="FFFFFF"/>
                      </a:solidFill>
                    </a:lnL>
                    <a:lnR w="12240">
                      <a:solidFill>
                        <a:srgbClr val="FFFFFF"/>
                      </a:solidFill>
                    </a:lnR>
                    <a:lnT w="12240">
                      <a:solidFill>
                        <a:srgbClr val="FFFFFF"/>
                      </a:solidFill>
                    </a:lnT>
                    <a:lnB w="38160">
                      <a:solidFill>
                        <a:srgbClr val="FFFFFF"/>
                      </a:solidFill>
                    </a:lnB>
                    <a:solidFill>
                      <a:srgbClr val="727CA3"/>
                    </a:solidFill>
                  </a:tcPr>
                </a:tc>
                <a:tc>
                  <a:txBody>
                    <a:bodyPr/>
                    <a:lstStyle/>
                    <a:p>
                      <a:pPr algn="just">
                        <a:lnSpc>
                          <a:spcPct val="115000"/>
                        </a:lnSpc>
                      </a:pPr>
                      <a:r>
                        <a:rPr lang="en-US" sz="2800" b="1" strike="noStrike" spc="-1">
                          <a:solidFill>
                            <a:srgbClr val="FFFFFF"/>
                          </a:solidFill>
                          <a:latin typeface="Gill Sans MT"/>
                        </a:rPr>
                        <a:t>Example</a:t>
                      </a:r>
                      <a:endParaRPr lang="en-US" sz="2800" b="0" strike="noStrike" spc="-1">
                        <a:latin typeface="Arial"/>
                      </a:endParaRPr>
                    </a:p>
                  </a:txBody>
                  <a:tcPr marL="17640" marR="17640">
                    <a:lnL w="12240">
                      <a:solidFill>
                        <a:srgbClr val="FFFFFF"/>
                      </a:solidFill>
                    </a:lnL>
                    <a:lnR w="12240">
                      <a:solidFill>
                        <a:srgbClr val="FFFFFF"/>
                      </a:solidFill>
                    </a:lnR>
                    <a:lnT w="12240">
                      <a:solidFill>
                        <a:srgbClr val="FFFFFF"/>
                      </a:solidFill>
                    </a:lnT>
                    <a:lnB w="38160">
                      <a:solidFill>
                        <a:srgbClr val="FFFFFF"/>
                      </a:solidFill>
                    </a:lnB>
                    <a:solidFill>
                      <a:srgbClr val="727CA3"/>
                    </a:solidFill>
                  </a:tcPr>
                </a:tc>
                <a:tc>
                  <a:txBody>
                    <a:bodyPr/>
                    <a:lstStyle/>
                    <a:p>
                      <a:pPr algn="just">
                        <a:lnSpc>
                          <a:spcPct val="115000"/>
                        </a:lnSpc>
                      </a:pPr>
                      <a:r>
                        <a:rPr lang="en-US" sz="2800" b="1" strike="noStrike" spc="-1">
                          <a:solidFill>
                            <a:srgbClr val="FFFFFF"/>
                          </a:solidFill>
                          <a:latin typeface="Gill Sans MT"/>
                        </a:rPr>
                        <a:t>Is The Same As</a:t>
                      </a:r>
                      <a:endParaRPr lang="en-US" sz="2800" b="0" strike="noStrike" spc="-1">
                        <a:latin typeface="Arial"/>
                      </a:endParaRPr>
                    </a:p>
                  </a:txBody>
                  <a:tcPr marL="17640" marR="17640">
                    <a:lnL w="12240">
                      <a:solidFill>
                        <a:srgbClr val="FFFFFF"/>
                      </a:solidFill>
                    </a:lnL>
                    <a:lnR w="12240">
                      <a:solidFill>
                        <a:srgbClr val="FFFFFF"/>
                      </a:solidFill>
                    </a:lnR>
                    <a:lnT w="12240">
                      <a:solidFill>
                        <a:srgbClr val="FFFFFF"/>
                      </a:solidFill>
                    </a:lnT>
                    <a:lnB w="38160">
                      <a:solidFill>
                        <a:srgbClr val="FFFFFF"/>
                      </a:solidFill>
                    </a:lnB>
                    <a:solidFill>
                      <a:srgbClr val="727CA3"/>
                    </a:solidFill>
                  </a:tcPr>
                </a:tc>
                <a:extLst>
                  <a:ext uri="{0D108BD9-81ED-4DB2-BD59-A6C34878D82A}">
                    <a16:rowId xmlns:a16="http://schemas.microsoft.com/office/drawing/2014/main" val="10000"/>
                  </a:ext>
                </a:extLst>
              </a:tr>
              <a:tr h="672480">
                <a:tc>
                  <a:txBody>
                    <a:bodyPr/>
                    <a:lstStyle/>
                    <a:p>
                      <a:pPr algn="just">
                        <a:lnSpc>
                          <a:spcPct val="115000"/>
                        </a:lnSpc>
                      </a:pPr>
                      <a:r>
                        <a:rPr lang="en-US" sz="2800" b="1" strike="noStrike" spc="-1">
                          <a:solidFill>
                            <a:srgbClr val="000000"/>
                          </a:solidFill>
                          <a:latin typeface="Gill Sans MT"/>
                        </a:rPr>
                        <a:t>=</a:t>
                      </a:r>
                      <a:endParaRPr lang="en-US" sz="2800" b="0" strike="noStrike" spc="-1">
                        <a:latin typeface="Arial"/>
                      </a:endParaRPr>
                    </a:p>
                  </a:txBody>
                  <a:tcPr marL="17640" marR="1764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BECF0"/>
                    </a:solidFill>
                  </a:tcPr>
                </a:tc>
                <a:tc>
                  <a:txBody>
                    <a:bodyPr/>
                    <a:lstStyle/>
                    <a:p>
                      <a:pPr algn="just">
                        <a:lnSpc>
                          <a:spcPct val="115000"/>
                        </a:lnSpc>
                      </a:pPr>
                      <a:r>
                        <a:rPr lang="en-US" sz="2800" b="0" strike="noStrike" spc="-1" dirty="0">
                          <a:solidFill>
                            <a:srgbClr val="000000"/>
                          </a:solidFill>
                          <a:latin typeface="Gill Sans MT"/>
                        </a:rPr>
                        <a:t>$x=$y</a:t>
                      </a:r>
                      <a:endParaRPr lang="en-US" sz="2800" b="0" strike="noStrike" spc="-1" dirty="0">
                        <a:latin typeface="Arial"/>
                      </a:endParaRPr>
                    </a:p>
                  </a:txBody>
                  <a:tcPr marL="17640" marR="1764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5D7E0"/>
                    </a:solidFill>
                  </a:tcPr>
                </a:tc>
                <a:tc>
                  <a:txBody>
                    <a:bodyPr/>
                    <a:lstStyle/>
                    <a:p>
                      <a:pPr algn="just">
                        <a:lnSpc>
                          <a:spcPct val="115000"/>
                        </a:lnSpc>
                      </a:pPr>
                      <a:r>
                        <a:rPr lang="en-US" sz="2800" b="0" strike="noStrike" spc="-1" dirty="0">
                          <a:solidFill>
                            <a:srgbClr val="000000"/>
                          </a:solidFill>
                          <a:latin typeface="Gill Sans MT"/>
                        </a:rPr>
                        <a:t>$x=$y</a:t>
                      </a:r>
                      <a:endParaRPr lang="en-US" sz="2800" b="0" strike="noStrike" spc="-1" dirty="0">
                        <a:latin typeface="Arial"/>
                      </a:endParaRPr>
                    </a:p>
                  </a:txBody>
                  <a:tcPr marL="17640" marR="1764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5D7E0"/>
                    </a:solidFill>
                  </a:tcPr>
                </a:tc>
                <a:extLst>
                  <a:ext uri="{0D108BD9-81ED-4DB2-BD59-A6C34878D82A}">
                    <a16:rowId xmlns:a16="http://schemas.microsoft.com/office/drawing/2014/main" val="10001"/>
                  </a:ext>
                </a:extLst>
              </a:tr>
              <a:tr h="672480">
                <a:tc>
                  <a:txBody>
                    <a:bodyPr/>
                    <a:lstStyle/>
                    <a:p>
                      <a:pPr algn="just">
                        <a:lnSpc>
                          <a:spcPct val="115000"/>
                        </a:lnSpc>
                      </a:pPr>
                      <a:r>
                        <a:rPr lang="en-US" sz="2800" b="1" strike="noStrike" spc="-1">
                          <a:solidFill>
                            <a:srgbClr val="000000"/>
                          </a:solidFill>
                          <a:latin typeface="Gill Sans MT"/>
                        </a:rPr>
                        <a:t>+=</a:t>
                      </a:r>
                      <a:endParaRPr lang="en-US" sz="2800" b="0" strike="noStrike" spc="-1">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EBECF0"/>
                    </a:solidFill>
                  </a:tcPr>
                </a:tc>
                <a:tc>
                  <a:txBody>
                    <a:bodyPr/>
                    <a:lstStyle/>
                    <a:p>
                      <a:pPr algn="just">
                        <a:lnSpc>
                          <a:spcPct val="115000"/>
                        </a:lnSpc>
                      </a:pPr>
                      <a:r>
                        <a:rPr lang="en-US" sz="2800" b="0" strike="noStrike" spc="-1" dirty="0">
                          <a:solidFill>
                            <a:srgbClr val="000000"/>
                          </a:solidFill>
                          <a:latin typeface="Gill Sans MT"/>
                        </a:rPr>
                        <a:t>$x+=$y</a:t>
                      </a:r>
                      <a:endParaRPr lang="en-US" sz="2800" b="0" strike="noStrike" spc="-1" dirty="0">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EBECF0"/>
                    </a:solidFill>
                  </a:tcPr>
                </a:tc>
                <a:tc>
                  <a:txBody>
                    <a:bodyPr/>
                    <a:lstStyle/>
                    <a:p>
                      <a:pPr algn="just">
                        <a:lnSpc>
                          <a:spcPct val="115000"/>
                        </a:lnSpc>
                      </a:pPr>
                      <a:r>
                        <a:rPr lang="en-US" sz="2800" b="0" strike="noStrike" spc="-1" dirty="0">
                          <a:solidFill>
                            <a:srgbClr val="000000"/>
                          </a:solidFill>
                          <a:latin typeface="Gill Sans MT"/>
                        </a:rPr>
                        <a:t>$x=$x+$y</a:t>
                      </a:r>
                      <a:endParaRPr lang="en-US" sz="2800" b="0" strike="noStrike" spc="-1" dirty="0">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EBECF0"/>
                    </a:solidFill>
                  </a:tcPr>
                </a:tc>
                <a:extLst>
                  <a:ext uri="{0D108BD9-81ED-4DB2-BD59-A6C34878D82A}">
                    <a16:rowId xmlns:a16="http://schemas.microsoft.com/office/drawing/2014/main" val="10002"/>
                  </a:ext>
                </a:extLst>
              </a:tr>
              <a:tr h="672480">
                <a:tc>
                  <a:txBody>
                    <a:bodyPr/>
                    <a:lstStyle/>
                    <a:p>
                      <a:pPr algn="just">
                        <a:lnSpc>
                          <a:spcPct val="115000"/>
                        </a:lnSpc>
                      </a:pPr>
                      <a:r>
                        <a:rPr lang="en-US" sz="2800" b="1" strike="noStrike" spc="-1">
                          <a:solidFill>
                            <a:srgbClr val="000000"/>
                          </a:solidFill>
                          <a:latin typeface="Gill Sans MT"/>
                        </a:rPr>
                        <a:t>-=</a:t>
                      </a:r>
                      <a:endParaRPr lang="en-US" sz="2800" b="0" strike="noStrike" spc="-1">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EBECF0"/>
                    </a:solidFill>
                  </a:tcPr>
                </a:tc>
                <a:tc>
                  <a:txBody>
                    <a:bodyPr/>
                    <a:lstStyle/>
                    <a:p>
                      <a:pPr algn="just">
                        <a:lnSpc>
                          <a:spcPct val="115000"/>
                        </a:lnSpc>
                      </a:pPr>
                      <a:r>
                        <a:rPr lang="en-US" sz="2800" b="0" strike="noStrike" spc="-1" dirty="0">
                          <a:solidFill>
                            <a:srgbClr val="000000"/>
                          </a:solidFill>
                          <a:latin typeface="Gill Sans MT"/>
                        </a:rPr>
                        <a:t>$x-=$y</a:t>
                      </a:r>
                      <a:endParaRPr lang="en-US" sz="2800" b="0" strike="noStrike" spc="-1" dirty="0">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D5D7E0"/>
                    </a:solidFill>
                  </a:tcPr>
                </a:tc>
                <a:tc>
                  <a:txBody>
                    <a:bodyPr/>
                    <a:lstStyle/>
                    <a:p>
                      <a:pPr algn="just">
                        <a:lnSpc>
                          <a:spcPct val="115000"/>
                        </a:lnSpc>
                      </a:pPr>
                      <a:r>
                        <a:rPr lang="en-US" sz="2800" b="0" strike="noStrike" spc="-1" dirty="0">
                          <a:solidFill>
                            <a:srgbClr val="000000"/>
                          </a:solidFill>
                          <a:latin typeface="Gill Sans MT"/>
                        </a:rPr>
                        <a:t>$x=$x-$y</a:t>
                      </a:r>
                      <a:endParaRPr lang="en-US" sz="2800" b="0" strike="noStrike" spc="-1" dirty="0">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D5D7E0"/>
                    </a:solidFill>
                  </a:tcPr>
                </a:tc>
                <a:extLst>
                  <a:ext uri="{0D108BD9-81ED-4DB2-BD59-A6C34878D82A}">
                    <a16:rowId xmlns:a16="http://schemas.microsoft.com/office/drawing/2014/main" val="10003"/>
                  </a:ext>
                </a:extLst>
              </a:tr>
              <a:tr h="672480">
                <a:tc>
                  <a:txBody>
                    <a:bodyPr/>
                    <a:lstStyle/>
                    <a:p>
                      <a:pPr algn="just">
                        <a:lnSpc>
                          <a:spcPct val="115000"/>
                        </a:lnSpc>
                      </a:pPr>
                      <a:r>
                        <a:rPr lang="en-US" sz="2800" b="1" strike="noStrike" spc="-1">
                          <a:solidFill>
                            <a:srgbClr val="000000"/>
                          </a:solidFill>
                          <a:latin typeface="Gill Sans MT"/>
                        </a:rPr>
                        <a:t>*=</a:t>
                      </a:r>
                      <a:endParaRPr lang="en-US" sz="2800" b="0" strike="noStrike" spc="-1">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EBECF0"/>
                    </a:solidFill>
                  </a:tcPr>
                </a:tc>
                <a:tc>
                  <a:txBody>
                    <a:bodyPr/>
                    <a:lstStyle/>
                    <a:p>
                      <a:pPr algn="just">
                        <a:lnSpc>
                          <a:spcPct val="115000"/>
                        </a:lnSpc>
                      </a:pPr>
                      <a:r>
                        <a:rPr lang="en-US" sz="2800" b="0" strike="noStrike" spc="-1" dirty="0">
                          <a:solidFill>
                            <a:srgbClr val="000000"/>
                          </a:solidFill>
                          <a:latin typeface="Gill Sans MT"/>
                        </a:rPr>
                        <a:t>$x*=$y</a:t>
                      </a:r>
                      <a:endParaRPr lang="en-US" sz="2800" b="0" strike="noStrike" spc="-1" dirty="0">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EBECF0"/>
                    </a:solidFill>
                  </a:tcPr>
                </a:tc>
                <a:tc>
                  <a:txBody>
                    <a:bodyPr/>
                    <a:lstStyle/>
                    <a:p>
                      <a:pPr algn="just">
                        <a:lnSpc>
                          <a:spcPct val="115000"/>
                        </a:lnSpc>
                      </a:pPr>
                      <a:r>
                        <a:rPr lang="en-US" sz="2800" b="0" strike="noStrike" spc="-1" dirty="0">
                          <a:solidFill>
                            <a:srgbClr val="000000"/>
                          </a:solidFill>
                          <a:latin typeface="Gill Sans MT"/>
                        </a:rPr>
                        <a:t>$x=$x*$y</a:t>
                      </a:r>
                      <a:endParaRPr lang="en-US" sz="2800" b="0" strike="noStrike" spc="-1" dirty="0">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EBECF0"/>
                    </a:solidFill>
                  </a:tcPr>
                </a:tc>
                <a:extLst>
                  <a:ext uri="{0D108BD9-81ED-4DB2-BD59-A6C34878D82A}">
                    <a16:rowId xmlns:a16="http://schemas.microsoft.com/office/drawing/2014/main" val="10004"/>
                  </a:ext>
                </a:extLst>
              </a:tr>
              <a:tr h="672480">
                <a:tc>
                  <a:txBody>
                    <a:bodyPr/>
                    <a:lstStyle/>
                    <a:p>
                      <a:pPr algn="just">
                        <a:lnSpc>
                          <a:spcPct val="115000"/>
                        </a:lnSpc>
                      </a:pPr>
                      <a:r>
                        <a:rPr lang="en-US" sz="2800" b="1" strike="noStrike" spc="-1">
                          <a:solidFill>
                            <a:srgbClr val="000000"/>
                          </a:solidFill>
                          <a:latin typeface="Gill Sans MT"/>
                        </a:rPr>
                        <a:t>/=</a:t>
                      </a:r>
                      <a:endParaRPr lang="en-US" sz="2800" b="0" strike="noStrike" spc="-1">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EBECF0"/>
                    </a:solidFill>
                  </a:tcPr>
                </a:tc>
                <a:tc>
                  <a:txBody>
                    <a:bodyPr/>
                    <a:lstStyle/>
                    <a:p>
                      <a:pPr algn="just">
                        <a:lnSpc>
                          <a:spcPct val="115000"/>
                        </a:lnSpc>
                      </a:pPr>
                      <a:r>
                        <a:rPr lang="en-US" sz="2800" b="0" strike="noStrike" spc="-1" dirty="0">
                          <a:solidFill>
                            <a:srgbClr val="000000"/>
                          </a:solidFill>
                          <a:latin typeface="Gill Sans MT"/>
                        </a:rPr>
                        <a:t>$x/=$y</a:t>
                      </a:r>
                      <a:endParaRPr lang="en-US" sz="2800" b="0" strike="noStrike" spc="-1" dirty="0">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D5D7E0"/>
                    </a:solidFill>
                  </a:tcPr>
                </a:tc>
                <a:tc>
                  <a:txBody>
                    <a:bodyPr/>
                    <a:lstStyle/>
                    <a:p>
                      <a:pPr algn="just">
                        <a:lnSpc>
                          <a:spcPct val="115000"/>
                        </a:lnSpc>
                      </a:pPr>
                      <a:r>
                        <a:rPr lang="en-US" sz="2800" b="0" strike="noStrike" spc="-1" dirty="0">
                          <a:solidFill>
                            <a:srgbClr val="000000"/>
                          </a:solidFill>
                          <a:latin typeface="Gill Sans MT"/>
                        </a:rPr>
                        <a:t>$x=$x/$y</a:t>
                      </a:r>
                      <a:endParaRPr lang="en-US" sz="2800" b="0" strike="noStrike" spc="-1" dirty="0">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D5D7E0"/>
                    </a:solidFill>
                  </a:tcPr>
                </a:tc>
                <a:extLst>
                  <a:ext uri="{0D108BD9-81ED-4DB2-BD59-A6C34878D82A}">
                    <a16:rowId xmlns:a16="http://schemas.microsoft.com/office/drawing/2014/main" val="10005"/>
                  </a:ext>
                </a:extLst>
              </a:tr>
              <a:tr h="672480">
                <a:tc>
                  <a:txBody>
                    <a:bodyPr/>
                    <a:lstStyle/>
                    <a:p>
                      <a:pPr algn="just">
                        <a:lnSpc>
                          <a:spcPct val="115000"/>
                        </a:lnSpc>
                      </a:pPr>
                      <a:r>
                        <a:rPr lang="en-US" sz="2800" b="1" strike="noStrike" spc="-1">
                          <a:solidFill>
                            <a:srgbClr val="000000"/>
                          </a:solidFill>
                          <a:latin typeface="Gill Sans MT"/>
                        </a:rPr>
                        <a:t>.=</a:t>
                      </a:r>
                      <a:endParaRPr lang="en-US" sz="2800" b="0" strike="noStrike" spc="-1">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EBECF0"/>
                    </a:solidFill>
                  </a:tcPr>
                </a:tc>
                <a:tc>
                  <a:txBody>
                    <a:bodyPr/>
                    <a:lstStyle/>
                    <a:p>
                      <a:pPr algn="just">
                        <a:lnSpc>
                          <a:spcPct val="115000"/>
                        </a:lnSpc>
                      </a:pPr>
                      <a:r>
                        <a:rPr lang="en-US" sz="2800" b="0" strike="noStrike" spc="-1" dirty="0">
                          <a:solidFill>
                            <a:srgbClr val="000000"/>
                          </a:solidFill>
                          <a:latin typeface="Gill Sans MT"/>
                        </a:rPr>
                        <a:t>$x.=$y</a:t>
                      </a:r>
                      <a:endParaRPr lang="en-US" sz="2800" b="0" strike="noStrike" spc="-1" dirty="0">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EBECF0"/>
                    </a:solidFill>
                  </a:tcPr>
                </a:tc>
                <a:tc>
                  <a:txBody>
                    <a:bodyPr/>
                    <a:lstStyle/>
                    <a:p>
                      <a:pPr algn="just">
                        <a:lnSpc>
                          <a:spcPct val="115000"/>
                        </a:lnSpc>
                      </a:pPr>
                      <a:r>
                        <a:rPr lang="en-US" sz="2800" b="0" strike="noStrike" spc="-1" dirty="0">
                          <a:solidFill>
                            <a:srgbClr val="000000"/>
                          </a:solidFill>
                          <a:latin typeface="Gill Sans MT"/>
                        </a:rPr>
                        <a:t>$x=$</a:t>
                      </a:r>
                      <a:r>
                        <a:rPr lang="en-US" sz="2800" b="0" strike="noStrike" spc="-1" dirty="0" err="1">
                          <a:solidFill>
                            <a:srgbClr val="000000"/>
                          </a:solidFill>
                          <a:latin typeface="Gill Sans MT"/>
                        </a:rPr>
                        <a:t>x.$y</a:t>
                      </a:r>
                      <a:endParaRPr lang="en-US" sz="2800" b="0" strike="noStrike" spc="-1" dirty="0">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EBECF0"/>
                    </a:solidFill>
                  </a:tcPr>
                </a:tc>
                <a:extLst>
                  <a:ext uri="{0D108BD9-81ED-4DB2-BD59-A6C34878D82A}">
                    <a16:rowId xmlns:a16="http://schemas.microsoft.com/office/drawing/2014/main" val="10006"/>
                  </a:ext>
                </a:extLst>
              </a:tr>
              <a:tr h="670680">
                <a:tc>
                  <a:txBody>
                    <a:bodyPr/>
                    <a:lstStyle/>
                    <a:p>
                      <a:pPr algn="just">
                        <a:lnSpc>
                          <a:spcPct val="115000"/>
                        </a:lnSpc>
                      </a:pPr>
                      <a:r>
                        <a:rPr lang="en-US" sz="2800" b="1" strike="noStrike" spc="-1">
                          <a:solidFill>
                            <a:srgbClr val="000000"/>
                          </a:solidFill>
                          <a:latin typeface="Gill Sans MT"/>
                        </a:rPr>
                        <a:t>%=</a:t>
                      </a:r>
                      <a:endParaRPr lang="en-US" sz="2800" b="0" strike="noStrike" spc="-1">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EBECF0"/>
                    </a:solidFill>
                  </a:tcPr>
                </a:tc>
                <a:tc>
                  <a:txBody>
                    <a:bodyPr/>
                    <a:lstStyle/>
                    <a:p>
                      <a:pPr algn="just">
                        <a:lnSpc>
                          <a:spcPct val="115000"/>
                        </a:lnSpc>
                      </a:pPr>
                      <a:r>
                        <a:rPr lang="en-US" sz="2800" b="0" strike="noStrike" spc="-1" dirty="0">
                          <a:solidFill>
                            <a:srgbClr val="000000"/>
                          </a:solidFill>
                          <a:latin typeface="Gill Sans MT"/>
                        </a:rPr>
                        <a:t>$x%=$y</a:t>
                      </a:r>
                      <a:endParaRPr lang="en-US" sz="2800" b="0" strike="noStrike" spc="-1" dirty="0">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D5D7E0"/>
                    </a:solidFill>
                  </a:tcPr>
                </a:tc>
                <a:tc>
                  <a:txBody>
                    <a:bodyPr/>
                    <a:lstStyle/>
                    <a:p>
                      <a:pPr algn="just">
                        <a:lnSpc>
                          <a:spcPct val="115000"/>
                        </a:lnSpc>
                      </a:pPr>
                      <a:r>
                        <a:rPr lang="en-US" sz="2800" b="0" strike="noStrike" spc="-1" dirty="0">
                          <a:solidFill>
                            <a:srgbClr val="000000"/>
                          </a:solidFill>
                          <a:latin typeface="Gill Sans MT"/>
                        </a:rPr>
                        <a:t>$x=$x%$y</a:t>
                      </a:r>
                      <a:endParaRPr lang="en-US" sz="2800" b="0" strike="noStrike" spc="-1" dirty="0">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D5D7E0"/>
                    </a:solidFill>
                  </a:tcPr>
                </a:tc>
                <a:extLst>
                  <a:ext uri="{0D108BD9-81ED-4DB2-BD59-A6C34878D82A}">
                    <a16:rowId xmlns:a16="http://schemas.microsoft.com/office/drawing/2014/main" val="10007"/>
                  </a:ext>
                </a:extLst>
              </a:tr>
            </a:tbl>
          </a:graphicData>
        </a:graphic>
      </p:graphicFrame>
      <p:sp>
        <p:nvSpPr>
          <p:cNvPr id="230" name="CustomShape 3"/>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765B0692-5EA4-43C3-A718-285359F981B6}" type="slidenum">
              <a:rPr lang="en-US" sz="1400" b="0" strike="noStrike" spc="-1">
                <a:solidFill>
                  <a:srgbClr val="464653"/>
                </a:solidFill>
                <a:latin typeface="Gill Sans MT"/>
              </a:rPr>
              <a:t>29</a:t>
            </a:fld>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457200" y="76320"/>
            <a:ext cx="8228880" cy="1142280"/>
          </a:xfrm>
          <a:prstGeom prst="rect">
            <a:avLst/>
          </a:prstGeom>
          <a:noFill/>
          <a:ln>
            <a:noFill/>
          </a:ln>
        </p:spPr>
        <p:style>
          <a:lnRef idx="0">
            <a:scrgbClr r="0" g="0" b="0"/>
          </a:lnRef>
          <a:fillRef idx="0">
            <a:scrgbClr r="0" g="0" b="0"/>
          </a:fillRef>
          <a:effectRef idx="0">
            <a:scrgbClr r="0" g="0" b="0"/>
          </a:effectRef>
          <a:fontRef idx="minor"/>
        </p:style>
      </p:sp>
      <p:sp>
        <p:nvSpPr>
          <p:cNvPr id="142" name="CustomShape 2"/>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5485CEAB-67E7-4736-A7BA-695D4D84E97C}" type="slidenum">
              <a:rPr lang="en-US" sz="1400" b="0" strike="noStrike" spc="-1">
                <a:solidFill>
                  <a:srgbClr val="464653"/>
                </a:solidFill>
                <a:latin typeface="Gill Sans MT"/>
              </a:rPr>
              <a:t>3</a:t>
            </a:fld>
            <a:endParaRPr lang="en-US" sz="1400" b="0" strike="noStrike" spc="-1">
              <a:latin typeface="Arial"/>
            </a:endParaRPr>
          </a:p>
        </p:txBody>
      </p:sp>
      <p:sp>
        <p:nvSpPr>
          <p:cNvPr id="143" name="CustomShape 3"/>
          <p:cNvSpPr/>
          <p:nvPr/>
        </p:nvSpPr>
        <p:spPr>
          <a:xfrm>
            <a:off x="457200" y="1295280"/>
            <a:ext cx="8228880" cy="5028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601"/>
              </a:spcBef>
            </a:pPr>
            <a:r>
              <a:rPr lang="en-US" sz="2600" b="1" strike="noStrike" spc="-1" dirty="0">
                <a:solidFill>
                  <a:srgbClr val="000000"/>
                </a:solidFill>
                <a:latin typeface="Gill Sans MT"/>
              </a:rPr>
              <a:t>Prerequisites: </a:t>
            </a:r>
            <a:endParaRPr lang="en-US" sz="2600" b="0" strike="noStrike" spc="-1" dirty="0">
              <a:latin typeface="Arial"/>
            </a:endParaRPr>
          </a:p>
          <a:p>
            <a:pPr marL="548640" lvl="1" indent="-273600">
              <a:lnSpc>
                <a:spcPct val="100000"/>
              </a:lnSpc>
              <a:spcBef>
                <a:spcPts val="499"/>
              </a:spcBef>
              <a:buClr>
                <a:srgbClr val="9FB8CD"/>
              </a:buClr>
              <a:buSzPct val="76000"/>
              <a:buFont typeface="Wingdings 3" charset="2"/>
              <a:buChar char=""/>
            </a:pPr>
            <a:r>
              <a:rPr lang="en-US" sz="2300" b="0" strike="noStrike" spc="-1" dirty="0">
                <a:solidFill>
                  <a:srgbClr val="464653"/>
                </a:solidFill>
                <a:latin typeface="Gill Sans MT"/>
              </a:rPr>
              <a:t>basic understanding of computer programming, 	</a:t>
            </a:r>
            <a:endParaRPr lang="en-US" sz="2300" b="0" strike="noStrike" spc="-1" dirty="0">
              <a:latin typeface="Arial"/>
            </a:endParaRPr>
          </a:p>
          <a:p>
            <a:pPr marL="548640" lvl="1" indent="-273600">
              <a:lnSpc>
                <a:spcPct val="100000"/>
              </a:lnSpc>
              <a:spcBef>
                <a:spcPts val="499"/>
              </a:spcBef>
              <a:buClr>
                <a:srgbClr val="9FB8CD"/>
              </a:buClr>
              <a:buSzPct val="76000"/>
              <a:buFont typeface="Wingdings 3" charset="2"/>
              <a:buChar char=""/>
            </a:pPr>
            <a:r>
              <a:rPr lang="en-US" sz="2300" b="0" strike="noStrike" spc="-1" dirty="0">
                <a:solidFill>
                  <a:srgbClr val="464653"/>
                </a:solidFill>
                <a:latin typeface="Gill Sans MT"/>
              </a:rPr>
              <a:t>Internet, Database</a:t>
            </a:r>
            <a:endParaRPr lang="en-US" sz="2300" b="0" strike="noStrike" spc="-1" dirty="0">
              <a:latin typeface="Arial"/>
            </a:endParaRPr>
          </a:p>
          <a:p>
            <a:pPr>
              <a:lnSpc>
                <a:spcPct val="100000"/>
              </a:lnSpc>
              <a:spcBef>
                <a:spcPts val="601"/>
              </a:spcBef>
            </a:pPr>
            <a:r>
              <a:rPr lang="en-US" sz="2600" b="1" strike="noStrike" spc="-1" dirty="0">
                <a:solidFill>
                  <a:srgbClr val="000000"/>
                </a:solidFill>
                <a:latin typeface="Gill Sans MT"/>
              </a:rPr>
              <a:t>Tools </a:t>
            </a:r>
            <a:endParaRPr lang="en-US" sz="2600" b="0" strike="noStrike" spc="-1" dirty="0">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XAMPP</a:t>
            </a:r>
            <a:endParaRPr lang="en-US" sz="2600" b="0" strike="noStrike" spc="-1" dirty="0">
              <a:latin typeface="Arial"/>
            </a:endParaRPr>
          </a:p>
          <a:p>
            <a:pPr marL="548640" lvl="1" indent="-273600">
              <a:lnSpc>
                <a:spcPct val="100000"/>
              </a:lnSpc>
              <a:spcBef>
                <a:spcPts val="499"/>
              </a:spcBef>
              <a:buClr>
                <a:srgbClr val="9FB8CD"/>
              </a:buClr>
              <a:buSzPct val="76000"/>
              <a:buFont typeface="Wingdings 3" charset="2"/>
              <a:buChar char=""/>
            </a:pPr>
            <a:r>
              <a:rPr lang="en-US" sz="2300" b="0" strike="noStrike" spc="-1" dirty="0">
                <a:solidFill>
                  <a:srgbClr val="464653"/>
                </a:solidFill>
                <a:latin typeface="Gill Sans MT"/>
              </a:rPr>
              <a:t>PHP</a:t>
            </a:r>
            <a:endParaRPr lang="en-US" sz="2300" b="0" strike="noStrike" spc="-1" dirty="0">
              <a:latin typeface="Arial"/>
            </a:endParaRPr>
          </a:p>
          <a:p>
            <a:pPr marL="548640" lvl="1" indent="-273600">
              <a:lnSpc>
                <a:spcPct val="100000"/>
              </a:lnSpc>
              <a:spcBef>
                <a:spcPts val="499"/>
              </a:spcBef>
              <a:buClr>
                <a:srgbClr val="9FB8CD"/>
              </a:buClr>
              <a:buSzPct val="76000"/>
              <a:buFont typeface="Wingdings 3" charset="2"/>
              <a:buChar char=""/>
            </a:pPr>
            <a:r>
              <a:rPr lang="en-US" sz="2300" b="0" strike="noStrike" spc="-1" dirty="0">
                <a:solidFill>
                  <a:srgbClr val="464653"/>
                </a:solidFill>
                <a:latin typeface="Gill Sans MT"/>
              </a:rPr>
              <a:t>MySQL</a:t>
            </a:r>
            <a:endParaRPr lang="en-US" sz="2300" b="0" strike="noStrike" spc="-1" dirty="0">
              <a:latin typeface="Arial"/>
            </a:endParaRPr>
          </a:p>
          <a:p>
            <a:pPr marL="548640" lvl="1" indent="-273600">
              <a:lnSpc>
                <a:spcPct val="100000"/>
              </a:lnSpc>
              <a:spcBef>
                <a:spcPts val="499"/>
              </a:spcBef>
              <a:buClr>
                <a:srgbClr val="9FB8CD"/>
              </a:buClr>
              <a:buSzPct val="76000"/>
              <a:buFont typeface="Wingdings 3" charset="2"/>
              <a:buChar char=""/>
            </a:pPr>
            <a:r>
              <a:rPr lang="en-US" sz="2300" b="0" strike="noStrike" spc="-1" dirty="0">
                <a:solidFill>
                  <a:srgbClr val="464653"/>
                </a:solidFill>
                <a:latin typeface="Gill Sans MT"/>
              </a:rPr>
              <a:t>Apache </a:t>
            </a:r>
            <a:endParaRPr lang="en-US" sz="2300" b="0" strike="noStrike" spc="-1" dirty="0">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dirty="0">
                <a:solidFill>
                  <a:srgbClr val="000000"/>
                </a:solidFill>
                <a:latin typeface="Gill Sans MT"/>
              </a:rPr>
              <a:t>Browser  </a:t>
            </a:r>
            <a:endParaRPr lang="en-US" sz="2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2520" y="244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rPr>
              <a:t>Comparison operator </a:t>
            </a:r>
            <a:endParaRPr lang="en-US" sz="3200" b="0" strike="noStrike" spc="-1">
              <a:latin typeface="Arial"/>
            </a:endParaRPr>
          </a:p>
        </p:txBody>
      </p:sp>
      <p:graphicFrame>
        <p:nvGraphicFramePr>
          <p:cNvPr id="232" name="Table 2"/>
          <p:cNvGraphicFramePr/>
          <p:nvPr/>
        </p:nvGraphicFramePr>
        <p:xfrm>
          <a:off x="0" y="1371600"/>
          <a:ext cx="9143640" cy="5409720"/>
        </p:xfrm>
        <a:graphic>
          <a:graphicData uri="http://schemas.openxmlformats.org/drawingml/2006/table">
            <a:tbl>
              <a:tblPr/>
              <a:tblGrid>
                <a:gridCol w="1496520">
                  <a:extLst>
                    <a:ext uri="{9D8B030D-6E8A-4147-A177-3AD203B41FA5}">
                      <a16:colId xmlns:a16="http://schemas.microsoft.com/office/drawing/2014/main" val="20000"/>
                    </a:ext>
                  </a:extLst>
                </a:gridCol>
                <a:gridCol w="3760920">
                  <a:extLst>
                    <a:ext uri="{9D8B030D-6E8A-4147-A177-3AD203B41FA5}">
                      <a16:colId xmlns:a16="http://schemas.microsoft.com/office/drawing/2014/main" val="20001"/>
                    </a:ext>
                  </a:extLst>
                </a:gridCol>
                <a:gridCol w="3886200">
                  <a:extLst>
                    <a:ext uri="{9D8B030D-6E8A-4147-A177-3AD203B41FA5}">
                      <a16:colId xmlns:a16="http://schemas.microsoft.com/office/drawing/2014/main" val="20002"/>
                    </a:ext>
                  </a:extLst>
                </a:gridCol>
              </a:tblGrid>
              <a:tr h="851400">
                <a:tc>
                  <a:txBody>
                    <a:bodyPr/>
                    <a:lstStyle/>
                    <a:p>
                      <a:pPr algn="just">
                        <a:lnSpc>
                          <a:spcPct val="115000"/>
                        </a:lnSpc>
                      </a:pPr>
                      <a:r>
                        <a:rPr lang="en-US" sz="2400" b="1" strike="noStrike" spc="-1">
                          <a:solidFill>
                            <a:srgbClr val="FFFFFF"/>
                          </a:solidFill>
                          <a:latin typeface="Gill Sans MT"/>
                        </a:rPr>
                        <a:t>Operator</a:t>
                      </a:r>
                      <a:endParaRPr lang="en-US" sz="2400" b="0" strike="noStrike" spc="-1">
                        <a:latin typeface="Arial"/>
                      </a:endParaRPr>
                    </a:p>
                  </a:txBody>
                  <a:tcPr marL="17640" marR="17640">
                    <a:lnL w="12240">
                      <a:solidFill>
                        <a:srgbClr val="FFFFFF"/>
                      </a:solidFill>
                    </a:lnL>
                    <a:lnR w="12240">
                      <a:solidFill>
                        <a:srgbClr val="FFFFFF"/>
                      </a:solidFill>
                    </a:lnR>
                    <a:lnT w="12240">
                      <a:solidFill>
                        <a:srgbClr val="FFFFFF"/>
                      </a:solidFill>
                    </a:lnT>
                    <a:lnB w="38160">
                      <a:solidFill>
                        <a:srgbClr val="FFFFFF"/>
                      </a:solidFill>
                    </a:lnB>
                    <a:solidFill>
                      <a:srgbClr val="727CA3"/>
                    </a:solidFill>
                  </a:tcPr>
                </a:tc>
                <a:tc>
                  <a:txBody>
                    <a:bodyPr/>
                    <a:lstStyle/>
                    <a:p>
                      <a:pPr algn="just">
                        <a:lnSpc>
                          <a:spcPct val="115000"/>
                        </a:lnSpc>
                      </a:pPr>
                      <a:r>
                        <a:rPr lang="en-US" sz="2400" b="1" strike="noStrike" spc="-1">
                          <a:solidFill>
                            <a:srgbClr val="FFFFFF"/>
                          </a:solidFill>
                          <a:latin typeface="Gill Sans MT"/>
                        </a:rPr>
                        <a:t>Description</a:t>
                      </a:r>
                      <a:endParaRPr lang="en-US" sz="2400" b="0" strike="noStrike" spc="-1">
                        <a:latin typeface="Arial"/>
                      </a:endParaRPr>
                    </a:p>
                  </a:txBody>
                  <a:tcPr marL="17640" marR="17640">
                    <a:lnL w="12240">
                      <a:solidFill>
                        <a:srgbClr val="FFFFFF"/>
                      </a:solidFill>
                    </a:lnL>
                    <a:lnR w="12240">
                      <a:solidFill>
                        <a:srgbClr val="FFFFFF"/>
                      </a:solidFill>
                    </a:lnR>
                    <a:lnT w="12240">
                      <a:solidFill>
                        <a:srgbClr val="FFFFFF"/>
                      </a:solidFill>
                    </a:lnT>
                    <a:lnB w="38160">
                      <a:solidFill>
                        <a:srgbClr val="FFFFFF"/>
                      </a:solidFill>
                    </a:lnB>
                    <a:solidFill>
                      <a:srgbClr val="727CA3"/>
                    </a:solidFill>
                  </a:tcPr>
                </a:tc>
                <a:tc>
                  <a:txBody>
                    <a:bodyPr/>
                    <a:lstStyle/>
                    <a:p>
                      <a:pPr algn="just">
                        <a:lnSpc>
                          <a:spcPct val="115000"/>
                        </a:lnSpc>
                      </a:pPr>
                      <a:r>
                        <a:rPr lang="en-US" sz="2400" b="1" strike="noStrike" spc="-1">
                          <a:solidFill>
                            <a:srgbClr val="FFFFFF"/>
                          </a:solidFill>
                          <a:latin typeface="Gill Sans MT"/>
                        </a:rPr>
                        <a:t>Example</a:t>
                      </a:r>
                      <a:endParaRPr lang="en-US" sz="2400" b="0" strike="noStrike" spc="-1">
                        <a:latin typeface="Arial"/>
                      </a:endParaRPr>
                    </a:p>
                  </a:txBody>
                  <a:tcPr marL="17640" marR="17640">
                    <a:lnL w="12240">
                      <a:solidFill>
                        <a:srgbClr val="FFFFFF"/>
                      </a:solidFill>
                    </a:lnL>
                    <a:lnR w="12240">
                      <a:solidFill>
                        <a:srgbClr val="FFFFFF"/>
                      </a:solidFill>
                    </a:lnR>
                    <a:lnT w="12240">
                      <a:solidFill>
                        <a:srgbClr val="FFFFFF"/>
                      </a:solidFill>
                    </a:lnT>
                    <a:lnB w="38160">
                      <a:solidFill>
                        <a:srgbClr val="FFFFFF"/>
                      </a:solidFill>
                    </a:lnB>
                    <a:solidFill>
                      <a:srgbClr val="727CA3"/>
                    </a:solidFill>
                  </a:tcPr>
                </a:tc>
                <a:extLst>
                  <a:ext uri="{0D108BD9-81ED-4DB2-BD59-A6C34878D82A}">
                    <a16:rowId xmlns:a16="http://schemas.microsoft.com/office/drawing/2014/main" val="10000"/>
                  </a:ext>
                </a:extLst>
              </a:tr>
              <a:tr h="741600">
                <a:tc>
                  <a:txBody>
                    <a:bodyPr/>
                    <a:lstStyle/>
                    <a:p>
                      <a:pPr algn="just">
                        <a:lnSpc>
                          <a:spcPct val="115000"/>
                        </a:lnSpc>
                      </a:pPr>
                      <a:r>
                        <a:rPr lang="en-US" sz="2400" b="1" strike="noStrike" spc="-1">
                          <a:solidFill>
                            <a:srgbClr val="000000"/>
                          </a:solidFill>
                          <a:latin typeface="Gill Sans MT"/>
                        </a:rPr>
                        <a:t>==</a:t>
                      </a:r>
                      <a:endParaRPr lang="en-US" sz="2400" b="0" strike="noStrike" spc="-1">
                        <a:latin typeface="Arial"/>
                      </a:endParaRPr>
                    </a:p>
                  </a:txBody>
                  <a:tcPr marL="17640" marR="1764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BECF0"/>
                    </a:solidFill>
                  </a:tcPr>
                </a:tc>
                <a:tc>
                  <a:txBody>
                    <a:bodyPr/>
                    <a:lstStyle/>
                    <a:p>
                      <a:pPr algn="just">
                        <a:lnSpc>
                          <a:spcPct val="115000"/>
                        </a:lnSpc>
                      </a:pPr>
                      <a:r>
                        <a:rPr lang="en-US" sz="2400" b="0" strike="noStrike" spc="-1">
                          <a:solidFill>
                            <a:srgbClr val="000000"/>
                          </a:solidFill>
                          <a:latin typeface="Gill Sans MT"/>
                        </a:rPr>
                        <a:t>is equal to</a:t>
                      </a:r>
                      <a:endParaRPr lang="en-US" sz="2400" b="0" strike="noStrike" spc="-1">
                        <a:latin typeface="Arial"/>
                      </a:endParaRPr>
                    </a:p>
                  </a:txBody>
                  <a:tcPr marL="17640" marR="1764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5D7E0"/>
                    </a:solidFill>
                  </a:tcPr>
                </a:tc>
                <a:tc>
                  <a:txBody>
                    <a:bodyPr/>
                    <a:lstStyle/>
                    <a:p>
                      <a:pPr algn="just">
                        <a:lnSpc>
                          <a:spcPct val="115000"/>
                        </a:lnSpc>
                      </a:pPr>
                      <a:r>
                        <a:rPr lang="en-US" sz="2400" b="0" strike="noStrike" spc="-1">
                          <a:solidFill>
                            <a:srgbClr val="000000"/>
                          </a:solidFill>
                          <a:latin typeface="Gill Sans MT"/>
                        </a:rPr>
                        <a:t>5==8 returns false</a:t>
                      </a:r>
                      <a:endParaRPr lang="en-US" sz="2400" b="0" strike="noStrike" spc="-1">
                        <a:latin typeface="Arial"/>
                      </a:endParaRPr>
                    </a:p>
                  </a:txBody>
                  <a:tcPr marL="17640" marR="1764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5D7E0"/>
                    </a:solidFill>
                  </a:tcPr>
                </a:tc>
                <a:extLst>
                  <a:ext uri="{0D108BD9-81ED-4DB2-BD59-A6C34878D82A}">
                    <a16:rowId xmlns:a16="http://schemas.microsoft.com/office/drawing/2014/main" val="10001"/>
                  </a:ext>
                </a:extLst>
              </a:tr>
              <a:tr h="741600">
                <a:tc>
                  <a:txBody>
                    <a:bodyPr/>
                    <a:lstStyle/>
                    <a:p>
                      <a:pPr algn="just">
                        <a:lnSpc>
                          <a:spcPct val="115000"/>
                        </a:lnSpc>
                      </a:pPr>
                      <a:r>
                        <a:rPr lang="en-US" sz="2400" b="1" strike="noStrike" spc="-1">
                          <a:solidFill>
                            <a:srgbClr val="000000"/>
                          </a:solidFill>
                          <a:latin typeface="Gill Sans MT"/>
                        </a:rPr>
                        <a:t>!=</a:t>
                      </a:r>
                      <a:endParaRPr lang="en-US" sz="2400" b="0" strike="noStrike" spc="-1">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EBECF0"/>
                    </a:solidFill>
                  </a:tcPr>
                </a:tc>
                <a:tc>
                  <a:txBody>
                    <a:bodyPr/>
                    <a:lstStyle/>
                    <a:p>
                      <a:pPr algn="just">
                        <a:lnSpc>
                          <a:spcPct val="115000"/>
                        </a:lnSpc>
                      </a:pPr>
                      <a:r>
                        <a:rPr lang="en-US" sz="2400" b="0" strike="noStrike" spc="-1">
                          <a:solidFill>
                            <a:srgbClr val="000000"/>
                          </a:solidFill>
                          <a:latin typeface="Gill Sans MT"/>
                        </a:rPr>
                        <a:t>is not equal</a:t>
                      </a:r>
                      <a:endParaRPr lang="en-US" sz="2400" b="0" strike="noStrike" spc="-1">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EBECF0"/>
                    </a:solidFill>
                  </a:tcPr>
                </a:tc>
                <a:tc>
                  <a:txBody>
                    <a:bodyPr/>
                    <a:lstStyle/>
                    <a:p>
                      <a:pPr algn="just">
                        <a:lnSpc>
                          <a:spcPct val="115000"/>
                        </a:lnSpc>
                      </a:pPr>
                      <a:r>
                        <a:rPr lang="en-US" sz="2400" b="0" strike="noStrike" spc="-1">
                          <a:solidFill>
                            <a:srgbClr val="000000"/>
                          </a:solidFill>
                          <a:latin typeface="Gill Sans MT"/>
                        </a:rPr>
                        <a:t>5!=8 returns true</a:t>
                      </a:r>
                      <a:endParaRPr lang="en-US" sz="2400" b="0" strike="noStrike" spc="-1">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EBECF0"/>
                    </a:solidFill>
                  </a:tcPr>
                </a:tc>
                <a:extLst>
                  <a:ext uri="{0D108BD9-81ED-4DB2-BD59-A6C34878D82A}">
                    <a16:rowId xmlns:a16="http://schemas.microsoft.com/office/drawing/2014/main" val="10002"/>
                  </a:ext>
                </a:extLst>
              </a:tr>
              <a:tr h="741600">
                <a:tc>
                  <a:txBody>
                    <a:bodyPr/>
                    <a:lstStyle/>
                    <a:p>
                      <a:pPr algn="just">
                        <a:lnSpc>
                          <a:spcPct val="115000"/>
                        </a:lnSpc>
                      </a:pPr>
                      <a:r>
                        <a:rPr lang="en-US" sz="2400" b="1" strike="noStrike" spc="-1">
                          <a:solidFill>
                            <a:srgbClr val="000000"/>
                          </a:solidFill>
                          <a:latin typeface="Gill Sans MT"/>
                        </a:rPr>
                        <a:t>&gt; </a:t>
                      </a:r>
                      <a:endParaRPr lang="en-US" sz="2400" b="0" strike="noStrike" spc="-1">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EBECF0"/>
                    </a:solidFill>
                  </a:tcPr>
                </a:tc>
                <a:tc>
                  <a:txBody>
                    <a:bodyPr/>
                    <a:lstStyle/>
                    <a:p>
                      <a:pPr algn="just">
                        <a:lnSpc>
                          <a:spcPct val="115000"/>
                        </a:lnSpc>
                      </a:pPr>
                      <a:r>
                        <a:rPr lang="en-US" sz="2400" b="0" strike="noStrike" spc="-1">
                          <a:solidFill>
                            <a:srgbClr val="000000"/>
                          </a:solidFill>
                          <a:latin typeface="Gill Sans MT"/>
                        </a:rPr>
                        <a:t>is greater than</a:t>
                      </a:r>
                      <a:endParaRPr lang="en-US" sz="2400" b="0" strike="noStrike" spc="-1">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D5D7E0"/>
                    </a:solidFill>
                  </a:tcPr>
                </a:tc>
                <a:tc>
                  <a:txBody>
                    <a:bodyPr/>
                    <a:lstStyle/>
                    <a:p>
                      <a:pPr algn="just">
                        <a:lnSpc>
                          <a:spcPct val="115000"/>
                        </a:lnSpc>
                      </a:pPr>
                      <a:r>
                        <a:rPr lang="en-US" sz="2400" b="0" strike="noStrike" spc="-1">
                          <a:solidFill>
                            <a:srgbClr val="000000"/>
                          </a:solidFill>
                          <a:latin typeface="Gill Sans MT"/>
                        </a:rPr>
                        <a:t>5&gt;8 returns false</a:t>
                      </a:r>
                      <a:endParaRPr lang="en-US" sz="2400" b="0" strike="noStrike" spc="-1">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D5D7E0"/>
                    </a:solidFill>
                  </a:tcPr>
                </a:tc>
                <a:extLst>
                  <a:ext uri="{0D108BD9-81ED-4DB2-BD59-A6C34878D82A}">
                    <a16:rowId xmlns:a16="http://schemas.microsoft.com/office/drawing/2014/main" val="10003"/>
                  </a:ext>
                </a:extLst>
              </a:tr>
              <a:tr h="741600">
                <a:tc>
                  <a:txBody>
                    <a:bodyPr/>
                    <a:lstStyle/>
                    <a:p>
                      <a:pPr algn="just">
                        <a:lnSpc>
                          <a:spcPct val="115000"/>
                        </a:lnSpc>
                      </a:pPr>
                      <a:r>
                        <a:rPr lang="en-US" sz="2400" b="1" strike="noStrike" spc="-1">
                          <a:solidFill>
                            <a:srgbClr val="000000"/>
                          </a:solidFill>
                          <a:latin typeface="Gill Sans MT"/>
                        </a:rPr>
                        <a:t>&lt; </a:t>
                      </a:r>
                      <a:endParaRPr lang="en-US" sz="2400" b="0" strike="noStrike" spc="-1">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EBECF0"/>
                    </a:solidFill>
                  </a:tcPr>
                </a:tc>
                <a:tc>
                  <a:txBody>
                    <a:bodyPr/>
                    <a:lstStyle/>
                    <a:p>
                      <a:pPr algn="just">
                        <a:lnSpc>
                          <a:spcPct val="115000"/>
                        </a:lnSpc>
                      </a:pPr>
                      <a:r>
                        <a:rPr lang="en-US" sz="2400" b="0" strike="noStrike" spc="-1">
                          <a:solidFill>
                            <a:srgbClr val="000000"/>
                          </a:solidFill>
                          <a:latin typeface="Gill Sans MT"/>
                        </a:rPr>
                        <a:t>is less than</a:t>
                      </a:r>
                      <a:endParaRPr lang="en-US" sz="2400" b="0" strike="noStrike" spc="-1">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EBECF0"/>
                    </a:solidFill>
                  </a:tcPr>
                </a:tc>
                <a:tc>
                  <a:txBody>
                    <a:bodyPr/>
                    <a:lstStyle/>
                    <a:p>
                      <a:pPr algn="just">
                        <a:lnSpc>
                          <a:spcPct val="115000"/>
                        </a:lnSpc>
                      </a:pPr>
                      <a:r>
                        <a:rPr lang="en-US" sz="2400" b="0" strike="noStrike" spc="-1">
                          <a:solidFill>
                            <a:srgbClr val="000000"/>
                          </a:solidFill>
                          <a:latin typeface="Gill Sans MT"/>
                        </a:rPr>
                        <a:t>5&lt;8 returns true</a:t>
                      </a:r>
                      <a:endParaRPr lang="en-US" sz="2400" b="0" strike="noStrike" spc="-1">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EBECF0"/>
                    </a:solidFill>
                  </a:tcPr>
                </a:tc>
                <a:extLst>
                  <a:ext uri="{0D108BD9-81ED-4DB2-BD59-A6C34878D82A}">
                    <a16:rowId xmlns:a16="http://schemas.microsoft.com/office/drawing/2014/main" val="10004"/>
                  </a:ext>
                </a:extLst>
              </a:tr>
              <a:tr h="851400">
                <a:tc>
                  <a:txBody>
                    <a:bodyPr/>
                    <a:lstStyle/>
                    <a:p>
                      <a:pPr algn="just">
                        <a:lnSpc>
                          <a:spcPct val="115000"/>
                        </a:lnSpc>
                      </a:pPr>
                      <a:r>
                        <a:rPr lang="en-US" sz="2400" b="1" strike="noStrike" spc="-1">
                          <a:solidFill>
                            <a:srgbClr val="000000"/>
                          </a:solidFill>
                          <a:latin typeface="Gill Sans MT"/>
                        </a:rPr>
                        <a:t>&gt;=</a:t>
                      </a:r>
                      <a:endParaRPr lang="en-US" sz="2400" b="0" strike="noStrike" spc="-1">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EBECF0"/>
                    </a:solidFill>
                  </a:tcPr>
                </a:tc>
                <a:tc>
                  <a:txBody>
                    <a:bodyPr/>
                    <a:lstStyle/>
                    <a:p>
                      <a:pPr algn="just">
                        <a:lnSpc>
                          <a:spcPct val="115000"/>
                        </a:lnSpc>
                      </a:pPr>
                      <a:r>
                        <a:rPr lang="en-US" sz="2400" b="0" strike="noStrike" spc="-1">
                          <a:solidFill>
                            <a:srgbClr val="000000"/>
                          </a:solidFill>
                          <a:latin typeface="Gill Sans MT"/>
                        </a:rPr>
                        <a:t>is greater than or equal to</a:t>
                      </a:r>
                      <a:endParaRPr lang="en-US" sz="2400" b="0" strike="noStrike" spc="-1">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D5D7E0"/>
                    </a:solidFill>
                  </a:tcPr>
                </a:tc>
                <a:tc>
                  <a:txBody>
                    <a:bodyPr/>
                    <a:lstStyle/>
                    <a:p>
                      <a:pPr algn="just">
                        <a:lnSpc>
                          <a:spcPct val="115000"/>
                        </a:lnSpc>
                      </a:pPr>
                      <a:r>
                        <a:rPr lang="en-US" sz="2400" b="0" strike="noStrike" spc="-1">
                          <a:solidFill>
                            <a:srgbClr val="000000"/>
                          </a:solidFill>
                          <a:latin typeface="Gill Sans MT"/>
                        </a:rPr>
                        <a:t>5&gt;=8 returns false</a:t>
                      </a:r>
                      <a:endParaRPr lang="en-US" sz="2400" b="0" strike="noStrike" spc="-1">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D5D7E0"/>
                    </a:solidFill>
                  </a:tcPr>
                </a:tc>
                <a:extLst>
                  <a:ext uri="{0D108BD9-81ED-4DB2-BD59-A6C34878D82A}">
                    <a16:rowId xmlns:a16="http://schemas.microsoft.com/office/drawing/2014/main" val="10005"/>
                  </a:ext>
                </a:extLst>
              </a:tr>
              <a:tr h="740520">
                <a:tc>
                  <a:txBody>
                    <a:bodyPr/>
                    <a:lstStyle/>
                    <a:p>
                      <a:pPr algn="just">
                        <a:lnSpc>
                          <a:spcPct val="115000"/>
                        </a:lnSpc>
                      </a:pPr>
                      <a:r>
                        <a:rPr lang="en-US" sz="2400" b="1" strike="noStrike" spc="-1">
                          <a:solidFill>
                            <a:srgbClr val="000000"/>
                          </a:solidFill>
                          <a:latin typeface="Gill Sans MT"/>
                        </a:rPr>
                        <a:t>&lt;=</a:t>
                      </a:r>
                      <a:endParaRPr lang="en-US" sz="2400" b="0" strike="noStrike" spc="-1">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EBECF0"/>
                    </a:solidFill>
                  </a:tcPr>
                </a:tc>
                <a:tc>
                  <a:txBody>
                    <a:bodyPr/>
                    <a:lstStyle/>
                    <a:p>
                      <a:pPr algn="just">
                        <a:lnSpc>
                          <a:spcPct val="115000"/>
                        </a:lnSpc>
                      </a:pPr>
                      <a:r>
                        <a:rPr lang="en-US" sz="2400" b="0" strike="noStrike" spc="-1">
                          <a:solidFill>
                            <a:srgbClr val="000000"/>
                          </a:solidFill>
                          <a:latin typeface="Gill Sans MT"/>
                        </a:rPr>
                        <a:t>is less than or equal to</a:t>
                      </a:r>
                      <a:endParaRPr lang="en-US" sz="2400" b="0" strike="noStrike" spc="-1">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EBECF0"/>
                    </a:solidFill>
                  </a:tcPr>
                </a:tc>
                <a:tc>
                  <a:txBody>
                    <a:bodyPr/>
                    <a:lstStyle/>
                    <a:p>
                      <a:pPr algn="just">
                        <a:lnSpc>
                          <a:spcPct val="115000"/>
                        </a:lnSpc>
                      </a:pPr>
                      <a:r>
                        <a:rPr lang="en-US" sz="2400" b="0" strike="noStrike" spc="-1">
                          <a:solidFill>
                            <a:srgbClr val="000000"/>
                          </a:solidFill>
                          <a:latin typeface="Gill Sans MT"/>
                        </a:rPr>
                        <a:t>5&lt;=8 returns true</a:t>
                      </a:r>
                      <a:endParaRPr lang="en-US" sz="2400" b="0" strike="noStrike" spc="-1">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EBECF0"/>
                    </a:solidFill>
                  </a:tcPr>
                </a:tc>
                <a:extLst>
                  <a:ext uri="{0D108BD9-81ED-4DB2-BD59-A6C34878D82A}">
                    <a16:rowId xmlns:a16="http://schemas.microsoft.com/office/drawing/2014/main" val="10006"/>
                  </a:ext>
                </a:extLst>
              </a:tr>
            </a:tbl>
          </a:graphicData>
        </a:graphic>
      </p:graphicFrame>
      <p:sp>
        <p:nvSpPr>
          <p:cNvPr id="233" name="CustomShape 3"/>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13DF5F1E-D453-434C-8695-03676106C6BF}" type="slidenum">
              <a:rPr lang="en-US" sz="1400" b="0" strike="noStrike" spc="-1">
                <a:solidFill>
                  <a:srgbClr val="464653"/>
                </a:solidFill>
                <a:latin typeface="Gill Sans MT"/>
              </a:rPr>
              <a:t>30</a:t>
            </a:fld>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0" y="-22860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rPr>
              <a:t>Logical operators </a:t>
            </a:r>
            <a:endParaRPr lang="en-US" sz="3200" b="0" strike="noStrike" spc="-1">
              <a:latin typeface="Arial"/>
            </a:endParaRPr>
          </a:p>
        </p:txBody>
      </p:sp>
      <p:graphicFrame>
        <p:nvGraphicFramePr>
          <p:cNvPr id="235" name="Table 2"/>
          <p:cNvGraphicFramePr/>
          <p:nvPr/>
        </p:nvGraphicFramePr>
        <p:xfrm>
          <a:off x="76320" y="914400"/>
          <a:ext cx="8915040" cy="5848629"/>
        </p:xfrm>
        <a:graphic>
          <a:graphicData uri="http://schemas.openxmlformats.org/drawingml/2006/table">
            <a:tbl>
              <a:tblPr/>
              <a:tblGrid>
                <a:gridCol w="1336680">
                  <a:extLst>
                    <a:ext uri="{9D8B030D-6E8A-4147-A177-3AD203B41FA5}">
                      <a16:colId xmlns:a16="http://schemas.microsoft.com/office/drawing/2014/main" val="20000"/>
                    </a:ext>
                  </a:extLst>
                </a:gridCol>
                <a:gridCol w="1499760">
                  <a:extLst>
                    <a:ext uri="{9D8B030D-6E8A-4147-A177-3AD203B41FA5}">
                      <a16:colId xmlns:a16="http://schemas.microsoft.com/office/drawing/2014/main" val="20001"/>
                    </a:ext>
                  </a:extLst>
                </a:gridCol>
                <a:gridCol w="6078600">
                  <a:extLst>
                    <a:ext uri="{9D8B030D-6E8A-4147-A177-3AD203B41FA5}">
                      <a16:colId xmlns:a16="http://schemas.microsoft.com/office/drawing/2014/main" val="20002"/>
                    </a:ext>
                  </a:extLst>
                </a:gridCol>
              </a:tblGrid>
              <a:tr h="1081800">
                <a:tc>
                  <a:txBody>
                    <a:bodyPr/>
                    <a:lstStyle/>
                    <a:p>
                      <a:pPr algn="just">
                        <a:lnSpc>
                          <a:spcPct val="115000"/>
                        </a:lnSpc>
                      </a:pPr>
                      <a:r>
                        <a:rPr lang="en-US" sz="2800" b="1" strike="noStrike" spc="-1">
                          <a:solidFill>
                            <a:srgbClr val="FFFFFF"/>
                          </a:solidFill>
                          <a:latin typeface="Gill Sans MT"/>
                        </a:rPr>
                        <a:t>Operator</a:t>
                      </a:r>
                      <a:endParaRPr lang="en-US" sz="2800" b="0" strike="noStrike" spc="-1">
                        <a:latin typeface="Arial"/>
                      </a:endParaRPr>
                    </a:p>
                  </a:txBody>
                  <a:tcPr marL="17640" marR="17640">
                    <a:lnL w="12240">
                      <a:solidFill>
                        <a:srgbClr val="FFFFFF"/>
                      </a:solidFill>
                    </a:lnL>
                    <a:lnR w="12240">
                      <a:solidFill>
                        <a:srgbClr val="FFFFFF"/>
                      </a:solidFill>
                    </a:lnR>
                    <a:lnT w="12240">
                      <a:solidFill>
                        <a:srgbClr val="FFFFFF"/>
                      </a:solidFill>
                    </a:lnT>
                    <a:lnB w="38160">
                      <a:solidFill>
                        <a:srgbClr val="FFFFFF"/>
                      </a:solidFill>
                    </a:lnB>
                    <a:solidFill>
                      <a:srgbClr val="727CA3"/>
                    </a:solidFill>
                  </a:tcPr>
                </a:tc>
                <a:tc>
                  <a:txBody>
                    <a:bodyPr/>
                    <a:lstStyle/>
                    <a:p>
                      <a:pPr algn="just">
                        <a:lnSpc>
                          <a:spcPct val="115000"/>
                        </a:lnSpc>
                      </a:pPr>
                      <a:r>
                        <a:rPr lang="en-US" sz="2800" b="1" strike="noStrike" spc="-1">
                          <a:solidFill>
                            <a:srgbClr val="FFFFFF"/>
                          </a:solidFill>
                          <a:latin typeface="Gill Sans MT"/>
                        </a:rPr>
                        <a:t>Description</a:t>
                      </a:r>
                      <a:endParaRPr lang="en-US" sz="2800" b="0" strike="noStrike" spc="-1">
                        <a:latin typeface="Arial"/>
                      </a:endParaRPr>
                    </a:p>
                  </a:txBody>
                  <a:tcPr marL="17640" marR="17640">
                    <a:lnL w="12240">
                      <a:solidFill>
                        <a:srgbClr val="FFFFFF"/>
                      </a:solidFill>
                    </a:lnL>
                    <a:lnR w="12240">
                      <a:solidFill>
                        <a:srgbClr val="FFFFFF"/>
                      </a:solidFill>
                    </a:lnR>
                    <a:lnT w="12240">
                      <a:solidFill>
                        <a:srgbClr val="FFFFFF"/>
                      </a:solidFill>
                    </a:lnT>
                    <a:lnB w="38160">
                      <a:solidFill>
                        <a:srgbClr val="FFFFFF"/>
                      </a:solidFill>
                    </a:lnB>
                    <a:solidFill>
                      <a:srgbClr val="727CA3"/>
                    </a:solidFill>
                  </a:tcPr>
                </a:tc>
                <a:tc>
                  <a:txBody>
                    <a:bodyPr/>
                    <a:lstStyle/>
                    <a:p>
                      <a:pPr>
                        <a:lnSpc>
                          <a:spcPct val="115000"/>
                        </a:lnSpc>
                      </a:pPr>
                      <a:r>
                        <a:rPr lang="en-US" sz="2400" b="1" strike="noStrike" spc="-1">
                          <a:solidFill>
                            <a:srgbClr val="FFFFFF"/>
                          </a:solidFill>
                          <a:latin typeface="Gill Sans MT"/>
                        </a:rPr>
                        <a:t>Example</a:t>
                      </a:r>
                      <a:endParaRPr lang="en-US" sz="2400" b="0" strike="noStrike" spc="-1">
                        <a:latin typeface="Arial"/>
                      </a:endParaRPr>
                    </a:p>
                  </a:txBody>
                  <a:tcPr marL="17640" marR="17640">
                    <a:lnL w="12240">
                      <a:solidFill>
                        <a:srgbClr val="FFFFFF"/>
                      </a:solidFill>
                    </a:lnL>
                    <a:lnR w="12240">
                      <a:solidFill>
                        <a:srgbClr val="FFFFFF"/>
                      </a:solidFill>
                    </a:lnR>
                    <a:lnT w="12240">
                      <a:solidFill>
                        <a:srgbClr val="FFFFFF"/>
                      </a:solidFill>
                    </a:lnT>
                    <a:lnB w="38160">
                      <a:solidFill>
                        <a:srgbClr val="FFFFFF"/>
                      </a:solidFill>
                    </a:lnB>
                    <a:solidFill>
                      <a:srgbClr val="727CA3"/>
                    </a:solidFill>
                  </a:tcPr>
                </a:tc>
                <a:extLst>
                  <a:ext uri="{0D108BD9-81ED-4DB2-BD59-A6C34878D82A}">
                    <a16:rowId xmlns:a16="http://schemas.microsoft.com/office/drawing/2014/main" val="10000"/>
                  </a:ext>
                </a:extLst>
              </a:tr>
              <a:tr h="1508760">
                <a:tc>
                  <a:txBody>
                    <a:bodyPr/>
                    <a:lstStyle/>
                    <a:p>
                      <a:pPr algn="just">
                        <a:lnSpc>
                          <a:spcPct val="115000"/>
                        </a:lnSpc>
                      </a:pPr>
                      <a:r>
                        <a:rPr lang="en-US" sz="2800" b="1" strike="noStrike" spc="-1">
                          <a:solidFill>
                            <a:srgbClr val="000000"/>
                          </a:solidFill>
                          <a:latin typeface="Gill Sans MT"/>
                        </a:rPr>
                        <a:t>&amp;&amp;</a:t>
                      </a:r>
                      <a:endParaRPr lang="en-US" sz="2800" b="0" strike="noStrike" spc="-1">
                        <a:latin typeface="Arial"/>
                      </a:endParaRPr>
                    </a:p>
                  </a:txBody>
                  <a:tcPr marL="17640" marR="1764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BECF0"/>
                    </a:solidFill>
                  </a:tcPr>
                </a:tc>
                <a:tc>
                  <a:txBody>
                    <a:bodyPr/>
                    <a:lstStyle/>
                    <a:p>
                      <a:pPr algn="just">
                        <a:lnSpc>
                          <a:spcPct val="115000"/>
                        </a:lnSpc>
                      </a:pPr>
                      <a:r>
                        <a:rPr lang="en-US" sz="2800" b="0" strike="noStrike" spc="-1">
                          <a:solidFill>
                            <a:srgbClr val="000000"/>
                          </a:solidFill>
                          <a:latin typeface="Gill Sans MT"/>
                        </a:rPr>
                        <a:t>and</a:t>
                      </a:r>
                      <a:endParaRPr lang="en-US" sz="2800" b="0" strike="noStrike" spc="-1">
                        <a:latin typeface="Arial"/>
                      </a:endParaRPr>
                    </a:p>
                  </a:txBody>
                  <a:tcPr marL="17640" marR="1764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5D7E0"/>
                    </a:solidFill>
                  </a:tcPr>
                </a:tc>
                <a:tc>
                  <a:txBody>
                    <a:bodyPr/>
                    <a:lstStyle/>
                    <a:p>
                      <a:pPr>
                        <a:lnSpc>
                          <a:spcPct val="115000"/>
                        </a:lnSpc>
                        <a:spcAft>
                          <a:spcPts val="1414"/>
                        </a:spcAft>
                      </a:pPr>
                      <a:r>
                        <a:rPr lang="en-US" sz="2400" b="0" strike="noStrike" spc="-1">
                          <a:solidFill>
                            <a:srgbClr val="000000"/>
                          </a:solidFill>
                          <a:latin typeface="Gill Sans MT"/>
                        </a:rPr>
                        <a:t>x=6</a:t>
                      </a:r>
                      <a:br/>
                      <a:r>
                        <a:rPr lang="en-US" sz="2400" b="0" strike="noStrike" spc="-1">
                          <a:solidFill>
                            <a:srgbClr val="000000"/>
                          </a:solidFill>
                          <a:latin typeface="Gill Sans MT"/>
                        </a:rPr>
                        <a:t>y=3 </a:t>
                      </a:r>
                      <a:endParaRPr lang="en-US" sz="2400" b="0" strike="noStrike" spc="-1">
                        <a:latin typeface="Arial"/>
                      </a:endParaRPr>
                    </a:p>
                    <a:p>
                      <a:pPr>
                        <a:lnSpc>
                          <a:spcPct val="115000"/>
                        </a:lnSpc>
                        <a:spcAft>
                          <a:spcPts val="1414"/>
                        </a:spcAft>
                      </a:pPr>
                      <a:r>
                        <a:rPr lang="en-US" sz="2400" b="0" strike="noStrike" spc="-1">
                          <a:solidFill>
                            <a:srgbClr val="000000"/>
                          </a:solidFill>
                          <a:latin typeface="Gill Sans MT"/>
                        </a:rPr>
                        <a:t>(x &lt; 10 &amp;&amp; y &gt; 1) returns true</a:t>
                      </a:r>
                      <a:endParaRPr lang="en-US" sz="2400" b="0" strike="noStrike" spc="-1">
                        <a:latin typeface="Arial"/>
                      </a:endParaRPr>
                    </a:p>
                  </a:txBody>
                  <a:tcPr marL="17640" marR="1764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5D7E0"/>
                    </a:solidFill>
                  </a:tcPr>
                </a:tc>
                <a:extLst>
                  <a:ext uri="{0D108BD9-81ED-4DB2-BD59-A6C34878D82A}">
                    <a16:rowId xmlns:a16="http://schemas.microsoft.com/office/drawing/2014/main" val="10001"/>
                  </a:ext>
                </a:extLst>
              </a:tr>
              <a:tr h="1447560">
                <a:tc>
                  <a:txBody>
                    <a:bodyPr/>
                    <a:lstStyle/>
                    <a:p>
                      <a:pPr algn="just">
                        <a:lnSpc>
                          <a:spcPct val="115000"/>
                        </a:lnSpc>
                      </a:pPr>
                      <a:r>
                        <a:rPr lang="en-US" sz="2800" b="1" strike="noStrike" spc="-1">
                          <a:solidFill>
                            <a:srgbClr val="000000"/>
                          </a:solidFill>
                          <a:latin typeface="Gill Sans MT"/>
                        </a:rPr>
                        <a:t>||</a:t>
                      </a:r>
                      <a:endParaRPr lang="en-US" sz="2800" b="0" strike="noStrike" spc="-1">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EBECF0"/>
                    </a:solidFill>
                  </a:tcPr>
                </a:tc>
                <a:tc>
                  <a:txBody>
                    <a:bodyPr/>
                    <a:lstStyle/>
                    <a:p>
                      <a:pPr algn="just">
                        <a:lnSpc>
                          <a:spcPct val="115000"/>
                        </a:lnSpc>
                      </a:pPr>
                      <a:r>
                        <a:rPr lang="en-US" sz="2800" b="0" strike="noStrike" spc="-1">
                          <a:solidFill>
                            <a:srgbClr val="000000"/>
                          </a:solidFill>
                          <a:latin typeface="Gill Sans MT"/>
                        </a:rPr>
                        <a:t>or</a:t>
                      </a:r>
                      <a:endParaRPr lang="en-US" sz="2800" b="0" strike="noStrike" spc="-1">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EBECF0"/>
                    </a:solidFill>
                  </a:tcPr>
                </a:tc>
                <a:tc>
                  <a:txBody>
                    <a:bodyPr/>
                    <a:lstStyle/>
                    <a:p>
                      <a:pPr>
                        <a:lnSpc>
                          <a:spcPct val="115000"/>
                        </a:lnSpc>
                        <a:spcAft>
                          <a:spcPts val="1414"/>
                        </a:spcAft>
                      </a:pPr>
                      <a:r>
                        <a:rPr lang="en-US" sz="2400" b="0" strike="noStrike" spc="-1">
                          <a:solidFill>
                            <a:srgbClr val="000000"/>
                          </a:solidFill>
                          <a:latin typeface="Gill Sans MT"/>
                        </a:rPr>
                        <a:t>x=6</a:t>
                      </a:r>
                      <a:br/>
                      <a:r>
                        <a:rPr lang="en-US" sz="2400" b="0" strike="noStrike" spc="-1">
                          <a:solidFill>
                            <a:srgbClr val="000000"/>
                          </a:solidFill>
                          <a:latin typeface="Gill Sans MT"/>
                        </a:rPr>
                        <a:t>y=3 </a:t>
                      </a:r>
                      <a:endParaRPr lang="en-US" sz="2400" b="0" strike="noStrike" spc="-1">
                        <a:latin typeface="Arial"/>
                      </a:endParaRPr>
                    </a:p>
                    <a:p>
                      <a:pPr>
                        <a:lnSpc>
                          <a:spcPct val="115000"/>
                        </a:lnSpc>
                        <a:spcAft>
                          <a:spcPts val="1414"/>
                        </a:spcAft>
                      </a:pPr>
                      <a:r>
                        <a:rPr lang="en-US" sz="2400" b="0" strike="noStrike" spc="-1">
                          <a:solidFill>
                            <a:srgbClr val="000000"/>
                          </a:solidFill>
                          <a:latin typeface="Gill Sans MT"/>
                        </a:rPr>
                        <a:t>(x==5 || y==5) returns false</a:t>
                      </a:r>
                      <a:endParaRPr lang="en-US" sz="2400" b="0" strike="noStrike" spc="-1">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EBECF0"/>
                    </a:solidFill>
                  </a:tcPr>
                </a:tc>
                <a:extLst>
                  <a:ext uri="{0D108BD9-81ED-4DB2-BD59-A6C34878D82A}">
                    <a16:rowId xmlns:a16="http://schemas.microsoft.com/office/drawing/2014/main" val="10002"/>
                  </a:ext>
                </a:extLst>
              </a:tr>
              <a:tr h="1760040">
                <a:tc>
                  <a:txBody>
                    <a:bodyPr/>
                    <a:lstStyle/>
                    <a:p>
                      <a:pPr algn="just">
                        <a:lnSpc>
                          <a:spcPct val="115000"/>
                        </a:lnSpc>
                      </a:pPr>
                      <a:r>
                        <a:rPr lang="en-US" sz="2800" b="1" strike="noStrike" spc="-1">
                          <a:solidFill>
                            <a:srgbClr val="000000"/>
                          </a:solidFill>
                          <a:latin typeface="Gill Sans MT"/>
                        </a:rPr>
                        <a:t>!</a:t>
                      </a:r>
                      <a:endParaRPr lang="en-US" sz="2800" b="0" strike="noStrike" spc="-1">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EBECF0"/>
                    </a:solidFill>
                  </a:tcPr>
                </a:tc>
                <a:tc>
                  <a:txBody>
                    <a:bodyPr/>
                    <a:lstStyle/>
                    <a:p>
                      <a:pPr algn="just">
                        <a:lnSpc>
                          <a:spcPct val="115000"/>
                        </a:lnSpc>
                      </a:pPr>
                      <a:r>
                        <a:rPr lang="en-US" sz="2800" b="0" strike="noStrike" spc="-1">
                          <a:solidFill>
                            <a:srgbClr val="000000"/>
                          </a:solidFill>
                          <a:latin typeface="Gill Sans MT"/>
                        </a:rPr>
                        <a:t>not</a:t>
                      </a:r>
                      <a:endParaRPr lang="en-US" sz="2800" b="0" strike="noStrike" spc="-1">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D5D7E0"/>
                    </a:solidFill>
                  </a:tcPr>
                </a:tc>
                <a:tc>
                  <a:txBody>
                    <a:bodyPr/>
                    <a:lstStyle/>
                    <a:p>
                      <a:pPr>
                        <a:lnSpc>
                          <a:spcPct val="115000"/>
                        </a:lnSpc>
                        <a:spcAft>
                          <a:spcPts val="1414"/>
                        </a:spcAft>
                      </a:pPr>
                      <a:r>
                        <a:rPr lang="en-US" sz="2400" b="0" strike="noStrike" spc="-1">
                          <a:solidFill>
                            <a:srgbClr val="000000"/>
                          </a:solidFill>
                          <a:latin typeface="Gill Sans MT"/>
                        </a:rPr>
                        <a:t>x=6</a:t>
                      </a:r>
                      <a:br/>
                      <a:r>
                        <a:rPr lang="en-US" sz="2400" b="0" strike="noStrike" spc="-1">
                          <a:solidFill>
                            <a:srgbClr val="000000"/>
                          </a:solidFill>
                          <a:latin typeface="Gill Sans MT"/>
                        </a:rPr>
                        <a:t>y=3 </a:t>
                      </a:r>
                      <a:endParaRPr lang="en-US" sz="2400" b="0" strike="noStrike" spc="-1">
                        <a:latin typeface="Arial"/>
                      </a:endParaRPr>
                    </a:p>
                    <a:p>
                      <a:pPr>
                        <a:lnSpc>
                          <a:spcPct val="115000"/>
                        </a:lnSpc>
                        <a:spcAft>
                          <a:spcPts val="1414"/>
                        </a:spcAft>
                      </a:pPr>
                      <a:r>
                        <a:rPr lang="en-US" sz="2400" b="0" strike="noStrike" spc="-1">
                          <a:solidFill>
                            <a:srgbClr val="000000"/>
                          </a:solidFill>
                          <a:latin typeface="Gill Sans MT"/>
                        </a:rPr>
                        <a:t>!(x==y) returns true</a:t>
                      </a:r>
                      <a:endParaRPr lang="en-US" sz="2400" b="0" strike="noStrike" spc="-1">
                        <a:latin typeface="Arial"/>
                      </a:endParaRPr>
                    </a:p>
                  </a:txBody>
                  <a:tcPr marL="17640" marR="17640">
                    <a:lnL w="12240">
                      <a:solidFill>
                        <a:srgbClr val="FFFFFF"/>
                      </a:solidFill>
                    </a:lnL>
                    <a:lnR w="12240">
                      <a:solidFill>
                        <a:srgbClr val="FFFFFF"/>
                      </a:solidFill>
                    </a:lnR>
                    <a:lnT w="12240">
                      <a:solidFill>
                        <a:srgbClr val="FFFFFF"/>
                      </a:solidFill>
                    </a:lnT>
                    <a:lnB w="12240">
                      <a:solidFill>
                        <a:srgbClr val="FFFFFF"/>
                      </a:solidFill>
                    </a:lnB>
                    <a:solidFill>
                      <a:srgbClr val="D5D7E0"/>
                    </a:solidFill>
                  </a:tcPr>
                </a:tc>
                <a:extLst>
                  <a:ext uri="{0D108BD9-81ED-4DB2-BD59-A6C34878D82A}">
                    <a16:rowId xmlns:a16="http://schemas.microsoft.com/office/drawing/2014/main" val="10003"/>
                  </a:ext>
                </a:extLst>
              </a:tr>
            </a:tbl>
          </a:graphicData>
        </a:graphic>
      </p:graphicFrame>
      <p:sp>
        <p:nvSpPr>
          <p:cNvPr id="236" name="CustomShape 3"/>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34E90BCC-F105-424F-8450-D6E09EF074FE}" type="slidenum">
              <a:rPr lang="en-US" sz="1400" b="0" strike="noStrike" spc="-1">
                <a:solidFill>
                  <a:srgbClr val="464653"/>
                </a:solidFill>
                <a:latin typeface="Gill Sans MT"/>
              </a:rPr>
              <a:t>31</a:t>
            </a:fld>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rPr>
              <a:t>Control structures</a:t>
            </a:r>
            <a:endParaRPr lang="en-US" sz="3200" b="0" strike="noStrike" spc="-1">
              <a:latin typeface="Arial"/>
            </a:endParaRPr>
          </a:p>
        </p:txBody>
      </p:sp>
      <p:sp>
        <p:nvSpPr>
          <p:cNvPr id="238" name="CustomShape 2"/>
          <p:cNvSpPr/>
          <p:nvPr/>
        </p:nvSpPr>
        <p:spPr>
          <a:xfrm>
            <a:off x="457200" y="1219320"/>
            <a:ext cx="8228880" cy="493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74320" indent="-27360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Conditional constructs</a:t>
            </a:r>
            <a:endParaRPr lang="en-US" sz="2600" b="0" strike="noStrike" spc="-1">
              <a:latin typeface="Arial"/>
            </a:endParaRPr>
          </a:p>
          <a:p>
            <a:pPr marL="548640" lvl="1" indent="-273600">
              <a:lnSpc>
                <a:spcPct val="100000"/>
              </a:lnSpc>
              <a:spcBef>
                <a:spcPts val="499"/>
              </a:spcBef>
              <a:buClr>
                <a:srgbClr val="9FB8CD"/>
              </a:buClr>
              <a:buSzPct val="76000"/>
              <a:buFont typeface="Wingdings 3" charset="2"/>
              <a:buChar char=""/>
            </a:pPr>
            <a:r>
              <a:rPr lang="en-US" sz="2300" b="1" strike="noStrike" spc="-1">
                <a:solidFill>
                  <a:srgbClr val="464653"/>
                </a:solidFill>
                <a:latin typeface="Gill Sans MT"/>
              </a:rPr>
              <a:t>If … else</a:t>
            </a:r>
            <a:endParaRPr lang="en-US" sz="2300" b="0" strike="noStrike" spc="-1">
              <a:latin typeface="Arial"/>
            </a:endParaRPr>
          </a:p>
          <a:p>
            <a:pPr marL="548640" indent="-273600">
              <a:lnSpc>
                <a:spcPct val="100000"/>
              </a:lnSpc>
              <a:spcBef>
                <a:spcPts val="499"/>
              </a:spcBef>
            </a:pPr>
            <a:endParaRPr lang="en-US" sz="2300" b="0" strike="noStrike" spc="-1">
              <a:latin typeface="Arial"/>
            </a:endParaRPr>
          </a:p>
        </p:txBody>
      </p:sp>
      <p:sp>
        <p:nvSpPr>
          <p:cNvPr id="239" name="CustomShape 3"/>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CF403818-CE5A-4519-A721-C6A9B2A9461B}" type="slidenum">
              <a:rPr lang="en-US" sz="1400" b="0" strike="noStrike" spc="-1">
                <a:solidFill>
                  <a:srgbClr val="464653"/>
                </a:solidFill>
                <a:latin typeface="Gill Sans MT"/>
              </a:rPr>
              <a:t>32</a:t>
            </a:fld>
            <a:endParaRPr lang="en-US" sz="1400" b="0" strike="noStrike" spc="-1">
              <a:latin typeface="Arial"/>
            </a:endParaRPr>
          </a:p>
        </p:txBody>
      </p:sp>
      <p:sp>
        <p:nvSpPr>
          <p:cNvPr id="240" name="CustomShape 4"/>
          <p:cNvSpPr/>
          <p:nvPr/>
        </p:nvSpPr>
        <p:spPr>
          <a:xfrm>
            <a:off x="2590920" y="1697040"/>
            <a:ext cx="3199680" cy="4844880"/>
          </a:xfrm>
          <a:prstGeom prst="rect">
            <a:avLst/>
          </a:prstGeom>
          <a:ln>
            <a:solidFill>
              <a:srgbClr val="CFD775"/>
            </a:solidFill>
            <a:round/>
          </a:ln>
          <a:effectLst>
            <a:outerShdw blurRad="38100" dist="25400" dir="5400000" rotWithShape="0">
              <a:srgbClr val="000000">
                <a:alpha val="40000"/>
              </a:srgbClr>
            </a:outerShdw>
          </a:effectLst>
        </p:spPr>
        <p:style>
          <a:lnRef idx="1">
            <a:schemeClr val="accent3"/>
          </a:lnRef>
          <a:fillRef idx="2">
            <a:schemeClr val="accent3"/>
          </a:fillRef>
          <a:effectRef idx="1">
            <a:schemeClr val="accent3"/>
          </a:effectRef>
          <a:fontRef idx="minor"/>
        </p:style>
        <p:txBody>
          <a:bodyPr lIns="90000" tIns="45000" rIns="90000" bIns="45000"/>
          <a:lstStyle/>
          <a:p>
            <a:pPr>
              <a:lnSpc>
                <a:spcPct val="100000"/>
              </a:lnSpc>
            </a:pPr>
            <a:r>
              <a:rPr lang="en-US" sz="2400" b="0" strike="noStrike" spc="-1">
                <a:solidFill>
                  <a:srgbClr val="000000"/>
                </a:solidFill>
                <a:latin typeface="Gill Sans MT"/>
                <a:ea typeface="DejaVu Sans"/>
              </a:rPr>
              <a:t>if ( condition1 )</a:t>
            </a:r>
            <a:endParaRPr lang="en-US" sz="2400" b="0" strike="noStrike" spc="-1">
              <a:latin typeface="Arial"/>
            </a:endParaRPr>
          </a:p>
          <a:p>
            <a:pPr>
              <a:lnSpc>
                <a:spcPct val="100000"/>
              </a:lnSpc>
            </a:pPr>
            <a:r>
              <a:rPr lang="en-US" sz="2400" b="0" strike="noStrike" spc="-1">
                <a:solidFill>
                  <a:srgbClr val="000000"/>
                </a:solidFill>
                <a:latin typeface="Gill Sans MT"/>
                <a:ea typeface="DejaVu Sans"/>
              </a:rPr>
              <a:t>{</a:t>
            </a:r>
            <a:endParaRPr lang="en-US" sz="2400" b="0" strike="noStrike" spc="-1">
              <a:latin typeface="Arial"/>
            </a:endParaRPr>
          </a:p>
          <a:p>
            <a:pPr>
              <a:lnSpc>
                <a:spcPct val="100000"/>
              </a:lnSpc>
            </a:pPr>
            <a:r>
              <a:rPr lang="en-US" sz="2400" b="0" strike="noStrike" spc="-1">
                <a:solidFill>
                  <a:srgbClr val="000000"/>
                </a:solidFill>
                <a:latin typeface="Gill Sans MT"/>
                <a:ea typeface="DejaVu Sans"/>
              </a:rPr>
              <a:t>statements</a:t>
            </a:r>
            <a:endParaRPr lang="en-US" sz="2400" b="0" strike="noStrike" spc="-1">
              <a:latin typeface="Arial"/>
            </a:endParaRPr>
          </a:p>
          <a:p>
            <a:pPr>
              <a:lnSpc>
                <a:spcPct val="100000"/>
              </a:lnSpc>
            </a:pPr>
            <a:r>
              <a:rPr lang="en-US" sz="2400" b="0" strike="noStrike" spc="-1">
                <a:solidFill>
                  <a:srgbClr val="000000"/>
                </a:solidFill>
                <a:latin typeface="Gill Sans MT"/>
                <a:ea typeface="DejaVu Sans"/>
              </a:rPr>
              <a:t>}elseif ( coditon2 )</a:t>
            </a:r>
            <a:endParaRPr lang="en-US" sz="2400" b="0" strike="noStrike" spc="-1">
              <a:latin typeface="Arial"/>
            </a:endParaRPr>
          </a:p>
          <a:p>
            <a:pPr>
              <a:lnSpc>
                <a:spcPct val="100000"/>
              </a:lnSpc>
            </a:pPr>
            <a:r>
              <a:rPr lang="en-US" sz="2400" b="0" strike="noStrike" spc="-1">
                <a:solidFill>
                  <a:srgbClr val="000000"/>
                </a:solidFill>
                <a:latin typeface="Gill Sans MT"/>
                <a:ea typeface="DejaVu Sans"/>
              </a:rPr>
              <a:t>{</a:t>
            </a:r>
            <a:endParaRPr lang="en-US" sz="2400" b="0" strike="noStrike" spc="-1">
              <a:latin typeface="Arial"/>
            </a:endParaRPr>
          </a:p>
          <a:p>
            <a:pPr>
              <a:lnSpc>
                <a:spcPct val="100000"/>
              </a:lnSpc>
            </a:pPr>
            <a:r>
              <a:rPr lang="en-US" sz="2400" b="0" strike="noStrike" spc="-1">
                <a:solidFill>
                  <a:srgbClr val="000000"/>
                </a:solidFill>
                <a:latin typeface="Gill Sans MT"/>
                <a:ea typeface="DejaVu Sans"/>
              </a:rPr>
              <a:t>statements</a:t>
            </a:r>
            <a:endParaRPr lang="en-US" sz="2400" b="0" strike="noStrike" spc="-1">
              <a:latin typeface="Arial"/>
            </a:endParaRPr>
          </a:p>
          <a:p>
            <a:pPr>
              <a:lnSpc>
                <a:spcPct val="100000"/>
              </a:lnSpc>
            </a:pPr>
            <a:r>
              <a:rPr lang="en-US" sz="2400" b="0" strike="noStrike" spc="-1">
                <a:solidFill>
                  <a:srgbClr val="000000"/>
                </a:solidFill>
                <a:latin typeface="Gill Sans MT"/>
                <a:ea typeface="DejaVu Sans"/>
              </a:rPr>
              <a:t>}</a:t>
            </a:r>
            <a:endParaRPr lang="en-US" sz="2400" b="0" strike="noStrike" spc="-1">
              <a:latin typeface="Arial"/>
            </a:endParaRPr>
          </a:p>
          <a:p>
            <a:pPr>
              <a:lnSpc>
                <a:spcPct val="100000"/>
              </a:lnSpc>
            </a:pPr>
            <a:r>
              <a:rPr lang="en-US" sz="2400" b="0" strike="noStrike" spc="-1">
                <a:solidFill>
                  <a:srgbClr val="000000"/>
                </a:solidFill>
                <a:latin typeface="Gill Sans MT"/>
                <a:ea typeface="DejaVu Sans"/>
              </a:rPr>
              <a:t>elseif( condition3 )</a:t>
            </a:r>
            <a:endParaRPr lang="en-US" sz="2400" b="0" strike="noStrike" spc="-1">
              <a:latin typeface="Arial"/>
            </a:endParaRPr>
          </a:p>
          <a:p>
            <a:pPr>
              <a:lnSpc>
                <a:spcPct val="100000"/>
              </a:lnSpc>
            </a:pPr>
            <a:r>
              <a:rPr lang="en-US" sz="2400" b="0" strike="noStrike" spc="-1">
                <a:solidFill>
                  <a:srgbClr val="000000"/>
                </a:solidFill>
                <a:latin typeface="Gill Sans MT"/>
                <a:ea typeface="DejaVu Sans"/>
              </a:rPr>
              <a:t>{</a:t>
            </a:r>
            <a:endParaRPr lang="en-US" sz="2400" b="0" strike="noStrike" spc="-1">
              <a:latin typeface="Arial"/>
            </a:endParaRPr>
          </a:p>
          <a:p>
            <a:pPr>
              <a:lnSpc>
                <a:spcPct val="100000"/>
              </a:lnSpc>
            </a:pPr>
            <a:r>
              <a:rPr lang="en-US" sz="2400" b="0" strike="noStrike" spc="-1">
                <a:solidFill>
                  <a:srgbClr val="000000"/>
                </a:solidFill>
                <a:latin typeface="Gill Sans MT"/>
                <a:ea typeface="DejaVu Sans"/>
              </a:rPr>
              <a:t>…</a:t>
            </a:r>
            <a:endParaRPr lang="en-US" sz="2400" b="0" strike="noStrike" spc="-1">
              <a:latin typeface="Arial"/>
            </a:endParaRPr>
          </a:p>
          <a:p>
            <a:pPr>
              <a:lnSpc>
                <a:spcPct val="100000"/>
              </a:lnSpc>
            </a:pPr>
            <a:r>
              <a:rPr lang="en-US" sz="2400" b="0" strike="noStrike" spc="-1">
                <a:solidFill>
                  <a:srgbClr val="000000"/>
                </a:solidFill>
                <a:latin typeface="Gill Sans MT"/>
                <a:ea typeface="DejaVu Sans"/>
              </a:rPr>
              <a:t>}else{</a:t>
            </a:r>
            <a:endParaRPr lang="en-US" sz="2400" b="0" strike="noStrike" spc="-1">
              <a:latin typeface="Arial"/>
            </a:endParaRPr>
          </a:p>
          <a:p>
            <a:pPr>
              <a:lnSpc>
                <a:spcPct val="100000"/>
              </a:lnSpc>
            </a:pPr>
            <a:r>
              <a:rPr lang="en-US" sz="2400" b="0" strike="noStrike" spc="-1">
                <a:solidFill>
                  <a:srgbClr val="000000"/>
                </a:solidFill>
                <a:latin typeface="Gill Sans MT"/>
                <a:ea typeface="DejaVu Sans"/>
              </a:rPr>
              <a:t>	statements</a:t>
            </a:r>
            <a:endParaRPr lang="en-US" sz="2400" b="0" strike="noStrike" spc="-1">
              <a:latin typeface="Arial"/>
            </a:endParaRPr>
          </a:p>
          <a:p>
            <a:pPr>
              <a:lnSpc>
                <a:spcPct val="100000"/>
              </a:lnSpc>
            </a:pPr>
            <a:r>
              <a:rPr lang="en-US" sz="2400" b="0" strike="noStrike" spc="-1">
                <a:solidFill>
                  <a:srgbClr val="000000"/>
                </a:solidFill>
                <a:latin typeface="Gill Sans MT"/>
                <a:ea typeface="DejaVu Sans"/>
              </a:rPr>
              <a:t>}</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rPr>
              <a:t>Control structures (cont’d)</a:t>
            </a:r>
            <a:endParaRPr lang="en-US" sz="3200" b="0" strike="noStrike" spc="-1">
              <a:latin typeface="Arial"/>
            </a:endParaRPr>
          </a:p>
        </p:txBody>
      </p:sp>
      <p:sp>
        <p:nvSpPr>
          <p:cNvPr id="242" name="CustomShape 2"/>
          <p:cNvSpPr/>
          <p:nvPr/>
        </p:nvSpPr>
        <p:spPr>
          <a:xfrm>
            <a:off x="457200" y="1219320"/>
            <a:ext cx="8228880" cy="493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48640" lvl="1" indent="-273600">
              <a:lnSpc>
                <a:spcPct val="100000"/>
              </a:lnSpc>
              <a:spcBef>
                <a:spcPts val="499"/>
              </a:spcBef>
              <a:buClr>
                <a:srgbClr val="9FB8CD"/>
              </a:buClr>
              <a:buSzPct val="76000"/>
              <a:buFont typeface="Wingdings 3" charset="2"/>
              <a:buChar char=""/>
            </a:pPr>
            <a:r>
              <a:rPr lang="en-US" sz="2300" b="1" strike="noStrike" spc="-1" dirty="0">
                <a:solidFill>
                  <a:srgbClr val="464653"/>
                </a:solidFill>
                <a:latin typeface="Gill Sans MT"/>
              </a:rPr>
              <a:t>Conditional statement</a:t>
            </a:r>
            <a:endParaRPr lang="en-US" sz="2300" b="0" strike="noStrike" spc="-1" dirty="0">
              <a:latin typeface="Arial"/>
            </a:endParaRPr>
          </a:p>
          <a:p>
            <a:pPr marL="548640" indent="-273600">
              <a:lnSpc>
                <a:spcPct val="100000"/>
              </a:lnSpc>
              <a:spcBef>
                <a:spcPts val="499"/>
              </a:spcBef>
            </a:pPr>
            <a:r>
              <a:rPr lang="en-US" sz="2300" b="0" strike="noStrike" spc="-1" dirty="0">
                <a:solidFill>
                  <a:srgbClr val="464653"/>
                </a:solidFill>
                <a:latin typeface="Gill Sans MT"/>
              </a:rPr>
              <a:t>	( condition ) ? </a:t>
            </a:r>
            <a:r>
              <a:rPr lang="en-US" sz="2300" b="0" strike="noStrike" spc="-1" dirty="0" err="1">
                <a:solidFill>
                  <a:srgbClr val="464653"/>
                </a:solidFill>
                <a:latin typeface="Gill Sans MT"/>
              </a:rPr>
              <a:t>True_value</a:t>
            </a:r>
            <a:r>
              <a:rPr lang="en-US" sz="2300" b="0" strike="noStrike" spc="-1" dirty="0">
                <a:solidFill>
                  <a:srgbClr val="464653"/>
                </a:solidFill>
                <a:latin typeface="Gill Sans MT"/>
              </a:rPr>
              <a:t> : </a:t>
            </a:r>
            <a:r>
              <a:rPr lang="en-US" sz="2300" b="0" strike="noStrike" spc="-1" dirty="0" err="1">
                <a:solidFill>
                  <a:srgbClr val="464653"/>
                </a:solidFill>
                <a:latin typeface="Gill Sans MT"/>
              </a:rPr>
              <a:t>False_value</a:t>
            </a:r>
            <a:endParaRPr lang="en-US" sz="2300" b="0" strike="noStrike" spc="-1" dirty="0">
              <a:latin typeface="Arial"/>
            </a:endParaRPr>
          </a:p>
          <a:p>
            <a:pPr marL="548640" indent="-273600">
              <a:lnSpc>
                <a:spcPct val="100000"/>
              </a:lnSpc>
              <a:spcBef>
                <a:spcPts val="499"/>
              </a:spcBef>
            </a:pPr>
            <a:r>
              <a:rPr lang="en-US" sz="2300" b="0" strike="noStrike" spc="-1" dirty="0">
                <a:solidFill>
                  <a:srgbClr val="464653"/>
                </a:solidFill>
                <a:latin typeface="Gill Sans MT"/>
              </a:rPr>
              <a:t>	</a:t>
            </a:r>
            <a:endParaRPr lang="en-US" sz="2300" b="0" strike="noStrike" spc="-1" dirty="0">
              <a:latin typeface="Arial"/>
            </a:endParaRPr>
          </a:p>
          <a:p>
            <a:pPr marL="548640" indent="-273600">
              <a:lnSpc>
                <a:spcPct val="100000"/>
              </a:lnSpc>
              <a:spcBef>
                <a:spcPts val="499"/>
              </a:spcBef>
            </a:pPr>
            <a:r>
              <a:rPr lang="en-US" sz="2300" b="0" strike="noStrike" spc="-1" dirty="0">
                <a:solidFill>
                  <a:srgbClr val="464653"/>
                </a:solidFill>
                <a:latin typeface="Gill Sans MT"/>
              </a:rPr>
              <a:t>Example:</a:t>
            </a:r>
            <a:endParaRPr lang="en-US" sz="2300" b="0" strike="noStrike" spc="-1" dirty="0">
              <a:latin typeface="Arial"/>
            </a:endParaRPr>
          </a:p>
          <a:p>
            <a:pPr marL="548640" indent="-273600">
              <a:lnSpc>
                <a:spcPct val="100000"/>
              </a:lnSpc>
              <a:spcBef>
                <a:spcPts val="499"/>
              </a:spcBef>
            </a:pPr>
            <a:r>
              <a:rPr lang="en-US" sz="2300" b="0" strike="noStrike" spc="-1" dirty="0">
                <a:solidFill>
                  <a:srgbClr val="464653"/>
                </a:solidFill>
                <a:latin typeface="Gill Sans MT"/>
              </a:rPr>
              <a:t>…</a:t>
            </a:r>
            <a:endParaRPr lang="en-US" sz="2300" b="0" strike="noStrike" spc="-1" dirty="0">
              <a:latin typeface="Arial"/>
            </a:endParaRPr>
          </a:p>
          <a:p>
            <a:pPr marL="548640" indent="-273600">
              <a:lnSpc>
                <a:spcPct val="100000"/>
              </a:lnSpc>
              <a:spcBef>
                <a:spcPts val="499"/>
              </a:spcBef>
            </a:pPr>
            <a:r>
              <a:rPr lang="en-US" sz="2300" b="0" strike="noStrike" spc="-1" dirty="0">
                <a:solidFill>
                  <a:srgbClr val="464653"/>
                </a:solidFill>
                <a:latin typeface="Gill Sans MT"/>
              </a:rPr>
              <a:t>&lt;?</a:t>
            </a:r>
            <a:r>
              <a:rPr lang="en-US" sz="2300" b="0" strike="noStrike" spc="-1" dirty="0" err="1">
                <a:solidFill>
                  <a:srgbClr val="464653"/>
                </a:solidFill>
                <a:latin typeface="Gill Sans MT"/>
              </a:rPr>
              <a:t>php</a:t>
            </a:r>
            <a:endParaRPr lang="en-US" sz="2300" b="0" strike="noStrike" spc="-1" dirty="0">
              <a:latin typeface="Arial"/>
            </a:endParaRPr>
          </a:p>
          <a:p>
            <a:pPr marL="548640" indent="-273600">
              <a:lnSpc>
                <a:spcPct val="100000"/>
              </a:lnSpc>
              <a:spcBef>
                <a:spcPts val="499"/>
              </a:spcBef>
            </a:pPr>
            <a:r>
              <a:rPr lang="en-US" sz="2300" b="0" strike="noStrike" spc="-1" dirty="0">
                <a:solidFill>
                  <a:srgbClr val="464653"/>
                </a:solidFill>
                <a:latin typeface="Gill Sans MT"/>
              </a:rPr>
              <a:t>	$year = (int)date( “Y”);</a:t>
            </a:r>
            <a:endParaRPr lang="en-US" sz="2300" b="0" strike="noStrike" spc="-1" dirty="0">
              <a:latin typeface="Arial"/>
            </a:endParaRPr>
          </a:p>
          <a:p>
            <a:pPr marL="548640" indent="-273600">
              <a:lnSpc>
                <a:spcPct val="100000"/>
              </a:lnSpc>
              <a:spcBef>
                <a:spcPts val="499"/>
              </a:spcBef>
            </a:pPr>
            <a:r>
              <a:rPr lang="en-US" sz="2300" b="0" strike="noStrike" spc="-1" dirty="0">
                <a:solidFill>
                  <a:srgbClr val="464653"/>
                </a:solidFill>
                <a:latin typeface="Gill Sans MT"/>
              </a:rPr>
              <a:t>	echo ( $year % 4 == 0 ) ? “Leap Year” : “Not Leap Year”;</a:t>
            </a:r>
            <a:endParaRPr lang="en-US" sz="2300" b="0" strike="noStrike" spc="-1" dirty="0">
              <a:latin typeface="Arial"/>
            </a:endParaRPr>
          </a:p>
          <a:p>
            <a:pPr marL="548640" indent="-273600">
              <a:lnSpc>
                <a:spcPct val="100000"/>
              </a:lnSpc>
              <a:spcBef>
                <a:spcPts val="499"/>
              </a:spcBef>
            </a:pPr>
            <a:r>
              <a:rPr lang="en-US" sz="2300" b="0" strike="noStrike" spc="-1" dirty="0">
                <a:solidFill>
                  <a:srgbClr val="464653"/>
                </a:solidFill>
                <a:latin typeface="Gill Sans MT"/>
              </a:rPr>
              <a:t>?&gt;</a:t>
            </a:r>
            <a:endParaRPr lang="en-US" sz="2300" b="0" strike="noStrike" spc="-1" dirty="0">
              <a:latin typeface="Arial"/>
            </a:endParaRPr>
          </a:p>
          <a:p>
            <a:pPr marL="548640" indent="-273600">
              <a:lnSpc>
                <a:spcPct val="100000"/>
              </a:lnSpc>
              <a:spcBef>
                <a:spcPts val="499"/>
              </a:spcBef>
            </a:pPr>
            <a:r>
              <a:rPr lang="en-US" sz="2300" b="0" strike="noStrike" spc="-1" dirty="0">
                <a:solidFill>
                  <a:srgbClr val="464653"/>
                </a:solidFill>
                <a:latin typeface="Gill Sans MT"/>
              </a:rPr>
              <a:t>…</a:t>
            </a:r>
            <a:endParaRPr lang="en-US" sz="2300" b="0" strike="noStrike" spc="-1" dirty="0">
              <a:latin typeface="Arial"/>
            </a:endParaRPr>
          </a:p>
        </p:txBody>
      </p:sp>
      <p:sp>
        <p:nvSpPr>
          <p:cNvPr id="243" name="CustomShape 3"/>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6FB5CF2E-55F5-43AA-9AEC-DBBBB38931E7}" type="slidenum">
              <a:rPr lang="en-US" sz="1400" b="0" strike="noStrike" spc="-1">
                <a:solidFill>
                  <a:srgbClr val="464653"/>
                </a:solidFill>
                <a:latin typeface="Gill Sans MT"/>
              </a:rPr>
              <a:t>33</a:t>
            </a:fld>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rPr>
              <a:t>Control structures (cont’d)</a:t>
            </a:r>
            <a:endParaRPr lang="en-US" sz="3200" b="0" strike="noStrike" spc="-1">
              <a:latin typeface="Arial"/>
            </a:endParaRPr>
          </a:p>
        </p:txBody>
      </p:sp>
      <p:sp>
        <p:nvSpPr>
          <p:cNvPr id="245" name="CustomShape 2"/>
          <p:cNvSpPr/>
          <p:nvPr/>
        </p:nvSpPr>
        <p:spPr>
          <a:xfrm>
            <a:off x="457200" y="1219320"/>
            <a:ext cx="8228880" cy="493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548640" lvl="1" indent="-273600">
              <a:lnSpc>
                <a:spcPct val="100000"/>
              </a:lnSpc>
              <a:spcBef>
                <a:spcPts val="499"/>
              </a:spcBef>
              <a:buClr>
                <a:srgbClr val="9FB8CD"/>
              </a:buClr>
              <a:buSzPct val="76000"/>
              <a:buFont typeface="Wingdings 3" charset="2"/>
              <a:buChar char=""/>
            </a:pPr>
            <a:r>
              <a:rPr lang="en-US" sz="2300" b="1" strike="noStrike" spc="-1">
                <a:solidFill>
                  <a:srgbClr val="464653"/>
                </a:solidFill>
                <a:latin typeface="Gill Sans MT"/>
              </a:rPr>
              <a:t>Switch</a:t>
            </a:r>
            <a:endParaRPr lang="en-US" sz="2300" b="0" strike="noStrike" spc="-1">
              <a:latin typeface="Arial"/>
            </a:endParaRPr>
          </a:p>
          <a:p>
            <a:pPr marL="548640" indent="-273600">
              <a:lnSpc>
                <a:spcPct val="100000"/>
              </a:lnSpc>
              <a:spcBef>
                <a:spcPts val="499"/>
              </a:spcBef>
            </a:pPr>
            <a:r>
              <a:rPr lang="en-US" sz="2300" b="0" strike="noStrike" spc="-1">
                <a:solidFill>
                  <a:srgbClr val="464653"/>
                </a:solidFill>
                <a:latin typeface="Gill Sans MT"/>
              </a:rPr>
              <a:t>switch ( expression ){</a:t>
            </a:r>
            <a:endParaRPr lang="en-US" sz="2300" b="0" strike="noStrike" spc="-1">
              <a:latin typeface="Arial"/>
            </a:endParaRPr>
          </a:p>
          <a:p>
            <a:pPr marL="548640" indent="-273600">
              <a:lnSpc>
                <a:spcPct val="100000"/>
              </a:lnSpc>
              <a:spcBef>
                <a:spcPts val="499"/>
              </a:spcBef>
            </a:pPr>
            <a:r>
              <a:rPr lang="en-US" sz="2300" b="0" strike="noStrike" spc="-1">
                <a:solidFill>
                  <a:srgbClr val="464653"/>
                </a:solidFill>
                <a:latin typeface="Gill Sans MT"/>
              </a:rPr>
              <a:t>	case value 1:</a:t>
            </a:r>
            <a:endParaRPr lang="en-US" sz="2300" b="0" strike="noStrike" spc="-1">
              <a:latin typeface="Arial"/>
            </a:endParaRPr>
          </a:p>
          <a:p>
            <a:pPr marL="548640" indent="-273600">
              <a:lnSpc>
                <a:spcPct val="100000"/>
              </a:lnSpc>
              <a:spcBef>
                <a:spcPts val="499"/>
              </a:spcBef>
            </a:pPr>
            <a:r>
              <a:rPr lang="en-US" sz="2300" b="0" strike="noStrike" spc="-1">
                <a:solidFill>
                  <a:srgbClr val="464653"/>
                </a:solidFill>
                <a:latin typeface="Gill Sans MT"/>
              </a:rPr>
              <a:t>		statements</a:t>
            </a:r>
            <a:endParaRPr lang="en-US" sz="2300" b="0" strike="noStrike" spc="-1">
              <a:latin typeface="Arial"/>
            </a:endParaRPr>
          </a:p>
          <a:p>
            <a:pPr marL="548640" indent="-273600">
              <a:lnSpc>
                <a:spcPct val="100000"/>
              </a:lnSpc>
              <a:spcBef>
                <a:spcPts val="499"/>
              </a:spcBef>
            </a:pPr>
            <a:r>
              <a:rPr lang="en-US" sz="2300" b="0" strike="noStrike" spc="-1">
                <a:solidFill>
                  <a:srgbClr val="464653"/>
                </a:solidFill>
                <a:latin typeface="Gill Sans MT"/>
              </a:rPr>
              <a:t>		break;</a:t>
            </a:r>
            <a:endParaRPr lang="en-US" sz="2300" b="0" strike="noStrike" spc="-1">
              <a:latin typeface="Arial"/>
            </a:endParaRPr>
          </a:p>
          <a:p>
            <a:pPr marL="548640" indent="-273600">
              <a:lnSpc>
                <a:spcPct val="100000"/>
              </a:lnSpc>
              <a:spcBef>
                <a:spcPts val="499"/>
              </a:spcBef>
            </a:pPr>
            <a:r>
              <a:rPr lang="en-US" sz="2300" b="0" strike="noStrike" spc="-1">
                <a:solidFill>
                  <a:srgbClr val="464653"/>
                </a:solidFill>
                <a:latin typeface="Gill Sans MT"/>
              </a:rPr>
              <a:t>	…</a:t>
            </a:r>
            <a:endParaRPr lang="en-US" sz="2300" b="0" strike="noStrike" spc="-1">
              <a:latin typeface="Arial"/>
            </a:endParaRPr>
          </a:p>
          <a:p>
            <a:pPr marL="548640" indent="-273600">
              <a:lnSpc>
                <a:spcPct val="100000"/>
              </a:lnSpc>
              <a:spcBef>
                <a:spcPts val="499"/>
              </a:spcBef>
            </a:pPr>
            <a:r>
              <a:rPr lang="en-US" sz="2300" b="0" strike="noStrike" spc="-1">
                <a:solidFill>
                  <a:srgbClr val="464653"/>
                </a:solidFill>
                <a:latin typeface="Gill Sans MT"/>
              </a:rPr>
              <a:t>	case value n:</a:t>
            </a:r>
            <a:endParaRPr lang="en-US" sz="2300" b="0" strike="noStrike" spc="-1">
              <a:latin typeface="Arial"/>
            </a:endParaRPr>
          </a:p>
          <a:p>
            <a:pPr marL="548640" indent="-273600">
              <a:lnSpc>
                <a:spcPct val="100000"/>
              </a:lnSpc>
              <a:spcBef>
                <a:spcPts val="499"/>
              </a:spcBef>
            </a:pPr>
            <a:r>
              <a:rPr lang="en-US" sz="2300" b="0" strike="noStrike" spc="-1">
                <a:solidFill>
                  <a:srgbClr val="464653"/>
                </a:solidFill>
                <a:latin typeface="Gill Sans MT"/>
              </a:rPr>
              <a:t>		statements</a:t>
            </a:r>
            <a:endParaRPr lang="en-US" sz="2300" b="0" strike="noStrike" spc="-1">
              <a:latin typeface="Arial"/>
            </a:endParaRPr>
          </a:p>
          <a:p>
            <a:pPr marL="548640" indent="-273600">
              <a:lnSpc>
                <a:spcPct val="100000"/>
              </a:lnSpc>
              <a:spcBef>
                <a:spcPts val="499"/>
              </a:spcBef>
            </a:pPr>
            <a:r>
              <a:rPr lang="en-US" sz="2300" b="0" strike="noStrike" spc="-1">
                <a:solidFill>
                  <a:srgbClr val="464653"/>
                </a:solidFill>
                <a:latin typeface="Gill Sans MT"/>
              </a:rPr>
              <a:t>		break;</a:t>
            </a:r>
            <a:endParaRPr lang="en-US" sz="2300" b="0" strike="noStrike" spc="-1">
              <a:latin typeface="Arial"/>
            </a:endParaRPr>
          </a:p>
          <a:p>
            <a:pPr marL="548640" indent="-273600">
              <a:lnSpc>
                <a:spcPct val="100000"/>
              </a:lnSpc>
              <a:spcBef>
                <a:spcPts val="499"/>
              </a:spcBef>
            </a:pPr>
            <a:r>
              <a:rPr lang="en-US" sz="2300" b="0" strike="noStrike" spc="-1">
                <a:solidFill>
                  <a:srgbClr val="464653"/>
                </a:solidFill>
                <a:latin typeface="Gill Sans MT"/>
              </a:rPr>
              <a:t>	default:</a:t>
            </a:r>
            <a:endParaRPr lang="en-US" sz="2300" b="0" strike="noStrike" spc="-1">
              <a:latin typeface="Arial"/>
            </a:endParaRPr>
          </a:p>
          <a:p>
            <a:pPr marL="548640" indent="-273600">
              <a:lnSpc>
                <a:spcPct val="100000"/>
              </a:lnSpc>
              <a:spcBef>
                <a:spcPts val="499"/>
              </a:spcBef>
            </a:pPr>
            <a:r>
              <a:rPr lang="en-US" sz="2300" b="0" strike="noStrike" spc="-1">
                <a:solidFill>
                  <a:srgbClr val="464653"/>
                </a:solidFill>
                <a:latin typeface="Gill Sans MT"/>
              </a:rPr>
              <a:t>		statements</a:t>
            </a:r>
            <a:endParaRPr lang="en-US" sz="2300" b="0" strike="noStrike" spc="-1">
              <a:latin typeface="Arial"/>
            </a:endParaRPr>
          </a:p>
          <a:p>
            <a:pPr marL="548640" indent="-273600">
              <a:lnSpc>
                <a:spcPct val="100000"/>
              </a:lnSpc>
              <a:spcBef>
                <a:spcPts val="499"/>
              </a:spcBef>
            </a:pPr>
            <a:r>
              <a:rPr lang="en-US" sz="2300" b="0" strike="noStrike" spc="-1">
                <a:solidFill>
                  <a:srgbClr val="464653"/>
                </a:solidFill>
                <a:latin typeface="Gill Sans MT"/>
              </a:rPr>
              <a:t>}</a:t>
            </a:r>
            <a:endParaRPr lang="en-US" sz="2300" b="0" strike="noStrike" spc="-1">
              <a:latin typeface="Arial"/>
            </a:endParaRPr>
          </a:p>
        </p:txBody>
      </p:sp>
      <p:sp>
        <p:nvSpPr>
          <p:cNvPr id="246" name="CustomShape 3"/>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B1676BE7-11E7-4482-B28D-20215C566B35}" type="slidenum">
              <a:rPr lang="en-US" sz="1400" b="0" strike="noStrike" spc="-1">
                <a:solidFill>
                  <a:srgbClr val="464653"/>
                </a:solidFill>
                <a:latin typeface="Gill Sans MT"/>
              </a:rPr>
              <a:t>34</a:t>
            </a:fld>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CustomShape 1"/>
          <p:cNvSpPr/>
          <p:nvPr/>
        </p:nvSpPr>
        <p:spPr>
          <a:xfrm>
            <a:off x="380880" y="-228600"/>
            <a:ext cx="8228880" cy="9933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dirty="0">
                <a:solidFill>
                  <a:srgbClr val="464653"/>
                </a:solidFill>
                <a:latin typeface="Bookman Old Style"/>
              </a:rPr>
              <a:t>Switch… </a:t>
            </a:r>
            <a:endParaRPr lang="en-US" sz="3200" b="0" strike="noStrike" spc="-1" dirty="0">
              <a:latin typeface="Arial"/>
            </a:endParaRPr>
          </a:p>
        </p:txBody>
      </p:sp>
      <p:sp>
        <p:nvSpPr>
          <p:cNvPr id="248" name="CustomShape 2"/>
          <p:cNvSpPr/>
          <p:nvPr/>
        </p:nvSpPr>
        <p:spPr>
          <a:xfrm>
            <a:off x="380880" y="764704"/>
            <a:ext cx="8228880" cy="5635376"/>
          </a:xfrm>
          <a:prstGeom prst="rect">
            <a:avLst/>
          </a:prstGeom>
          <a:gradFill rotWithShape="0">
            <a:gsLst>
              <a:gs pos="0">
                <a:srgbClr val="F8FEC0"/>
              </a:gs>
              <a:gs pos="50000">
                <a:srgbClr val="F5FFA6"/>
              </a:gs>
              <a:gs pos="100000">
                <a:srgbClr val="F8FEC0"/>
              </a:gs>
            </a:gsLst>
            <a:lin ang="948000"/>
          </a:gradFill>
          <a:ln w="9360">
            <a:solidFill>
              <a:srgbClr val="D2DA7A"/>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601"/>
              </a:spcBef>
            </a:pPr>
            <a:r>
              <a:rPr lang="en-US" sz="1700" b="1" strike="noStrike" spc="-1" dirty="0">
                <a:solidFill>
                  <a:srgbClr val="000000"/>
                </a:solidFill>
                <a:latin typeface="Gill Sans MT"/>
              </a:rPr>
              <a:t>&lt;?</a:t>
            </a:r>
            <a:r>
              <a:rPr lang="en-US" sz="1700" b="1" strike="noStrike" spc="-1" dirty="0" err="1">
                <a:solidFill>
                  <a:srgbClr val="000000"/>
                </a:solidFill>
                <a:latin typeface="Gill Sans MT"/>
              </a:rPr>
              <a:t>php</a:t>
            </a:r>
            <a:endParaRPr lang="en-US" sz="1700" b="0" strike="noStrike" spc="-1" dirty="0">
              <a:latin typeface="Arial"/>
            </a:endParaRPr>
          </a:p>
          <a:p>
            <a:pPr>
              <a:lnSpc>
                <a:spcPct val="100000"/>
              </a:lnSpc>
              <a:spcBef>
                <a:spcPts val="601"/>
              </a:spcBef>
            </a:pPr>
            <a:r>
              <a:rPr lang="en-US" sz="1700" b="1" strike="noStrike" spc="-1" dirty="0">
                <a:solidFill>
                  <a:srgbClr val="000000"/>
                </a:solidFill>
                <a:latin typeface="Gill Sans MT"/>
              </a:rPr>
              <a:t>$x=2;</a:t>
            </a:r>
            <a:endParaRPr lang="en-US" sz="1700" b="0" strike="noStrike" spc="-1" dirty="0">
              <a:latin typeface="Arial"/>
            </a:endParaRPr>
          </a:p>
          <a:p>
            <a:pPr>
              <a:lnSpc>
                <a:spcPct val="100000"/>
              </a:lnSpc>
              <a:spcBef>
                <a:spcPts val="601"/>
              </a:spcBef>
            </a:pPr>
            <a:r>
              <a:rPr lang="en-US" sz="1700" b="1" strike="noStrike" spc="-1" dirty="0">
                <a:solidFill>
                  <a:srgbClr val="000000"/>
                </a:solidFill>
                <a:latin typeface="Gill Sans MT"/>
              </a:rPr>
              <a:t>switch ($x)</a:t>
            </a:r>
            <a:endParaRPr lang="en-US" sz="1700" b="0" strike="noStrike" spc="-1" dirty="0">
              <a:latin typeface="Arial"/>
            </a:endParaRPr>
          </a:p>
          <a:p>
            <a:pPr>
              <a:lnSpc>
                <a:spcPct val="100000"/>
              </a:lnSpc>
              <a:spcBef>
                <a:spcPts val="601"/>
              </a:spcBef>
            </a:pPr>
            <a:r>
              <a:rPr lang="en-US" sz="1700" b="1" strike="noStrike" spc="-1" dirty="0">
                <a:solidFill>
                  <a:srgbClr val="000000"/>
                </a:solidFill>
                <a:latin typeface="Gill Sans MT"/>
              </a:rPr>
              <a:t>{</a:t>
            </a:r>
            <a:endParaRPr lang="en-US" sz="1700" b="0" strike="noStrike" spc="-1" dirty="0">
              <a:latin typeface="Arial"/>
            </a:endParaRPr>
          </a:p>
          <a:p>
            <a:pPr>
              <a:lnSpc>
                <a:spcPct val="100000"/>
              </a:lnSpc>
              <a:spcBef>
                <a:spcPts val="601"/>
              </a:spcBef>
            </a:pPr>
            <a:r>
              <a:rPr lang="en-US" sz="1700" b="1" strike="noStrike" spc="-1" dirty="0">
                <a:solidFill>
                  <a:srgbClr val="000000"/>
                </a:solidFill>
                <a:latin typeface="Gill Sans MT"/>
              </a:rPr>
              <a:t>case 1:</a:t>
            </a:r>
            <a:endParaRPr lang="en-US" sz="1700" b="0" strike="noStrike" spc="-1" dirty="0">
              <a:latin typeface="Arial"/>
            </a:endParaRPr>
          </a:p>
          <a:p>
            <a:pPr>
              <a:lnSpc>
                <a:spcPct val="100000"/>
              </a:lnSpc>
              <a:spcBef>
                <a:spcPts val="601"/>
              </a:spcBef>
            </a:pPr>
            <a:r>
              <a:rPr lang="en-US" sz="1700" b="1" strike="noStrike" spc="-1" dirty="0">
                <a:solidFill>
                  <a:srgbClr val="000000"/>
                </a:solidFill>
                <a:latin typeface="Gill Sans MT"/>
              </a:rPr>
              <a:t>  echo "Number 1";</a:t>
            </a:r>
            <a:endParaRPr lang="en-US" sz="1700" b="0" strike="noStrike" spc="-1" dirty="0">
              <a:latin typeface="Arial"/>
            </a:endParaRPr>
          </a:p>
          <a:p>
            <a:pPr>
              <a:lnSpc>
                <a:spcPct val="100000"/>
              </a:lnSpc>
              <a:spcBef>
                <a:spcPts val="601"/>
              </a:spcBef>
            </a:pPr>
            <a:r>
              <a:rPr lang="en-US" sz="1700" b="1" strike="noStrike" spc="-1" dirty="0">
                <a:solidFill>
                  <a:srgbClr val="000000"/>
                </a:solidFill>
                <a:latin typeface="Gill Sans MT"/>
              </a:rPr>
              <a:t>  break;</a:t>
            </a:r>
            <a:endParaRPr lang="en-US" sz="1700" b="0" strike="noStrike" spc="-1" dirty="0">
              <a:latin typeface="Arial"/>
            </a:endParaRPr>
          </a:p>
          <a:p>
            <a:pPr>
              <a:lnSpc>
                <a:spcPct val="100000"/>
              </a:lnSpc>
              <a:spcBef>
                <a:spcPts val="601"/>
              </a:spcBef>
            </a:pPr>
            <a:r>
              <a:rPr lang="en-US" sz="1700" b="1" strike="noStrike" spc="-1" dirty="0">
                <a:solidFill>
                  <a:srgbClr val="000000"/>
                </a:solidFill>
                <a:latin typeface="Gill Sans MT"/>
              </a:rPr>
              <a:t>case 2:</a:t>
            </a:r>
            <a:endParaRPr lang="en-US" sz="1700" b="0" strike="noStrike" spc="-1" dirty="0">
              <a:latin typeface="Arial"/>
            </a:endParaRPr>
          </a:p>
          <a:p>
            <a:pPr>
              <a:lnSpc>
                <a:spcPct val="100000"/>
              </a:lnSpc>
              <a:spcBef>
                <a:spcPts val="601"/>
              </a:spcBef>
            </a:pPr>
            <a:r>
              <a:rPr lang="en-US" sz="1700" b="1" strike="noStrike" spc="-1" dirty="0">
                <a:solidFill>
                  <a:srgbClr val="000000"/>
                </a:solidFill>
                <a:latin typeface="Gill Sans MT"/>
              </a:rPr>
              <a:t>  echo "Number 2";</a:t>
            </a:r>
            <a:endParaRPr lang="en-US" sz="1700" b="0" strike="noStrike" spc="-1" dirty="0">
              <a:latin typeface="Arial"/>
            </a:endParaRPr>
          </a:p>
          <a:p>
            <a:pPr>
              <a:lnSpc>
                <a:spcPct val="100000"/>
              </a:lnSpc>
              <a:spcBef>
                <a:spcPts val="601"/>
              </a:spcBef>
            </a:pPr>
            <a:r>
              <a:rPr lang="en-US" sz="1700" b="1" strike="noStrike" spc="-1" dirty="0">
                <a:solidFill>
                  <a:srgbClr val="000000"/>
                </a:solidFill>
                <a:latin typeface="Gill Sans MT"/>
              </a:rPr>
              <a:t>  break;</a:t>
            </a:r>
            <a:endParaRPr lang="en-US" sz="1700" b="0" strike="noStrike" spc="-1" dirty="0">
              <a:latin typeface="Arial"/>
            </a:endParaRPr>
          </a:p>
          <a:p>
            <a:pPr>
              <a:lnSpc>
                <a:spcPct val="100000"/>
              </a:lnSpc>
              <a:spcBef>
                <a:spcPts val="601"/>
              </a:spcBef>
            </a:pPr>
            <a:r>
              <a:rPr lang="en-US" sz="1700" b="1" strike="noStrike" spc="-1" dirty="0">
                <a:solidFill>
                  <a:srgbClr val="000000"/>
                </a:solidFill>
                <a:latin typeface="Gill Sans MT"/>
              </a:rPr>
              <a:t>case 3:</a:t>
            </a:r>
            <a:endParaRPr lang="en-US" sz="1700" b="0" strike="noStrike" spc="-1" dirty="0">
              <a:latin typeface="Arial"/>
            </a:endParaRPr>
          </a:p>
          <a:p>
            <a:pPr>
              <a:lnSpc>
                <a:spcPct val="100000"/>
              </a:lnSpc>
              <a:spcBef>
                <a:spcPts val="601"/>
              </a:spcBef>
            </a:pPr>
            <a:r>
              <a:rPr lang="en-US" sz="1700" b="1" strike="noStrike" spc="-1" dirty="0">
                <a:solidFill>
                  <a:srgbClr val="000000"/>
                </a:solidFill>
                <a:latin typeface="Gill Sans MT"/>
              </a:rPr>
              <a:t>  echo "Number 3";</a:t>
            </a:r>
            <a:endParaRPr lang="en-US" sz="1700" b="0" strike="noStrike" spc="-1" dirty="0">
              <a:latin typeface="Arial"/>
            </a:endParaRPr>
          </a:p>
          <a:p>
            <a:pPr>
              <a:lnSpc>
                <a:spcPct val="100000"/>
              </a:lnSpc>
              <a:spcBef>
                <a:spcPts val="601"/>
              </a:spcBef>
            </a:pPr>
            <a:r>
              <a:rPr lang="en-US" sz="1700" b="1" strike="noStrike" spc="-1" dirty="0">
                <a:solidFill>
                  <a:srgbClr val="000000"/>
                </a:solidFill>
                <a:latin typeface="Gill Sans MT"/>
              </a:rPr>
              <a:t>  break;</a:t>
            </a:r>
            <a:endParaRPr lang="en-US" sz="1700" b="0" strike="noStrike" spc="-1" dirty="0">
              <a:latin typeface="Arial"/>
            </a:endParaRPr>
          </a:p>
          <a:p>
            <a:pPr>
              <a:lnSpc>
                <a:spcPct val="100000"/>
              </a:lnSpc>
              <a:spcBef>
                <a:spcPts val="601"/>
              </a:spcBef>
            </a:pPr>
            <a:r>
              <a:rPr lang="en-US" sz="1700" b="1" strike="noStrike" spc="-1" dirty="0">
                <a:solidFill>
                  <a:srgbClr val="000000"/>
                </a:solidFill>
                <a:latin typeface="Gill Sans MT"/>
              </a:rPr>
              <a:t>default:</a:t>
            </a:r>
            <a:endParaRPr lang="en-US" sz="1700" b="0" strike="noStrike" spc="-1" dirty="0">
              <a:latin typeface="Arial"/>
            </a:endParaRPr>
          </a:p>
          <a:p>
            <a:pPr>
              <a:lnSpc>
                <a:spcPct val="100000"/>
              </a:lnSpc>
              <a:spcBef>
                <a:spcPts val="601"/>
              </a:spcBef>
            </a:pPr>
            <a:r>
              <a:rPr lang="en-US" sz="1700" b="1" strike="noStrike" spc="-1" dirty="0">
                <a:solidFill>
                  <a:srgbClr val="000000"/>
                </a:solidFill>
                <a:latin typeface="Gill Sans MT"/>
              </a:rPr>
              <a:t>  echo "No number between 1 and 3";</a:t>
            </a:r>
            <a:endParaRPr lang="en-US" sz="1700" b="0" strike="noStrike" spc="-1" dirty="0">
              <a:latin typeface="Arial"/>
            </a:endParaRPr>
          </a:p>
          <a:p>
            <a:pPr>
              <a:lnSpc>
                <a:spcPct val="100000"/>
              </a:lnSpc>
              <a:spcBef>
                <a:spcPts val="601"/>
              </a:spcBef>
            </a:pPr>
            <a:r>
              <a:rPr lang="en-US" sz="1700" b="1" strike="noStrike" spc="-1" dirty="0">
                <a:solidFill>
                  <a:srgbClr val="000000"/>
                </a:solidFill>
                <a:latin typeface="Gill Sans MT"/>
              </a:rPr>
              <a:t>}</a:t>
            </a:r>
            <a:endParaRPr lang="en-US" sz="1700" b="0" strike="noStrike" spc="-1" dirty="0">
              <a:latin typeface="Arial"/>
            </a:endParaRPr>
          </a:p>
          <a:p>
            <a:pPr>
              <a:lnSpc>
                <a:spcPct val="100000"/>
              </a:lnSpc>
              <a:spcBef>
                <a:spcPts val="601"/>
              </a:spcBef>
            </a:pPr>
            <a:r>
              <a:rPr lang="en-US" sz="1700" b="1" strike="noStrike" spc="-1" dirty="0">
                <a:solidFill>
                  <a:srgbClr val="000000"/>
                </a:solidFill>
                <a:latin typeface="Gill Sans MT"/>
              </a:rPr>
              <a:t>?&gt;</a:t>
            </a:r>
            <a:endParaRPr lang="en-US" sz="1700" b="0" strike="noStrike" spc="-1" dirty="0">
              <a:latin typeface="Arial"/>
            </a:endParaRPr>
          </a:p>
        </p:txBody>
      </p:sp>
      <p:sp>
        <p:nvSpPr>
          <p:cNvPr id="249" name="CustomShape 3"/>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ED948C88-D22E-43CE-B70A-B7E6C15CA49C}" type="slidenum">
              <a:rPr lang="en-US" sz="1400" b="0" strike="noStrike" spc="-1">
                <a:solidFill>
                  <a:srgbClr val="464653"/>
                </a:solidFill>
                <a:latin typeface="Gill Sans MT"/>
              </a:rPr>
              <a:t>35</a:t>
            </a:fld>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rPr>
              <a:t>Control structures (cont’d)</a:t>
            </a:r>
            <a:endParaRPr lang="en-US" sz="3200" b="0" strike="noStrike" spc="-1">
              <a:latin typeface="Arial"/>
            </a:endParaRPr>
          </a:p>
        </p:txBody>
      </p:sp>
      <p:sp>
        <p:nvSpPr>
          <p:cNvPr id="251" name="CustomShape 2"/>
          <p:cNvSpPr/>
          <p:nvPr/>
        </p:nvSpPr>
        <p:spPr>
          <a:xfrm>
            <a:off x="152280" y="1219320"/>
            <a:ext cx="8762400" cy="510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601"/>
              </a:spcBef>
            </a:pPr>
            <a:r>
              <a:rPr lang="en-US" sz="3200" b="0" strike="noStrike" spc="-1">
                <a:solidFill>
                  <a:srgbClr val="000000"/>
                </a:solidFill>
                <a:latin typeface="Nyala"/>
              </a:rPr>
              <a:t>Looping constructs</a:t>
            </a:r>
            <a:endParaRPr lang="en-US" sz="32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800" b="1" strike="noStrike" spc="-1">
                <a:solidFill>
                  <a:srgbClr val="000000"/>
                </a:solidFill>
                <a:latin typeface="Nyala"/>
              </a:rPr>
              <a:t>while </a:t>
            </a:r>
            <a:r>
              <a:rPr lang="en-US" sz="2800" b="0" strike="noStrike" spc="-1">
                <a:solidFill>
                  <a:srgbClr val="000000"/>
                </a:solidFill>
                <a:latin typeface="Nyala"/>
              </a:rPr>
              <a:t>- loops through a block of code if and as long as a specified condition is true </a:t>
            </a:r>
            <a:endParaRPr lang="en-US" sz="28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800" b="1" strike="noStrike" spc="-1">
                <a:solidFill>
                  <a:srgbClr val="000000"/>
                </a:solidFill>
                <a:latin typeface="Nyala"/>
              </a:rPr>
              <a:t>do...while</a:t>
            </a:r>
            <a:r>
              <a:rPr lang="en-US" sz="2800" b="0" strike="noStrike" spc="-1">
                <a:solidFill>
                  <a:srgbClr val="000000"/>
                </a:solidFill>
                <a:latin typeface="Nyala"/>
              </a:rPr>
              <a:t> - loops through a block of code once, and then repeats the loop as long as a special condition is true </a:t>
            </a:r>
            <a:endParaRPr lang="en-US" sz="28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800" b="1" strike="noStrike" spc="-1">
                <a:solidFill>
                  <a:srgbClr val="000000"/>
                </a:solidFill>
                <a:latin typeface="Nyala"/>
              </a:rPr>
              <a:t>for </a:t>
            </a:r>
            <a:r>
              <a:rPr lang="en-US" sz="2800" b="0" strike="noStrike" spc="-1">
                <a:solidFill>
                  <a:srgbClr val="000000"/>
                </a:solidFill>
                <a:latin typeface="Nyala"/>
              </a:rPr>
              <a:t>- loops through a block of code a specified number of times </a:t>
            </a:r>
            <a:endParaRPr lang="en-US" sz="28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800" b="1" strike="noStrike" spc="-1">
                <a:solidFill>
                  <a:srgbClr val="000000"/>
                </a:solidFill>
                <a:latin typeface="Nyala"/>
              </a:rPr>
              <a:t>foreach </a:t>
            </a:r>
            <a:r>
              <a:rPr lang="en-US" sz="2800" b="0" strike="noStrike" spc="-1">
                <a:solidFill>
                  <a:srgbClr val="000000"/>
                </a:solidFill>
                <a:latin typeface="Nyala"/>
              </a:rPr>
              <a:t>- loops through a block of code for each element in an array </a:t>
            </a:r>
            <a:endParaRPr lang="en-US" sz="2800" b="0" strike="noStrike" spc="-1">
              <a:latin typeface="Arial"/>
            </a:endParaRPr>
          </a:p>
        </p:txBody>
      </p:sp>
      <p:sp>
        <p:nvSpPr>
          <p:cNvPr id="252" name="CustomShape 3"/>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8DC80701-8A9F-40FF-BA23-2AE5500240AB}" type="slidenum">
              <a:rPr lang="en-US" sz="1400" b="0" strike="noStrike" spc="-1">
                <a:solidFill>
                  <a:srgbClr val="464653"/>
                </a:solidFill>
                <a:latin typeface="Gill Sans MT"/>
              </a:rPr>
              <a:t>36</a:t>
            </a:fld>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rPr>
              <a:t>Control structures (cont’d)…</a:t>
            </a:r>
            <a:endParaRPr lang="en-US" sz="3200" b="0" strike="noStrike" spc="-1">
              <a:latin typeface="Arial"/>
            </a:endParaRPr>
          </a:p>
        </p:txBody>
      </p:sp>
      <p:sp>
        <p:nvSpPr>
          <p:cNvPr id="254" name="CustomShape 2"/>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C5EE2433-61F6-4516-A774-0C95F4B975BC}" type="slidenum">
              <a:rPr lang="en-US" sz="1400" b="0" strike="noStrike" spc="-1">
                <a:solidFill>
                  <a:srgbClr val="464653"/>
                </a:solidFill>
                <a:latin typeface="Gill Sans MT"/>
              </a:rPr>
              <a:t>37</a:t>
            </a:fld>
            <a:endParaRPr lang="en-US" sz="1400" b="0" strike="noStrike" spc="-1">
              <a:latin typeface="Arial"/>
            </a:endParaRPr>
          </a:p>
        </p:txBody>
      </p:sp>
      <p:sp>
        <p:nvSpPr>
          <p:cNvPr id="255" name="CustomShape 3"/>
          <p:cNvSpPr/>
          <p:nvPr/>
        </p:nvSpPr>
        <p:spPr>
          <a:xfrm>
            <a:off x="228600" y="1219320"/>
            <a:ext cx="8457480" cy="493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74320">
              <a:lnSpc>
                <a:spcPct val="100000"/>
              </a:lnSpc>
              <a:spcBef>
                <a:spcPts val="499"/>
              </a:spcBef>
            </a:pPr>
            <a:r>
              <a:rPr lang="en-US" sz="2300" b="1" strike="noStrike" spc="-1" dirty="0">
                <a:solidFill>
                  <a:srgbClr val="464653"/>
                </a:solidFill>
                <a:latin typeface="Gill Sans MT"/>
              </a:rPr>
              <a:t>for loop</a:t>
            </a:r>
            <a:endParaRPr lang="en-US" sz="2300" b="0" strike="noStrike" spc="-1" dirty="0">
              <a:latin typeface="Arial"/>
            </a:endParaRPr>
          </a:p>
          <a:p>
            <a:pPr marL="548640" indent="-273600">
              <a:lnSpc>
                <a:spcPct val="100000"/>
              </a:lnSpc>
              <a:spcBef>
                <a:spcPts val="499"/>
              </a:spcBef>
            </a:pPr>
            <a:r>
              <a:rPr lang="en-US" sz="2300" b="0" strike="noStrike" spc="-1" dirty="0">
                <a:solidFill>
                  <a:srgbClr val="464653"/>
                </a:solidFill>
                <a:latin typeface="Gill Sans MT"/>
              </a:rPr>
              <a:t>for( initialization; condition; increment ){</a:t>
            </a:r>
            <a:endParaRPr lang="en-US" sz="2300" b="0" strike="noStrike" spc="-1" dirty="0">
              <a:latin typeface="Arial"/>
            </a:endParaRPr>
          </a:p>
          <a:p>
            <a:pPr marL="548640" indent="-273600">
              <a:lnSpc>
                <a:spcPct val="100000"/>
              </a:lnSpc>
              <a:spcBef>
                <a:spcPts val="499"/>
              </a:spcBef>
            </a:pPr>
            <a:r>
              <a:rPr lang="en-US" sz="2300" b="0" strike="noStrike" spc="-1" dirty="0">
                <a:solidFill>
                  <a:srgbClr val="464653"/>
                </a:solidFill>
                <a:latin typeface="Gill Sans MT"/>
              </a:rPr>
              <a:t>	loop body</a:t>
            </a:r>
            <a:endParaRPr lang="en-US" sz="2300" b="0" strike="noStrike" spc="-1" dirty="0">
              <a:latin typeface="Arial"/>
            </a:endParaRPr>
          </a:p>
          <a:p>
            <a:pPr marL="548640" indent="-273600">
              <a:lnSpc>
                <a:spcPct val="100000"/>
              </a:lnSpc>
              <a:spcBef>
                <a:spcPts val="499"/>
              </a:spcBef>
            </a:pPr>
            <a:r>
              <a:rPr lang="en-US" sz="2300" b="0" strike="noStrike" spc="-1" dirty="0">
                <a:solidFill>
                  <a:srgbClr val="464653"/>
                </a:solidFill>
                <a:latin typeface="Gill Sans MT"/>
              </a:rPr>
              <a:t>}</a:t>
            </a:r>
            <a:endParaRPr lang="en-US" sz="2300" b="0" strike="noStrike" spc="-1" dirty="0">
              <a:latin typeface="Arial"/>
            </a:endParaRPr>
          </a:p>
          <a:p>
            <a:pPr marL="548640" indent="-273600">
              <a:lnSpc>
                <a:spcPct val="100000"/>
              </a:lnSpc>
              <a:spcBef>
                <a:spcPts val="499"/>
              </a:spcBef>
            </a:pPr>
            <a:endParaRPr lang="en-US" sz="2300" b="0" strike="noStrike" spc="-1" dirty="0">
              <a:latin typeface="Arial"/>
            </a:endParaRPr>
          </a:p>
          <a:p>
            <a:pPr marL="548640" indent="-273600">
              <a:lnSpc>
                <a:spcPct val="100000"/>
              </a:lnSpc>
              <a:spcBef>
                <a:spcPts val="601"/>
              </a:spcBef>
            </a:pPr>
            <a:endParaRPr lang="en-US" sz="2300" b="0" strike="noStrike" spc="-1" dirty="0">
              <a:latin typeface="Arial"/>
            </a:endParaRPr>
          </a:p>
        </p:txBody>
      </p:sp>
      <p:sp>
        <p:nvSpPr>
          <p:cNvPr id="256" name="CustomShape 4"/>
          <p:cNvSpPr/>
          <p:nvPr/>
        </p:nvSpPr>
        <p:spPr>
          <a:xfrm>
            <a:off x="2818354" y="2348880"/>
            <a:ext cx="5866560" cy="3909743"/>
          </a:xfrm>
          <a:prstGeom prst="rect">
            <a:avLst/>
          </a:prstGeom>
          <a:ln>
            <a:solidFill>
              <a:srgbClr val="CFD775"/>
            </a:solidFill>
            <a:round/>
          </a:ln>
          <a:effectLst>
            <a:outerShdw blurRad="38100" dist="25400" dir="5400000" rotWithShape="0">
              <a:srgbClr val="000000">
                <a:alpha val="40000"/>
              </a:srgbClr>
            </a:outerShdw>
          </a:effectLst>
        </p:spPr>
        <p:style>
          <a:lnRef idx="1">
            <a:schemeClr val="accent3"/>
          </a:lnRef>
          <a:fillRef idx="2">
            <a:schemeClr val="accent3"/>
          </a:fillRef>
          <a:effectRef idx="1">
            <a:schemeClr val="accent3"/>
          </a:effectRef>
          <a:fontRef idx="minor"/>
        </p:style>
        <p:txBody>
          <a:bodyPr lIns="90000" tIns="45000" rIns="90000" bIns="45000"/>
          <a:lstStyle/>
          <a:p>
            <a:pPr>
              <a:lnSpc>
                <a:spcPct val="100000"/>
              </a:lnSpc>
              <a:spcBef>
                <a:spcPts val="601"/>
              </a:spcBef>
            </a:pPr>
            <a:r>
              <a:rPr lang="en-US" sz="2000" b="0" strike="noStrike" spc="-1" dirty="0">
                <a:solidFill>
                  <a:srgbClr val="000000"/>
                </a:solidFill>
                <a:latin typeface="Gill Sans MT"/>
                <a:ea typeface="DejaVu Sans"/>
              </a:rPr>
              <a:t>&lt;html&gt;</a:t>
            </a:r>
            <a:endParaRPr lang="en-US" sz="2000" b="0" strike="noStrike" spc="-1" dirty="0">
              <a:latin typeface="Arial"/>
            </a:endParaRPr>
          </a:p>
          <a:p>
            <a:pPr>
              <a:lnSpc>
                <a:spcPct val="100000"/>
              </a:lnSpc>
              <a:spcBef>
                <a:spcPts val="601"/>
              </a:spcBef>
            </a:pPr>
            <a:r>
              <a:rPr lang="en-US" sz="2000" b="0" strike="noStrike" spc="-1" dirty="0">
                <a:solidFill>
                  <a:srgbClr val="000000"/>
                </a:solidFill>
                <a:latin typeface="Gill Sans MT"/>
                <a:ea typeface="DejaVu Sans"/>
              </a:rPr>
              <a:t>&lt;body&gt;</a:t>
            </a:r>
            <a:endParaRPr lang="en-US" sz="2000" b="0" strike="noStrike" spc="-1" dirty="0">
              <a:latin typeface="Arial"/>
            </a:endParaRPr>
          </a:p>
          <a:p>
            <a:pPr>
              <a:lnSpc>
                <a:spcPct val="100000"/>
              </a:lnSpc>
              <a:spcBef>
                <a:spcPts val="601"/>
              </a:spcBef>
            </a:pPr>
            <a:r>
              <a:rPr lang="en-US" sz="2000" b="0" strike="noStrike" spc="-1" dirty="0">
                <a:solidFill>
                  <a:srgbClr val="000000"/>
                </a:solidFill>
                <a:latin typeface="Gill Sans MT"/>
                <a:ea typeface="DejaVu Sans"/>
              </a:rPr>
              <a:t>&lt;?</a:t>
            </a:r>
            <a:r>
              <a:rPr lang="en-US" sz="2000" b="0" strike="noStrike" spc="-1" dirty="0" err="1">
                <a:solidFill>
                  <a:srgbClr val="000000"/>
                </a:solidFill>
                <a:latin typeface="Gill Sans MT"/>
                <a:ea typeface="DejaVu Sans"/>
              </a:rPr>
              <a:t>php</a:t>
            </a:r>
            <a:endParaRPr lang="en-US" sz="2000" b="0" strike="noStrike" spc="-1" dirty="0">
              <a:latin typeface="Arial"/>
            </a:endParaRPr>
          </a:p>
          <a:p>
            <a:pPr>
              <a:lnSpc>
                <a:spcPct val="100000"/>
              </a:lnSpc>
              <a:spcBef>
                <a:spcPts val="601"/>
              </a:spcBef>
            </a:pPr>
            <a:r>
              <a:rPr lang="en-US" sz="2000" b="0" strike="noStrike" spc="-1" dirty="0">
                <a:solidFill>
                  <a:srgbClr val="000000"/>
                </a:solidFill>
                <a:latin typeface="Gill Sans MT"/>
                <a:ea typeface="DejaVu Sans"/>
              </a:rPr>
              <a:t>for ($</a:t>
            </a:r>
            <a:r>
              <a:rPr lang="en-US" sz="2000" b="0" strike="noStrike" spc="-1" dirty="0" err="1">
                <a:solidFill>
                  <a:srgbClr val="000000"/>
                </a:solidFill>
                <a:latin typeface="Gill Sans MT"/>
                <a:ea typeface="DejaVu Sans"/>
              </a:rPr>
              <a:t>i</a:t>
            </a:r>
            <a:r>
              <a:rPr lang="en-US" sz="2000" b="0" strike="noStrike" spc="-1" dirty="0">
                <a:solidFill>
                  <a:srgbClr val="000000"/>
                </a:solidFill>
                <a:latin typeface="Gill Sans MT"/>
                <a:ea typeface="DejaVu Sans"/>
              </a:rPr>
              <a:t>=1; $</a:t>
            </a:r>
            <a:r>
              <a:rPr lang="en-US" sz="2000" b="0" strike="noStrike" spc="-1" dirty="0" err="1">
                <a:solidFill>
                  <a:srgbClr val="000000"/>
                </a:solidFill>
                <a:latin typeface="Gill Sans MT"/>
                <a:ea typeface="DejaVu Sans"/>
              </a:rPr>
              <a:t>i</a:t>
            </a:r>
            <a:r>
              <a:rPr lang="en-US" sz="2000" b="0" strike="noStrike" spc="-1" dirty="0">
                <a:solidFill>
                  <a:srgbClr val="000000"/>
                </a:solidFill>
                <a:latin typeface="Gill Sans MT"/>
                <a:ea typeface="DejaVu Sans"/>
              </a:rPr>
              <a:t>&lt;=5; $</a:t>
            </a:r>
            <a:r>
              <a:rPr lang="en-US" sz="2000" b="0" strike="noStrike" spc="-1" dirty="0" err="1">
                <a:solidFill>
                  <a:srgbClr val="000000"/>
                </a:solidFill>
                <a:latin typeface="Gill Sans MT"/>
                <a:ea typeface="DejaVu Sans"/>
              </a:rPr>
              <a:t>i</a:t>
            </a:r>
            <a:r>
              <a:rPr lang="en-US" sz="2000" b="0" strike="noStrike" spc="-1" dirty="0">
                <a:solidFill>
                  <a:srgbClr val="000000"/>
                </a:solidFill>
                <a:latin typeface="Gill Sans MT"/>
                <a:ea typeface="DejaVu Sans"/>
              </a:rPr>
              <a:t>++)</a:t>
            </a:r>
            <a:endParaRPr lang="en-US" sz="2000" b="0" strike="noStrike" spc="-1" dirty="0">
              <a:latin typeface="Arial"/>
            </a:endParaRPr>
          </a:p>
          <a:p>
            <a:pPr>
              <a:lnSpc>
                <a:spcPct val="100000"/>
              </a:lnSpc>
              <a:spcBef>
                <a:spcPts val="601"/>
              </a:spcBef>
            </a:pPr>
            <a:r>
              <a:rPr lang="en-US" sz="2000" b="0" strike="noStrike" spc="-1" dirty="0">
                <a:solidFill>
                  <a:srgbClr val="000000"/>
                </a:solidFill>
                <a:latin typeface="Gill Sans MT"/>
                <a:ea typeface="DejaVu Sans"/>
              </a:rPr>
              <a:t>{</a:t>
            </a:r>
            <a:endParaRPr lang="en-US" sz="2000" b="0" strike="noStrike" spc="-1" dirty="0">
              <a:latin typeface="Arial"/>
            </a:endParaRPr>
          </a:p>
          <a:p>
            <a:pPr>
              <a:lnSpc>
                <a:spcPct val="100000"/>
              </a:lnSpc>
              <a:spcBef>
                <a:spcPts val="601"/>
              </a:spcBef>
            </a:pPr>
            <a:r>
              <a:rPr lang="en-US" sz="2000" b="0" strike="noStrike" spc="-1" dirty="0">
                <a:solidFill>
                  <a:srgbClr val="000000"/>
                </a:solidFill>
                <a:latin typeface="Gill Sans MT"/>
                <a:ea typeface="DejaVu Sans"/>
              </a:rPr>
              <a:t>  echo "Hello World!&lt;</a:t>
            </a:r>
            <a:r>
              <a:rPr lang="en-US" sz="2000" b="0" strike="noStrike" spc="-1" dirty="0" err="1">
                <a:solidFill>
                  <a:srgbClr val="000000"/>
                </a:solidFill>
                <a:latin typeface="Gill Sans MT"/>
                <a:ea typeface="DejaVu Sans"/>
              </a:rPr>
              <a:t>br</a:t>
            </a:r>
            <a:r>
              <a:rPr lang="en-US" sz="2000" b="0" strike="noStrike" spc="-1" dirty="0">
                <a:solidFill>
                  <a:srgbClr val="000000"/>
                </a:solidFill>
                <a:latin typeface="Gill Sans MT"/>
                <a:ea typeface="DejaVu Sans"/>
              </a:rPr>
              <a:t> /&gt;";</a:t>
            </a:r>
            <a:endParaRPr lang="en-US" sz="2000" b="0" strike="noStrike" spc="-1" dirty="0">
              <a:latin typeface="Arial"/>
            </a:endParaRPr>
          </a:p>
          <a:p>
            <a:pPr>
              <a:lnSpc>
                <a:spcPct val="100000"/>
              </a:lnSpc>
              <a:spcBef>
                <a:spcPts val="601"/>
              </a:spcBef>
            </a:pPr>
            <a:r>
              <a:rPr lang="en-US" sz="2000" b="0" strike="noStrike" spc="-1" dirty="0">
                <a:solidFill>
                  <a:srgbClr val="000000"/>
                </a:solidFill>
                <a:latin typeface="Gill Sans MT"/>
                <a:ea typeface="DejaVu Sans"/>
              </a:rPr>
              <a:t>}</a:t>
            </a:r>
            <a:endParaRPr lang="en-US" sz="2000" b="0" strike="noStrike" spc="-1" dirty="0">
              <a:latin typeface="Arial"/>
            </a:endParaRPr>
          </a:p>
          <a:p>
            <a:pPr>
              <a:lnSpc>
                <a:spcPct val="100000"/>
              </a:lnSpc>
              <a:spcBef>
                <a:spcPts val="601"/>
              </a:spcBef>
            </a:pPr>
            <a:r>
              <a:rPr lang="en-US" sz="2000" b="0" strike="noStrike" spc="-1" dirty="0">
                <a:solidFill>
                  <a:srgbClr val="000000"/>
                </a:solidFill>
                <a:latin typeface="Gill Sans MT"/>
                <a:ea typeface="DejaVu Sans"/>
              </a:rPr>
              <a:t>?&gt;</a:t>
            </a:r>
            <a:endParaRPr lang="en-US" sz="2000" b="0" strike="noStrike" spc="-1" dirty="0">
              <a:latin typeface="Arial"/>
            </a:endParaRPr>
          </a:p>
          <a:p>
            <a:pPr>
              <a:lnSpc>
                <a:spcPct val="100000"/>
              </a:lnSpc>
              <a:spcBef>
                <a:spcPts val="601"/>
              </a:spcBef>
            </a:pPr>
            <a:r>
              <a:rPr lang="en-US" sz="2000" b="0" strike="noStrike" spc="-1" dirty="0">
                <a:solidFill>
                  <a:srgbClr val="000000"/>
                </a:solidFill>
                <a:latin typeface="Gill Sans MT"/>
                <a:ea typeface="DejaVu Sans"/>
              </a:rPr>
              <a:t>&lt;/body&gt;</a:t>
            </a:r>
            <a:endParaRPr lang="en-US" sz="2000" b="0" strike="noStrike" spc="-1" dirty="0">
              <a:latin typeface="Arial"/>
            </a:endParaRPr>
          </a:p>
          <a:p>
            <a:pPr>
              <a:lnSpc>
                <a:spcPct val="100000"/>
              </a:lnSpc>
              <a:spcBef>
                <a:spcPts val="601"/>
              </a:spcBef>
            </a:pPr>
            <a:r>
              <a:rPr lang="en-US" sz="2000" b="0" strike="noStrike" spc="-1" dirty="0">
                <a:solidFill>
                  <a:srgbClr val="000000"/>
                </a:solidFill>
                <a:latin typeface="Gill Sans MT"/>
                <a:ea typeface="DejaVu Sans"/>
              </a:rPr>
              <a:t>&lt;/html&gt;</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rPr>
              <a:t>Control structures (cont’d)…</a:t>
            </a:r>
            <a:endParaRPr lang="en-US" sz="3200" b="0" strike="noStrike" spc="-1">
              <a:latin typeface="Arial"/>
            </a:endParaRPr>
          </a:p>
        </p:txBody>
      </p:sp>
      <p:sp>
        <p:nvSpPr>
          <p:cNvPr id="258" name="CustomShape 2"/>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BABCC290-EF0F-4BE1-B7EE-847C5740175A}" type="slidenum">
              <a:rPr lang="en-US" sz="1400" b="0" strike="noStrike" spc="-1">
                <a:solidFill>
                  <a:srgbClr val="464653"/>
                </a:solidFill>
                <a:latin typeface="Gill Sans MT"/>
              </a:rPr>
              <a:t>38</a:t>
            </a:fld>
            <a:endParaRPr lang="en-US" sz="1400" b="0" strike="noStrike" spc="-1">
              <a:latin typeface="Arial"/>
            </a:endParaRPr>
          </a:p>
        </p:txBody>
      </p:sp>
      <p:sp>
        <p:nvSpPr>
          <p:cNvPr id="259" name="CustomShape 3"/>
          <p:cNvSpPr/>
          <p:nvPr/>
        </p:nvSpPr>
        <p:spPr>
          <a:xfrm>
            <a:off x="152280" y="1219320"/>
            <a:ext cx="8533800" cy="493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41200" indent="-240480">
              <a:lnSpc>
                <a:spcPct val="100000"/>
              </a:lnSpc>
              <a:spcBef>
                <a:spcPts val="499"/>
              </a:spcBef>
            </a:pPr>
            <a:r>
              <a:rPr lang="en-US" sz="2800" b="1" strike="noStrike" spc="-1">
                <a:solidFill>
                  <a:srgbClr val="464653"/>
                </a:solidFill>
                <a:latin typeface="Nyala"/>
              </a:rPr>
              <a:t>foreach loop</a:t>
            </a:r>
            <a:endParaRPr lang="en-US" sz="2800" b="0" strike="noStrike" spc="-1">
              <a:latin typeface="Arial"/>
            </a:endParaRPr>
          </a:p>
          <a:p>
            <a:pPr marL="241200" indent="-240480">
              <a:lnSpc>
                <a:spcPct val="100000"/>
              </a:lnSpc>
              <a:spcBef>
                <a:spcPts val="499"/>
              </a:spcBef>
            </a:pPr>
            <a:r>
              <a:rPr lang="en-US" sz="2800" b="0" strike="noStrike" spc="-1">
                <a:solidFill>
                  <a:srgbClr val="464653"/>
                </a:solidFill>
                <a:latin typeface="Nyala"/>
              </a:rPr>
              <a:t>foreach( array as [key=&gt;]value ){</a:t>
            </a:r>
            <a:endParaRPr lang="en-US" sz="2800" b="0" strike="noStrike" spc="-1">
              <a:latin typeface="Arial"/>
            </a:endParaRPr>
          </a:p>
          <a:p>
            <a:pPr marL="241200" indent="-240480">
              <a:lnSpc>
                <a:spcPct val="100000"/>
              </a:lnSpc>
              <a:spcBef>
                <a:spcPts val="499"/>
              </a:spcBef>
            </a:pPr>
            <a:r>
              <a:rPr lang="en-US" sz="2800" b="0" strike="noStrike" spc="-1">
                <a:solidFill>
                  <a:srgbClr val="464653"/>
                </a:solidFill>
                <a:latin typeface="Nyala"/>
              </a:rPr>
              <a:t>	loop body</a:t>
            </a:r>
            <a:endParaRPr lang="en-US" sz="2800" b="0" strike="noStrike" spc="-1">
              <a:latin typeface="Arial"/>
            </a:endParaRPr>
          </a:p>
          <a:p>
            <a:pPr marL="241200" indent="-240480">
              <a:lnSpc>
                <a:spcPct val="100000"/>
              </a:lnSpc>
              <a:spcBef>
                <a:spcPts val="499"/>
              </a:spcBef>
            </a:pPr>
            <a:r>
              <a:rPr lang="en-US" sz="2800" b="0" strike="noStrike" spc="-1">
                <a:solidFill>
                  <a:srgbClr val="464653"/>
                </a:solidFill>
                <a:latin typeface="Nyala"/>
              </a:rPr>
              <a:t>}</a:t>
            </a:r>
            <a:endParaRPr lang="en-US" sz="2800" b="0" strike="noStrike" spc="-1">
              <a:latin typeface="Arial"/>
            </a:endParaRPr>
          </a:p>
          <a:p>
            <a:pPr marL="241200" indent="-240480">
              <a:lnSpc>
                <a:spcPct val="100000"/>
              </a:lnSpc>
              <a:spcBef>
                <a:spcPts val="601"/>
              </a:spcBef>
            </a:pPr>
            <a:endParaRPr lang="en-US" sz="2800" b="0" strike="noStrike" spc="-1">
              <a:latin typeface="Arial"/>
            </a:endParaRPr>
          </a:p>
        </p:txBody>
      </p:sp>
      <p:sp>
        <p:nvSpPr>
          <p:cNvPr id="260" name="CustomShape 4"/>
          <p:cNvSpPr/>
          <p:nvPr/>
        </p:nvSpPr>
        <p:spPr>
          <a:xfrm>
            <a:off x="4644008" y="1300272"/>
            <a:ext cx="4266360" cy="4937040"/>
          </a:xfrm>
          <a:prstGeom prst="rect">
            <a:avLst/>
          </a:prstGeom>
          <a:ln>
            <a:solidFill>
              <a:srgbClr val="CFD775"/>
            </a:solidFill>
            <a:round/>
          </a:ln>
          <a:effectLst>
            <a:outerShdw blurRad="38100" dist="25400" dir="5400000" rotWithShape="0">
              <a:srgbClr val="000000">
                <a:alpha val="40000"/>
              </a:srgbClr>
            </a:outerShdw>
          </a:effectLst>
        </p:spPr>
        <p:style>
          <a:lnRef idx="1">
            <a:schemeClr val="accent3"/>
          </a:lnRef>
          <a:fillRef idx="2">
            <a:schemeClr val="accent3"/>
          </a:fillRef>
          <a:effectRef idx="1">
            <a:schemeClr val="accent3"/>
          </a:effectRef>
          <a:fontRef idx="minor"/>
        </p:style>
        <p:txBody>
          <a:bodyPr lIns="90000" tIns="45000" rIns="90000" bIns="45000"/>
          <a:lstStyle/>
          <a:p>
            <a:pPr>
              <a:lnSpc>
                <a:spcPct val="100000"/>
              </a:lnSpc>
              <a:spcBef>
                <a:spcPts val="601"/>
              </a:spcBef>
            </a:pPr>
            <a:r>
              <a:rPr lang="en-US" sz="2400" b="0" strike="noStrike" spc="-1" dirty="0">
                <a:solidFill>
                  <a:srgbClr val="000000"/>
                </a:solidFill>
                <a:latin typeface="Gill Sans MT"/>
                <a:ea typeface="DejaVu Sans"/>
              </a:rPr>
              <a:t>&lt;html&gt;</a:t>
            </a:r>
            <a:br>
              <a:rPr dirty="0"/>
            </a:br>
            <a:r>
              <a:rPr lang="en-US" sz="2400" b="0" strike="noStrike" spc="-1" dirty="0">
                <a:solidFill>
                  <a:srgbClr val="000000"/>
                </a:solidFill>
                <a:latin typeface="Gill Sans MT"/>
                <a:ea typeface="DejaVu Sans"/>
              </a:rPr>
              <a:t>&lt;body&gt;</a:t>
            </a:r>
            <a:br>
              <a:rPr dirty="0"/>
            </a:br>
            <a:r>
              <a:rPr lang="en-US" sz="2400" b="0" strike="noStrike" spc="-1" dirty="0">
                <a:solidFill>
                  <a:srgbClr val="000000"/>
                </a:solidFill>
                <a:latin typeface="Gill Sans MT"/>
                <a:ea typeface="DejaVu Sans"/>
              </a:rPr>
              <a:t>&lt;?</a:t>
            </a:r>
            <a:r>
              <a:rPr lang="en-US" sz="2400" b="0" strike="noStrike" spc="-1" dirty="0" err="1">
                <a:solidFill>
                  <a:srgbClr val="000000"/>
                </a:solidFill>
                <a:latin typeface="Gill Sans MT"/>
                <a:ea typeface="DejaVu Sans"/>
              </a:rPr>
              <a:t>php</a:t>
            </a:r>
            <a:br>
              <a:rPr dirty="0"/>
            </a:br>
            <a:r>
              <a:rPr lang="en-US" sz="2400" b="0" strike="noStrike" spc="-1" dirty="0">
                <a:solidFill>
                  <a:srgbClr val="000000"/>
                </a:solidFill>
                <a:latin typeface="Gill Sans MT"/>
                <a:ea typeface="DejaVu Sans"/>
              </a:rPr>
              <a:t>$x=array("</a:t>
            </a:r>
            <a:r>
              <a:rPr lang="en-US" sz="2400" b="0" strike="noStrike" spc="-1" dirty="0" err="1">
                <a:solidFill>
                  <a:srgbClr val="000000"/>
                </a:solidFill>
                <a:latin typeface="Gill Sans MT"/>
                <a:ea typeface="DejaVu Sans"/>
              </a:rPr>
              <a:t>one","two","three</a:t>
            </a:r>
            <a:r>
              <a:rPr lang="en-US" sz="2400" b="0" strike="noStrike" spc="-1" dirty="0">
                <a:solidFill>
                  <a:srgbClr val="000000"/>
                </a:solidFill>
                <a:latin typeface="Gill Sans MT"/>
                <a:ea typeface="DejaVu Sans"/>
              </a:rPr>
              <a:t>");</a:t>
            </a:r>
            <a:br>
              <a:rPr dirty="0"/>
            </a:br>
            <a:r>
              <a:rPr lang="en-US" sz="2400" b="0" strike="noStrike" spc="-1" dirty="0" err="1">
                <a:solidFill>
                  <a:srgbClr val="000000"/>
                </a:solidFill>
                <a:latin typeface="Gill Sans MT"/>
                <a:ea typeface="DejaVu Sans"/>
              </a:rPr>
              <a:t>foreach</a:t>
            </a:r>
            <a:r>
              <a:rPr lang="en-US" sz="2400" b="0" strike="noStrike" spc="-1" dirty="0">
                <a:solidFill>
                  <a:srgbClr val="000000"/>
                </a:solidFill>
                <a:latin typeface="Gill Sans MT"/>
                <a:ea typeface="DejaVu Sans"/>
              </a:rPr>
              <a:t> ($x as $value)</a:t>
            </a:r>
            <a:br>
              <a:rPr dirty="0"/>
            </a:br>
            <a:r>
              <a:rPr lang="en-US" sz="2400" b="0" strike="noStrike" spc="-1" dirty="0">
                <a:solidFill>
                  <a:srgbClr val="000000"/>
                </a:solidFill>
                <a:latin typeface="Gill Sans MT"/>
                <a:ea typeface="DejaVu Sans"/>
              </a:rPr>
              <a:t>  {</a:t>
            </a:r>
            <a:br>
              <a:rPr dirty="0"/>
            </a:br>
            <a:r>
              <a:rPr lang="en-US" sz="2400" b="0" strike="noStrike" spc="-1" dirty="0">
                <a:solidFill>
                  <a:srgbClr val="000000"/>
                </a:solidFill>
                <a:latin typeface="Gill Sans MT"/>
                <a:ea typeface="DejaVu Sans"/>
              </a:rPr>
              <a:t>  echo $value . "&lt;</a:t>
            </a:r>
            <a:r>
              <a:rPr lang="en-US" sz="2400" b="0" strike="noStrike" spc="-1" dirty="0" err="1">
                <a:solidFill>
                  <a:srgbClr val="000000"/>
                </a:solidFill>
                <a:latin typeface="Gill Sans MT"/>
                <a:ea typeface="DejaVu Sans"/>
              </a:rPr>
              <a:t>br</a:t>
            </a:r>
            <a:r>
              <a:rPr lang="en-US" sz="2400" b="0" strike="noStrike" spc="-1" dirty="0">
                <a:solidFill>
                  <a:srgbClr val="000000"/>
                </a:solidFill>
                <a:latin typeface="Gill Sans MT"/>
                <a:ea typeface="DejaVu Sans"/>
              </a:rPr>
              <a:t>&gt;";</a:t>
            </a:r>
            <a:br>
              <a:rPr dirty="0"/>
            </a:br>
            <a:r>
              <a:rPr lang="en-US" sz="2400" b="0" strike="noStrike" spc="-1" dirty="0">
                <a:solidFill>
                  <a:srgbClr val="000000"/>
                </a:solidFill>
                <a:latin typeface="Gill Sans MT"/>
                <a:ea typeface="DejaVu Sans"/>
              </a:rPr>
              <a:t>  }</a:t>
            </a:r>
            <a:br>
              <a:rPr dirty="0"/>
            </a:br>
            <a:r>
              <a:rPr lang="en-US" sz="2400" b="0" strike="noStrike" spc="-1" dirty="0">
                <a:solidFill>
                  <a:srgbClr val="000000"/>
                </a:solidFill>
                <a:latin typeface="Gill Sans MT"/>
                <a:ea typeface="DejaVu Sans"/>
              </a:rPr>
              <a:t>?&gt;</a:t>
            </a:r>
            <a:br>
              <a:rPr dirty="0"/>
            </a:br>
            <a:r>
              <a:rPr lang="en-US" sz="2400" b="0" strike="noStrike" spc="-1" dirty="0">
                <a:solidFill>
                  <a:srgbClr val="000000"/>
                </a:solidFill>
                <a:latin typeface="Gill Sans MT"/>
                <a:ea typeface="DejaVu Sans"/>
              </a:rPr>
              <a:t>&lt;/body&gt;</a:t>
            </a:r>
            <a:br>
              <a:rPr dirty="0"/>
            </a:br>
            <a:r>
              <a:rPr lang="en-US" sz="2400" b="0" strike="noStrike" spc="-1" dirty="0">
                <a:solidFill>
                  <a:srgbClr val="000000"/>
                </a:solidFill>
                <a:latin typeface="Gill Sans MT"/>
                <a:ea typeface="DejaVu Sans"/>
              </a:rPr>
              <a:t>&lt;/html&gt; </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sp>
      <p:sp>
        <p:nvSpPr>
          <p:cNvPr id="262" name="CustomShape 2"/>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77C2CB31-7ED3-4E9E-A9A0-BEC78FCB2E1A}" type="slidenum">
              <a:rPr lang="en-US" sz="1400" b="0" strike="noStrike" spc="-1">
                <a:solidFill>
                  <a:srgbClr val="464653"/>
                </a:solidFill>
                <a:latin typeface="Gill Sans MT"/>
              </a:rPr>
              <a:t>39</a:t>
            </a:fld>
            <a:endParaRPr lang="en-US" sz="1400" b="0" strike="noStrike" spc="-1">
              <a:latin typeface="Arial"/>
            </a:endParaRPr>
          </a:p>
        </p:txBody>
      </p:sp>
      <p:sp>
        <p:nvSpPr>
          <p:cNvPr id="263" name="CustomShape 3"/>
          <p:cNvSpPr/>
          <p:nvPr/>
        </p:nvSpPr>
        <p:spPr>
          <a:xfrm>
            <a:off x="457200" y="1295280"/>
            <a:ext cx="8228880" cy="4937040"/>
          </a:xfrm>
          <a:prstGeom prst="rect">
            <a:avLst/>
          </a:prstGeom>
          <a:gradFill rotWithShape="0">
            <a:gsLst>
              <a:gs pos="0">
                <a:srgbClr val="F8FEC0"/>
              </a:gs>
              <a:gs pos="50000">
                <a:srgbClr val="F5FFA6"/>
              </a:gs>
              <a:gs pos="100000">
                <a:srgbClr val="F8FEC0"/>
              </a:gs>
            </a:gsLst>
            <a:lin ang="948000"/>
          </a:gradFill>
          <a:ln w="9360">
            <a:solidFill>
              <a:srgbClr val="D2DA7A"/>
            </a:solidFill>
            <a:round/>
          </a:ln>
        </p:spPr>
        <p:style>
          <a:lnRef idx="0">
            <a:scrgbClr r="0" g="0" b="0"/>
          </a:lnRef>
          <a:fillRef idx="0">
            <a:scrgbClr r="0" g="0" b="0"/>
          </a:fillRef>
          <a:effectRef idx="0">
            <a:scrgbClr r="0" g="0" b="0"/>
          </a:effectRef>
          <a:fontRef idx="minor"/>
        </p:style>
        <p:txBody>
          <a:bodyPr lIns="90000" tIns="45000" rIns="90000" bIns="45000"/>
          <a:lstStyle/>
          <a:p>
            <a:pPr marL="548640" lvl="1" indent="-273600">
              <a:lnSpc>
                <a:spcPct val="100000"/>
              </a:lnSpc>
              <a:spcBef>
                <a:spcPts val="499"/>
              </a:spcBef>
              <a:buClr>
                <a:srgbClr val="9FB8CD"/>
              </a:buClr>
              <a:buSzPct val="76000"/>
              <a:buFont typeface="Wingdings 3" charset="2"/>
              <a:buChar char=""/>
            </a:pPr>
            <a:r>
              <a:rPr lang="en-US" sz="2300" b="0" strike="noStrike" spc="-1" dirty="0">
                <a:solidFill>
                  <a:srgbClr val="000000"/>
                </a:solidFill>
                <a:latin typeface="Gill Sans MT"/>
              </a:rPr>
              <a:t>Example</a:t>
            </a:r>
            <a:endParaRPr lang="en-US" sz="2300" b="0" strike="noStrike" spc="-1" dirty="0">
              <a:latin typeface="Arial"/>
            </a:endParaRPr>
          </a:p>
          <a:p>
            <a:pPr marL="548640" indent="-273600">
              <a:lnSpc>
                <a:spcPct val="100000"/>
              </a:lnSpc>
              <a:spcBef>
                <a:spcPts val="499"/>
              </a:spcBef>
            </a:pPr>
            <a:r>
              <a:rPr lang="en-US" sz="2300" b="0" strike="noStrike" spc="-1" dirty="0">
                <a:solidFill>
                  <a:srgbClr val="000000"/>
                </a:solidFill>
                <a:latin typeface="Gill Sans MT"/>
              </a:rPr>
              <a:t>…</a:t>
            </a:r>
            <a:endParaRPr lang="en-US" sz="2300" b="0" strike="noStrike" spc="-1" dirty="0">
              <a:latin typeface="Arial"/>
            </a:endParaRPr>
          </a:p>
          <a:p>
            <a:pPr marL="548640" indent="-273600">
              <a:lnSpc>
                <a:spcPct val="100000"/>
              </a:lnSpc>
              <a:spcBef>
                <a:spcPts val="499"/>
              </a:spcBef>
            </a:pPr>
            <a:r>
              <a:rPr lang="en-US" sz="2300" b="0" strike="noStrike" spc="-1" dirty="0">
                <a:solidFill>
                  <a:srgbClr val="000000"/>
                </a:solidFill>
                <a:latin typeface="Gill Sans MT"/>
              </a:rPr>
              <a:t>$</a:t>
            </a:r>
            <a:r>
              <a:rPr lang="en-US" sz="2300" b="0" strike="noStrike" spc="-1" dirty="0" err="1">
                <a:solidFill>
                  <a:srgbClr val="000000"/>
                </a:solidFill>
                <a:latin typeface="Gill Sans MT"/>
              </a:rPr>
              <a:t>arr</a:t>
            </a:r>
            <a:r>
              <a:rPr lang="en-US" sz="2300" b="0" strike="noStrike" spc="-1" dirty="0">
                <a:solidFill>
                  <a:srgbClr val="000000"/>
                </a:solidFill>
                <a:latin typeface="Gill Sans MT"/>
              </a:rPr>
              <a:t> = array(“name”=&gt;”</a:t>
            </a:r>
            <a:r>
              <a:rPr lang="en-US" sz="2300" b="0" strike="noStrike" spc="-1" dirty="0" err="1">
                <a:solidFill>
                  <a:srgbClr val="000000"/>
                </a:solidFill>
                <a:latin typeface="Gill Sans MT"/>
              </a:rPr>
              <a:t>Abebe</a:t>
            </a:r>
            <a:r>
              <a:rPr lang="en-US" sz="2300" b="0" strike="noStrike" spc="-1" dirty="0">
                <a:solidFill>
                  <a:srgbClr val="000000"/>
                </a:solidFill>
                <a:latin typeface="Gill Sans MT"/>
              </a:rPr>
              <a:t>”, “</a:t>
            </a:r>
            <a:r>
              <a:rPr lang="en-US" sz="2300" b="0" strike="noStrike" spc="-1" dirty="0" err="1">
                <a:solidFill>
                  <a:srgbClr val="000000"/>
                </a:solidFill>
                <a:latin typeface="Gill Sans MT"/>
              </a:rPr>
              <a:t>dept</a:t>
            </a:r>
            <a:r>
              <a:rPr lang="en-US" sz="2300" b="0" strike="noStrike" spc="-1" dirty="0">
                <a:solidFill>
                  <a:srgbClr val="000000"/>
                </a:solidFill>
                <a:latin typeface="Gill Sans MT"/>
              </a:rPr>
              <a:t>”=&gt;”CS”, “year”=&gt;3, “</a:t>
            </a:r>
            <a:r>
              <a:rPr lang="en-US" sz="2300" b="0" strike="noStrike" spc="-1" dirty="0" err="1">
                <a:solidFill>
                  <a:srgbClr val="000000"/>
                </a:solidFill>
                <a:latin typeface="Gill Sans MT"/>
              </a:rPr>
              <a:t>cgpa</a:t>
            </a:r>
            <a:r>
              <a:rPr lang="en-US" sz="2300" b="0" strike="noStrike" spc="-1" dirty="0">
                <a:solidFill>
                  <a:srgbClr val="000000"/>
                </a:solidFill>
                <a:latin typeface="Gill Sans MT"/>
              </a:rPr>
              <a:t>”=&gt;3.5);</a:t>
            </a:r>
            <a:endParaRPr lang="en-US" sz="2300" b="0" strike="noStrike" spc="-1" dirty="0">
              <a:latin typeface="Arial"/>
            </a:endParaRPr>
          </a:p>
          <a:p>
            <a:pPr marL="548640" indent="-273600">
              <a:lnSpc>
                <a:spcPct val="100000"/>
              </a:lnSpc>
              <a:spcBef>
                <a:spcPts val="499"/>
              </a:spcBef>
            </a:pPr>
            <a:r>
              <a:rPr lang="en-US" sz="2300" b="0" strike="noStrike" spc="-1" dirty="0" err="1">
                <a:solidFill>
                  <a:srgbClr val="000000"/>
                </a:solidFill>
                <a:latin typeface="Gill Sans MT"/>
              </a:rPr>
              <a:t>foreach</a:t>
            </a:r>
            <a:r>
              <a:rPr lang="en-US" sz="2300" b="0" strike="noStrike" spc="-1" dirty="0">
                <a:solidFill>
                  <a:srgbClr val="000000"/>
                </a:solidFill>
                <a:latin typeface="Gill Sans MT"/>
              </a:rPr>
              <a:t>( $</a:t>
            </a:r>
            <a:r>
              <a:rPr lang="en-US" sz="2300" b="0" strike="noStrike" spc="-1" dirty="0" err="1">
                <a:solidFill>
                  <a:srgbClr val="000000"/>
                </a:solidFill>
                <a:latin typeface="Gill Sans MT"/>
              </a:rPr>
              <a:t>arr</a:t>
            </a:r>
            <a:r>
              <a:rPr lang="en-US" sz="2300" b="0" strike="noStrike" spc="-1" dirty="0">
                <a:solidFill>
                  <a:srgbClr val="000000"/>
                </a:solidFill>
                <a:latin typeface="Gill Sans MT"/>
              </a:rPr>
              <a:t> as $key=&gt;$value ){</a:t>
            </a:r>
            <a:endParaRPr lang="en-US" sz="2300" b="0" strike="noStrike" spc="-1" dirty="0">
              <a:latin typeface="Arial"/>
            </a:endParaRPr>
          </a:p>
          <a:p>
            <a:pPr marL="548640" indent="-273600">
              <a:lnSpc>
                <a:spcPct val="100000"/>
              </a:lnSpc>
              <a:spcBef>
                <a:spcPts val="499"/>
              </a:spcBef>
            </a:pPr>
            <a:r>
              <a:rPr lang="en-US" sz="2300" b="0" strike="noStrike" spc="-1" dirty="0">
                <a:solidFill>
                  <a:srgbClr val="000000"/>
                </a:solidFill>
                <a:latin typeface="Gill Sans MT"/>
              </a:rPr>
              <a:t>	echo $key . “ = “ . $value . “&lt;</a:t>
            </a:r>
            <a:r>
              <a:rPr lang="en-US" sz="2300" b="0" strike="noStrike" spc="-1" dirty="0" err="1">
                <a:solidFill>
                  <a:srgbClr val="000000"/>
                </a:solidFill>
                <a:latin typeface="Gill Sans MT"/>
              </a:rPr>
              <a:t>br</a:t>
            </a:r>
            <a:r>
              <a:rPr lang="en-US" sz="2300" b="0" strike="noStrike" spc="-1" dirty="0">
                <a:solidFill>
                  <a:srgbClr val="000000"/>
                </a:solidFill>
                <a:latin typeface="Gill Sans MT"/>
              </a:rPr>
              <a:t>&gt;”;</a:t>
            </a:r>
            <a:endParaRPr lang="en-US" sz="2300" b="0" strike="noStrike" spc="-1" dirty="0">
              <a:latin typeface="Arial"/>
            </a:endParaRPr>
          </a:p>
          <a:p>
            <a:pPr marL="548640" indent="-273600">
              <a:lnSpc>
                <a:spcPct val="100000"/>
              </a:lnSpc>
              <a:spcBef>
                <a:spcPts val="499"/>
              </a:spcBef>
            </a:pPr>
            <a:r>
              <a:rPr lang="en-US" sz="2300" b="0" strike="noStrike" spc="-1" dirty="0">
                <a:solidFill>
                  <a:srgbClr val="000000"/>
                </a:solidFill>
                <a:latin typeface="Gill Sans MT"/>
              </a:rPr>
              <a:t>}</a:t>
            </a:r>
            <a:endParaRPr lang="en-US" sz="2300" b="0" strike="noStrike" spc="-1" dirty="0">
              <a:latin typeface="Arial"/>
            </a:endParaRPr>
          </a:p>
          <a:p>
            <a:pPr marL="548640" indent="-273600">
              <a:lnSpc>
                <a:spcPct val="100000"/>
              </a:lnSpc>
              <a:spcBef>
                <a:spcPts val="499"/>
              </a:spcBef>
            </a:pPr>
            <a:r>
              <a:rPr lang="en-US" sz="2300" b="0" strike="noStrike" spc="-1" dirty="0">
                <a:solidFill>
                  <a:srgbClr val="000000"/>
                </a:solidFill>
                <a:latin typeface="Gill Sans MT"/>
              </a:rPr>
              <a:t>//output</a:t>
            </a:r>
            <a:endParaRPr lang="en-US" sz="2300" b="0" strike="noStrike" spc="-1" dirty="0">
              <a:latin typeface="Arial"/>
            </a:endParaRPr>
          </a:p>
          <a:p>
            <a:pPr marL="548640" indent="-273600">
              <a:lnSpc>
                <a:spcPct val="100000"/>
              </a:lnSpc>
              <a:spcBef>
                <a:spcPts val="499"/>
              </a:spcBef>
            </a:pPr>
            <a:r>
              <a:rPr lang="en-US" sz="2300" b="0" strike="noStrike" spc="-1" dirty="0">
                <a:solidFill>
                  <a:srgbClr val="000000"/>
                </a:solidFill>
                <a:latin typeface="Gill Sans MT"/>
              </a:rPr>
              <a:t>name = </a:t>
            </a:r>
            <a:r>
              <a:rPr lang="en-US" sz="2300" b="0" strike="noStrike" spc="-1" dirty="0" err="1">
                <a:solidFill>
                  <a:srgbClr val="000000"/>
                </a:solidFill>
                <a:latin typeface="Gill Sans MT"/>
              </a:rPr>
              <a:t>Abebe</a:t>
            </a:r>
            <a:endParaRPr lang="en-US" sz="2300" b="0" strike="noStrike" spc="-1" dirty="0">
              <a:latin typeface="Arial"/>
            </a:endParaRPr>
          </a:p>
          <a:p>
            <a:pPr marL="548640" indent="-273600">
              <a:lnSpc>
                <a:spcPct val="100000"/>
              </a:lnSpc>
              <a:spcBef>
                <a:spcPts val="499"/>
              </a:spcBef>
            </a:pPr>
            <a:r>
              <a:rPr lang="en-US" sz="2300" b="0" strike="noStrike" spc="-1" dirty="0" err="1">
                <a:solidFill>
                  <a:srgbClr val="000000"/>
                </a:solidFill>
                <a:latin typeface="Gill Sans MT"/>
              </a:rPr>
              <a:t>dept</a:t>
            </a:r>
            <a:r>
              <a:rPr lang="en-US" sz="2300" b="0" strike="noStrike" spc="-1" dirty="0">
                <a:solidFill>
                  <a:srgbClr val="000000"/>
                </a:solidFill>
                <a:latin typeface="Gill Sans MT"/>
              </a:rPr>
              <a:t> = CS</a:t>
            </a:r>
            <a:endParaRPr lang="en-US" sz="2300" b="0" strike="noStrike" spc="-1" dirty="0">
              <a:latin typeface="Arial"/>
            </a:endParaRPr>
          </a:p>
          <a:p>
            <a:pPr marL="548640" indent="-273600">
              <a:lnSpc>
                <a:spcPct val="100000"/>
              </a:lnSpc>
              <a:spcBef>
                <a:spcPts val="499"/>
              </a:spcBef>
            </a:pPr>
            <a:r>
              <a:rPr lang="en-US" sz="2300" b="0" strike="noStrike" spc="-1" dirty="0">
                <a:solidFill>
                  <a:srgbClr val="000000"/>
                </a:solidFill>
                <a:latin typeface="Gill Sans MT"/>
              </a:rPr>
              <a:t>year = 3</a:t>
            </a:r>
            <a:endParaRPr lang="en-US" sz="2300" b="0" strike="noStrike" spc="-1" dirty="0">
              <a:latin typeface="Arial"/>
            </a:endParaRPr>
          </a:p>
          <a:p>
            <a:pPr marL="548640" indent="-273600">
              <a:lnSpc>
                <a:spcPct val="100000"/>
              </a:lnSpc>
              <a:spcBef>
                <a:spcPts val="499"/>
              </a:spcBef>
            </a:pPr>
            <a:r>
              <a:rPr lang="en-US" sz="2300" b="0" strike="noStrike" spc="-1" dirty="0" err="1">
                <a:solidFill>
                  <a:srgbClr val="000000"/>
                </a:solidFill>
                <a:latin typeface="Gill Sans MT"/>
              </a:rPr>
              <a:t>cgpa</a:t>
            </a:r>
            <a:r>
              <a:rPr lang="en-US" sz="2300" b="0" strike="noStrike" spc="-1" dirty="0">
                <a:solidFill>
                  <a:srgbClr val="000000"/>
                </a:solidFill>
                <a:latin typeface="Gill Sans MT"/>
              </a:rPr>
              <a:t> = 3.5</a:t>
            </a:r>
            <a:endParaRPr lang="en-US" sz="23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457200" y="152280"/>
            <a:ext cx="8228880" cy="82844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dirty="0">
                <a:solidFill>
                  <a:srgbClr val="464653"/>
                </a:solidFill>
                <a:latin typeface="Bookman Old Style"/>
              </a:rPr>
              <a:t>Background </a:t>
            </a:r>
            <a:endParaRPr lang="en-US" sz="3200" b="0" strike="noStrike" spc="-1" dirty="0">
              <a:latin typeface="Arial"/>
            </a:endParaRPr>
          </a:p>
        </p:txBody>
      </p:sp>
      <p:sp>
        <p:nvSpPr>
          <p:cNvPr id="145" name="CustomShape 2"/>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7F276135-6D9D-4561-AE88-E37111574A75}" type="slidenum">
              <a:rPr lang="en-US" sz="1400" b="0" strike="noStrike" spc="-1">
                <a:solidFill>
                  <a:srgbClr val="464653"/>
                </a:solidFill>
                <a:latin typeface="Gill Sans MT"/>
              </a:rPr>
              <a:t>4</a:t>
            </a:fld>
            <a:endParaRPr lang="en-US" sz="1400" b="0" strike="noStrike" spc="-1">
              <a:latin typeface="Arial"/>
            </a:endParaRPr>
          </a:p>
        </p:txBody>
      </p:sp>
      <p:sp>
        <p:nvSpPr>
          <p:cNvPr id="146" name="CustomShape 3"/>
          <p:cNvSpPr/>
          <p:nvPr/>
        </p:nvSpPr>
        <p:spPr>
          <a:xfrm>
            <a:off x="76320" y="1143000"/>
            <a:ext cx="8991000" cy="524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3600" algn="just">
              <a:lnSpc>
                <a:spcPct val="100000"/>
              </a:lnSpc>
              <a:spcBef>
                <a:spcPts val="800"/>
              </a:spcBef>
              <a:buClr>
                <a:srgbClr val="727CA3"/>
              </a:buClr>
              <a:buSzPct val="76000"/>
              <a:buFont typeface="Wingdings 3" charset="2"/>
              <a:buChar char=""/>
            </a:pPr>
            <a:r>
              <a:rPr lang="en-US" b="0" strike="noStrike" spc="-1" dirty="0">
                <a:solidFill>
                  <a:srgbClr val="000000"/>
                </a:solidFill>
                <a:latin typeface="Gill Sans MT"/>
              </a:rPr>
              <a:t>PHP is a popular high-level scripting language used by a range of organizations and developers. </a:t>
            </a:r>
            <a:endParaRPr lang="en-US" b="0" strike="noStrike" spc="-1" dirty="0">
              <a:latin typeface="Arial"/>
            </a:endParaRPr>
          </a:p>
          <a:p>
            <a:pPr marL="274320" indent="-273600" algn="just">
              <a:lnSpc>
                <a:spcPct val="100000"/>
              </a:lnSpc>
              <a:spcBef>
                <a:spcPts val="800"/>
              </a:spcBef>
              <a:buClr>
                <a:srgbClr val="727CA3"/>
              </a:buClr>
              <a:buSzPct val="76000"/>
              <a:buFont typeface="Wingdings 3" charset="2"/>
              <a:buChar char=""/>
            </a:pPr>
            <a:r>
              <a:rPr lang="en-US" b="0" strike="noStrike" spc="-1" dirty="0">
                <a:solidFill>
                  <a:srgbClr val="000000"/>
                </a:solidFill>
                <a:latin typeface="Gill Sans MT"/>
              </a:rPr>
              <a:t>Originally developed as a small Perl project by </a:t>
            </a:r>
            <a:r>
              <a:rPr lang="en-US" b="0" strike="noStrike" spc="-1" dirty="0" err="1">
                <a:solidFill>
                  <a:srgbClr val="000000"/>
                </a:solidFill>
                <a:latin typeface="Gill Sans MT"/>
              </a:rPr>
              <a:t>Rasmus</a:t>
            </a:r>
            <a:r>
              <a:rPr lang="en-US" b="0" strike="noStrike" spc="-1" dirty="0">
                <a:solidFill>
                  <a:srgbClr val="000000"/>
                </a:solidFill>
                <a:latin typeface="Gill Sans MT"/>
              </a:rPr>
              <a:t> </a:t>
            </a:r>
            <a:r>
              <a:rPr lang="en-US" b="0" strike="noStrike" spc="-1" dirty="0" err="1">
                <a:solidFill>
                  <a:srgbClr val="000000"/>
                </a:solidFill>
                <a:latin typeface="Gill Sans MT"/>
              </a:rPr>
              <a:t>Lerdorf</a:t>
            </a:r>
            <a:r>
              <a:rPr lang="en-US" b="0" strike="noStrike" spc="-1" dirty="0">
                <a:solidFill>
                  <a:srgbClr val="000000"/>
                </a:solidFill>
                <a:latin typeface="Gill Sans MT"/>
              </a:rPr>
              <a:t> in late 1995, PHP was intended as a means to assist in developing his home page, and as such he named it Personal Home Page (PHP) Tools.</a:t>
            </a:r>
            <a:endParaRPr lang="en-US" b="0" strike="noStrike" spc="-1" dirty="0">
              <a:latin typeface="Arial"/>
            </a:endParaRPr>
          </a:p>
          <a:p>
            <a:pPr marL="274320" indent="-273600" algn="just">
              <a:lnSpc>
                <a:spcPct val="100000"/>
              </a:lnSpc>
              <a:spcBef>
                <a:spcPts val="800"/>
              </a:spcBef>
              <a:buClr>
                <a:srgbClr val="727CA3"/>
              </a:buClr>
              <a:buSzPct val="76000"/>
              <a:buFont typeface="Wingdings 3" charset="2"/>
              <a:buChar char=""/>
            </a:pPr>
            <a:r>
              <a:rPr lang="en-US" b="0" strike="noStrike" spc="-1" dirty="0">
                <a:solidFill>
                  <a:srgbClr val="000000"/>
                </a:solidFill>
                <a:latin typeface="Gill Sans MT"/>
              </a:rPr>
              <a:t>When </a:t>
            </a:r>
            <a:r>
              <a:rPr lang="en-US" b="0" strike="noStrike" spc="-1" dirty="0" err="1">
                <a:solidFill>
                  <a:srgbClr val="000000"/>
                </a:solidFill>
                <a:latin typeface="Gill Sans MT"/>
              </a:rPr>
              <a:t>Lerdorf</a:t>
            </a:r>
            <a:r>
              <a:rPr lang="en-US" b="0" strike="noStrike" spc="-1" dirty="0">
                <a:solidFill>
                  <a:srgbClr val="000000"/>
                </a:solidFill>
                <a:latin typeface="Gill Sans MT"/>
              </a:rPr>
              <a:t> was contracted to work for the University of Toronto to build a dial-up system for students to access the Internet, he had no means of connecting Web sites to databases. To solve this problem, the enterprising </a:t>
            </a:r>
            <a:r>
              <a:rPr lang="en-US" b="0" strike="noStrike" spc="-1" dirty="0" err="1">
                <a:solidFill>
                  <a:srgbClr val="000000"/>
                </a:solidFill>
                <a:latin typeface="Gill Sans MT"/>
              </a:rPr>
              <a:t>Lerdorf</a:t>
            </a:r>
            <a:r>
              <a:rPr lang="en-US" b="0" strike="noStrike" spc="-1" dirty="0">
                <a:solidFill>
                  <a:srgbClr val="000000"/>
                </a:solidFill>
                <a:latin typeface="Gill Sans MT"/>
              </a:rPr>
              <a:t> replaced his Perl code with a C wrapper that added the capability to connect his Web pages to a MySQL database. </a:t>
            </a:r>
            <a:endParaRPr lang="en-US" b="0" strike="noStrike" spc="-1" dirty="0">
              <a:latin typeface="Arial"/>
            </a:endParaRPr>
          </a:p>
          <a:p>
            <a:pPr marL="274320" indent="-273600" algn="just">
              <a:lnSpc>
                <a:spcPct val="100000"/>
              </a:lnSpc>
              <a:spcBef>
                <a:spcPts val="800"/>
              </a:spcBef>
              <a:buClr>
                <a:srgbClr val="727CA3"/>
              </a:buClr>
              <a:buSzPct val="76000"/>
              <a:buFont typeface="Wingdings 3" charset="2"/>
              <a:buChar char=""/>
            </a:pPr>
            <a:r>
              <a:rPr lang="en-US" b="0" strike="noStrike" spc="-1" dirty="0">
                <a:solidFill>
                  <a:srgbClr val="000000"/>
                </a:solidFill>
                <a:latin typeface="Gill Sans MT"/>
              </a:rPr>
              <a:t>As his small project grew, he gave away his changes on the Internet as an Open Source project and cordially received improvements from other programmers with an interest in PHP. </a:t>
            </a:r>
            <a:endParaRPr lang="en-US" b="0" strike="noStrike" spc="-1" dirty="0">
              <a:latin typeface="Arial"/>
            </a:endParaRPr>
          </a:p>
          <a:p>
            <a:pPr marL="274320" indent="-273600" algn="just">
              <a:lnSpc>
                <a:spcPct val="100000"/>
              </a:lnSpc>
              <a:spcBef>
                <a:spcPts val="800"/>
              </a:spcBef>
              <a:buClr>
                <a:srgbClr val="727CA3"/>
              </a:buClr>
              <a:buSzPct val="76000"/>
              <a:buFont typeface="Wingdings 3" charset="2"/>
              <a:buChar char=""/>
            </a:pPr>
            <a:r>
              <a:rPr lang="en-US" b="0" strike="noStrike" spc="-1" dirty="0">
                <a:solidFill>
                  <a:srgbClr val="000000"/>
                </a:solidFill>
                <a:latin typeface="Gill Sans MT"/>
              </a:rPr>
              <a:t>The language was later renamed to the current recursive acronym PHP: Hypertext Preprocessor by </a:t>
            </a:r>
            <a:r>
              <a:rPr lang="en-US" b="0" strike="noStrike" spc="-1" dirty="0" err="1">
                <a:solidFill>
                  <a:srgbClr val="000000"/>
                </a:solidFill>
                <a:latin typeface="Gill Sans MT"/>
              </a:rPr>
              <a:t>Zeev</a:t>
            </a:r>
            <a:r>
              <a:rPr lang="en-US" b="0" strike="noStrike" spc="-1" dirty="0">
                <a:solidFill>
                  <a:srgbClr val="000000"/>
                </a:solidFill>
                <a:latin typeface="Gill Sans MT"/>
              </a:rPr>
              <a:t> </a:t>
            </a:r>
            <a:r>
              <a:rPr lang="en-US" b="0" strike="noStrike" spc="-1" dirty="0" err="1">
                <a:solidFill>
                  <a:srgbClr val="000000"/>
                </a:solidFill>
                <a:latin typeface="Gill Sans MT"/>
              </a:rPr>
              <a:t>Suraski</a:t>
            </a:r>
            <a:r>
              <a:rPr lang="en-US" b="0" strike="noStrike" spc="-1" dirty="0">
                <a:solidFill>
                  <a:srgbClr val="000000"/>
                </a:solidFill>
                <a:latin typeface="Gill Sans MT"/>
              </a:rPr>
              <a:t> and </a:t>
            </a:r>
            <a:r>
              <a:rPr lang="en-US" b="0" strike="noStrike" spc="-1" dirty="0" err="1">
                <a:solidFill>
                  <a:srgbClr val="000000"/>
                </a:solidFill>
                <a:latin typeface="Gill Sans MT"/>
              </a:rPr>
              <a:t>Andi</a:t>
            </a:r>
            <a:r>
              <a:rPr lang="en-US" b="0" strike="noStrike" spc="-1" dirty="0">
                <a:solidFill>
                  <a:srgbClr val="000000"/>
                </a:solidFill>
                <a:latin typeface="Gill Sans MT"/>
              </a:rPr>
              <a:t> </a:t>
            </a:r>
            <a:r>
              <a:rPr lang="en-US" b="0" strike="noStrike" spc="-1" dirty="0" err="1">
                <a:solidFill>
                  <a:srgbClr val="000000"/>
                </a:solidFill>
                <a:latin typeface="Gill Sans MT"/>
              </a:rPr>
              <a:t>Gutmans</a:t>
            </a:r>
            <a:r>
              <a:rPr lang="en-US" b="0" strike="noStrike" spc="-1" dirty="0">
                <a:solidFill>
                  <a:srgbClr val="000000"/>
                </a:solidFill>
                <a:latin typeface="Gill Sans MT"/>
              </a:rPr>
              <a:t> after they rewrote the parser in 1997. </a:t>
            </a:r>
            <a:endParaRPr lang="en-US" b="0" strike="noStrike" spc="-1" dirty="0">
              <a:latin typeface="Arial"/>
            </a:endParaRPr>
          </a:p>
          <a:p>
            <a:pPr marL="274320" indent="-273600" algn="just">
              <a:lnSpc>
                <a:spcPct val="100000"/>
              </a:lnSpc>
              <a:spcBef>
                <a:spcPts val="800"/>
              </a:spcBef>
              <a:buClr>
                <a:srgbClr val="727CA3"/>
              </a:buClr>
              <a:buSzPct val="76000"/>
              <a:buFont typeface="Wingdings 3" charset="2"/>
              <a:buChar char=""/>
            </a:pPr>
            <a:r>
              <a:rPr lang="en-US" b="0" strike="noStrike" spc="-1" dirty="0">
                <a:solidFill>
                  <a:srgbClr val="000000"/>
                </a:solidFill>
                <a:latin typeface="Gill Sans MT"/>
              </a:rPr>
              <a:t>The software continued to develop and now forms the comprehensive PHP platform we know today.</a:t>
            </a:r>
            <a:endParaRPr lang="en-US"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rPr>
              <a:t>Control structures (cont’d)</a:t>
            </a:r>
            <a:endParaRPr lang="en-US" sz="3200" b="0" strike="noStrike" spc="-1">
              <a:latin typeface="Arial"/>
            </a:endParaRPr>
          </a:p>
        </p:txBody>
      </p:sp>
      <p:sp>
        <p:nvSpPr>
          <p:cNvPr id="265" name="CustomShape 2"/>
          <p:cNvSpPr/>
          <p:nvPr/>
        </p:nvSpPr>
        <p:spPr>
          <a:xfrm>
            <a:off x="228600" y="1219320"/>
            <a:ext cx="8457480" cy="493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a:lnSpc>
                <a:spcPct val="100000"/>
              </a:lnSpc>
              <a:spcBef>
                <a:spcPts val="499"/>
              </a:spcBef>
            </a:pPr>
            <a:r>
              <a:rPr lang="en-US" sz="2800" b="1" strike="noStrike" spc="-1">
                <a:solidFill>
                  <a:srgbClr val="464653"/>
                </a:solidFill>
                <a:latin typeface="Nyala"/>
              </a:rPr>
              <a:t>While loop</a:t>
            </a:r>
            <a:endParaRPr lang="en-US" sz="2800" b="0" strike="noStrike" spc="-1">
              <a:latin typeface="Arial"/>
            </a:endParaRPr>
          </a:p>
          <a:p>
            <a:pPr marL="548640" indent="-273600">
              <a:lnSpc>
                <a:spcPct val="100000"/>
              </a:lnSpc>
              <a:spcBef>
                <a:spcPts val="499"/>
              </a:spcBef>
            </a:pPr>
            <a:r>
              <a:rPr lang="en-US" sz="2800" b="0" strike="noStrike" spc="-1">
                <a:solidFill>
                  <a:srgbClr val="464653"/>
                </a:solidFill>
                <a:latin typeface="Nyala"/>
              </a:rPr>
              <a:t>while( condition ){</a:t>
            </a:r>
            <a:endParaRPr lang="en-US" sz="2800" b="0" strike="noStrike" spc="-1">
              <a:latin typeface="Arial"/>
            </a:endParaRPr>
          </a:p>
          <a:p>
            <a:pPr marL="548640" indent="-273600">
              <a:lnSpc>
                <a:spcPct val="100000"/>
              </a:lnSpc>
              <a:spcBef>
                <a:spcPts val="499"/>
              </a:spcBef>
            </a:pPr>
            <a:r>
              <a:rPr lang="en-US" sz="2800" b="0" strike="noStrike" spc="-1">
                <a:solidFill>
                  <a:srgbClr val="464653"/>
                </a:solidFill>
                <a:latin typeface="Nyala"/>
              </a:rPr>
              <a:t>	loop body</a:t>
            </a:r>
            <a:endParaRPr lang="en-US" sz="2800" b="0" strike="noStrike" spc="-1">
              <a:latin typeface="Arial"/>
            </a:endParaRPr>
          </a:p>
          <a:p>
            <a:pPr marL="548640" indent="-273600">
              <a:lnSpc>
                <a:spcPct val="100000"/>
              </a:lnSpc>
              <a:spcBef>
                <a:spcPts val="499"/>
              </a:spcBef>
            </a:pPr>
            <a:r>
              <a:rPr lang="en-US" sz="2800" b="0" strike="noStrike" spc="-1">
                <a:solidFill>
                  <a:srgbClr val="464653"/>
                </a:solidFill>
                <a:latin typeface="Nyala"/>
              </a:rPr>
              <a:t>}</a:t>
            </a:r>
            <a:endParaRPr lang="en-US" sz="2800" b="0" strike="noStrike" spc="-1">
              <a:latin typeface="Arial"/>
            </a:endParaRPr>
          </a:p>
        </p:txBody>
      </p:sp>
      <p:sp>
        <p:nvSpPr>
          <p:cNvPr id="266" name="CustomShape 3"/>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AA196E2A-2662-4133-AD0D-8CF7E1B6A54E}" type="slidenum">
              <a:rPr lang="en-US" sz="1400" b="0" strike="noStrike" spc="-1">
                <a:solidFill>
                  <a:srgbClr val="464653"/>
                </a:solidFill>
                <a:latin typeface="Gill Sans MT"/>
              </a:rPr>
              <a:t>40</a:t>
            </a:fld>
            <a:endParaRPr lang="en-US" sz="1400" b="0" strike="noStrike" spc="-1">
              <a:latin typeface="Arial"/>
            </a:endParaRPr>
          </a:p>
        </p:txBody>
      </p:sp>
      <p:sp>
        <p:nvSpPr>
          <p:cNvPr id="267" name="CustomShape 4"/>
          <p:cNvSpPr/>
          <p:nvPr/>
        </p:nvSpPr>
        <p:spPr>
          <a:xfrm>
            <a:off x="3505320" y="1219320"/>
            <a:ext cx="5180760" cy="4937040"/>
          </a:xfrm>
          <a:prstGeom prst="rect">
            <a:avLst/>
          </a:prstGeom>
          <a:ln>
            <a:solidFill>
              <a:srgbClr val="CFD775"/>
            </a:solidFill>
            <a:round/>
          </a:ln>
          <a:effectLst>
            <a:outerShdw blurRad="38100" dist="25400" dir="5400000" rotWithShape="0">
              <a:srgbClr val="000000">
                <a:alpha val="40000"/>
              </a:srgbClr>
            </a:outerShdw>
          </a:effectLst>
        </p:spPr>
        <p:style>
          <a:lnRef idx="1">
            <a:schemeClr val="accent3"/>
          </a:lnRef>
          <a:fillRef idx="2">
            <a:schemeClr val="accent3"/>
          </a:fillRef>
          <a:effectRef idx="1">
            <a:schemeClr val="accent3"/>
          </a:effectRef>
          <a:fontRef idx="minor"/>
        </p:style>
        <p:txBody>
          <a:bodyPr lIns="90000" tIns="45000" rIns="90000" bIns="45000">
            <a:normAutofit fontScale="92500" lnSpcReduction="10000"/>
          </a:bodyPr>
          <a:lstStyle/>
          <a:p>
            <a:pPr>
              <a:lnSpc>
                <a:spcPct val="100000"/>
              </a:lnSpc>
              <a:spcBef>
                <a:spcPts val="601"/>
              </a:spcBef>
            </a:pPr>
            <a:r>
              <a:rPr lang="en-US" sz="2600" b="0" strike="noStrike" spc="-1">
                <a:solidFill>
                  <a:srgbClr val="000000"/>
                </a:solidFill>
                <a:latin typeface="Gill Sans MT"/>
                <a:ea typeface="DejaVu Sans"/>
              </a:rPr>
              <a:t>&lt;html&gt;</a:t>
            </a:r>
            <a:endParaRPr lang="en-US" sz="2600" b="0" strike="noStrike" spc="-1">
              <a:latin typeface="Arial"/>
            </a:endParaRPr>
          </a:p>
          <a:p>
            <a:pPr>
              <a:lnSpc>
                <a:spcPct val="100000"/>
              </a:lnSpc>
              <a:spcBef>
                <a:spcPts val="601"/>
              </a:spcBef>
            </a:pPr>
            <a:r>
              <a:rPr lang="en-US" sz="2600" b="0" strike="noStrike" spc="-1">
                <a:solidFill>
                  <a:srgbClr val="000000"/>
                </a:solidFill>
                <a:latin typeface="Gill Sans MT"/>
                <a:ea typeface="DejaVu Sans"/>
              </a:rPr>
              <a:t>&lt;body&gt;</a:t>
            </a:r>
            <a:endParaRPr lang="en-US" sz="2600" b="0" strike="noStrike" spc="-1">
              <a:latin typeface="Arial"/>
            </a:endParaRPr>
          </a:p>
          <a:p>
            <a:pPr>
              <a:lnSpc>
                <a:spcPct val="100000"/>
              </a:lnSpc>
              <a:spcBef>
                <a:spcPts val="601"/>
              </a:spcBef>
            </a:pPr>
            <a:r>
              <a:rPr lang="en-US" sz="2600" b="0" strike="noStrike" spc="-1">
                <a:solidFill>
                  <a:srgbClr val="000000"/>
                </a:solidFill>
                <a:latin typeface="Gill Sans MT"/>
                <a:ea typeface="DejaVu Sans"/>
              </a:rPr>
              <a:t>&lt;?php </a:t>
            </a:r>
            <a:endParaRPr lang="en-US" sz="2600" b="0" strike="noStrike" spc="-1">
              <a:latin typeface="Arial"/>
            </a:endParaRPr>
          </a:p>
          <a:p>
            <a:pPr>
              <a:lnSpc>
                <a:spcPct val="100000"/>
              </a:lnSpc>
              <a:spcBef>
                <a:spcPts val="601"/>
              </a:spcBef>
            </a:pPr>
            <a:r>
              <a:rPr lang="en-US" sz="2600" b="0" strike="noStrike" spc="-1">
                <a:solidFill>
                  <a:srgbClr val="000000"/>
                </a:solidFill>
                <a:latin typeface="Gill Sans MT"/>
                <a:ea typeface="DejaVu Sans"/>
              </a:rPr>
              <a:t>$i=1;</a:t>
            </a:r>
            <a:endParaRPr lang="en-US" sz="2600" b="0" strike="noStrike" spc="-1">
              <a:latin typeface="Arial"/>
            </a:endParaRPr>
          </a:p>
          <a:p>
            <a:pPr>
              <a:lnSpc>
                <a:spcPct val="100000"/>
              </a:lnSpc>
              <a:spcBef>
                <a:spcPts val="601"/>
              </a:spcBef>
            </a:pPr>
            <a:r>
              <a:rPr lang="en-US" sz="2600" b="0" strike="noStrike" spc="-1">
                <a:solidFill>
                  <a:srgbClr val="000000"/>
                </a:solidFill>
                <a:latin typeface="Gill Sans MT"/>
                <a:ea typeface="DejaVu Sans"/>
              </a:rPr>
              <a:t>while($i&lt;=5)</a:t>
            </a:r>
            <a:endParaRPr lang="en-US" sz="2600" b="0" strike="noStrike" spc="-1">
              <a:latin typeface="Arial"/>
            </a:endParaRPr>
          </a:p>
          <a:p>
            <a:pPr>
              <a:lnSpc>
                <a:spcPct val="100000"/>
              </a:lnSpc>
              <a:spcBef>
                <a:spcPts val="601"/>
              </a:spcBef>
            </a:pPr>
            <a:r>
              <a:rPr lang="en-US" sz="2600" b="0" strike="noStrike" spc="-1">
                <a:solidFill>
                  <a:srgbClr val="000000"/>
                </a:solidFill>
                <a:latin typeface="Gill Sans MT"/>
                <a:ea typeface="DejaVu Sans"/>
              </a:rPr>
              <a:t>  {</a:t>
            </a:r>
            <a:endParaRPr lang="en-US" sz="2600" b="0" strike="noStrike" spc="-1">
              <a:latin typeface="Arial"/>
            </a:endParaRPr>
          </a:p>
          <a:p>
            <a:pPr>
              <a:lnSpc>
                <a:spcPct val="100000"/>
              </a:lnSpc>
              <a:spcBef>
                <a:spcPts val="601"/>
              </a:spcBef>
            </a:pPr>
            <a:r>
              <a:rPr lang="en-US" sz="2600" b="0" strike="noStrike" spc="-1">
                <a:solidFill>
                  <a:srgbClr val="000000"/>
                </a:solidFill>
                <a:latin typeface="Gill Sans MT"/>
                <a:ea typeface="DejaVu Sans"/>
              </a:rPr>
              <a:t>  echo "The number is " . $i . "&lt;br /&gt;";</a:t>
            </a:r>
            <a:endParaRPr lang="en-US" sz="2600" b="0" strike="noStrike" spc="-1">
              <a:latin typeface="Arial"/>
            </a:endParaRPr>
          </a:p>
          <a:p>
            <a:pPr>
              <a:lnSpc>
                <a:spcPct val="100000"/>
              </a:lnSpc>
              <a:spcBef>
                <a:spcPts val="601"/>
              </a:spcBef>
            </a:pPr>
            <a:r>
              <a:rPr lang="en-US" sz="2600" b="0" strike="noStrike" spc="-1">
                <a:solidFill>
                  <a:srgbClr val="000000"/>
                </a:solidFill>
                <a:latin typeface="Gill Sans MT"/>
                <a:ea typeface="DejaVu Sans"/>
              </a:rPr>
              <a:t>  $i++;</a:t>
            </a:r>
            <a:endParaRPr lang="en-US" sz="2600" b="0" strike="noStrike" spc="-1">
              <a:latin typeface="Arial"/>
            </a:endParaRPr>
          </a:p>
          <a:p>
            <a:pPr>
              <a:lnSpc>
                <a:spcPct val="100000"/>
              </a:lnSpc>
              <a:spcBef>
                <a:spcPts val="601"/>
              </a:spcBef>
            </a:pPr>
            <a:r>
              <a:rPr lang="en-US" sz="2600" b="0" strike="noStrike" spc="-1">
                <a:solidFill>
                  <a:srgbClr val="000000"/>
                </a:solidFill>
                <a:latin typeface="Gill Sans MT"/>
                <a:ea typeface="DejaVu Sans"/>
              </a:rPr>
              <a:t>  }</a:t>
            </a:r>
            <a:endParaRPr lang="en-US" sz="2600" b="0" strike="noStrike" spc="-1">
              <a:latin typeface="Arial"/>
            </a:endParaRPr>
          </a:p>
          <a:p>
            <a:pPr>
              <a:lnSpc>
                <a:spcPct val="100000"/>
              </a:lnSpc>
              <a:spcBef>
                <a:spcPts val="601"/>
              </a:spcBef>
            </a:pPr>
            <a:r>
              <a:rPr lang="en-US" sz="2600" b="0" strike="noStrike" spc="-1">
                <a:solidFill>
                  <a:srgbClr val="000000"/>
                </a:solidFill>
                <a:latin typeface="Gill Sans MT"/>
                <a:ea typeface="DejaVu Sans"/>
              </a:rPr>
              <a:t>?&gt;</a:t>
            </a:r>
            <a:endParaRPr lang="en-US" sz="2600" b="0" strike="noStrike" spc="-1">
              <a:latin typeface="Arial"/>
            </a:endParaRPr>
          </a:p>
          <a:p>
            <a:pPr>
              <a:lnSpc>
                <a:spcPct val="100000"/>
              </a:lnSpc>
              <a:spcBef>
                <a:spcPts val="601"/>
              </a:spcBef>
            </a:pPr>
            <a:r>
              <a:rPr lang="en-US" sz="2600" b="0" strike="noStrike" spc="-1">
                <a:solidFill>
                  <a:srgbClr val="000000"/>
                </a:solidFill>
                <a:latin typeface="Gill Sans MT"/>
                <a:ea typeface="DejaVu Sans"/>
              </a:rPr>
              <a:t>&lt;/body&gt;</a:t>
            </a:r>
            <a:endParaRPr lang="en-US" sz="2600" b="0" strike="noStrike" spc="-1">
              <a:latin typeface="Arial"/>
            </a:endParaRPr>
          </a:p>
          <a:p>
            <a:pPr>
              <a:lnSpc>
                <a:spcPct val="100000"/>
              </a:lnSpc>
              <a:spcBef>
                <a:spcPts val="601"/>
              </a:spcBef>
            </a:pPr>
            <a:r>
              <a:rPr lang="en-US" sz="2600" b="0" strike="noStrike" spc="-1">
                <a:solidFill>
                  <a:srgbClr val="000000"/>
                </a:solidFill>
                <a:latin typeface="Gill Sans MT"/>
                <a:ea typeface="DejaVu Sans"/>
              </a:rPr>
              <a:t>&lt;/html&gt;</a:t>
            </a:r>
            <a:endParaRPr lang="en-US" sz="2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rPr>
              <a:t>do….while </a:t>
            </a:r>
            <a:endParaRPr lang="en-US" sz="3200" b="0" strike="noStrike" spc="-1">
              <a:latin typeface="Arial"/>
            </a:endParaRPr>
          </a:p>
        </p:txBody>
      </p:sp>
      <p:sp>
        <p:nvSpPr>
          <p:cNvPr id="269" name="CustomShape 2"/>
          <p:cNvSpPr/>
          <p:nvPr/>
        </p:nvSpPr>
        <p:spPr>
          <a:xfrm>
            <a:off x="457200" y="1219320"/>
            <a:ext cx="8228880" cy="493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a:lnSpc>
                <a:spcPct val="100000"/>
              </a:lnSpc>
              <a:spcBef>
                <a:spcPts val="499"/>
              </a:spcBef>
            </a:pPr>
            <a:r>
              <a:rPr lang="en-US" sz="2300" b="1" strike="noStrike" spc="-1">
                <a:solidFill>
                  <a:srgbClr val="464653"/>
                </a:solidFill>
                <a:latin typeface="Gill Sans MT"/>
              </a:rPr>
              <a:t>Do-while loop</a:t>
            </a:r>
            <a:endParaRPr lang="en-US" sz="2300" b="0" strike="noStrike" spc="-1">
              <a:latin typeface="Arial"/>
            </a:endParaRPr>
          </a:p>
          <a:p>
            <a:pPr marL="548640" indent="-273600">
              <a:lnSpc>
                <a:spcPct val="100000"/>
              </a:lnSpc>
              <a:spcBef>
                <a:spcPts val="499"/>
              </a:spcBef>
            </a:pPr>
            <a:r>
              <a:rPr lang="en-US" sz="2300" b="0" strike="noStrike" spc="-1">
                <a:solidFill>
                  <a:srgbClr val="464653"/>
                </a:solidFill>
                <a:latin typeface="Gill Sans MT"/>
              </a:rPr>
              <a:t>do{</a:t>
            </a:r>
            <a:endParaRPr lang="en-US" sz="2300" b="0" strike="noStrike" spc="-1">
              <a:latin typeface="Arial"/>
            </a:endParaRPr>
          </a:p>
          <a:p>
            <a:pPr marL="548640" indent="-273600">
              <a:lnSpc>
                <a:spcPct val="100000"/>
              </a:lnSpc>
              <a:spcBef>
                <a:spcPts val="499"/>
              </a:spcBef>
            </a:pPr>
            <a:r>
              <a:rPr lang="en-US" sz="2300" b="0" strike="noStrike" spc="-1">
                <a:solidFill>
                  <a:srgbClr val="464653"/>
                </a:solidFill>
                <a:latin typeface="Gill Sans MT"/>
              </a:rPr>
              <a:t>	loop body</a:t>
            </a:r>
            <a:endParaRPr lang="en-US" sz="2300" b="0" strike="noStrike" spc="-1">
              <a:latin typeface="Arial"/>
            </a:endParaRPr>
          </a:p>
          <a:p>
            <a:pPr marL="548640" indent="-273600">
              <a:lnSpc>
                <a:spcPct val="100000"/>
              </a:lnSpc>
              <a:spcBef>
                <a:spcPts val="499"/>
              </a:spcBef>
            </a:pPr>
            <a:r>
              <a:rPr lang="en-US" sz="2300" b="0" strike="noStrike" spc="-1">
                <a:solidFill>
                  <a:srgbClr val="464653"/>
                </a:solidFill>
                <a:latin typeface="Gill Sans MT"/>
              </a:rPr>
              <a:t>}while( condition );</a:t>
            </a:r>
            <a:endParaRPr lang="en-US" sz="2300" b="0" strike="noStrike" spc="-1">
              <a:latin typeface="Arial"/>
            </a:endParaRPr>
          </a:p>
        </p:txBody>
      </p:sp>
      <p:sp>
        <p:nvSpPr>
          <p:cNvPr id="270" name="CustomShape 3"/>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9F524998-B445-4B07-95BF-D326DACFEC91}" type="slidenum">
              <a:rPr lang="en-US" sz="1400" b="0" strike="noStrike" spc="-1">
                <a:solidFill>
                  <a:srgbClr val="464653"/>
                </a:solidFill>
                <a:latin typeface="Gill Sans MT"/>
              </a:rPr>
              <a:t>41</a:t>
            </a:fld>
            <a:endParaRPr lang="en-US" sz="1400" b="0" strike="noStrike" spc="-1">
              <a:latin typeface="Arial"/>
            </a:endParaRPr>
          </a:p>
        </p:txBody>
      </p:sp>
      <p:sp>
        <p:nvSpPr>
          <p:cNvPr id="271" name="CustomShape 4"/>
          <p:cNvSpPr/>
          <p:nvPr/>
        </p:nvSpPr>
        <p:spPr>
          <a:xfrm>
            <a:off x="2773080" y="1219320"/>
            <a:ext cx="6057360" cy="5210640"/>
          </a:xfrm>
          <a:prstGeom prst="rect">
            <a:avLst/>
          </a:prstGeom>
          <a:ln>
            <a:solidFill>
              <a:srgbClr val="CFD775"/>
            </a:solidFill>
            <a:round/>
          </a:ln>
          <a:effectLst>
            <a:outerShdw blurRad="38100" dist="25400" dir="5400000" rotWithShape="0">
              <a:srgbClr val="000000">
                <a:alpha val="40000"/>
              </a:srgbClr>
            </a:outerShdw>
          </a:effectLst>
        </p:spPr>
        <p:style>
          <a:lnRef idx="1">
            <a:schemeClr val="accent3"/>
          </a:lnRef>
          <a:fillRef idx="2">
            <a:schemeClr val="accent3"/>
          </a:fillRef>
          <a:effectRef idx="1">
            <a:schemeClr val="accent3"/>
          </a:effectRef>
          <a:fontRef idx="minor"/>
        </p:style>
        <p:txBody>
          <a:bodyPr wrap="none" lIns="90000" tIns="45000" rIns="90000" bIns="45000"/>
          <a:lstStyle/>
          <a:p>
            <a:pPr>
              <a:lnSpc>
                <a:spcPct val="100000"/>
              </a:lnSpc>
            </a:pPr>
            <a:r>
              <a:rPr lang="en-US" sz="2400" b="0" strike="noStrike" spc="-1">
                <a:solidFill>
                  <a:srgbClr val="000000"/>
                </a:solidFill>
                <a:latin typeface="Gill Sans MT"/>
                <a:ea typeface="DejaVu Sans"/>
              </a:rPr>
              <a:t>&lt;html&gt;</a:t>
            </a:r>
            <a:endParaRPr lang="en-US" sz="2400" b="0" strike="noStrike" spc="-1">
              <a:latin typeface="Arial"/>
            </a:endParaRPr>
          </a:p>
          <a:p>
            <a:pPr>
              <a:lnSpc>
                <a:spcPct val="100000"/>
              </a:lnSpc>
            </a:pPr>
            <a:r>
              <a:rPr lang="en-US" sz="2400" b="0" strike="noStrike" spc="-1">
                <a:solidFill>
                  <a:srgbClr val="000000"/>
                </a:solidFill>
                <a:latin typeface="Gill Sans MT"/>
                <a:ea typeface="DejaVu Sans"/>
              </a:rPr>
              <a:t>&lt;body&gt;</a:t>
            </a:r>
            <a:endParaRPr lang="en-US" sz="2400" b="0" strike="noStrike" spc="-1">
              <a:latin typeface="Arial"/>
            </a:endParaRPr>
          </a:p>
          <a:p>
            <a:pPr>
              <a:lnSpc>
                <a:spcPct val="100000"/>
              </a:lnSpc>
            </a:pPr>
            <a:r>
              <a:rPr lang="en-US" sz="2400" b="0" strike="noStrike" spc="-1">
                <a:solidFill>
                  <a:srgbClr val="000000"/>
                </a:solidFill>
                <a:latin typeface="Gill Sans MT"/>
                <a:ea typeface="DejaVu Sans"/>
              </a:rPr>
              <a:t>&lt;?php </a:t>
            </a:r>
            <a:endParaRPr lang="en-US" sz="2400" b="0" strike="noStrike" spc="-1">
              <a:latin typeface="Arial"/>
            </a:endParaRPr>
          </a:p>
          <a:p>
            <a:pPr>
              <a:lnSpc>
                <a:spcPct val="100000"/>
              </a:lnSpc>
            </a:pPr>
            <a:r>
              <a:rPr lang="en-US" sz="2400" b="0" strike="noStrike" spc="-1">
                <a:solidFill>
                  <a:srgbClr val="000000"/>
                </a:solidFill>
                <a:latin typeface="Gill Sans MT"/>
                <a:ea typeface="DejaVu Sans"/>
              </a:rPr>
              <a:t>$i=0;</a:t>
            </a:r>
            <a:endParaRPr lang="en-US" sz="2400" b="0" strike="noStrike" spc="-1">
              <a:latin typeface="Arial"/>
            </a:endParaRPr>
          </a:p>
          <a:p>
            <a:pPr>
              <a:lnSpc>
                <a:spcPct val="100000"/>
              </a:lnSpc>
            </a:pPr>
            <a:r>
              <a:rPr lang="en-US" sz="2400" b="0" strike="noStrike" spc="-1">
                <a:solidFill>
                  <a:srgbClr val="000000"/>
                </a:solidFill>
                <a:latin typeface="Gill Sans MT"/>
                <a:ea typeface="DejaVu Sans"/>
              </a:rPr>
              <a:t>do</a:t>
            </a:r>
            <a:endParaRPr lang="en-US" sz="2400" b="0" strike="noStrike" spc="-1">
              <a:latin typeface="Arial"/>
            </a:endParaRPr>
          </a:p>
          <a:p>
            <a:pPr>
              <a:lnSpc>
                <a:spcPct val="100000"/>
              </a:lnSpc>
            </a:pPr>
            <a:r>
              <a:rPr lang="en-US" sz="2400" b="0" strike="noStrike" spc="-1">
                <a:solidFill>
                  <a:srgbClr val="000000"/>
                </a:solidFill>
                <a:latin typeface="Gill Sans MT"/>
                <a:ea typeface="DejaVu Sans"/>
              </a:rPr>
              <a:t>  {</a:t>
            </a:r>
            <a:endParaRPr lang="en-US" sz="2400" b="0" strike="noStrike" spc="-1">
              <a:latin typeface="Arial"/>
            </a:endParaRPr>
          </a:p>
          <a:p>
            <a:pPr>
              <a:lnSpc>
                <a:spcPct val="100000"/>
              </a:lnSpc>
            </a:pPr>
            <a:r>
              <a:rPr lang="en-US" sz="2400" b="0" strike="noStrike" spc="-1">
                <a:solidFill>
                  <a:srgbClr val="000000"/>
                </a:solidFill>
                <a:latin typeface="Gill Sans MT"/>
                <a:ea typeface="DejaVu Sans"/>
              </a:rPr>
              <a:t>  $i++;</a:t>
            </a:r>
            <a:endParaRPr lang="en-US" sz="2400" b="0" strike="noStrike" spc="-1">
              <a:latin typeface="Arial"/>
            </a:endParaRPr>
          </a:p>
          <a:p>
            <a:pPr>
              <a:lnSpc>
                <a:spcPct val="100000"/>
              </a:lnSpc>
            </a:pPr>
            <a:r>
              <a:rPr lang="en-US" sz="2400" b="0" strike="noStrike" spc="-1">
                <a:solidFill>
                  <a:srgbClr val="000000"/>
                </a:solidFill>
                <a:latin typeface="Gill Sans MT"/>
                <a:ea typeface="DejaVu Sans"/>
              </a:rPr>
              <a:t>  echo "The number is " . $i . "&lt;br /&gt;";</a:t>
            </a:r>
            <a:endParaRPr lang="en-US" sz="2400" b="0" strike="noStrike" spc="-1">
              <a:latin typeface="Arial"/>
            </a:endParaRPr>
          </a:p>
          <a:p>
            <a:pPr>
              <a:lnSpc>
                <a:spcPct val="100000"/>
              </a:lnSpc>
            </a:pPr>
            <a:r>
              <a:rPr lang="en-US" sz="2400" b="0" strike="noStrike" spc="-1">
                <a:solidFill>
                  <a:srgbClr val="000000"/>
                </a:solidFill>
                <a:latin typeface="Gill Sans MT"/>
                <a:ea typeface="DejaVu Sans"/>
              </a:rPr>
              <a:t>  }</a:t>
            </a:r>
            <a:endParaRPr lang="en-US" sz="2400" b="0" strike="noStrike" spc="-1">
              <a:latin typeface="Arial"/>
            </a:endParaRPr>
          </a:p>
          <a:p>
            <a:pPr>
              <a:lnSpc>
                <a:spcPct val="100000"/>
              </a:lnSpc>
            </a:pPr>
            <a:r>
              <a:rPr lang="en-US" sz="2400" b="0" strike="noStrike" spc="-1">
                <a:solidFill>
                  <a:srgbClr val="000000"/>
                </a:solidFill>
                <a:latin typeface="Gill Sans MT"/>
                <a:ea typeface="DejaVu Sans"/>
              </a:rPr>
              <a:t>while ($i&lt;5);</a:t>
            </a:r>
            <a:endParaRPr lang="en-US" sz="2400" b="0" strike="noStrike" spc="-1">
              <a:latin typeface="Arial"/>
            </a:endParaRPr>
          </a:p>
          <a:p>
            <a:pPr>
              <a:lnSpc>
                <a:spcPct val="100000"/>
              </a:lnSpc>
            </a:pPr>
            <a:r>
              <a:rPr lang="en-US" sz="2400" b="0" strike="noStrike" spc="-1">
                <a:solidFill>
                  <a:srgbClr val="000000"/>
                </a:solidFill>
                <a:latin typeface="Gill Sans MT"/>
                <a:ea typeface="DejaVu Sans"/>
              </a:rPr>
              <a:t>?&gt;</a:t>
            </a:r>
            <a:endParaRPr lang="en-US" sz="2400" b="0" strike="noStrike" spc="-1">
              <a:latin typeface="Arial"/>
            </a:endParaRPr>
          </a:p>
          <a:p>
            <a:pPr>
              <a:lnSpc>
                <a:spcPct val="100000"/>
              </a:lnSpc>
            </a:pPr>
            <a:r>
              <a:rPr lang="en-US" sz="2400" b="0" strike="noStrike" spc="-1">
                <a:solidFill>
                  <a:srgbClr val="000000"/>
                </a:solidFill>
                <a:latin typeface="Gill Sans MT"/>
                <a:ea typeface="DejaVu Sans"/>
              </a:rPr>
              <a:t>&lt;/body&gt;</a:t>
            </a:r>
            <a:endParaRPr lang="en-US" sz="2400" b="0" strike="noStrike" spc="-1">
              <a:latin typeface="Arial"/>
            </a:endParaRPr>
          </a:p>
          <a:p>
            <a:pPr>
              <a:lnSpc>
                <a:spcPct val="100000"/>
              </a:lnSpc>
            </a:pPr>
            <a:r>
              <a:rPr lang="en-US" sz="2400" b="0" strike="noStrike" spc="-1">
                <a:solidFill>
                  <a:srgbClr val="000000"/>
                </a:solidFill>
                <a:latin typeface="Gill Sans MT"/>
                <a:ea typeface="DejaVu Sans"/>
              </a:rPr>
              <a:t>&lt;/html&gt;</a:t>
            </a:r>
            <a:endParaRPr lang="en-US" sz="2400" b="0" strike="noStrike" spc="-1">
              <a:latin typeface="Arial"/>
            </a:endParaRPr>
          </a:p>
          <a:p>
            <a:pPr>
              <a:lnSpc>
                <a:spcPct val="100000"/>
              </a:lnSpc>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rPr>
              <a:t>Control structures (cont’d)</a:t>
            </a:r>
            <a:endParaRPr lang="en-US" sz="3200" b="0" strike="noStrike" spc="-1">
              <a:latin typeface="Arial"/>
            </a:endParaRPr>
          </a:p>
        </p:txBody>
      </p:sp>
      <p:sp>
        <p:nvSpPr>
          <p:cNvPr id="273" name="CustomShape 2"/>
          <p:cNvSpPr/>
          <p:nvPr/>
        </p:nvSpPr>
        <p:spPr>
          <a:xfrm>
            <a:off x="152280" y="1219320"/>
            <a:ext cx="8762400" cy="510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74320" indent="-273600" algn="just">
              <a:lnSpc>
                <a:spcPct val="100000"/>
              </a:lnSpc>
              <a:spcBef>
                <a:spcPts val="601"/>
              </a:spcBef>
              <a:buClr>
                <a:srgbClr val="727CA3"/>
              </a:buClr>
              <a:buSzPct val="76000"/>
              <a:buFont typeface="Wingdings 3" charset="2"/>
              <a:buChar char=""/>
            </a:pPr>
            <a:r>
              <a:rPr lang="en-US" sz="3200" b="0" strike="noStrike" spc="-1">
                <a:solidFill>
                  <a:srgbClr val="000000"/>
                </a:solidFill>
                <a:latin typeface="Nyala"/>
              </a:rPr>
              <a:t>break</a:t>
            </a:r>
            <a:endParaRPr lang="en-US" sz="3200" b="0" strike="noStrike" spc="-1">
              <a:latin typeface="Arial"/>
            </a:endParaRPr>
          </a:p>
          <a:p>
            <a:pPr marL="548640" lvl="1" indent="-273600" algn="just">
              <a:lnSpc>
                <a:spcPct val="100000"/>
              </a:lnSpc>
              <a:spcBef>
                <a:spcPts val="499"/>
              </a:spcBef>
              <a:buClr>
                <a:srgbClr val="9FB8CD"/>
              </a:buClr>
              <a:buSzPct val="76000"/>
              <a:buFont typeface="Wingdings 3" charset="2"/>
              <a:buChar char=""/>
            </a:pPr>
            <a:r>
              <a:rPr lang="en-US" sz="2800" b="0" strike="noStrike" spc="-1">
                <a:solidFill>
                  <a:srgbClr val="464653"/>
                </a:solidFill>
                <a:latin typeface="Nyala"/>
              </a:rPr>
              <a:t>ends execution of the current for, foreach, while, do-while or switch structure. </a:t>
            </a:r>
            <a:endParaRPr lang="en-US" sz="2800" b="0" strike="noStrike" spc="-1">
              <a:latin typeface="Arial"/>
            </a:endParaRPr>
          </a:p>
          <a:p>
            <a:pPr marL="548640" lvl="1" indent="-273600" algn="just">
              <a:lnSpc>
                <a:spcPct val="100000"/>
              </a:lnSpc>
              <a:spcBef>
                <a:spcPts val="499"/>
              </a:spcBef>
              <a:buClr>
                <a:srgbClr val="9FB8CD"/>
              </a:buClr>
              <a:buSzPct val="76000"/>
              <a:buFont typeface="Wingdings 3" charset="2"/>
              <a:buChar char=""/>
            </a:pPr>
            <a:r>
              <a:rPr lang="en-US" sz="2800" b="0" strike="noStrike" spc="-1">
                <a:solidFill>
                  <a:srgbClr val="464653"/>
                </a:solidFill>
                <a:latin typeface="Nyala"/>
              </a:rPr>
              <a:t>accepts an optional numeric argument which tells it how many nested enclosing structures are to be broken out of. </a:t>
            </a:r>
            <a:endParaRPr lang="en-US" sz="2800" b="0" strike="noStrike" spc="-1">
              <a:latin typeface="Arial"/>
            </a:endParaRPr>
          </a:p>
          <a:p>
            <a:pPr marL="274320" indent="-273600" algn="just">
              <a:lnSpc>
                <a:spcPct val="100000"/>
              </a:lnSpc>
              <a:spcBef>
                <a:spcPts val="601"/>
              </a:spcBef>
              <a:buClr>
                <a:srgbClr val="727CA3"/>
              </a:buClr>
              <a:buSzPct val="76000"/>
              <a:buFont typeface="Wingdings 3" charset="2"/>
              <a:buChar char=""/>
            </a:pPr>
            <a:r>
              <a:rPr lang="en-US" sz="3200" b="0" strike="noStrike" spc="-1">
                <a:solidFill>
                  <a:srgbClr val="000000"/>
                </a:solidFill>
                <a:latin typeface="Nyala"/>
              </a:rPr>
              <a:t>continue</a:t>
            </a:r>
            <a:endParaRPr lang="en-US" sz="3200" b="0" strike="noStrike" spc="-1">
              <a:latin typeface="Arial"/>
            </a:endParaRPr>
          </a:p>
          <a:p>
            <a:pPr marL="548640" lvl="1" indent="-273600" algn="just">
              <a:lnSpc>
                <a:spcPct val="100000"/>
              </a:lnSpc>
              <a:spcBef>
                <a:spcPts val="499"/>
              </a:spcBef>
              <a:buClr>
                <a:srgbClr val="9FB8CD"/>
              </a:buClr>
              <a:buSzPct val="76000"/>
              <a:buFont typeface="Wingdings 3" charset="2"/>
              <a:buChar char=""/>
            </a:pPr>
            <a:r>
              <a:rPr lang="en-US" sz="2800" b="0" strike="noStrike" spc="-1">
                <a:solidFill>
                  <a:srgbClr val="464653"/>
                </a:solidFill>
                <a:latin typeface="Nyala"/>
              </a:rPr>
              <a:t>used within looping structures to skip the current loop iteration</a:t>
            </a:r>
            <a:endParaRPr lang="en-US" sz="2800" b="0" strike="noStrike" spc="-1">
              <a:latin typeface="Arial"/>
            </a:endParaRPr>
          </a:p>
          <a:p>
            <a:pPr marL="548640" lvl="1" indent="-273600" algn="just">
              <a:lnSpc>
                <a:spcPct val="100000"/>
              </a:lnSpc>
              <a:spcBef>
                <a:spcPts val="499"/>
              </a:spcBef>
              <a:buClr>
                <a:srgbClr val="9FB8CD"/>
              </a:buClr>
              <a:buSzPct val="76000"/>
              <a:buFont typeface="Wingdings 3" charset="2"/>
              <a:buChar char=""/>
            </a:pPr>
            <a:r>
              <a:rPr lang="en-US" sz="2800" b="0" strike="noStrike" spc="-1">
                <a:solidFill>
                  <a:srgbClr val="464653"/>
                </a:solidFill>
                <a:latin typeface="Nyala"/>
              </a:rPr>
              <a:t>execution continues at the condition evaluation and then the beginning of the next iteration</a:t>
            </a:r>
            <a:endParaRPr lang="en-US" sz="2800" b="0" strike="noStrike" spc="-1">
              <a:latin typeface="Arial"/>
            </a:endParaRPr>
          </a:p>
        </p:txBody>
      </p:sp>
      <p:sp>
        <p:nvSpPr>
          <p:cNvPr id="274" name="CustomShape 3"/>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D8FA890A-87CC-4FCD-828F-B8EA0B9F4CB2}" type="slidenum">
              <a:rPr lang="en-US" sz="1400" b="0" strike="noStrike" spc="-1">
                <a:solidFill>
                  <a:srgbClr val="464653"/>
                </a:solidFill>
                <a:latin typeface="Gill Sans MT"/>
              </a:rPr>
              <a:t>42</a:t>
            </a:fld>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rPr>
              <a:t>Control structures (cont’d)</a:t>
            </a:r>
            <a:endParaRPr lang="en-US" sz="3200" b="0" strike="noStrike" spc="-1">
              <a:latin typeface="Arial"/>
            </a:endParaRPr>
          </a:p>
        </p:txBody>
      </p:sp>
      <p:sp>
        <p:nvSpPr>
          <p:cNvPr id="276" name="CustomShape 2"/>
          <p:cNvSpPr/>
          <p:nvPr/>
        </p:nvSpPr>
        <p:spPr>
          <a:xfrm>
            <a:off x="457200" y="1219320"/>
            <a:ext cx="8228880" cy="493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3600" algn="just">
              <a:lnSpc>
                <a:spcPct val="100000"/>
              </a:lnSpc>
              <a:spcBef>
                <a:spcPts val="601"/>
              </a:spcBef>
              <a:buClr>
                <a:srgbClr val="727CA3"/>
              </a:buClr>
              <a:buSzPct val="76000"/>
              <a:buFont typeface="Wingdings 3" charset="2"/>
              <a:buChar char=""/>
            </a:pPr>
            <a:r>
              <a:rPr lang="en-US" sz="3200" b="0" strike="noStrike" spc="-1">
                <a:solidFill>
                  <a:srgbClr val="000000"/>
                </a:solidFill>
                <a:latin typeface="Nyala"/>
              </a:rPr>
              <a:t>return</a:t>
            </a:r>
            <a:endParaRPr lang="en-US" sz="3200" b="0" strike="noStrike" spc="-1">
              <a:latin typeface="Arial"/>
            </a:endParaRPr>
          </a:p>
          <a:p>
            <a:pPr marL="548640" lvl="1" indent="-273600" algn="just">
              <a:lnSpc>
                <a:spcPct val="100000"/>
              </a:lnSpc>
              <a:spcBef>
                <a:spcPts val="499"/>
              </a:spcBef>
              <a:buClr>
                <a:srgbClr val="9FB8CD"/>
              </a:buClr>
              <a:buSzPct val="76000"/>
              <a:buFont typeface="Wingdings 3" charset="2"/>
              <a:buChar char=""/>
            </a:pPr>
            <a:r>
              <a:rPr lang="en-US" sz="2800" b="0" strike="noStrike" spc="-1">
                <a:solidFill>
                  <a:srgbClr val="464653"/>
                </a:solidFill>
                <a:latin typeface="Nyala"/>
              </a:rPr>
              <a:t>If called from within a function, the </a:t>
            </a:r>
            <a:r>
              <a:rPr lang="en-US" sz="2800" b="1" u="sng" strike="noStrike" spc="-1">
                <a:solidFill>
                  <a:srgbClr val="B292CA"/>
                </a:solidFill>
                <a:uFillTx/>
                <a:latin typeface="Nyala"/>
                <a:hlinkClick r:id="rId2"/>
              </a:rPr>
              <a:t>return</a:t>
            </a:r>
            <a:r>
              <a:rPr lang="en-US" sz="2800" b="0" strike="noStrike" spc="-1">
                <a:solidFill>
                  <a:srgbClr val="464653"/>
                </a:solidFill>
                <a:latin typeface="Nyala"/>
              </a:rPr>
              <a:t> statement immediately ends execution of the current function, and returns its argument as the value of the function call</a:t>
            </a:r>
            <a:endParaRPr lang="en-US" sz="2800" b="0" strike="noStrike" spc="-1">
              <a:latin typeface="Arial"/>
            </a:endParaRPr>
          </a:p>
          <a:p>
            <a:pPr marL="548640" lvl="1" indent="-273600" algn="just">
              <a:lnSpc>
                <a:spcPct val="100000"/>
              </a:lnSpc>
              <a:spcBef>
                <a:spcPts val="499"/>
              </a:spcBef>
              <a:buClr>
                <a:srgbClr val="9FB8CD"/>
              </a:buClr>
              <a:buSzPct val="76000"/>
              <a:buFont typeface="Wingdings 3" charset="2"/>
              <a:buChar char=""/>
            </a:pPr>
            <a:r>
              <a:rPr lang="en-US" sz="2800" b="0" strike="noStrike" spc="-1">
                <a:solidFill>
                  <a:srgbClr val="464653"/>
                </a:solidFill>
                <a:latin typeface="Nyala"/>
              </a:rPr>
              <a:t>If </a:t>
            </a:r>
            <a:r>
              <a:rPr lang="en-US" sz="2800" b="1" u="sng" strike="noStrike" spc="-1">
                <a:solidFill>
                  <a:srgbClr val="B292CA"/>
                </a:solidFill>
                <a:uFillTx/>
                <a:latin typeface="Nyala"/>
                <a:hlinkClick r:id="rId2"/>
              </a:rPr>
              <a:t>return</a:t>
            </a:r>
            <a:r>
              <a:rPr lang="en-US" sz="2800" b="0" strike="noStrike" spc="-1">
                <a:solidFill>
                  <a:srgbClr val="464653"/>
                </a:solidFill>
                <a:latin typeface="Nyala"/>
              </a:rPr>
              <a:t> is called from within the main script file, then script execution ends.</a:t>
            </a:r>
            <a:endParaRPr lang="en-US" sz="2800" b="0" strike="noStrike" spc="-1">
              <a:latin typeface="Arial"/>
            </a:endParaRPr>
          </a:p>
          <a:p>
            <a:pPr algn="just">
              <a:lnSpc>
                <a:spcPct val="100000"/>
              </a:lnSpc>
              <a:spcBef>
                <a:spcPts val="601"/>
              </a:spcBef>
            </a:pPr>
            <a:endParaRPr lang="en-US" sz="2800" b="0" strike="noStrike" spc="-1">
              <a:latin typeface="Arial"/>
            </a:endParaRPr>
          </a:p>
        </p:txBody>
      </p:sp>
      <p:sp>
        <p:nvSpPr>
          <p:cNvPr id="277" name="CustomShape 3"/>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8260B7F1-B0BB-4D58-BA23-E902F74B627C}" type="slidenum">
              <a:rPr lang="en-US" sz="1400" b="0" strike="noStrike" spc="-1">
                <a:solidFill>
                  <a:srgbClr val="464653"/>
                </a:solidFill>
                <a:latin typeface="Gill Sans MT"/>
              </a:rPr>
              <a:t>43</a:t>
            </a:fld>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rPr>
              <a:t>Form and php </a:t>
            </a:r>
            <a:endParaRPr lang="en-US" sz="3200" b="0" strike="noStrike" spc="-1">
              <a:latin typeface="Arial"/>
            </a:endParaRPr>
          </a:p>
        </p:txBody>
      </p:sp>
      <p:sp>
        <p:nvSpPr>
          <p:cNvPr id="279" name="CustomShape 2"/>
          <p:cNvSpPr/>
          <p:nvPr/>
        </p:nvSpPr>
        <p:spPr>
          <a:xfrm>
            <a:off x="152280" y="1219320"/>
            <a:ext cx="8914680" cy="5028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3600">
              <a:lnSpc>
                <a:spcPct val="100000"/>
              </a:lnSpc>
              <a:spcBef>
                <a:spcPts val="601"/>
              </a:spcBef>
              <a:buClr>
                <a:srgbClr val="727CA3"/>
              </a:buClr>
              <a:buSzPct val="76000"/>
              <a:buFont typeface="Wingdings 3" charset="2"/>
              <a:buChar char=""/>
            </a:pPr>
            <a:r>
              <a:rPr lang="en-US" sz="2800" b="1" strike="noStrike" spc="-1">
                <a:solidFill>
                  <a:srgbClr val="000000"/>
                </a:solidFill>
                <a:latin typeface="Nyala"/>
              </a:rPr>
              <a:t>PHP Forms and User Input</a:t>
            </a:r>
            <a:endParaRPr lang="en-US" sz="28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800" b="0" strike="noStrike" spc="-1">
                <a:solidFill>
                  <a:srgbClr val="000000"/>
                </a:solidFill>
                <a:latin typeface="Nyala"/>
              </a:rPr>
              <a:t>The PHP $_GET and $_POST variables are used to retrieve information from forms, like user input.</a:t>
            </a:r>
            <a:endParaRPr lang="en-US" sz="28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800" b="1" strike="noStrike" spc="-1">
                <a:solidFill>
                  <a:srgbClr val="000000"/>
                </a:solidFill>
                <a:latin typeface="Nyala"/>
              </a:rPr>
              <a:t>PHP Form Handling</a:t>
            </a:r>
            <a:endParaRPr lang="en-US" sz="28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800" b="0" strike="noStrike" spc="-1">
                <a:solidFill>
                  <a:srgbClr val="000000"/>
                </a:solidFill>
                <a:latin typeface="Nyala"/>
              </a:rPr>
              <a:t>The most important thing to notice when dealing with HTML forms and PHP is that any form element in an HTML page will </a:t>
            </a:r>
            <a:r>
              <a:rPr lang="en-US" sz="2800" b="1" strike="noStrike" spc="-1">
                <a:solidFill>
                  <a:srgbClr val="000000"/>
                </a:solidFill>
                <a:latin typeface="Nyala"/>
              </a:rPr>
              <a:t>automatically</a:t>
            </a:r>
            <a:r>
              <a:rPr lang="en-US" sz="2800" b="0" strike="noStrike" spc="-1">
                <a:solidFill>
                  <a:srgbClr val="000000"/>
                </a:solidFill>
                <a:latin typeface="Nyala"/>
              </a:rPr>
              <a:t> be available to your PHP scripts.</a:t>
            </a:r>
            <a:endParaRPr lang="en-US" sz="2800" b="0" strike="noStrike" spc="-1">
              <a:latin typeface="Arial"/>
            </a:endParaRPr>
          </a:p>
          <a:p>
            <a:pPr>
              <a:lnSpc>
                <a:spcPct val="100000"/>
              </a:lnSpc>
              <a:spcBef>
                <a:spcPts val="601"/>
              </a:spcBef>
            </a:pPr>
            <a:endParaRPr lang="en-US" sz="2800" b="0" strike="noStrike" spc="-1">
              <a:latin typeface="Arial"/>
            </a:endParaRPr>
          </a:p>
          <a:p>
            <a:pPr>
              <a:lnSpc>
                <a:spcPct val="100000"/>
              </a:lnSpc>
              <a:spcBef>
                <a:spcPts val="601"/>
              </a:spcBef>
            </a:pPr>
            <a:endParaRPr lang="en-US" sz="2800" b="0" strike="noStrike" spc="-1">
              <a:latin typeface="Arial"/>
            </a:endParaRPr>
          </a:p>
        </p:txBody>
      </p:sp>
      <p:sp>
        <p:nvSpPr>
          <p:cNvPr id="280" name="CustomShape 3"/>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02CC9799-52C5-4116-91E5-FE6CEF375F75}" type="slidenum">
              <a:rPr lang="en-US" sz="1400" b="0" strike="noStrike" spc="-1">
                <a:solidFill>
                  <a:srgbClr val="464653"/>
                </a:solidFill>
                <a:latin typeface="Gill Sans MT"/>
              </a:rPr>
              <a:t>44</a:t>
            </a:fld>
            <a:endParaRPr lang="en-US" sz="1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CustomShape 1"/>
          <p:cNvSpPr/>
          <p:nvPr/>
        </p:nvSpPr>
        <p:spPr>
          <a:xfrm>
            <a:off x="457200" y="152280"/>
            <a:ext cx="8228880" cy="79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dirty="0">
                <a:solidFill>
                  <a:srgbClr val="464653"/>
                </a:solidFill>
                <a:latin typeface="Bookman Old Style"/>
              </a:rPr>
              <a:t>Form….</a:t>
            </a:r>
            <a:endParaRPr lang="en-US" sz="3200" b="0" strike="noStrike" spc="-1" dirty="0">
              <a:latin typeface="Arial"/>
            </a:endParaRPr>
          </a:p>
        </p:txBody>
      </p:sp>
      <p:sp>
        <p:nvSpPr>
          <p:cNvPr id="282" name="CustomShape 2"/>
          <p:cNvSpPr/>
          <p:nvPr/>
        </p:nvSpPr>
        <p:spPr>
          <a:xfrm>
            <a:off x="457200" y="1219320"/>
            <a:ext cx="8228880" cy="493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601"/>
              </a:spcBef>
            </a:pPr>
            <a:endParaRPr lang="en-US" sz="1800" b="0" strike="noStrike" spc="-1">
              <a:latin typeface="Arial"/>
            </a:endParaRPr>
          </a:p>
          <a:p>
            <a:pPr>
              <a:lnSpc>
                <a:spcPct val="100000"/>
              </a:lnSpc>
              <a:spcBef>
                <a:spcPts val="601"/>
              </a:spcBef>
            </a:pPr>
            <a:endParaRPr lang="en-US" sz="1800" b="0" strike="noStrike" spc="-1">
              <a:latin typeface="Arial"/>
            </a:endParaRPr>
          </a:p>
        </p:txBody>
      </p:sp>
      <p:sp>
        <p:nvSpPr>
          <p:cNvPr id="283" name="CustomShape 3"/>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0A94282D-E310-464F-9FE8-62B877271D09}" type="slidenum">
              <a:rPr lang="en-US" sz="1400" b="0" strike="noStrike" spc="-1">
                <a:solidFill>
                  <a:srgbClr val="464653"/>
                </a:solidFill>
                <a:latin typeface="Gill Sans MT"/>
              </a:rPr>
              <a:t>45</a:t>
            </a:fld>
            <a:endParaRPr lang="en-US" sz="1400" b="0" strike="noStrike" spc="-1">
              <a:latin typeface="Arial"/>
            </a:endParaRPr>
          </a:p>
        </p:txBody>
      </p:sp>
      <p:sp>
        <p:nvSpPr>
          <p:cNvPr id="284" name="CustomShape 4"/>
          <p:cNvSpPr/>
          <p:nvPr/>
        </p:nvSpPr>
        <p:spPr>
          <a:xfrm>
            <a:off x="179512" y="956992"/>
            <a:ext cx="5485680" cy="4478400"/>
          </a:xfrm>
          <a:prstGeom prst="rect">
            <a:avLst/>
          </a:prstGeom>
          <a:ln>
            <a:solidFill>
              <a:srgbClr val="CFD775"/>
            </a:solidFill>
            <a:round/>
          </a:ln>
          <a:effectLst>
            <a:outerShdw blurRad="38100" dist="25400" dir="5400000" rotWithShape="0">
              <a:srgbClr val="000000">
                <a:alpha val="40000"/>
              </a:srgbClr>
            </a:outerShdw>
          </a:effectLst>
        </p:spPr>
        <p:style>
          <a:lnRef idx="1">
            <a:schemeClr val="accent3"/>
          </a:lnRef>
          <a:fillRef idx="2">
            <a:schemeClr val="accent3"/>
          </a:fillRef>
          <a:effectRef idx="1">
            <a:schemeClr val="accent3"/>
          </a:effectRef>
          <a:fontRef idx="minor"/>
        </p:style>
        <p:txBody>
          <a:bodyPr lIns="90000" tIns="45000" rIns="90000" bIns="45000"/>
          <a:lstStyle/>
          <a:p>
            <a:pPr>
              <a:lnSpc>
                <a:spcPct val="100000"/>
              </a:lnSpc>
            </a:pPr>
            <a:r>
              <a:rPr lang="en-US" sz="2400" b="0" strike="noStrike" spc="-1" dirty="0">
                <a:solidFill>
                  <a:srgbClr val="000000"/>
                </a:solidFill>
                <a:latin typeface="Gill Sans MT"/>
                <a:ea typeface="DejaVu Sans"/>
              </a:rPr>
              <a:t>&lt;html&gt;</a:t>
            </a:r>
            <a:endParaRPr lang="en-US" sz="2400" b="0" strike="noStrike" spc="-1" dirty="0">
              <a:latin typeface="Arial"/>
            </a:endParaRPr>
          </a:p>
          <a:p>
            <a:pPr>
              <a:lnSpc>
                <a:spcPct val="100000"/>
              </a:lnSpc>
            </a:pPr>
            <a:r>
              <a:rPr lang="en-US" sz="2400" b="0" strike="noStrike" spc="-1" dirty="0">
                <a:solidFill>
                  <a:srgbClr val="000000"/>
                </a:solidFill>
                <a:latin typeface="Gill Sans MT"/>
                <a:ea typeface="DejaVu Sans"/>
              </a:rPr>
              <a:t>&lt;body&gt;</a:t>
            </a:r>
            <a:endParaRPr lang="en-US" sz="2400" b="0" strike="noStrike" spc="-1" dirty="0">
              <a:latin typeface="Arial"/>
            </a:endParaRPr>
          </a:p>
          <a:p>
            <a:pPr>
              <a:lnSpc>
                <a:spcPct val="100000"/>
              </a:lnSpc>
            </a:pPr>
            <a:r>
              <a:rPr lang="en-US" sz="2400" b="0" strike="noStrike" spc="-1" dirty="0">
                <a:solidFill>
                  <a:srgbClr val="000000"/>
                </a:solidFill>
                <a:latin typeface="Gill Sans MT"/>
                <a:ea typeface="DejaVu Sans"/>
              </a:rPr>
              <a:t>&lt;form action=“</a:t>
            </a:r>
            <a:r>
              <a:rPr lang="en-US" sz="2400" b="0" strike="noStrike" spc="-1" dirty="0" err="1">
                <a:solidFill>
                  <a:srgbClr val="000000"/>
                </a:solidFill>
                <a:latin typeface="Gill Sans MT"/>
                <a:ea typeface="DejaVu Sans"/>
              </a:rPr>
              <a:t>register.php</a:t>
            </a:r>
            <a:r>
              <a:rPr lang="en-US" sz="2400" b="0" strike="noStrike" spc="-1" dirty="0">
                <a:solidFill>
                  <a:srgbClr val="000000"/>
                </a:solidFill>
                <a:latin typeface="Gill Sans MT"/>
                <a:ea typeface="DejaVu Sans"/>
              </a:rPr>
              <a:t>" method="post"&gt;</a:t>
            </a:r>
            <a:endParaRPr lang="en-US" sz="2400" b="0" strike="noStrike" spc="-1" dirty="0">
              <a:latin typeface="Arial"/>
            </a:endParaRPr>
          </a:p>
          <a:p>
            <a:pPr>
              <a:lnSpc>
                <a:spcPct val="100000"/>
              </a:lnSpc>
            </a:pPr>
            <a:r>
              <a:rPr lang="en-US" sz="2400" b="0" strike="noStrike" spc="-1" dirty="0">
                <a:solidFill>
                  <a:srgbClr val="000000"/>
                </a:solidFill>
                <a:latin typeface="Gill Sans MT"/>
                <a:ea typeface="DejaVu Sans"/>
              </a:rPr>
              <a:t>Name: &lt;input type="text" name="name" /&gt;</a:t>
            </a:r>
            <a:endParaRPr lang="en-US" sz="2400" b="0" strike="noStrike" spc="-1" dirty="0">
              <a:latin typeface="Arial"/>
            </a:endParaRPr>
          </a:p>
          <a:p>
            <a:pPr>
              <a:lnSpc>
                <a:spcPct val="100000"/>
              </a:lnSpc>
            </a:pPr>
            <a:r>
              <a:rPr lang="en-US" sz="2400" b="0" strike="noStrike" spc="-1" dirty="0">
                <a:solidFill>
                  <a:srgbClr val="000000"/>
                </a:solidFill>
                <a:latin typeface="Gill Sans MT"/>
                <a:ea typeface="DejaVu Sans"/>
              </a:rPr>
              <a:t>Age: &lt;input type="text" name="age" /&gt;</a:t>
            </a:r>
            <a:endParaRPr lang="en-US" sz="2400" b="0" strike="noStrike" spc="-1" dirty="0">
              <a:latin typeface="Arial"/>
            </a:endParaRPr>
          </a:p>
          <a:p>
            <a:pPr>
              <a:lnSpc>
                <a:spcPct val="100000"/>
              </a:lnSpc>
            </a:pPr>
            <a:r>
              <a:rPr lang="en-US" sz="2400" b="0" strike="noStrike" spc="-1" dirty="0">
                <a:solidFill>
                  <a:srgbClr val="000000"/>
                </a:solidFill>
                <a:latin typeface="Gill Sans MT"/>
                <a:ea typeface="DejaVu Sans"/>
              </a:rPr>
              <a:t>&lt;input type="submit" /&gt;</a:t>
            </a:r>
            <a:endParaRPr lang="en-US" sz="2400" b="0" strike="noStrike" spc="-1" dirty="0">
              <a:latin typeface="Arial"/>
            </a:endParaRPr>
          </a:p>
          <a:p>
            <a:pPr>
              <a:lnSpc>
                <a:spcPct val="100000"/>
              </a:lnSpc>
            </a:pPr>
            <a:r>
              <a:rPr lang="en-US" sz="2400" b="0" strike="noStrike" spc="-1" dirty="0">
                <a:solidFill>
                  <a:srgbClr val="000000"/>
                </a:solidFill>
                <a:latin typeface="Gill Sans MT"/>
                <a:ea typeface="DejaVu Sans"/>
              </a:rPr>
              <a:t>&lt;/form&gt;</a:t>
            </a:r>
            <a:endParaRPr lang="en-US" sz="2400" b="0" strike="noStrike" spc="-1" dirty="0">
              <a:latin typeface="Arial"/>
            </a:endParaRPr>
          </a:p>
          <a:p>
            <a:pPr>
              <a:lnSpc>
                <a:spcPct val="100000"/>
              </a:lnSpc>
            </a:pPr>
            <a:r>
              <a:rPr lang="en-US" sz="2400" b="0" strike="noStrike" spc="-1" dirty="0">
                <a:solidFill>
                  <a:srgbClr val="000000"/>
                </a:solidFill>
                <a:latin typeface="Gill Sans MT"/>
                <a:ea typeface="DejaVu Sans"/>
              </a:rPr>
              <a:t>&lt;/body&gt;</a:t>
            </a:r>
            <a:endParaRPr lang="en-US" sz="2400" b="0" strike="noStrike" spc="-1" dirty="0">
              <a:latin typeface="Arial"/>
            </a:endParaRPr>
          </a:p>
          <a:p>
            <a:pPr>
              <a:lnSpc>
                <a:spcPct val="100000"/>
              </a:lnSpc>
            </a:pPr>
            <a:r>
              <a:rPr lang="en-US" sz="2400" b="0" strike="noStrike" spc="-1" dirty="0">
                <a:solidFill>
                  <a:srgbClr val="000000"/>
                </a:solidFill>
                <a:latin typeface="Gill Sans MT"/>
                <a:ea typeface="DejaVu Sans"/>
              </a:rPr>
              <a:t>&lt;/html&gt;</a:t>
            </a:r>
            <a:endParaRPr lang="en-US" sz="2400" b="0" strike="noStrike" spc="-1" dirty="0">
              <a:latin typeface="Arial"/>
            </a:endParaRPr>
          </a:p>
        </p:txBody>
      </p:sp>
      <p:sp>
        <p:nvSpPr>
          <p:cNvPr id="285" name="CustomShape 5"/>
          <p:cNvSpPr/>
          <p:nvPr/>
        </p:nvSpPr>
        <p:spPr>
          <a:xfrm>
            <a:off x="1946160" y="4473360"/>
            <a:ext cx="6739920" cy="2284560"/>
          </a:xfrm>
          <a:prstGeom prst="rect">
            <a:avLst/>
          </a:prstGeom>
          <a:ln>
            <a:solidFill>
              <a:srgbClr val="CFD775"/>
            </a:solidFill>
            <a:round/>
          </a:ln>
          <a:effectLst>
            <a:outerShdw blurRad="38100" dist="25400" dir="5400000" rotWithShape="0">
              <a:srgbClr val="000000">
                <a:alpha val="40000"/>
              </a:srgbClr>
            </a:outerShdw>
          </a:effectLst>
        </p:spPr>
        <p:style>
          <a:lnRef idx="1">
            <a:schemeClr val="accent3"/>
          </a:lnRef>
          <a:fillRef idx="2">
            <a:schemeClr val="accent3"/>
          </a:fillRef>
          <a:effectRef idx="1">
            <a:schemeClr val="accent3"/>
          </a:effectRef>
          <a:fontRef idx="minor"/>
        </p:style>
        <p:txBody>
          <a:bodyPr wrap="none" lIns="90000" tIns="45000" rIns="90000" bIns="45000"/>
          <a:lstStyle/>
          <a:p>
            <a:pPr>
              <a:lnSpc>
                <a:spcPct val="100000"/>
              </a:lnSpc>
            </a:pPr>
            <a:r>
              <a:rPr lang="en-US" sz="2400" b="0" strike="noStrike" spc="-1" dirty="0">
                <a:solidFill>
                  <a:srgbClr val="000000"/>
                </a:solidFill>
                <a:latin typeface="Gill Sans MT"/>
                <a:ea typeface="DejaVu Sans"/>
              </a:rPr>
              <a:t>&lt;html&gt;</a:t>
            </a:r>
            <a:endParaRPr lang="en-US" sz="2400" b="0" strike="noStrike" spc="-1" dirty="0">
              <a:latin typeface="Arial"/>
            </a:endParaRPr>
          </a:p>
          <a:p>
            <a:pPr>
              <a:lnSpc>
                <a:spcPct val="100000"/>
              </a:lnSpc>
            </a:pPr>
            <a:r>
              <a:rPr lang="en-US" sz="2400" b="0" strike="noStrike" spc="-1" dirty="0">
                <a:solidFill>
                  <a:srgbClr val="000000"/>
                </a:solidFill>
                <a:latin typeface="Gill Sans MT"/>
                <a:ea typeface="DejaVu Sans"/>
              </a:rPr>
              <a:t>&lt;body&gt;</a:t>
            </a:r>
            <a:endParaRPr lang="en-US" sz="2400" b="0" strike="noStrike" spc="-1" dirty="0">
              <a:latin typeface="Arial"/>
            </a:endParaRPr>
          </a:p>
          <a:p>
            <a:pPr>
              <a:lnSpc>
                <a:spcPct val="100000"/>
              </a:lnSpc>
            </a:pPr>
            <a:r>
              <a:rPr lang="en-US" sz="2400" b="0" strike="noStrike" spc="-1" dirty="0">
                <a:solidFill>
                  <a:srgbClr val="000000"/>
                </a:solidFill>
                <a:latin typeface="Gill Sans MT"/>
                <a:ea typeface="DejaVu Sans"/>
              </a:rPr>
              <a:t>Welcome &lt;?</a:t>
            </a:r>
            <a:r>
              <a:rPr lang="en-US" sz="2400" b="0" strike="noStrike" spc="-1" dirty="0" err="1">
                <a:solidFill>
                  <a:srgbClr val="000000"/>
                </a:solidFill>
                <a:latin typeface="Gill Sans MT"/>
                <a:ea typeface="DejaVu Sans"/>
              </a:rPr>
              <a:t>php</a:t>
            </a:r>
            <a:r>
              <a:rPr lang="en-US" sz="2400" b="0" strike="noStrike" spc="-1" dirty="0">
                <a:solidFill>
                  <a:srgbClr val="000000"/>
                </a:solidFill>
                <a:latin typeface="Gill Sans MT"/>
                <a:ea typeface="DejaVu Sans"/>
              </a:rPr>
              <a:t> echo $_POST[‘name’]; ?&gt;.&lt;</a:t>
            </a:r>
            <a:r>
              <a:rPr lang="en-US" sz="2400" b="0" strike="noStrike" spc="-1" dirty="0" err="1">
                <a:solidFill>
                  <a:srgbClr val="000000"/>
                </a:solidFill>
                <a:latin typeface="Gill Sans MT"/>
                <a:ea typeface="DejaVu Sans"/>
              </a:rPr>
              <a:t>br</a:t>
            </a:r>
            <a:r>
              <a:rPr lang="en-US" sz="2400" b="0" strike="noStrike" spc="-1" dirty="0">
                <a:solidFill>
                  <a:srgbClr val="000000"/>
                </a:solidFill>
                <a:latin typeface="Gill Sans MT"/>
                <a:ea typeface="DejaVu Sans"/>
              </a:rPr>
              <a:t> /&gt;</a:t>
            </a:r>
            <a:endParaRPr lang="en-US" sz="2400" b="0" strike="noStrike" spc="-1" dirty="0">
              <a:latin typeface="Arial"/>
            </a:endParaRPr>
          </a:p>
          <a:p>
            <a:pPr>
              <a:lnSpc>
                <a:spcPct val="100000"/>
              </a:lnSpc>
            </a:pPr>
            <a:r>
              <a:rPr lang="en-US" sz="2400" b="0" strike="noStrike" spc="-1" dirty="0">
                <a:solidFill>
                  <a:srgbClr val="000000"/>
                </a:solidFill>
                <a:latin typeface="Gill Sans MT"/>
                <a:ea typeface="DejaVu Sans"/>
              </a:rPr>
              <a:t>You are &lt;?</a:t>
            </a:r>
            <a:r>
              <a:rPr lang="en-US" sz="2400" b="0" strike="noStrike" spc="-1" dirty="0" err="1">
                <a:solidFill>
                  <a:srgbClr val="000000"/>
                </a:solidFill>
                <a:latin typeface="Gill Sans MT"/>
                <a:ea typeface="DejaVu Sans"/>
              </a:rPr>
              <a:t>php</a:t>
            </a:r>
            <a:r>
              <a:rPr lang="en-US" sz="2400" b="0" strike="noStrike" spc="-1" dirty="0">
                <a:solidFill>
                  <a:srgbClr val="000000"/>
                </a:solidFill>
                <a:latin typeface="Gill Sans MT"/>
                <a:ea typeface="DejaVu Sans"/>
              </a:rPr>
              <a:t> echo $_POST[‘age’]; ?&gt; years old.</a:t>
            </a:r>
            <a:endParaRPr lang="en-US" sz="2400" b="0" strike="noStrike" spc="-1" dirty="0">
              <a:latin typeface="Arial"/>
            </a:endParaRPr>
          </a:p>
          <a:p>
            <a:pPr>
              <a:lnSpc>
                <a:spcPct val="100000"/>
              </a:lnSpc>
            </a:pPr>
            <a:r>
              <a:rPr lang="en-US" sz="2400" b="0" strike="noStrike" spc="-1" dirty="0">
                <a:solidFill>
                  <a:srgbClr val="000000"/>
                </a:solidFill>
                <a:latin typeface="Gill Sans MT"/>
                <a:ea typeface="DejaVu Sans"/>
              </a:rPr>
              <a:t>&lt;/body&gt;</a:t>
            </a:r>
            <a:endParaRPr lang="en-US" sz="2400" b="0" strike="noStrike" spc="-1" dirty="0">
              <a:latin typeface="Arial"/>
            </a:endParaRPr>
          </a:p>
          <a:p>
            <a:pPr>
              <a:lnSpc>
                <a:spcPct val="100000"/>
              </a:lnSpc>
            </a:pPr>
            <a:r>
              <a:rPr lang="en-US" sz="2400" b="0" strike="noStrike" spc="-1" dirty="0">
                <a:solidFill>
                  <a:srgbClr val="000000"/>
                </a:solidFill>
                <a:latin typeface="Gill Sans MT"/>
                <a:ea typeface="DejaVu Sans"/>
              </a:rPr>
              <a:t>&lt;/html&gt;</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228600" y="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rPr>
              <a:t>Form …. GET method</a:t>
            </a:r>
            <a:endParaRPr lang="en-US" sz="3200" b="0" strike="noStrike" spc="-1">
              <a:latin typeface="Arial"/>
            </a:endParaRPr>
          </a:p>
        </p:txBody>
      </p:sp>
      <p:sp>
        <p:nvSpPr>
          <p:cNvPr id="287" name="CustomShape 2"/>
          <p:cNvSpPr/>
          <p:nvPr/>
        </p:nvSpPr>
        <p:spPr>
          <a:xfrm>
            <a:off x="457200" y="1219320"/>
            <a:ext cx="6552360" cy="2666160"/>
          </a:xfrm>
          <a:prstGeom prst="rect">
            <a:avLst/>
          </a:prstGeom>
          <a:gradFill rotWithShape="0">
            <a:gsLst>
              <a:gs pos="0">
                <a:srgbClr val="F8FEC0"/>
              </a:gs>
              <a:gs pos="50000">
                <a:srgbClr val="F5FFA6"/>
              </a:gs>
              <a:gs pos="100000">
                <a:srgbClr val="F8FEC0"/>
              </a:gs>
            </a:gsLst>
            <a:lin ang="948000"/>
          </a:gradFill>
          <a:ln w="9360">
            <a:solidFill>
              <a:srgbClr val="D2DA7A"/>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601"/>
              </a:spcBef>
            </a:pPr>
            <a:r>
              <a:rPr lang="en-US" sz="2800" b="0" strike="noStrike" spc="-1">
                <a:solidFill>
                  <a:srgbClr val="000000"/>
                </a:solidFill>
                <a:latin typeface="Gill Sans MT"/>
              </a:rPr>
              <a:t>&lt;form action=“register.php" method="get"&gt;</a:t>
            </a:r>
            <a:endParaRPr lang="en-US" sz="2800" b="0" strike="noStrike" spc="-1">
              <a:latin typeface="Arial"/>
            </a:endParaRPr>
          </a:p>
          <a:p>
            <a:pPr>
              <a:lnSpc>
                <a:spcPct val="100000"/>
              </a:lnSpc>
              <a:spcBef>
                <a:spcPts val="601"/>
              </a:spcBef>
            </a:pPr>
            <a:r>
              <a:rPr lang="en-US" sz="2800" b="0" strike="noStrike" spc="-1">
                <a:solidFill>
                  <a:srgbClr val="000000"/>
                </a:solidFill>
                <a:latin typeface="Gill Sans MT"/>
              </a:rPr>
              <a:t>salary: &lt;input type="text" name=“salary" /&gt;</a:t>
            </a:r>
            <a:endParaRPr lang="en-US" sz="2800" b="0" strike="noStrike" spc="-1">
              <a:latin typeface="Arial"/>
            </a:endParaRPr>
          </a:p>
          <a:p>
            <a:pPr>
              <a:lnSpc>
                <a:spcPct val="100000"/>
              </a:lnSpc>
              <a:spcBef>
                <a:spcPts val="601"/>
              </a:spcBef>
            </a:pPr>
            <a:r>
              <a:rPr lang="en-US" sz="2800" b="0" strike="noStrike" spc="-1">
                <a:solidFill>
                  <a:srgbClr val="000000"/>
                </a:solidFill>
                <a:latin typeface="Gill Sans MT"/>
              </a:rPr>
              <a:t>&lt;input type="submit" /&gt;</a:t>
            </a:r>
            <a:endParaRPr lang="en-US" sz="2800" b="0" strike="noStrike" spc="-1">
              <a:latin typeface="Arial"/>
            </a:endParaRPr>
          </a:p>
          <a:p>
            <a:pPr>
              <a:lnSpc>
                <a:spcPct val="100000"/>
              </a:lnSpc>
              <a:spcBef>
                <a:spcPts val="601"/>
              </a:spcBef>
            </a:pPr>
            <a:r>
              <a:rPr lang="en-US" sz="2800" b="0" strike="noStrike" spc="-1">
                <a:solidFill>
                  <a:srgbClr val="000000"/>
                </a:solidFill>
                <a:latin typeface="Gill Sans MT"/>
              </a:rPr>
              <a:t>&lt;/form&gt;</a:t>
            </a:r>
            <a:endParaRPr lang="en-US" sz="2800" b="0" strike="noStrike" spc="-1">
              <a:latin typeface="Arial"/>
            </a:endParaRPr>
          </a:p>
          <a:p>
            <a:pPr>
              <a:lnSpc>
                <a:spcPct val="100000"/>
              </a:lnSpc>
              <a:spcBef>
                <a:spcPts val="601"/>
              </a:spcBef>
            </a:pPr>
            <a:endParaRPr lang="en-US" sz="2800" b="0" strike="noStrike" spc="-1">
              <a:latin typeface="Arial"/>
            </a:endParaRPr>
          </a:p>
        </p:txBody>
      </p:sp>
      <p:sp>
        <p:nvSpPr>
          <p:cNvPr id="288" name="CustomShape 3"/>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27687BAD-47A1-438C-BA5B-ABE7C432A689}" type="slidenum">
              <a:rPr lang="en-US" sz="1400" b="0" strike="noStrike" spc="-1">
                <a:solidFill>
                  <a:srgbClr val="464653"/>
                </a:solidFill>
                <a:latin typeface="Gill Sans MT"/>
              </a:rPr>
              <a:t>46</a:t>
            </a:fld>
            <a:endParaRPr lang="en-US" sz="1400" b="0" strike="noStrike" spc="-1">
              <a:latin typeface="Arial"/>
            </a:endParaRPr>
          </a:p>
        </p:txBody>
      </p:sp>
      <p:sp>
        <p:nvSpPr>
          <p:cNvPr id="289" name="CustomShape 4"/>
          <p:cNvSpPr/>
          <p:nvPr/>
        </p:nvSpPr>
        <p:spPr>
          <a:xfrm>
            <a:off x="1346040" y="4648320"/>
            <a:ext cx="7602840" cy="1187280"/>
          </a:xfrm>
          <a:prstGeom prst="rect">
            <a:avLst/>
          </a:prstGeom>
          <a:ln>
            <a:solidFill>
              <a:srgbClr val="CFD775"/>
            </a:solidFill>
            <a:round/>
          </a:ln>
          <a:effectLst>
            <a:outerShdw blurRad="38100" dist="25400" dir="5400000" rotWithShape="0">
              <a:srgbClr val="000000">
                <a:alpha val="40000"/>
              </a:srgbClr>
            </a:outerShdw>
          </a:effectLst>
        </p:spPr>
        <p:style>
          <a:lnRef idx="1">
            <a:schemeClr val="accent3"/>
          </a:lnRef>
          <a:fillRef idx="2">
            <a:schemeClr val="accent3"/>
          </a:fillRef>
          <a:effectRef idx="1">
            <a:schemeClr val="accent3"/>
          </a:effectRef>
          <a:fontRef idx="minor"/>
        </p:style>
        <p:txBody>
          <a:bodyPr wrap="none" lIns="90000" tIns="45000" rIns="90000" bIns="45000"/>
          <a:lstStyle/>
          <a:p>
            <a:pPr>
              <a:lnSpc>
                <a:spcPct val="100000"/>
              </a:lnSpc>
            </a:pPr>
            <a:r>
              <a:rPr lang="en-US" sz="2400" b="0" strike="noStrike" spc="-1">
                <a:solidFill>
                  <a:srgbClr val="000000"/>
                </a:solidFill>
                <a:latin typeface="Gill Sans MT"/>
                <a:ea typeface="DejaVu Sans"/>
              </a:rPr>
              <a:t>Welcome &lt;?php echo $_GET[‘name’]; ?&gt;.&lt;br /&gt;</a:t>
            </a:r>
            <a:endParaRPr lang="en-US" sz="2400" b="0" strike="noStrike" spc="-1">
              <a:latin typeface="Arial"/>
            </a:endParaRPr>
          </a:p>
          <a:p>
            <a:pPr>
              <a:lnSpc>
                <a:spcPct val="100000"/>
              </a:lnSpc>
            </a:pPr>
            <a:r>
              <a:rPr lang="en-US" sz="2400" b="0" strike="noStrike" spc="-1">
                <a:solidFill>
                  <a:srgbClr val="000000"/>
                </a:solidFill>
                <a:latin typeface="Gill Sans MT"/>
                <a:ea typeface="DejaVu Sans"/>
              </a:rPr>
              <a:t>You are &lt;?php echo $_GET[‘age’]; ?&gt; years old!</a:t>
            </a:r>
            <a:endParaRPr lang="en-US" sz="2400" b="0" strike="noStrike" spc="-1">
              <a:latin typeface="Arial"/>
            </a:endParaRPr>
          </a:p>
          <a:p>
            <a:pPr>
              <a:lnSpc>
                <a:spcPct val="100000"/>
              </a:lnSpc>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TextShape 1"/>
          <p:cNvSpPr txBox="1"/>
          <p:nvPr/>
        </p:nvSpPr>
        <p:spPr>
          <a:xfrm>
            <a:off x="457200" y="152280"/>
            <a:ext cx="8229240" cy="990360"/>
          </a:xfrm>
          <a:prstGeom prst="rect">
            <a:avLst/>
          </a:prstGeom>
          <a:noFill/>
          <a:ln>
            <a:noFill/>
          </a:ln>
        </p:spPr>
        <p:txBody>
          <a:bodyPr lIns="90000" tIns="45000" rIns="90000" bIns="45000" anchor="b"/>
          <a:lstStyle/>
          <a:p>
            <a:pPr>
              <a:lnSpc>
                <a:spcPct val="100000"/>
              </a:lnSpc>
            </a:pPr>
            <a:r>
              <a:rPr lang="en-US" sz="3200" b="0" strike="noStrike" spc="-1">
                <a:solidFill>
                  <a:srgbClr val="464653"/>
                </a:solidFill>
                <a:latin typeface="Bookman Old Style"/>
              </a:rPr>
              <a:t>Array </a:t>
            </a:r>
            <a:endParaRPr lang="en-US" sz="3200" b="0" strike="noStrike" spc="-1">
              <a:solidFill>
                <a:srgbClr val="000000"/>
              </a:solidFill>
              <a:latin typeface="Gill Sans MT"/>
            </a:endParaRPr>
          </a:p>
        </p:txBody>
      </p:sp>
      <p:sp>
        <p:nvSpPr>
          <p:cNvPr id="291" name="TextShape 2"/>
          <p:cNvSpPr txBox="1"/>
          <p:nvPr/>
        </p:nvSpPr>
        <p:spPr>
          <a:xfrm>
            <a:off x="457200" y="1219320"/>
            <a:ext cx="8229240" cy="4937400"/>
          </a:xfrm>
          <a:prstGeom prst="rect">
            <a:avLst/>
          </a:prstGeom>
          <a:noFill/>
          <a:ln>
            <a:noFill/>
          </a:ln>
        </p:spPr>
        <p:txBody>
          <a:bodyPr lIns="90000" tIns="45000" rIns="90000" bIns="45000"/>
          <a:lstStyle/>
          <a:p>
            <a:pPr marL="274320" indent="-27396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An array is a special variable, that can store a set or sequential value </a:t>
            </a:r>
          </a:p>
          <a:p>
            <a:pPr>
              <a:lnSpc>
                <a:spcPct val="100000"/>
              </a:lnSpc>
              <a:spcBef>
                <a:spcPts val="601"/>
              </a:spcBef>
            </a:pPr>
            <a:endParaRPr lang="en-US" sz="2600" b="0" strike="noStrike" spc="-1">
              <a:solidFill>
                <a:srgbClr val="000000"/>
              </a:solidFill>
              <a:latin typeface="Gill Sans MT"/>
            </a:endParaRPr>
          </a:p>
          <a:p>
            <a:pPr marL="274320" indent="-27396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In PHP, there are three kind of arrays:</a:t>
            </a:r>
          </a:p>
          <a:p>
            <a:pPr marL="548640" lvl="1" indent="-273960">
              <a:lnSpc>
                <a:spcPct val="100000"/>
              </a:lnSpc>
              <a:spcBef>
                <a:spcPts val="499"/>
              </a:spcBef>
              <a:buClr>
                <a:srgbClr val="9FB8CD"/>
              </a:buClr>
              <a:buSzPct val="76000"/>
              <a:buFont typeface="Wingdings 3" charset="2"/>
              <a:buChar char=""/>
            </a:pPr>
            <a:r>
              <a:rPr lang="en-US" sz="2300" b="1" strike="noStrike" spc="-1">
                <a:solidFill>
                  <a:srgbClr val="464653"/>
                </a:solidFill>
                <a:latin typeface="Gill Sans MT"/>
              </a:rPr>
              <a:t>Numeric array</a:t>
            </a:r>
            <a:r>
              <a:rPr lang="en-US" sz="2300" b="0" strike="noStrike" spc="-1">
                <a:solidFill>
                  <a:srgbClr val="464653"/>
                </a:solidFill>
                <a:latin typeface="Gill Sans MT"/>
              </a:rPr>
              <a:t> - An array with a numeric index </a:t>
            </a:r>
            <a:endParaRPr lang="en-US" sz="2300" b="0" strike="noStrike" spc="-1">
              <a:solidFill>
                <a:srgbClr val="000000"/>
              </a:solidFill>
              <a:latin typeface="Gill Sans MT"/>
            </a:endParaRPr>
          </a:p>
          <a:p>
            <a:pPr marL="548640" lvl="1" indent="-273960">
              <a:lnSpc>
                <a:spcPct val="100000"/>
              </a:lnSpc>
              <a:spcBef>
                <a:spcPts val="499"/>
              </a:spcBef>
              <a:buClr>
                <a:srgbClr val="9FB8CD"/>
              </a:buClr>
              <a:buSzPct val="76000"/>
              <a:buFont typeface="Wingdings 3" charset="2"/>
              <a:buChar char=""/>
            </a:pPr>
            <a:r>
              <a:rPr lang="en-US" sz="2300" b="1" strike="noStrike" spc="-1">
                <a:solidFill>
                  <a:srgbClr val="464653"/>
                </a:solidFill>
                <a:latin typeface="Gill Sans MT"/>
              </a:rPr>
              <a:t>Associative array</a:t>
            </a:r>
            <a:r>
              <a:rPr lang="en-US" sz="2300" b="0" strike="noStrike" spc="-1">
                <a:solidFill>
                  <a:srgbClr val="464653"/>
                </a:solidFill>
                <a:latin typeface="Gill Sans MT"/>
              </a:rPr>
              <a:t> - An array where each ID key is associated with a value </a:t>
            </a:r>
            <a:endParaRPr lang="en-US" sz="2300" b="0" strike="noStrike" spc="-1">
              <a:solidFill>
                <a:srgbClr val="000000"/>
              </a:solidFill>
              <a:latin typeface="Gill Sans MT"/>
            </a:endParaRPr>
          </a:p>
          <a:p>
            <a:pPr marL="548640" lvl="1" indent="-273960">
              <a:lnSpc>
                <a:spcPct val="100000"/>
              </a:lnSpc>
              <a:spcBef>
                <a:spcPts val="499"/>
              </a:spcBef>
              <a:buClr>
                <a:srgbClr val="9FB8CD"/>
              </a:buClr>
              <a:buSzPct val="76000"/>
              <a:buFont typeface="Wingdings 3" charset="2"/>
              <a:buChar char=""/>
            </a:pPr>
            <a:r>
              <a:rPr lang="en-US" sz="2300" b="1" strike="noStrike" spc="-1">
                <a:solidFill>
                  <a:srgbClr val="464653"/>
                </a:solidFill>
                <a:latin typeface="Gill Sans MT"/>
              </a:rPr>
              <a:t>Multidimensional array</a:t>
            </a:r>
            <a:r>
              <a:rPr lang="en-US" sz="2300" b="0" strike="noStrike" spc="-1">
                <a:solidFill>
                  <a:srgbClr val="464653"/>
                </a:solidFill>
                <a:latin typeface="Gill Sans MT"/>
              </a:rPr>
              <a:t> - An array containing one or more arrays </a:t>
            </a:r>
            <a:endParaRPr lang="en-US" sz="2300" b="0" strike="noStrike" spc="-1">
              <a:solidFill>
                <a:srgbClr val="000000"/>
              </a:solidFill>
              <a:latin typeface="Gill Sans MT"/>
            </a:endParaRPr>
          </a:p>
          <a:p>
            <a:pPr>
              <a:lnSpc>
                <a:spcPct val="100000"/>
              </a:lnSpc>
              <a:spcBef>
                <a:spcPts val="601"/>
              </a:spcBef>
            </a:pPr>
            <a:endParaRPr lang="en-US" sz="2300" b="0" strike="noStrike" spc="-1">
              <a:solidFill>
                <a:srgbClr val="000000"/>
              </a:solidFill>
              <a:latin typeface="Gill Sans MT"/>
            </a:endParaRPr>
          </a:p>
          <a:p>
            <a:pPr>
              <a:lnSpc>
                <a:spcPct val="100000"/>
              </a:lnSpc>
              <a:spcBef>
                <a:spcPts val="601"/>
              </a:spcBef>
            </a:pPr>
            <a:endParaRPr lang="en-US" sz="2300" b="0" strike="noStrike" spc="-1">
              <a:solidFill>
                <a:srgbClr val="000000"/>
              </a:solidFill>
              <a:latin typeface="Gill Sans MT"/>
            </a:endParaRPr>
          </a:p>
        </p:txBody>
      </p:sp>
      <p:sp>
        <p:nvSpPr>
          <p:cNvPr id="292" name="TextShape 3"/>
          <p:cNvSpPr txBox="1"/>
          <p:nvPr/>
        </p:nvSpPr>
        <p:spPr>
          <a:xfrm>
            <a:off x="612720" y="6356520"/>
            <a:ext cx="1980720" cy="365400"/>
          </a:xfrm>
          <a:prstGeom prst="rect">
            <a:avLst/>
          </a:prstGeom>
          <a:noFill/>
          <a:ln>
            <a:noFill/>
          </a:ln>
        </p:spPr>
        <p:txBody>
          <a:bodyPr lIns="90000" tIns="45000" rIns="90000" bIns="45000"/>
          <a:lstStyle/>
          <a:p>
            <a:pPr>
              <a:lnSpc>
                <a:spcPct val="100000"/>
              </a:lnSpc>
            </a:pPr>
            <a:fld id="{396EB506-0ED8-4E49-B6C2-3B2E7029BF5D}" type="slidenum">
              <a:rPr lang="en-US" sz="1400" b="0" strike="noStrike" spc="-1">
                <a:solidFill>
                  <a:srgbClr val="464653"/>
                </a:solidFill>
                <a:latin typeface="Gill Sans MT"/>
              </a:rPr>
              <a:t>47</a:t>
            </a:fld>
            <a:endParaRPr lang="en-US" sz="14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extShape 1"/>
          <p:cNvSpPr txBox="1"/>
          <p:nvPr/>
        </p:nvSpPr>
        <p:spPr>
          <a:xfrm>
            <a:off x="457200" y="152280"/>
            <a:ext cx="8229240" cy="990360"/>
          </a:xfrm>
          <a:prstGeom prst="rect">
            <a:avLst/>
          </a:prstGeom>
          <a:noFill/>
          <a:ln>
            <a:noFill/>
          </a:ln>
        </p:spPr>
        <p:txBody>
          <a:bodyPr lIns="90000" tIns="45000" rIns="90000" bIns="45000" anchor="b"/>
          <a:lstStyle/>
          <a:p>
            <a:pPr>
              <a:lnSpc>
                <a:spcPct val="100000"/>
              </a:lnSpc>
            </a:pPr>
            <a:r>
              <a:rPr lang="en-US" sz="3200" b="1" strike="noStrike" spc="-1">
                <a:solidFill>
                  <a:srgbClr val="464653"/>
                </a:solidFill>
                <a:latin typeface="Bookman Old Style"/>
              </a:rPr>
              <a:t>Numerically indexed array</a:t>
            </a:r>
            <a:endParaRPr lang="en-US" sz="3200" b="0" strike="noStrike" spc="-1">
              <a:solidFill>
                <a:srgbClr val="000000"/>
              </a:solidFill>
              <a:latin typeface="Gill Sans MT"/>
            </a:endParaRPr>
          </a:p>
        </p:txBody>
      </p:sp>
      <p:sp>
        <p:nvSpPr>
          <p:cNvPr id="294" name="TextShape 2"/>
          <p:cNvSpPr txBox="1"/>
          <p:nvPr/>
        </p:nvSpPr>
        <p:spPr>
          <a:xfrm>
            <a:off x="457200" y="1219320"/>
            <a:ext cx="8229240" cy="4937400"/>
          </a:xfrm>
          <a:prstGeom prst="rect">
            <a:avLst/>
          </a:prstGeom>
          <a:noFill/>
          <a:ln>
            <a:noFill/>
          </a:ln>
        </p:spPr>
        <p:txBody>
          <a:bodyPr lIns="90000" tIns="45000" rIns="90000" bIns="45000"/>
          <a:lstStyle/>
          <a:p>
            <a:pPr marL="274320" indent="-27396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stores each array element with a numeric index.</a:t>
            </a:r>
          </a:p>
          <a:p>
            <a:pPr marL="274320" indent="-273960">
              <a:lnSpc>
                <a:spcPct val="100000"/>
              </a:lnSpc>
              <a:spcBef>
                <a:spcPts val="601"/>
              </a:spcBef>
              <a:buClr>
                <a:srgbClr val="727CA3"/>
              </a:buClr>
              <a:buSzPct val="76000"/>
              <a:buFont typeface="Wingdings 3" charset="2"/>
              <a:buChar char=""/>
            </a:pPr>
            <a:r>
              <a:rPr lang="en-US" sz="2600" b="1" strike="noStrike" spc="-1">
                <a:solidFill>
                  <a:srgbClr val="000000"/>
                </a:solidFill>
                <a:latin typeface="Gill Sans MT"/>
              </a:rPr>
              <a:t>Initializing</a:t>
            </a:r>
            <a:endParaRPr lang="en-US" sz="2600" b="0" strike="noStrike" spc="-1">
              <a:solidFill>
                <a:srgbClr val="000000"/>
              </a:solidFill>
              <a:latin typeface="Gill Sans MT"/>
            </a:endParaRPr>
          </a:p>
          <a:p>
            <a:pPr>
              <a:lnSpc>
                <a:spcPct val="100000"/>
              </a:lnSpc>
              <a:spcBef>
                <a:spcPts val="601"/>
              </a:spcBef>
            </a:pPr>
            <a:r>
              <a:rPr lang="en-US" sz="2600" b="0" strike="noStrike" spc="-1">
                <a:solidFill>
                  <a:srgbClr val="000000"/>
                </a:solidFill>
                <a:latin typeface="Gill Sans MT"/>
              </a:rPr>
              <a:t>	$product =array(“tires”, ”oil”, ”mirror”);</a:t>
            </a:r>
          </a:p>
          <a:p>
            <a:pPr>
              <a:lnSpc>
                <a:spcPct val="100000"/>
              </a:lnSpc>
              <a:spcBef>
                <a:spcPts val="601"/>
              </a:spcBef>
            </a:pPr>
            <a:r>
              <a:rPr lang="en-US" sz="2600" b="0" strike="noStrike" spc="-1">
                <a:solidFill>
                  <a:srgbClr val="000000"/>
                </a:solidFill>
                <a:latin typeface="Gill Sans MT"/>
              </a:rPr>
              <a:t>	or</a:t>
            </a:r>
          </a:p>
          <a:p>
            <a:pPr>
              <a:lnSpc>
                <a:spcPct val="100000"/>
              </a:lnSpc>
              <a:spcBef>
                <a:spcPts val="601"/>
              </a:spcBef>
            </a:pPr>
            <a:r>
              <a:rPr lang="en-US" sz="2600" b="0" strike="noStrike" spc="-1">
                <a:solidFill>
                  <a:srgbClr val="000000"/>
                </a:solidFill>
                <a:latin typeface="Gill Sans MT"/>
              </a:rPr>
              <a:t>	$product[0]=“tires”;</a:t>
            </a:r>
          </a:p>
          <a:p>
            <a:pPr>
              <a:lnSpc>
                <a:spcPct val="100000"/>
              </a:lnSpc>
              <a:spcBef>
                <a:spcPts val="601"/>
              </a:spcBef>
            </a:pPr>
            <a:r>
              <a:rPr lang="en-US" sz="2600" b="0" strike="noStrike" spc="-1">
                <a:solidFill>
                  <a:srgbClr val="000000"/>
                </a:solidFill>
                <a:latin typeface="Gill Sans MT"/>
              </a:rPr>
              <a:t>	$product[1]= ”oil”;</a:t>
            </a:r>
          </a:p>
          <a:p>
            <a:pPr>
              <a:lnSpc>
                <a:spcPct val="100000"/>
              </a:lnSpc>
              <a:spcBef>
                <a:spcPts val="601"/>
              </a:spcBef>
            </a:pPr>
            <a:r>
              <a:rPr lang="en-US" sz="2600" b="0" strike="noStrike" spc="-1">
                <a:solidFill>
                  <a:srgbClr val="000000"/>
                </a:solidFill>
                <a:latin typeface="Gill Sans MT"/>
              </a:rPr>
              <a:t>	$product[2]=”mirror”;</a:t>
            </a:r>
          </a:p>
          <a:p>
            <a:pPr marL="274320" indent="-27396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Loop access </a:t>
            </a:r>
          </a:p>
          <a:p>
            <a:pPr>
              <a:lnSpc>
                <a:spcPct val="100000"/>
              </a:lnSpc>
              <a:spcBef>
                <a:spcPts val="601"/>
              </a:spcBef>
            </a:pPr>
            <a:r>
              <a:rPr lang="en-US" sz="2600" b="0" strike="noStrike" spc="-1">
                <a:solidFill>
                  <a:srgbClr val="000000"/>
                </a:solidFill>
                <a:latin typeface="Gill Sans MT"/>
              </a:rPr>
              <a:t>	</a:t>
            </a:r>
            <a:r>
              <a:rPr lang="en-US" sz="2600" b="0" strike="noStrike" spc="-1">
                <a:solidFill>
                  <a:srgbClr val="000000"/>
                </a:solidFill>
                <a:latin typeface="Nyala"/>
              </a:rPr>
              <a:t>for($i=0; i&lt;3; i++)</a:t>
            </a:r>
            <a:endParaRPr lang="en-US" sz="2600" b="0" strike="noStrike" spc="-1">
              <a:solidFill>
                <a:srgbClr val="000000"/>
              </a:solidFill>
              <a:latin typeface="Gill Sans MT"/>
            </a:endParaRPr>
          </a:p>
          <a:p>
            <a:pPr>
              <a:lnSpc>
                <a:spcPct val="100000"/>
              </a:lnSpc>
              <a:spcBef>
                <a:spcPts val="601"/>
              </a:spcBef>
            </a:pPr>
            <a:r>
              <a:rPr lang="en-US" sz="2600" b="0" strike="noStrike" spc="-1">
                <a:solidFill>
                  <a:srgbClr val="000000"/>
                </a:solidFill>
                <a:latin typeface="Nyala"/>
              </a:rPr>
              <a:t>	echo $product[i];  </a:t>
            </a:r>
            <a:endParaRPr lang="en-US" sz="2600" b="0" strike="noStrike" spc="-1">
              <a:solidFill>
                <a:srgbClr val="000000"/>
              </a:solidFill>
              <a:latin typeface="Gill Sans MT"/>
            </a:endParaRPr>
          </a:p>
        </p:txBody>
      </p:sp>
      <p:sp>
        <p:nvSpPr>
          <p:cNvPr id="295" name="TextShape 3"/>
          <p:cNvSpPr txBox="1"/>
          <p:nvPr/>
        </p:nvSpPr>
        <p:spPr>
          <a:xfrm>
            <a:off x="612720" y="6356520"/>
            <a:ext cx="1980720" cy="365400"/>
          </a:xfrm>
          <a:prstGeom prst="rect">
            <a:avLst/>
          </a:prstGeom>
          <a:noFill/>
          <a:ln>
            <a:noFill/>
          </a:ln>
        </p:spPr>
        <p:txBody>
          <a:bodyPr lIns="90000" tIns="45000" rIns="90000" bIns="45000"/>
          <a:lstStyle/>
          <a:p>
            <a:pPr>
              <a:lnSpc>
                <a:spcPct val="100000"/>
              </a:lnSpc>
            </a:pPr>
            <a:fld id="{2A4D1FB4-72F9-4FBC-80D9-91E51A6A54AB}" type="slidenum">
              <a:rPr lang="en-US" sz="1400" b="0" strike="noStrike" spc="-1">
                <a:solidFill>
                  <a:srgbClr val="464653"/>
                </a:solidFill>
                <a:latin typeface="Gill Sans MT"/>
              </a:rPr>
              <a:t>48</a:t>
            </a:fld>
            <a:endParaRPr lang="en-US" sz="14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TextShape 1"/>
          <p:cNvSpPr txBox="1"/>
          <p:nvPr/>
        </p:nvSpPr>
        <p:spPr>
          <a:xfrm>
            <a:off x="457200" y="152280"/>
            <a:ext cx="8229240" cy="990360"/>
          </a:xfrm>
          <a:prstGeom prst="rect">
            <a:avLst/>
          </a:prstGeom>
          <a:noFill/>
          <a:ln>
            <a:noFill/>
          </a:ln>
        </p:spPr>
        <p:txBody>
          <a:bodyPr lIns="90000" tIns="45000" rIns="90000" bIns="45000" anchor="b">
            <a:normAutofit/>
          </a:bodyPr>
          <a:lstStyle/>
          <a:p>
            <a:pPr>
              <a:lnSpc>
                <a:spcPct val="100000"/>
              </a:lnSpc>
            </a:pPr>
            <a:r>
              <a:rPr lang="en-US" sz="3200" b="0" strike="noStrike" spc="-1">
                <a:solidFill>
                  <a:srgbClr val="464653"/>
                </a:solidFill>
                <a:latin typeface="Bookman Old Style"/>
              </a:rPr>
              <a:t>Associative array</a:t>
            </a:r>
            <a:endParaRPr lang="en-US" sz="3200" b="0" strike="noStrike" spc="-1">
              <a:solidFill>
                <a:srgbClr val="000000"/>
              </a:solidFill>
              <a:latin typeface="Gill Sans MT"/>
            </a:endParaRPr>
          </a:p>
        </p:txBody>
      </p:sp>
      <p:sp>
        <p:nvSpPr>
          <p:cNvPr id="297" name="TextShape 2"/>
          <p:cNvSpPr txBox="1"/>
          <p:nvPr/>
        </p:nvSpPr>
        <p:spPr>
          <a:xfrm>
            <a:off x="152280" y="1219320"/>
            <a:ext cx="8534160" cy="5257440"/>
          </a:xfrm>
          <a:prstGeom prst="rect">
            <a:avLst/>
          </a:prstGeom>
          <a:noFill/>
          <a:ln>
            <a:noFill/>
          </a:ln>
        </p:spPr>
        <p:txBody>
          <a:bodyPr lIns="90000" tIns="45000" rIns="90000" bIns="45000"/>
          <a:lstStyle/>
          <a:p>
            <a:pPr marL="274320" indent="-27396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each ID key or index is associated with a value</a:t>
            </a:r>
          </a:p>
          <a:p>
            <a:pPr marL="274320" indent="-27396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we can use values as keys and assign values to them</a:t>
            </a:r>
          </a:p>
          <a:p>
            <a:pPr marL="274320" indent="-273960">
              <a:lnSpc>
                <a:spcPct val="100000"/>
              </a:lnSpc>
              <a:spcBef>
                <a:spcPts val="601"/>
              </a:spcBef>
              <a:buClr>
                <a:srgbClr val="727CA3"/>
              </a:buClr>
              <a:buSzPct val="76000"/>
              <a:buFont typeface="Wingdings 3" charset="2"/>
              <a:buChar char=""/>
            </a:pPr>
            <a:r>
              <a:rPr lang="en-US" sz="2600" b="1" strike="noStrike" spc="-1">
                <a:solidFill>
                  <a:srgbClr val="000000"/>
                </a:solidFill>
                <a:latin typeface="Gill Sans MT"/>
              </a:rPr>
              <a:t>Initializing</a:t>
            </a:r>
            <a:endParaRPr lang="en-US" sz="2600" b="0" strike="noStrike" spc="-1">
              <a:solidFill>
                <a:srgbClr val="000000"/>
              </a:solidFill>
              <a:latin typeface="Gill Sans MT"/>
            </a:endParaRPr>
          </a:p>
          <a:p>
            <a:pPr>
              <a:lnSpc>
                <a:spcPct val="100000"/>
              </a:lnSpc>
              <a:spcBef>
                <a:spcPts val="601"/>
              </a:spcBef>
            </a:pPr>
            <a:r>
              <a:rPr lang="en-US" sz="2600" b="0" strike="noStrike" spc="-1">
                <a:solidFill>
                  <a:srgbClr val="000000"/>
                </a:solidFill>
                <a:latin typeface="Gill Sans MT"/>
              </a:rPr>
              <a:t>	$price =array(“tires”=&gt;100, ”oil”=&gt;10, ”mirror”=&gt;50);</a:t>
            </a:r>
          </a:p>
          <a:p>
            <a:pPr>
              <a:lnSpc>
                <a:spcPct val="100000"/>
              </a:lnSpc>
              <a:spcBef>
                <a:spcPts val="601"/>
              </a:spcBef>
            </a:pPr>
            <a:r>
              <a:rPr lang="en-US" sz="2600" b="0" strike="noStrike" spc="-1">
                <a:solidFill>
                  <a:srgbClr val="000000"/>
                </a:solidFill>
                <a:latin typeface="Gill Sans MT"/>
              </a:rPr>
              <a:t>	or</a:t>
            </a:r>
          </a:p>
          <a:p>
            <a:pPr>
              <a:lnSpc>
                <a:spcPct val="100000"/>
              </a:lnSpc>
              <a:spcBef>
                <a:spcPts val="601"/>
              </a:spcBef>
            </a:pPr>
            <a:r>
              <a:rPr lang="en-US" sz="2600" b="0" strike="noStrike" spc="-1">
                <a:solidFill>
                  <a:srgbClr val="000000"/>
                </a:solidFill>
                <a:latin typeface="Gill Sans MT"/>
              </a:rPr>
              <a:t>	$price =array(“tires”=&gt;100);</a:t>
            </a:r>
          </a:p>
          <a:p>
            <a:pPr>
              <a:lnSpc>
                <a:spcPct val="100000"/>
              </a:lnSpc>
              <a:spcBef>
                <a:spcPts val="601"/>
              </a:spcBef>
            </a:pPr>
            <a:r>
              <a:rPr lang="en-US" sz="2600" b="0" strike="noStrike" spc="-1">
                <a:solidFill>
                  <a:srgbClr val="000000"/>
                </a:solidFill>
                <a:latin typeface="Gill Sans MT"/>
              </a:rPr>
              <a:t>	$price[ ”oil”]=10;</a:t>
            </a:r>
          </a:p>
          <a:p>
            <a:pPr>
              <a:lnSpc>
                <a:spcPct val="100000"/>
              </a:lnSpc>
              <a:spcBef>
                <a:spcPts val="601"/>
              </a:spcBef>
            </a:pPr>
            <a:r>
              <a:rPr lang="en-US" sz="2600" b="0" strike="noStrike" spc="-1">
                <a:solidFill>
                  <a:srgbClr val="000000"/>
                </a:solidFill>
                <a:latin typeface="Gill Sans MT"/>
              </a:rPr>
              <a:t>	$price[ ”mirror”]=50;</a:t>
            </a:r>
          </a:p>
          <a:p>
            <a:pPr marL="274320" indent="-27396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Accessing array elements</a:t>
            </a:r>
          </a:p>
          <a:p>
            <a:pPr>
              <a:lnSpc>
                <a:spcPct val="100000"/>
              </a:lnSpc>
              <a:spcBef>
                <a:spcPts val="601"/>
              </a:spcBef>
            </a:pPr>
            <a:r>
              <a:rPr lang="en-US" sz="2600" b="0" strike="noStrike" spc="-1">
                <a:solidFill>
                  <a:srgbClr val="000000"/>
                </a:solidFill>
                <a:latin typeface="Gill Sans MT"/>
              </a:rPr>
              <a:t>	echo  $price[ ”oil”];</a:t>
            </a:r>
          </a:p>
          <a:p>
            <a:pPr>
              <a:lnSpc>
                <a:spcPct val="100000"/>
              </a:lnSpc>
              <a:spcBef>
                <a:spcPts val="601"/>
              </a:spcBef>
            </a:pPr>
            <a:endParaRPr lang="en-US" sz="2600" b="0" strike="noStrike" spc="-1">
              <a:solidFill>
                <a:srgbClr val="000000"/>
              </a:solidFill>
              <a:latin typeface="Gill Sans MT"/>
            </a:endParaRPr>
          </a:p>
          <a:p>
            <a:pPr>
              <a:lnSpc>
                <a:spcPct val="100000"/>
              </a:lnSpc>
              <a:spcBef>
                <a:spcPts val="601"/>
              </a:spcBef>
            </a:pPr>
            <a:endParaRPr lang="en-US" sz="2600" b="0" strike="noStrike" spc="-1">
              <a:solidFill>
                <a:srgbClr val="000000"/>
              </a:solidFill>
              <a:latin typeface="Gill Sans MT"/>
            </a:endParaRPr>
          </a:p>
        </p:txBody>
      </p:sp>
      <p:sp>
        <p:nvSpPr>
          <p:cNvPr id="298" name="TextShape 3"/>
          <p:cNvSpPr txBox="1"/>
          <p:nvPr/>
        </p:nvSpPr>
        <p:spPr>
          <a:xfrm>
            <a:off x="612720" y="6356520"/>
            <a:ext cx="1980720" cy="365400"/>
          </a:xfrm>
          <a:prstGeom prst="rect">
            <a:avLst/>
          </a:prstGeom>
          <a:noFill/>
          <a:ln>
            <a:noFill/>
          </a:ln>
        </p:spPr>
        <p:txBody>
          <a:bodyPr lIns="90000" tIns="45000" rIns="90000" bIns="45000"/>
          <a:lstStyle/>
          <a:p>
            <a:pPr>
              <a:lnSpc>
                <a:spcPct val="100000"/>
              </a:lnSpc>
            </a:pPr>
            <a:fld id="{942ABDA0-6D5C-4CD3-9E3E-FD0AC82CAB40}" type="slidenum">
              <a:rPr lang="en-US" sz="1400" b="0" strike="noStrike" spc="-1">
                <a:solidFill>
                  <a:srgbClr val="464653"/>
                </a:solidFill>
                <a:latin typeface="Gill Sans MT"/>
              </a:rPr>
              <a:t>49</a:t>
            </a:fld>
            <a:endParaRPr lang="en-US" sz="14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457200" y="-7632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rPr>
              <a:t>Introduction </a:t>
            </a:r>
            <a:endParaRPr lang="en-US" sz="3200" b="0" strike="noStrike" spc="-1">
              <a:latin typeface="Arial"/>
            </a:endParaRPr>
          </a:p>
        </p:txBody>
      </p:sp>
      <p:sp>
        <p:nvSpPr>
          <p:cNvPr id="148" name="CustomShape 2"/>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20433A3A-5928-4162-B677-ADB294547103}" type="slidenum">
              <a:rPr lang="en-US" sz="1400" b="0" strike="noStrike" spc="-1">
                <a:solidFill>
                  <a:srgbClr val="464653"/>
                </a:solidFill>
                <a:latin typeface="Gill Sans MT"/>
              </a:rPr>
              <a:t>5</a:t>
            </a:fld>
            <a:endParaRPr lang="en-US" sz="1400" b="0" strike="noStrike" spc="-1">
              <a:latin typeface="Arial"/>
            </a:endParaRPr>
          </a:p>
        </p:txBody>
      </p:sp>
      <p:sp>
        <p:nvSpPr>
          <p:cNvPr id="149" name="CustomShape 3"/>
          <p:cNvSpPr/>
          <p:nvPr/>
        </p:nvSpPr>
        <p:spPr>
          <a:xfrm>
            <a:off x="76320" y="1219320"/>
            <a:ext cx="9066960" cy="5180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274320" indent="-273600" algn="just">
              <a:lnSpc>
                <a:spcPct val="100000"/>
              </a:lnSpc>
              <a:spcBef>
                <a:spcPts val="601"/>
              </a:spcBef>
              <a:buClr>
                <a:srgbClr val="727CA3"/>
              </a:buClr>
              <a:buSzPct val="76000"/>
              <a:buFont typeface="Wingdings 3" charset="2"/>
              <a:buChar char=""/>
            </a:pPr>
            <a:r>
              <a:rPr lang="en-US" sz="2600" b="1" strike="noStrike" spc="-1">
                <a:solidFill>
                  <a:srgbClr val="000000"/>
                </a:solidFill>
                <a:latin typeface="Nyala"/>
              </a:rPr>
              <a:t>PHP</a:t>
            </a:r>
            <a:r>
              <a:rPr lang="en-US" sz="2600" b="0" strike="noStrike" spc="-1">
                <a:solidFill>
                  <a:srgbClr val="000000"/>
                </a:solidFill>
                <a:latin typeface="Nyala"/>
              </a:rPr>
              <a:t> is an acronym for "PHP: Hypertext Preprocessor“</a:t>
            </a:r>
            <a:endParaRPr lang="en-US" sz="2600" b="0" strike="noStrike" spc="-1">
              <a:latin typeface="Arial"/>
            </a:endParaRPr>
          </a:p>
          <a:p>
            <a:pPr marL="274320" indent="-273600" algn="just">
              <a:lnSpc>
                <a:spcPct val="100000"/>
              </a:lnSpc>
              <a:spcBef>
                <a:spcPts val="601"/>
              </a:spcBef>
              <a:buClr>
                <a:srgbClr val="727CA3"/>
              </a:buClr>
              <a:buSzPct val="76000"/>
              <a:buFont typeface="Wingdings 3" charset="2"/>
              <a:buChar char=""/>
            </a:pPr>
            <a:r>
              <a:rPr lang="en-US" sz="2600" b="1" strike="noStrike" spc="-1">
                <a:solidFill>
                  <a:srgbClr val="000000"/>
                </a:solidFill>
                <a:latin typeface="Nyala"/>
              </a:rPr>
              <a:t>PHP </a:t>
            </a:r>
            <a:r>
              <a:rPr lang="en-US" sz="2600" b="0" strike="noStrike" spc="-1">
                <a:solidFill>
                  <a:srgbClr val="000000"/>
                </a:solidFill>
                <a:latin typeface="Nyala"/>
              </a:rPr>
              <a:t>is a robust, server-side, open source scripting language</a:t>
            </a:r>
            <a:endParaRPr lang="en-US" sz="2600" b="0" strike="noStrike" spc="-1">
              <a:latin typeface="Arial"/>
            </a:endParaRPr>
          </a:p>
          <a:p>
            <a:pPr marL="274320" indent="-273600" algn="just">
              <a:lnSpc>
                <a:spcPct val="100000"/>
              </a:lnSpc>
              <a:spcBef>
                <a:spcPts val="601"/>
              </a:spcBef>
              <a:buClr>
                <a:srgbClr val="727CA3"/>
              </a:buClr>
              <a:buSzPct val="76000"/>
              <a:buFont typeface="Wingdings 3" charset="2"/>
              <a:buChar char=""/>
            </a:pPr>
            <a:r>
              <a:rPr lang="en-US" sz="2600" b="0" strike="noStrike" spc="-1">
                <a:solidFill>
                  <a:srgbClr val="000000"/>
                </a:solidFill>
                <a:latin typeface="Nyala"/>
              </a:rPr>
              <a:t>PHP is cross platform</a:t>
            </a:r>
            <a:endParaRPr lang="en-US" sz="2600" b="0" strike="noStrike" spc="-1">
              <a:latin typeface="Arial"/>
            </a:endParaRPr>
          </a:p>
          <a:p>
            <a:pPr marL="274320" indent="-273600" algn="just">
              <a:lnSpc>
                <a:spcPct val="100000"/>
              </a:lnSpc>
              <a:spcBef>
                <a:spcPts val="601"/>
              </a:spcBef>
              <a:buClr>
                <a:srgbClr val="727CA3"/>
              </a:buClr>
              <a:buSzPct val="76000"/>
              <a:buFont typeface="Wingdings 3" charset="2"/>
              <a:buChar char=""/>
            </a:pPr>
            <a:r>
              <a:rPr lang="en-US" sz="2600" b="0" strike="noStrike" spc="-1">
                <a:solidFill>
                  <a:srgbClr val="000000"/>
                </a:solidFill>
                <a:latin typeface="Nyala"/>
              </a:rPr>
              <a:t>PHP is a server side scripting language that is embedded in HTML</a:t>
            </a:r>
            <a:endParaRPr lang="en-US" sz="2600" b="0" strike="noStrike" spc="-1">
              <a:latin typeface="Arial"/>
            </a:endParaRPr>
          </a:p>
          <a:p>
            <a:pPr marL="274320" indent="-273600" algn="just">
              <a:lnSpc>
                <a:spcPct val="100000"/>
              </a:lnSpc>
              <a:spcBef>
                <a:spcPts val="601"/>
              </a:spcBef>
              <a:buClr>
                <a:srgbClr val="727CA3"/>
              </a:buClr>
              <a:buSzPct val="76000"/>
              <a:buFont typeface="Wingdings 3" charset="2"/>
              <a:buChar char=""/>
            </a:pPr>
            <a:r>
              <a:rPr lang="en-US" sz="2600" b="0" strike="noStrike" spc="-1">
                <a:solidFill>
                  <a:srgbClr val="000000"/>
                </a:solidFill>
                <a:latin typeface="Nyala"/>
              </a:rPr>
              <a:t>It is used to manage dynamic content, databases, session tracking, even build entire e-commerce sites </a:t>
            </a:r>
            <a:endParaRPr lang="en-US" sz="2600" b="0" strike="noStrike" spc="-1">
              <a:latin typeface="Arial"/>
            </a:endParaRPr>
          </a:p>
          <a:p>
            <a:pPr marL="274320" indent="-273600" algn="just">
              <a:lnSpc>
                <a:spcPct val="100000"/>
              </a:lnSpc>
              <a:spcBef>
                <a:spcPts val="601"/>
              </a:spcBef>
              <a:buClr>
                <a:srgbClr val="727CA3"/>
              </a:buClr>
              <a:buSzPct val="76000"/>
              <a:buFont typeface="Wingdings 3" charset="2"/>
              <a:buChar char=""/>
            </a:pPr>
            <a:r>
              <a:rPr lang="en-US" sz="2600" b="0" strike="noStrike" spc="-1">
                <a:solidFill>
                  <a:srgbClr val="000000"/>
                </a:solidFill>
                <a:latin typeface="Nyala"/>
              </a:rPr>
              <a:t>PHP provides a solid and well-defined programming language that includes support for </a:t>
            </a:r>
            <a:endParaRPr lang="en-US" sz="2600" b="0" strike="noStrike" spc="-1">
              <a:latin typeface="Arial"/>
            </a:endParaRPr>
          </a:p>
          <a:p>
            <a:pPr marL="548640" lvl="1" indent="-273600" algn="just">
              <a:lnSpc>
                <a:spcPct val="100000"/>
              </a:lnSpc>
              <a:spcBef>
                <a:spcPts val="499"/>
              </a:spcBef>
              <a:buClr>
                <a:srgbClr val="9FB8CD"/>
              </a:buClr>
              <a:buSzPct val="76000"/>
              <a:buFont typeface="Wingdings 3" charset="2"/>
              <a:buChar char=""/>
            </a:pPr>
            <a:r>
              <a:rPr lang="en-US" sz="2300" b="0" strike="noStrike" spc="-1">
                <a:solidFill>
                  <a:srgbClr val="464653"/>
                </a:solidFill>
                <a:latin typeface="Nyala"/>
              </a:rPr>
              <a:t>object-orientated programming, </a:t>
            </a:r>
            <a:endParaRPr lang="en-US" sz="2300" b="0" strike="noStrike" spc="-1">
              <a:latin typeface="Arial"/>
            </a:endParaRPr>
          </a:p>
          <a:p>
            <a:pPr marL="548640" lvl="1" indent="-273600" algn="just">
              <a:lnSpc>
                <a:spcPct val="100000"/>
              </a:lnSpc>
              <a:spcBef>
                <a:spcPts val="499"/>
              </a:spcBef>
              <a:buClr>
                <a:srgbClr val="9FB8CD"/>
              </a:buClr>
              <a:buSzPct val="76000"/>
              <a:buFont typeface="Wingdings 3" charset="2"/>
              <a:buChar char=""/>
            </a:pPr>
            <a:r>
              <a:rPr lang="en-US" sz="2300" b="0" strike="noStrike" spc="-1">
                <a:solidFill>
                  <a:srgbClr val="464653"/>
                </a:solidFill>
                <a:latin typeface="Nyala"/>
              </a:rPr>
              <a:t>conditions, </a:t>
            </a:r>
            <a:endParaRPr lang="en-US" sz="2300" b="0" strike="noStrike" spc="-1">
              <a:latin typeface="Arial"/>
            </a:endParaRPr>
          </a:p>
          <a:p>
            <a:pPr marL="548640" lvl="1" indent="-273600" algn="just">
              <a:lnSpc>
                <a:spcPct val="100000"/>
              </a:lnSpc>
              <a:spcBef>
                <a:spcPts val="499"/>
              </a:spcBef>
              <a:buClr>
                <a:srgbClr val="9FB8CD"/>
              </a:buClr>
              <a:buSzPct val="76000"/>
              <a:buFont typeface="Wingdings 3" charset="2"/>
              <a:buChar char=""/>
            </a:pPr>
            <a:r>
              <a:rPr lang="en-US" sz="2300" b="0" strike="noStrike" spc="-1">
                <a:solidFill>
                  <a:srgbClr val="464653"/>
                </a:solidFill>
                <a:latin typeface="Nyala"/>
              </a:rPr>
              <a:t>file handling, </a:t>
            </a:r>
            <a:endParaRPr lang="en-US" sz="2300" b="0" strike="noStrike" spc="-1">
              <a:latin typeface="Arial"/>
            </a:endParaRPr>
          </a:p>
          <a:p>
            <a:pPr marL="548640" lvl="1" indent="-273600" algn="just">
              <a:lnSpc>
                <a:spcPct val="100000"/>
              </a:lnSpc>
              <a:spcBef>
                <a:spcPts val="499"/>
              </a:spcBef>
              <a:buClr>
                <a:srgbClr val="9FB8CD"/>
              </a:buClr>
              <a:buSzPct val="76000"/>
              <a:buFont typeface="Wingdings 3" charset="2"/>
              <a:buChar char=""/>
            </a:pPr>
            <a:r>
              <a:rPr lang="en-US" sz="2300" b="0" strike="noStrike" spc="-1">
                <a:solidFill>
                  <a:srgbClr val="464653"/>
                </a:solidFill>
                <a:latin typeface="Nyala"/>
              </a:rPr>
              <a:t>arithmetic, and more</a:t>
            </a:r>
            <a:endParaRPr lang="en-US" sz="23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TextShape 1"/>
          <p:cNvSpPr txBox="1"/>
          <p:nvPr/>
        </p:nvSpPr>
        <p:spPr>
          <a:xfrm>
            <a:off x="457200" y="-152280"/>
            <a:ext cx="8229240" cy="990360"/>
          </a:xfrm>
          <a:prstGeom prst="rect">
            <a:avLst/>
          </a:prstGeom>
          <a:noFill/>
          <a:ln>
            <a:noFill/>
          </a:ln>
        </p:spPr>
        <p:txBody>
          <a:bodyPr lIns="90000" tIns="45000" rIns="90000" bIns="45000" anchor="b">
            <a:normAutofit/>
          </a:bodyPr>
          <a:lstStyle/>
          <a:p>
            <a:pPr>
              <a:lnSpc>
                <a:spcPct val="100000"/>
              </a:lnSpc>
            </a:pPr>
            <a:r>
              <a:rPr lang="en-US" sz="3200" b="0" strike="noStrike" spc="-1">
                <a:solidFill>
                  <a:srgbClr val="464653"/>
                </a:solidFill>
                <a:latin typeface="Bookman Old Style"/>
              </a:rPr>
              <a:t>Accessing array elements</a:t>
            </a:r>
            <a:endParaRPr lang="en-US" sz="3200" b="0" strike="noStrike" spc="-1">
              <a:solidFill>
                <a:srgbClr val="000000"/>
              </a:solidFill>
              <a:latin typeface="Gill Sans MT"/>
            </a:endParaRPr>
          </a:p>
        </p:txBody>
      </p:sp>
      <p:sp>
        <p:nvSpPr>
          <p:cNvPr id="300" name="TextShape 2"/>
          <p:cNvSpPr txBox="1"/>
          <p:nvPr/>
        </p:nvSpPr>
        <p:spPr>
          <a:xfrm>
            <a:off x="228600" y="990720"/>
            <a:ext cx="6705360" cy="1523520"/>
          </a:xfrm>
          <a:prstGeom prst="rect">
            <a:avLst/>
          </a:prstGeom>
          <a:gradFill rotWithShape="0">
            <a:gsLst>
              <a:gs pos="0">
                <a:srgbClr val="F8FEC0"/>
              </a:gs>
              <a:gs pos="50000">
                <a:srgbClr val="F5FFA6"/>
              </a:gs>
              <a:gs pos="100000">
                <a:srgbClr val="F8FEC0"/>
              </a:gs>
            </a:gsLst>
            <a:lin ang="948000"/>
          </a:gradFill>
          <a:ln w="9360">
            <a:solidFill>
              <a:srgbClr val="D2DA7A"/>
            </a:solidFill>
            <a:round/>
          </a:ln>
        </p:spPr>
        <p:txBody>
          <a:bodyPr lIns="90000" tIns="45000" rIns="90000" bIns="45000">
            <a:normAutofit/>
          </a:bodyPr>
          <a:lstStyle/>
          <a:p>
            <a:pPr>
              <a:lnSpc>
                <a:spcPct val="100000"/>
              </a:lnSpc>
              <a:spcBef>
                <a:spcPts val="601"/>
              </a:spcBef>
            </a:pPr>
            <a:r>
              <a:rPr lang="en-US" sz="2800" b="0" strike="noStrike" spc="-1">
                <a:solidFill>
                  <a:srgbClr val="000000"/>
                </a:solidFill>
                <a:latin typeface="Gill Sans MT"/>
              </a:rPr>
              <a:t>foreach($price as $key =&gt; $value){</a:t>
            </a:r>
          </a:p>
          <a:p>
            <a:pPr>
              <a:lnSpc>
                <a:spcPct val="100000"/>
              </a:lnSpc>
              <a:spcBef>
                <a:spcPts val="601"/>
              </a:spcBef>
            </a:pPr>
            <a:r>
              <a:rPr lang="en-US" sz="2800" b="0" strike="noStrike" spc="-1">
                <a:solidFill>
                  <a:srgbClr val="000000"/>
                </a:solidFill>
                <a:latin typeface="Gill Sans MT"/>
              </a:rPr>
              <a:t>echo 	 $key . “-”. $value. “&lt;br&gt;”;</a:t>
            </a:r>
          </a:p>
          <a:p>
            <a:pPr>
              <a:lnSpc>
                <a:spcPct val="100000"/>
              </a:lnSpc>
              <a:spcBef>
                <a:spcPts val="601"/>
              </a:spcBef>
            </a:pPr>
            <a:r>
              <a:rPr lang="en-US" sz="2800" b="0" strike="noStrike" spc="-1">
                <a:solidFill>
                  <a:srgbClr val="000000"/>
                </a:solidFill>
                <a:latin typeface="Gill Sans MT"/>
              </a:rPr>
              <a:t>}</a:t>
            </a:r>
          </a:p>
        </p:txBody>
      </p:sp>
      <p:sp>
        <p:nvSpPr>
          <p:cNvPr id="301" name="CustomShape 3"/>
          <p:cNvSpPr/>
          <p:nvPr/>
        </p:nvSpPr>
        <p:spPr>
          <a:xfrm>
            <a:off x="685800" y="2438280"/>
            <a:ext cx="6857640" cy="264996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2"/>
          </a:lnRef>
          <a:fillRef idx="2">
            <a:schemeClr val="accent2"/>
          </a:fillRef>
          <a:effectRef idx="1">
            <a:schemeClr val="accent2"/>
          </a:effectRef>
          <a:fontRef idx="minor"/>
        </p:style>
        <p:txBody>
          <a:bodyPr lIns="90000" tIns="45000" rIns="90000" bIns="45000"/>
          <a:lstStyle/>
          <a:p>
            <a:pPr>
              <a:lnSpc>
                <a:spcPct val="100000"/>
              </a:lnSpc>
            </a:pPr>
            <a:r>
              <a:rPr lang="en-US" sz="2800" b="0" strike="noStrike" spc="-1">
                <a:solidFill>
                  <a:srgbClr val="000000"/>
                </a:solidFill>
                <a:latin typeface="Gill Sans MT"/>
              </a:rPr>
              <a:t>while($element = each($price)){</a:t>
            </a:r>
            <a:endParaRPr lang="en-US" sz="2800" b="0" strike="noStrike" spc="-1">
              <a:latin typeface="Arial"/>
            </a:endParaRPr>
          </a:p>
          <a:p>
            <a:pPr>
              <a:lnSpc>
                <a:spcPct val="100000"/>
              </a:lnSpc>
            </a:pPr>
            <a:r>
              <a:rPr lang="en-US" sz="2800" b="0" strike="noStrike" spc="-1">
                <a:solidFill>
                  <a:srgbClr val="000000"/>
                </a:solidFill>
                <a:latin typeface="Gill Sans MT"/>
              </a:rPr>
              <a:t>echo 	 $element[key];</a:t>
            </a:r>
            <a:endParaRPr lang="en-US" sz="2800" b="0" strike="noStrike" spc="-1">
              <a:latin typeface="Arial"/>
            </a:endParaRPr>
          </a:p>
          <a:p>
            <a:pPr>
              <a:lnSpc>
                <a:spcPct val="100000"/>
              </a:lnSpc>
            </a:pPr>
            <a:r>
              <a:rPr lang="en-US" sz="2800" b="0" strike="noStrike" spc="-1">
                <a:solidFill>
                  <a:srgbClr val="000000"/>
                </a:solidFill>
                <a:latin typeface="Gill Sans MT"/>
              </a:rPr>
              <a:t>echo “-”;</a:t>
            </a:r>
            <a:endParaRPr lang="en-US" sz="2800" b="0" strike="noStrike" spc="-1">
              <a:latin typeface="Arial"/>
            </a:endParaRPr>
          </a:p>
          <a:p>
            <a:pPr>
              <a:lnSpc>
                <a:spcPct val="100000"/>
              </a:lnSpc>
            </a:pPr>
            <a:r>
              <a:rPr lang="en-US" sz="2800" b="0" strike="noStrike" spc="-1">
                <a:solidFill>
                  <a:srgbClr val="000000"/>
                </a:solidFill>
                <a:latin typeface="Gill Sans MT"/>
              </a:rPr>
              <a:t>echo 	 $element[value];</a:t>
            </a:r>
            <a:endParaRPr lang="en-US" sz="2800" b="0" strike="noStrike" spc="-1">
              <a:latin typeface="Arial"/>
            </a:endParaRPr>
          </a:p>
          <a:p>
            <a:pPr>
              <a:lnSpc>
                <a:spcPct val="100000"/>
              </a:lnSpc>
            </a:pPr>
            <a:r>
              <a:rPr lang="en-US" sz="2800" b="0" strike="noStrike" spc="-1">
                <a:solidFill>
                  <a:srgbClr val="000000"/>
                </a:solidFill>
                <a:latin typeface="Gill Sans MT"/>
              </a:rPr>
              <a:t>echo “&lt;br&gt;”</a:t>
            </a:r>
            <a:endParaRPr lang="en-US" sz="2800" b="0" strike="noStrike" spc="-1">
              <a:latin typeface="Arial"/>
            </a:endParaRPr>
          </a:p>
          <a:p>
            <a:pPr>
              <a:lnSpc>
                <a:spcPct val="100000"/>
              </a:lnSpc>
            </a:pPr>
            <a:r>
              <a:rPr lang="en-US" sz="2800" b="0" strike="noStrike" spc="-1">
                <a:solidFill>
                  <a:srgbClr val="000000"/>
                </a:solidFill>
                <a:latin typeface="Gill Sans MT"/>
              </a:rPr>
              <a:t>}</a:t>
            </a:r>
            <a:endParaRPr lang="en-US" sz="2800" b="0" strike="noStrike" spc="-1">
              <a:latin typeface="Arial"/>
            </a:endParaRPr>
          </a:p>
        </p:txBody>
      </p:sp>
      <p:sp>
        <p:nvSpPr>
          <p:cNvPr id="302" name="CustomShape 4"/>
          <p:cNvSpPr/>
          <p:nvPr/>
        </p:nvSpPr>
        <p:spPr>
          <a:xfrm>
            <a:off x="990360" y="5115960"/>
            <a:ext cx="8107560" cy="1370160"/>
          </a:xfrm>
          <a:prstGeom prst="rect">
            <a:avLst/>
          </a:prstGeom>
          <a:blipFill rotWithShape="0">
            <a:blip r:embed="rId2"/>
            <a:tile/>
          </a:blipFill>
          <a:ln>
            <a:round/>
          </a:ln>
          <a:effectLst>
            <a:outerShdw blurRad="38100" dist="25400" dir="5400000" rotWithShape="0">
              <a:srgbClr val="000000">
                <a:alpha val="40000"/>
              </a:srgbClr>
            </a:outerShdw>
          </a:effectLst>
        </p:spPr>
        <p:style>
          <a:lnRef idx="1">
            <a:schemeClr val="accent3"/>
          </a:lnRef>
          <a:fillRef idx="1003">
            <a:schemeClr val="lt1"/>
          </a:fillRef>
          <a:effectRef idx="1">
            <a:schemeClr val="accent3"/>
          </a:effectRef>
          <a:fontRef idx="minor"/>
        </p:style>
        <p:txBody>
          <a:bodyPr wrap="none" lIns="90000" tIns="45000" rIns="90000" bIns="45000"/>
          <a:lstStyle/>
          <a:p>
            <a:pPr>
              <a:lnSpc>
                <a:spcPct val="100000"/>
              </a:lnSpc>
            </a:pPr>
            <a:r>
              <a:rPr lang="en-US" sz="2800" b="0" strike="noStrike" spc="-1">
                <a:solidFill>
                  <a:srgbClr val="000000"/>
                </a:solidFill>
                <a:latin typeface="Gill Sans MT"/>
              </a:rPr>
              <a:t>while(list( $product, $price)= each($price)){</a:t>
            </a:r>
            <a:endParaRPr lang="en-US" sz="2800" b="0" strike="noStrike" spc="-1">
              <a:latin typeface="Arial"/>
            </a:endParaRPr>
          </a:p>
          <a:p>
            <a:pPr>
              <a:lnSpc>
                <a:spcPct val="100000"/>
              </a:lnSpc>
            </a:pPr>
            <a:r>
              <a:rPr lang="en-US" sz="2800" b="0" strike="noStrike" spc="-1">
                <a:solidFill>
                  <a:srgbClr val="000000"/>
                </a:solidFill>
                <a:latin typeface="Gill Sans MT"/>
              </a:rPr>
              <a:t>echo “$product -  $price &lt;br&gt;”;</a:t>
            </a:r>
            <a:endParaRPr lang="en-US" sz="2800" b="0" strike="noStrike" spc="-1">
              <a:latin typeface="Arial"/>
            </a:endParaRPr>
          </a:p>
          <a:p>
            <a:pPr>
              <a:lnSpc>
                <a:spcPct val="100000"/>
              </a:lnSpc>
            </a:pPr>
            <a:r>
              <a:rPr lang="en-US" sz="2800" b="0" strike="noStrike" spc="-1">
                <a:solidFill>
                  <a:srgbClr val="000000"/>
                </a:solidFill>
                <a:latin typeface="Gill Sans MT"/>
              </a:rPr>
              <a:t>}</a:t>
            </a:r>
            <a:endParaRPr lang="en-US" sz="2800" b="0" strike="noStrike" spc="-1">
              <a:latin typeface="Arial"/>
            </a:endParaRPr>
          </a:p>
        </p:txBody>
      </p:sp>
      <p:sp>
        <p:nvSpPr>
          <p:cNvPr id="303" name="TextShape 5"/>
          <p:cNvSpPr txBox="1"/>
          <p:nvPr/>
        </p:nvSpPr>
        <p:spPr>
          <a:xfrm>
            <a:off x="612720" y="6356520"/>
            <a:ext cx="1980720" cy="365400"/>
          </a:xfrm>
          <a:prstGeom prst="rect">
            <a:avLst/>
          </a:prstGeom>
          <a:noFill/>
          <a:ln>
            <a:noFill/>
          </a:ln>
        </p:spPr>
        <p:txBody>
          <a:bodyPr lIns="90000" tIns="45000" rIns="90000" bIns="45000"/>
          <a:lstStyle/>
          <a:p>
            <a:pPr>
              <a:lnSpc>
                <a:spcPct val="100000"/>
              </a:lnSpc>
            </a:pPr>
            <a:fld id="{8681E099-9EE6-4EE1-9D7A-DC4567A826DB}" type="slidenum">
              <a:rPr lang="en-US" sz="1400" b="0" strike="noStrike" spc="-1">
                <a:solidFill>
                  <a:srgbClr val="464653"/>
                </a:solidFill>
                <a:latin typeface="Gill Sans MT"/>
              </a:rPr>
              <a:t>50</a:t>
            </a:fld>
            <a:endParaRPr lang="en-US" sz="14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TextShape 1"/>
          <p:cNvSpPr txBox="1"/>
          <p:nvPr/>
        </p:nvSpPr>
        <p:spPr>
          <a:xfrm>
            <a:off x="457200" y="152280"/>
            <a:ext cx="8229240" cy="990360"/>
          </a:xfrm>
          <a:prstGeom prst="rect">
            <a:avLst/>
          </a:prstGeom>
          <a:noFill/>
          <a:ln>
            <a:noFill/>
          </a:ln>
        </p:spPr>
        <p:txBody>
          <a:bodyPr lIns="90000" tIns="45000" rIns="90000" bIns="45000" anchor="b"/>
          <a:lstStyle/>
          <a:p>
            <a:pPr>
              <a:lnSpc>
                <a:spcPct val="100000"/>
              </a:lnSpc>
            </a:pPr>
            <a:r>
              <a:rPr lang="en-US" sz="3200" b="0" strike="noStrike" spc="-1">
                <a:solidFill>
                  <a:srgbClr val="464653"/>
                </a:solidFill>
                <a:latin typeface="Bookman Old Style"/>
              </a:rPr>
              <a:t>Array operators </a:t>
            </a:r>
            <a:endParaRPr lang="en-US" sz="3200" b="0" strike="noStrike" spc="-1">
              <a:solidFill>
                <a:srgbClr val="000000"/>
              </a:solidFill>
              <a:latin typeface="Gill Sans MT"/>
            </a:endParaRPr>
          </a:p>
        </p:txBody>
      </p:sp>
      <p:pic>
        <p:nvPicPr>
          <p:cNvPr id="305" name="Content Placeholder 3"/>
          <p:cNvPicPr/>
          <p:nvPr/>
        </p:nvPicPr>
        <p:blipFill>
          <a:blip r:embed="rId2"/>
          <a:stretch/>
        </p:blipFill>
        <p:spPr>
          <a:xfrm>
            <a:off x="-61920" y="1143000"/>
            <a:ext cx="9281880" cy="5257440"/>
          </a:xfrm>
          <a:prstGeom prst="rect">
            <a:avLst/>
          </a:prstGeom>
          <a:ln>
            <a:noFill/>
          </a:ln>
        </p:spPr>
      </p:pic>
      <p:sp>
        <p:nvSpPr>
          <p:cNvPr id="306" name="TextShape 2"/>
          <p:cNvSpPr txBox="1"/>
          <p:nvPr/>
        </p:nvSpPr>
        <p:spPr>
          <a:xfrm>
            <a:off x="612720" y="6356520"/>
            <a:ext cx="1980720" cy="365400"/>
          </a:xfrm>
          <a:prstGeom prst="rect">
            <a:avLst/>
          </a:prstGeom>
          <a:noFill/>
          <a:ln>
            <a:noFill/>
          </a:ln>
        </p:spPr>
        <p:txBody>
          <a:bodyPr lIns="90000" tIns="45000" rIns="90000" bIns="45000"/>
          <a:lstStyle/>
          <a:p>
            <a:pPr>
              <a:lnSpc>
                <a:spcPct val="100000"/>
              </a:lnSpc>
            </a:pPr>
            <a:fld id="{8B4F534B-91A5-4062-8368-CA3E6BE5676A}" type="slidenum">
              <a:rPr lang="en-US" sz="1400" b="0" strike="noStrike" spc="-1">
                <a:solidFill>
                  <a:srgbClr val="464653"/>
                </a:solidFill>
                <a:latin typeface="Gill Sans MT"/>
              </a:rPr>
              <a:t>51</a:t>
            </a:fld>
            <a:endParaRPr lang="en-US" sz="14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extShape 1"/>
          <p:cNvSpPr txBox="1"/>
          <p:nvPr/>
        </p:nvSpPr>
        <p:spPr>
          <a:xfrm>
            <a:off x="457200" y="152280"/>
            <a:ext cx="8229240" cy="990360"/>
          </a:xfrm>
          <a:prstGeom prst="rect">
            <a:avLst/>
          </a:prstGeom>
          <a:noFill/>
          <a:ln>
            <a:noFill/>
          </a:ln>
        </p:spPr>
        <p:txBody>
          <a:bodyPr lIns="90000" tIns="45000" rIns="90000" bIns="45000" anchor="b"/>
          <a:lstStyle/>
          <a:p>
            <a:pPr>
              <a:lnSpc>
                <a:spcPct val="100000"/>
              </a:lnSpc>
            </a:pPr>
            <a:r>
              <a:rPr lang="en-US" sz="3200" b="0" strike="noStrike" spc="-1">
                <a:solidFill>
                  <a:srgbClr val="464653"/>
                </a:solidFill>
                <a:latin typeface="Bookman Old Style"/>
              </a:rPr>
              <a:t>Multidimensional array </a:t>
            </a:r>
            <a:endParaRPr lang="en-US" sz="3200" b="0" strike="noStrike" spc="-1">
              <a:solidFill>
                <a:srgbClr val="000000"/>
              </a:solidFill>
              <a:latin typeface="Gill Sans MT"/>
            </a:endParaRPr>
          </a:p>
        </p:txBody>
      </p:sp>
      <p:graphicFrame>
        <p:nvGraphicFramePr>
          <p:cNvPr id="308" name="Table 2"/>
          <p:cNvGraphicFramePr/>
          <p:nvPr/>
        </p:nvGraphicFramePr>
        <p:xfrm>
          <a:off x="457200" y="1564560"/>
          <a:ext cx="4267080" cy="1482840"/>
        </p:xfrm>
        <a:graphic>
          <a:graphicData uri="http://schemas.openxmlformats.org/drawingml/2006/table">
            <a:tbl>
              <a:tblPr/>
              <a:tblGrid>
                <a:gridCol w="1143000">
                  <a:extLst>
                    <a:ext uri="{9D8B030D-6E8A-4147-A177-3AD203B41FA5}">
                      <a16:colId xmlns:a16="http://schemas.microsoft.com/office/drawing/2014/main" val="20000"/>
                    </a:ext>
                  </a:extLst>
                </a:gridCol>
                <a:gridCol w="1701720">
                  <a:extLst>
                    <a:ext uri="{9D8B030D-6E8A-4147-A177-3AD203B41FA5}">
                      <a16:colId xmlns:a16="http://schemas.microsoft.com/office/drawing/2014/main" val="20001"/>
                    </a:ext>
                  </a:extLst>
                </a:gridCol>
                <a:gridCol w="1422360">
                  <a:extLst>
                    <a:ext uri="{9D8B030D-6E8A-4147-A177-3AD203B41FA5}">
                      <a16:colId xmlns:a16="http://schemas.microsoft.com/office/drawing/2014/main" val="20002"/>
                    </a:ext>
                  </a:extLst>
                </a:gridCol>
              </a:tblGrid>
              <a:tr h="370800">
                <a:tc>
                  <a:txBody>
                    <a:bodyPr/>
                    <a:lstStyle/>
                    <a:p>
                      <a:pPr>
                        <a:lnSpc>
                          <a:spcPct val="100000"/>
                        </a:lnSpc>
                      </a:pPr>
                      <a:r>
                        <a:rPr lang="en-US" sz="1800" b="1" strike="noStrike" spc="-1">
                          <a:solidFill>
                            <a:srgbClr val="000000"/>
                          </a:solidFill>
                          <a:latin typeface="Gill Sans MT"/>
                        </a:rPr>
                        <a:t>Code </a:t>
                      </a:r>
                      <a:endParaRPr lang="en-US" sz="1800" b="0" strike="noStrike" spc="-1">
                        <a:latin typeface="Arial"/>
                      </a:endParaRPr>
                    </a:p>
                  </a:txBody>
                  <a:tcPr>
                    <a:lnL w="12240">
                      <a:solidFill>
                        <a:srgbClr val="D2DA7A"/>
                      </a:solidFill>
                    </a:lnL>
                    <a:lnR w="12240">
                      <a:solidFill>
                        <a:srgbClr val="D2DA7A"/>
                      </a:solidFill>
                    </a:lnR>
                    <a:lnT w="12240">
                      <a:solidFill>
                        <a:srgbClr val="D2DA7A"/>
                      </a:solidFill>
                    </a:lnT>
                    <a:lnB w="25200">
                      <a:solidFill>
                        <a:srgbClr val="D2DA7A"/>
                      </a:solidFill>
                    </a:lnB>
                    <a:solidFill>
                      <a:srgbClr val="FFFF00"/>
                    </a:solidFill>
                  </a:tcPr>
                </a:tc>
                <a:tc>
                  <a:txBody>
                    <a:bodyPr/>
                    <a:lstStyle/>
                    <a:p>
                      <a:pPr>
                        <a:lnSpc>
                          <a:spcPct val="100000"/>
                        </a:lnSpc>
                      </a:pPr>
                      <a:r>
                        <a:rPr lang="en-US" sz="1800" b="1" strike="noStrike" spc="-1">
                          <a:solidFill>
                            <a:srgbClr val="000000"/>
                          </a:solidFill>
                          <a:latin typeface="Gill Sans MT"/>
                        </a:rPr>
                        <a:t>Description </a:t>
                      </a:r>
                      <a:endParaRPr lang="en-US" sz="1800" b="0" strike="noStrike" spc="-1">
                        <a:latin typeface="Arial"/>
                      </a:endParaRPr>
                    </a:p>
                  </a:txBody>
                  <a:tcPr>
                    <a:lnL w="12240">
                      <a:solidFill>
                        <a:srgbClr val="D2DA7A"/>
                      </a:solidFill>
                    </a:lnL>
                    <a:lnR w="12240">
                      <a:solidFill>
                        <a:srgbClr val="D2DA7A"/>
                      </a:solidFill>
                    </a:lnR>
                    <a:lnT w="12240">
                      <a:solidFill>
                        <a:srgbClr val="D2DA7A"/>
                      </a:solidFill>
                    </a:lnT>
                    <a:lnB w="25200">
                      <a:solidFill>
                        <a:srgbClr val="D2DA7A"/>
                      </a:solidFill>
                    </a:lnB>
                    <a:solidFill>
                      <a:srgbClr val="FFFF00"/>
                    </a:solidFill>
                  </a:tcPr>
                </a:tc>
                <a:tc>
                  <a:txBody>
                    <a:bodyPr/>
                    <a:lstStyle/>
                    <a:p>
                      <a:pPr>
                        <a:lnSpc>
                          <a:spcPct val="100000"/>
                        </a:lnSpc>
                      </a:pPr>
                      <a:r>
                        <a:rPr lang="en-US" sz="1800" b="1" strike="noStrike" spc="-1">
                          <a:solidFill>
                            <a:srgbClr val="000000"/>
                          </a:solidFill>
                          <a:latin typeface="Gill Sans MT"/>
                        </a:rPr>
                        <a:t>Price</a:t>
                      </a:r>
                      <a:endParaRPr lang="en-US" sz="1800" b="0" strike="noStrike" spc="-1">
                        <a:latin typeface="Arial"/>
                      </a:endParaRPr>
                    </a:p>
                  </a:txBody>
                  <a:tcPr>
                    <a:lnL w="12240">
                      <a:solidFill>
                        <a:srgbClr val="D2DA7A"/>
                      </a:solidFill>
                    </a:lnL>
                    <a:lnR w="12240">
                      <a:solidFill>
                        <a:srgbClr val="D2DA7A"/>
                      </a:solidFill>
                    </a:lnR>
                    <a:lnT w="12240">
                      <a:solidFill>
                        <a:srgbClr val="D2DA7A"/>
                      </a:solidFill>
                    </a:lnT>
                    <a:lnB w="25200">
                      <a:solidFill>
                        <a:srgbClr val="D2DA7A"/>
                      </a:solidFill>
                    </a:lnB>
                    <a:solidFill>
                      <a:srgbClr val="FFFF00"/>
                    </a:solidFill>
                  </a:tcPr>
                </a:tc>
                <a:extLst>
                  <a:ext uri="{0D108BD9-81ED-4DB2-BD59-A6C34878D82A}">
                    <a16:rowId xmlns:a16="http://schemas.microsoft.com/office/drawing/2014/main" val="10000"/>
                  </a:ext>
                </a:extLst>
              </a:tr>
              <a:tr h="370800">
                <a:tc>
                  <a:txBody>
                    <a:bodyPr/>
                    <a:lstStyle/>
                    <a:p>
                      <a:pPr>
                        <a:lnSpc>
                          <a:spcPct val="100000"/>
                        </a:lnSpc>
                      </a:pPr>
                      <a:r>
                        <a:rPr lang="en-US" sz="1800" b="0" strike="noStrike" spc="-1">
                          <a:solidFill>
                            <a:srgbClr val="000000"/>
                          </a:solidFill>
                          <a:latin typeface="Gill Sans MT"/>
                        </a:rPr>
                        <a:t>TIR</a:t>
                      </a:r>
                      <a:endParaRPr lang="en-US" sz="1800" b="0" strike="noStrike" spc="-1">
                        <a:latin typeface="Arial"/>
                      </a:endParaRPr>
                    </a:p>
                  </a:txBody>
                  <a:tcPr>
                    <a:lnL w="12240">
                      <a:solidFill>
                        <a:srgbClr val="D2DA7A"/>
                      </a:solidFill>
                    </a:lnL>
                    <a:lnR w="12240">
                      <a:solidFill>
                        <a:srgbClr val="D2DA7A"/>
                      </a:solidFill>
                    </a:lnR>
                    <a:lnT w="25200" cap="flat" cmpd="sng" algn="ctr">
                      <a:solidFill>
                        <a:srgbClr val="D2DA7A"/>
                      </a:solidFill>
                      <a:prstDash val="solid"/>
                      <a:round/>
                      <a:headEnd type="none" w="med" len="med"/>
                      <a:tailEnd type="none" w="med" len="med"/>
                    </a:lnT>
                    <a:lnB w="12240">
                      <a:solidFill>
                        <a:srgbClr val="D2DA7A"/>
                      </a:solidFill>
                    </a:lnB>
                    <a:solidFill>
                      <a:srgbClr val="D2DA7A">
                        <a:alpha val="20000"/>
                      </a:srgbClr>
                    </a:solidFill>
                  </a:tcPr>
                </a:tc>
                <a:tc>
                  <a:txBody>
                    <a:bodyPr/>
                    <a:lstStyle/>
                    <a:p>
                      <a:pPr>
                        <a:lnSpc>
                          <a:spcPct val="100000"/>
                        </a:lnSpc>
                      </a:pPr>
                      <a:r>
                        <a:rPr lang="en-US" sz="1800" b="0" strike="noStrike" spc="-1">
                          <a:solidFill>
                            <a:srgbClr val="000000"/>
                          </a:solidFill>
                          <a:latin typeface="Gill Sans MT"/>
                        </a:rPr>
                        <a:t>tires</a:t>
                      </a:r>
                      <a:endParaRPr lang="en-US" sz="1800" b="0" strike="noStrike" spc="-1">
                        <a:latin typeface="Arial"/>
                      </a:endParaRPr>
                    </a:p>
                  </a:txBody>
                  <a:tcPr>
                    <a:lnL w="12240">
                      <a:solidFill>
                        <a:srgbClr val="D2DA7A"/>
                      </a:solidFill>
                    </a:lnL>
                    <a:lnR w="12240">
                      <a:solidFill>
                        <a:srgbClr val="D2DA7A"/>
                      </a:solidFill>
                    </a:lnR>
                    <a:lnT w="25200" cap="flat" cmpd="sng" algn="ctr">
                      <a:solidFill>
                        <a:srgbClr val="D2DA7A"/>
                      </a:solidFill>
                      <a:prstDash val="solid"/>
                      <a:round/>
                      <a:headEnd type="none" w="med" len="med"/>
                      <a:tailEnd type="none" w="med" len="med"/>
                    </a:lnT>
                    <a:lnB w="12240">
                      <a:solidFill>
                        <a:srgbClr val="D2DA7A"/>
                      </a:solidFill>
                    </a:lnB>
                    <a:solidFill>
                      <a:srgbClr val="D2DA7A">
                        <a:alpha val="20000"/>
                      </a:srgbClr>
                    </a:solidFill>
                  </a:tcPr>
                </a:tc>
                <a:tc>
                  <a:txBody>
                    <a:bodyPr/>
                    <a:lstStyle/>
                    <a:p>
                      <a:pPr>
                        <a:lnSpc>
                          <a:spcPct val="100000"/>
                        </a:lnSpc>
                      </a:pPr>
                      <a:r>
                        <a:rPr lang="en-US" sz="1800" b="0" strike="noStrike" spc="-1">
                          <a:solidFill>
                            <a:srgbClr val="000000"/>
                          </a:solidFill>
                          <a:latin typeface="Gill Sans MT"/>
                        </a:rPr>
                        <a:t>100</a:t>
                      </a:r>
                      <a:endParaRPr lang="en-US" sz="1800" b="0" strike="noStrike" spc="-1">
                        <a:latin typeface="Arial"/>
                      </a:endParaRPr>
                    </a:p>
                  </a:txBody>
                  <a:tcPr>
                    <a:lnL w="12240">
                      <a:solidFill>
                        <a:srgbClr val="D2DA7A"/>
                      </a:solidFill>
                    </a:lnL>
                    <a:lnR w="12240">
                      <a:solidFill>
                        <a:srgbClr val="D2DA7A"/>
                      </a:solidFill>
                    </a:lnR>
                    <a:lnT w="25200" cap="flat" cmpd="sng" algn="ctr">
                      <a:solidFill>
                        <a:srgbClr val="D2DA7A"/>
                      </a:solidFill>
                      <a:prstDash val="solid"/>
                      <a:round/>
                      <a:headEnd type="none" w="med" len="med"/>
                      <a:tailEnd type="none" w="med" len="med"/>
                    </a:lnT>
                    <a:lnB w="12240">
                      <a:solidFill>
                        <a:srgbClr val="D2DA7A"/>
                      </a:solidFill>
                    </a:lnB>
                    <a:solidFill>
                      <a:srgbClr val="D2DA7A">
                        <a:alpha val="20000"/>
                      </a:srgbClr>
                    </a:solidFill>
                  </a:tcPr>
                </a:tc>
                <a:extLst>
                  <a:ext uri="{0D108BD9-81ED-4DB2-BD59-A6C34878D82A}">
                    <a16:rowId xmlns:a16="http://schemas.microsoft.com/office/drawing/2014/main" val="10001"/>
                  </a:ext>
                </a:extLst>
              </a:tr>
              <a:tr h="370800">
                <a:tc>
                  <a:txBody>
                    <a:bodyPr/>
                    <a:lstStyle/>
                    <a:p>
                      <a:pPr>
                        <a:lnSpc>
                          <a:spcPct val="100000"/>
                        </a:lnSpc>
                      </a:pPr>
                      <a:r>
                        <a:rPr lang="en-US" sz="1800" b="0" strike="noStrike" spc="-1">
                          <a:solidFill>
                            <a:srgbClr val="000000"/>
                          </a:solidFill>
                          <a:latin typeface="Gill Sans MT"/>
                        </a:rPr>
                        <a:t>OIL</a:t>
                      </a:r>
                      <a:endParaRPr lang="en-US" sz="1800" b="0" strike="noStrike" spc="-1">
                        <a:latin typeface="Arial"/>
                      </a:endParaRPr>
                    </a:p>
                  </a:txBody>
                  <a:tcPr>
                    <a:lnL w="12240">
                      <a:solidFill>
                        <a:srgbClr val="D2DA7A"/>
                      </a:solidFill>
                    </a:lnL>
                    <a:lnR w="12240">
                      <a:solidFill>
                        <a:srgbClr val="D2DA7A"/>
                      </a:solidFill>
                    </a:lnR>
                    <a:lnT w="12240">
                      <a:solidFill>
                        <a:srgbClr val="D2DA7A"/>
                      </a:solidFill>
                    </a:lnT>
                    <a:lnB w="12240">
                      <a:solidFill>
                        <a:srgbClr val="D2DA7A"/>
                      </a:solidFill>
                    </a:lnB>
                    <a:noFill/>
                  </a:tcPr>
                </a:tc>
                <a:tc>
                  <a:txBody>
                    <a:bodyPr/>
                    <a:lstStyle/>
                    <a:p>
                      <a:pPr>
                        <a:lnSpc>
                          <a:spcPct val="100000"/>
                        </a:lnSpc>
                      </a:pPr>
                      <a:r>
                        <a:rPr lang="en-US" sz="1800" b="0" strike="noStrike" spc="-1">
                          <a:solidFill>
                            <a:srgbClr val="000000"/>
                          </a:solidFill>
                          <a:latin typeface="Gill Sans MT"/>
                        </a:rPr>
                        <a:t>Oil</a:t>
                      </a:r>
                      <a:endParaRPr lang="en-US" sz="1800" b="0" strike="noStrike" spc="-1">
                        <a:latin typeface="Arial"/>
                      </a:endParaRPr>
                    </a:p>
                  </a:txBody>
                  <a:tcPr>
                    <a:lnL w="12240">
                      <a:solidFill>
                        <a:srgbClr val="D2DA7A"/>
                      </a:solidFill>
                    </a:lnL>
                    <a:lnR w="12240">
                      <a:solidFill>
                        <a:srgbClr val="D2DA7A"/>
                      </a:solidFill>
                    </a:lnR>
                    <a:lnT w="12240">
                      <a:solidFill>
                        <a:srgbClr val="D2DA7A"/>
                      </a:solidFill>
                    </a:lnT>
                    <a:lnB w="12240">
                      <a:solidFill>
                        <a:srgbClr val="D2DA7A"/>
                      </a:solidFill>
                    </a:lnB>
                    <a:noFill/>
                  </a:tcPr>
                </a:tc>
                <a:tc>
                  <a:txBody>
                    <a:bodyPr/>
                    <a:lstStyle/>
                    <a:p>
                      <a:pPr>
                        <a:lnSpc>
                          <a:spcPct val="100000"/>
                        </a:lnSpc>
                      </a:pPr>
                      <a:r>
                        <a:rPr lang="en-US" sz="1800" b="0" strike="noStrike" spc="-1">
                          <a:solidFill>
                            <a:srgbClr val="000000"/>
                          </a:solidFill>
                          <a:latin typeface="Gill Sans MT"/>
                        </a:rPr>
                        <a:t>10</a:t>
                      </a:r>
                      <a:endParaRPr lang="en-US" sz="1800" b="0" strike="noStrike" spc="-1">
                        <a:latin typeface="Arial"/>
                      </a:endParaRPr>
                    </a:p>
                  </a:txBody>
                  <a:tcPr>
                    <a:lnL w="12240">
                      <a:solidFill>
                        <a:srgbClr val="D2DA7A"/>
                      </a:solidFill>
                    </a:lnL>
                    <a:lnR w="12240">
                      <a:solidFill>
                        <a:srgbClr val="D2DA7A"/>
                      </a:solidFill>
                    </a:lnR>
                    <a:lnT w="12240">
                      <a:solidFill>
                        <a:srgbClr val="D2DA7A"/>
                      </a:solidFill>
                    </a:lnT>
                    <a:lnB w="12240">
                      <a:solidFill>
                        <a:srgbClr val="D2DA7A"/>
                      </a:solidFill>
                    </a:lnB>
                    <a:noFill/>
                  </a:tcPr>
                </a:tc>
                <a:extLst>
                  <a:ext uri="{0D108BD9-81ED-4DB2-BD59-A6C34878D82A}">
                    <a16:rowId xmlns:a16="http://schemas.microsoft.com/office/drawing/2014/main" val="10002"/>
                  </a:ext>
                </a:extLst>
              </a:tr>
              <a:tr h="370440">
                <a:tc>
                  <a:txBody>
                    <a:bodyPr/>
                    <a:lstStyle/>
                    <a:p>
                      <a:pPr>
                        <a:lnSpc>
                          <a:spcPct val="100000"/>
                        </a:lnSpc>
                      </a:pPr>
                      <a:r>
                        <a:rPr lang="en-US" sz="1800" b="0" strike="noStrike" spc="-1">
                          <a:solidFill>
                            <a:srgbClr val="000000"/>
                          </a:solidFill>
                          <a:latin typeface="Gill Sans MT"/>
                        </a:rPr>
                        <a:t>MIR</a:t>
                      </a:r>
                      <a:endParaRPr lang="en-US" sz="1800" b="0" strike="noStrike" spc="-1">
                        <a:latin typeface="Arial"/>
                      </a:endParaRPr>
                    </a:p>
                  </a:txBody>
                  <a:tcPr>
                    <a:lnL w="12240">
                      <a:solidFill>
                        <a:srgbClr val="D2DA7A"/>
                      </a:solidFill>
                    </a:lnL>
                    <a:lnR w="12240">
                      <a:solidFill>
                        <a:srgbClr val="D2DA7A"/>
                      </a:solidFill>
                    </a:lnR>
                    <a:lnT w="12240">
                      <a:solidFill>
                        <a:srgbClr val="D2DA7A"/>
                      </a:solidFill>
                    </a:lnT>
                    <a:lnB w="12240">
                      <a:solidFill>
                        <a:srgbClr val="D2DA7A"/>
                      </a:solidFill>
                    </a:lnB>
                    <a:solidFill>
                      <a:srgbClr val="D2DA7A">
                        <a:alpha val="20000"/>
                      </a:srgbClr>
                    </a:solidFill>
                  </a:tcPr>
                </a:tc>
                <a:tc>
                  <a:txBody>
                    <a:bodyPr/>
                    <a:lstStyle/>
                    <a:p>
                      <a:pPr>
                        <a:lnSpc>
                          <a:spcPct val="100000"/>
                        </a:lnSpc>
                      </a:pPr>
                      <a:r>
                        <a:rPr lang="en-US" sz="1800" b="0" strike="noStrike" spc="-1">
                          <a:solidFill>
                            <a:srgbClr val="000000"/>
                          </a:solidFill>
                          <a:latin typeface="Gill Sans MT"/>
                        </a:rPr>
                        <a:t>Mirror</a:t>
                      </a:r>
                      <a:endParaRPr lang="en-US" sz="1800" b="0" strike="noStrike" spc="-1">
                        <a:latin typeface="Arial"/>
                      </a:endParaRPr>
                    </a:p>
                  </a:txBody>
                  <a:tcPr>
                    <a:lnL w="12240">
                      <a:solidFill>
                        <a:srgbClr val="D2DA7A"/>
                      </a:solidFill>
                    </a:lnL>
                    <a:lnR w="12240">
                      <a:solidFill>
                        <a:srgbClr val="D2DA7A"/>
                      </a:solidFill>
                    </a:lnR>
                    <a:lnT w="12240">
                      <a:solidFill>
                        <a:srgbClr val="D2DA7A"/>
                      </a:solidFill>
                    </a:lnT>
                    <a:lnB w="12240">
                      <a:solidFill>
                        <a:srgbClr val="D2DA7A"/>
                      </a:solidFill>
                    </a:lnB>
                    <a:solidFill>
                      <a:srgbClr val="D2DA7A">
                        <a:alpha val="20000"/>
                      </a:srgbClr>
                    </a:solidFill>
                  </a:tcPr>
                </a:tc>
                <a:tc>
                  <a:txBody>
                    <a:bodyPr/>
                    <a:lstStyle/>
                    <a:p>
                      <a:pPr>
                        <a:lnSpc>
                          <a:spcPct val="100000"/>
                        </a:lnSpc>
                      </a:pPr>
                      <a:r>
                        <a:rPr lang="en-US" sz="1800" b="0" strike="noStrike" spc="-1">
                          <a:solidFill>
                            <a:srgbClr val="000000"/>
                          </a:solidFill>
                          <a:latin typeface="Gill Sans MT"/>
                        </a:rPr>
                        <a:t>50</a:t>
                      </a:r>
                      <a:endParaRPr lang="en-US" sz="1800" b="0" strike="noStrike" spc="-1">
                        <a:latin typeface="Arial"/>
                      </a:endParaRPr>
                    </a:p>
                  </a:txBody>
                  <a:tcPr>
                    <a:lnL w="12240">
                      <a:solidFill>
                        <a:srgbClr val="D2DA7A"/>
                      </a:solidFill>
                    </a:lnL>
                    <a:lnR w="12240">
                      <a:solidFill>
                        <a:srgbClr val="D2DA7A"/>
                      </a:solidFill>
                    </a:lnR>
                    <a:lnT w="12240">
                      <a:solidFill>
                        <a:srgbClr val="D2DA7A"/>
                      </a:solidFill>
                    </a:lnT>
                    <a:lnB w="12240">
                      <a:solidFill>
                        <a:srgbClr val="D2DA7A"/>
                      </a:solidFill>
                    </a:lnB>
                    <a:solidFill>
                      <a:srgbClr val="D2DA7A">
                        <a:alpha val="20000"/>
                      </a:srgbClr>
                    </a:solidFill>
                  </a:tcPr>
                </a:tc>
                <a:extLst>
                  <a:ext uri="{0D108BD9-81ED-4DB2-BD59-A6C34878D82A}">
                    <a16:rowId xmlns:a16="http://schemas.microsoft.com/office/drawing/2014/main" val="10003"/>
                  </a:ext>
                </a:extLst>
              </a:tr>
            </a:tbl>
          </a:graphicData>
        </a:graphic>
      </p:graphicFrame>
      <p:sp>
        <p:nvSpPr>
          <p:cNvPr id="309" name="TextShape 3"/>
          <p:cNvSpPr txBox="1"/>
          <p:nvPr/>
        </p:nvSpPr>
        <p:spPr>
          <a:xfrm>
            <a:off x="612720" y="6356520"/>
            <a:ext cx="1980720" cy="365400"/>
          </a:xfrm>
          <a:prstGeom prst="rect">
            <a:avLst/>
          </a:prstGeom>
          <a:noFill/>
          <a:ln>
            <a:noFill/>
          </a:ln>
        </p:spPr>
        <p:txBody>
          <a:bodyPr lIns="90000" tIns="45000" rIns="90000" bIns="45000"/>
          <a:lstStyle/>
          <a:p>
            <a:pPr>
              <a:lnSpc>
                <a:spcPct val="100000"/>
              </a:lnSpc>
            </a:pPr>
            <a:fld id="{B2AD5093-4BAE-45E0-9017-07703C63CE18}" type="slidenum">
              <a:rPr lang="en-US" sz="1400" b="0" strike="noStrike" spc="-1">
                <a:solidFill>
                  <a:srgbClr val="464653"/>
                </a:solidFill>
                <a:latin typeface="Gill Sans MT"/>
              </a:rPr>
              <a:t>52</a:t>
            </a:fld>
            <a:endParaRPr lang="en-US" sz="1400" b="0" strike="noStrike" spc="-1">
              <a:latin typeface="Times New Roman"/>
            </a:endParaRPr>
          </a:p>
        </p:txBody>
      </p:sp>
      <p:sp>
        <p:nvSpPr>
          <p:cNvPr id="310" name="CustomShape 4"/>
          <p:cNvSpPr/>
          <p:nvPr/>
        </p:nvSpPr>
        <p:spPr>
          <a:xfrm>
            <a:off x="914400" y="3075480"/>
            <a:ext cx="6324120" cy="3444480"/>
          </a:xfrm>
          <a:prstGeom prst="rect">
            <a:avLst/>
          </a:prstGeom>
          <a:ln>
            <a:round/>
          </a:ln>
          <a:effectLst>
            <a:outerShdw blurRad="38100" dist="25400" dir="5400000" rotWithShape="0">
              <a:srgbClr val="000000">
                <a:alpha val="40000"/>
              </a:srgbClr>
            </a:outerShdw>
          </a:effectLst>
        </p:spPr>
        <p:style>
          <a:lnRef idx="1">
            <a:schemeClr val="accent3"/>
          </a:lnRef>
          <a:fillRef idx="2">
            <a:schemeClr val="accent3"/>
          </a:fillRef>
          <a:effectRef idx="1">
            <a:schemeClr val="accent3"/>
          </a:effectRef>
          <a:fontRef idx="minor"/>
        </p:style>
        <p:txBody>
          <a:bodyPr lIns="90000" tIns="45000" rIns="90000" bIns="45000"/>
          <a:lstStyle/>
          <a:p>
            <a:pPr>
              <a:lnSpc>
                <a:spcPct val="100000"/>
              </a:lnSpc>
            </a:pPr>
            <a:r>
              <a:rPr lang="en-US" sz="2000" b="0" strike="noStrike" spc="-1">
                <a:solidFill>
                  <a:srgbClr val="000000"/>
                </a:solidFill>
                <a:latin typeface="Gill Sans MT"/>
              </a:rPr>
              <a:t>$product =array( array( ‘code’ =&gt;’TIR’</a:t>
            </a:r>
            <a:endParaRPr lang="en-US" sz="2000" b="0" strike="noStrike" spc="-1">
              <a:latin typeface="Arial"/>
            </a:endParaRPr>
          </a:p>
          <a:p>
            <a:pPr>
              <a:lnSpc>
                <a:spcPct val="100000"/>
              </a:lnSpc>
            </a:pPr>
            <a:r>
              <a:rPr lang="en-US" sz="2000" b="0" strike="noStrike" spc="-1">
                <a:solidFill>
                  <a:srgbClr val="000000"/>
                </a:solidFill>
                <a:latin typeface="Gill Sans MT"/>
              </a:rPr>
              <a:t>		       description=&gt;’tires’</a:t>
            </a:r>
            <a:endParaRPr lang="en-US" sz="2000" b="0" strike="noStrike" spc="-1">
              <a:latin typeface="Arial"/>
            </a:endParaRPr>
          </a:p>
          <a:p>
            <a:pPr>
              <a:lnSpc>
                <a:spcPct val="100000"/>
              </a:lnSpc>
            </a:pPr>
            <a:r>
              <a:rPr lang="en-US" sz="2000" b="0" strike="noStrike" spc="-1">
                <a:solidFill>
                  <a:srgbClr val="000000"/>
                </a:solidFill>
                <a:latin typeface="Gill Sans MT"/>
              </a:rPr>
              <a:t>		       price=&gt;’100’),</a:t>
            </a:r>
            <a:endParaRPr lang="en-US" sz="2000" b="0" strike="noStrike" spc="-1">
              <a:latin typeface="Arial"/>
            </a:endParaRPr>
          </a:p>
          <a:p>
            <a:pPr>
              <a:lnSpc>
                <a:spcPct val="100000"/>
              </a:lnSpc>
            </a:pPr>
            <a:r>
              <a:rPr lang="en-US" sz="2000" b="0" strike="noStrike" spc="-1">
                <a:solidFill>
                  <a:srgbClr val="000000"/>
                </a:solidFill>
                <a:latin typeface="Gill Sans MT"/>
              </a:rPr>
              <a:t>		array( ‘code’ =&gt;’OIL’</a:t>
            </a:r>
            <a:endParaRPr lang="en-US" sz="2000" b="0" strike="noStrike" spc="-1">
              <a:latin typeface="Arial"/>
            </a:endParaRPr>
          </a:p>
          <a:p>
            <a:pPr>
              <a:lnSpc>
                <a:spcPct val="100000"/>
              </a:lnSpc>
            </a:pPr>
            <a:r>
              <a:rPr lang="en-US" sz="2000" b="0" strike="noStrike" spc="-1">
                <a:solidFill>
                  <a:srgbClr val="000000"/>
                </a:solidFill>
                <a:latin typeface="Gill Sans MT"/>
              </a:rPr>
              <a:t>		       description=&gt;’oil’</a:t>
            </a:r>
            <a:endParaRPr lang="en-US" sz="2000" b="0" strike="noStrike" spc="-1">
              <a:latin typeface="Arial"/>
            </a:endParaRPr>
          </a:p>
          <a:p>
            <a:pPr>
              <a:lnSpc>
                <a:spcPct val="100000"/>
              </a:lnSpc>
            </a:pPr>
            <a:r>
              <a:rPr lang="en-US" sz="2000" b="0" strike="noStrike" spc="-1">
                <a:solidFill>
                  <a:srgbClr val="000000"/>
                </a:solidFill>
                <a:latin typeface="Gill Sans MT"/>
              </a:rPr>
              <a:t>		       price=&gt;’10’),</a:t>
            </a:r>
            <a:endParaRPr lang="en-US" sz="2000" b="0" strike="noStrike" spc="-1">
              <a:latin typeface="Arial"/>
            </a:endParaRPr>
          </a:p>
          <a:p>
            <a:pPr>
              <a:lnSpc>
                <a:spcPct val="100000"/>
              </a:lnSpc>
            </a:pPr>
            <a:r>
              <a:rPr lang="en-US" sz="2000" b="0" strike="noStrike" spc="-1">
                <a:solidFill>
                  <a:srgbClr val="000000"/>
                </a:solidFill>
                <a:latin typeface="Gill Sans MT"/>
              </a:rPr>
              <a:t>		array( ‘code’ =&gt;’MIR’</a:t>
            </a:r>
            <a:endParaRPr lang="en-US" sz="2000" b="0" strike="noStrike" spc="-1">
              <a:latin typeface="Arial"/>
            </a:endParaRPr>
          </a:p>
          <a:p>
            <a:pPr>
              <a:lnSpc>
                <a:spcPct val="100000"/>
              </a:lnSpc>
            </a:pPr>
            <a:r>
              <a:rPr lang="en-US" sz="2000" b="0" strike="noStrike" spc="-1">
                <a:solidFill>
                  <a:srgbClr val="000000"/>
                </a:solidFill>
                <a:latin typeface="Gill Sans MT"/>
              </a:rPr>
              <a:t>		       description=&gt;’mirror’</a:t>
            </a:r>
            <a:endParaRPr lang="en-US" sz="2000" b="0" strike="noStrike" spc="-1">
              <a:latin typeface="Arial"/>
            </a:endParaRPr>
          </a:p>
          <a:p>
            <a:pPr>
              <a:lnSpc>
                <a:spcPct val="100000"/>
              </a:lnSpc>
            </a:pPr>
            <a:r>
              <a:rPr lang="en-US" sz="2000" b="0" strike="noStrike" spc="-1">
                <a:solidFill>
                  <a:srgbClr val="000000"/>
                </a:solidFill>
                <a:latin typeface="Gill Sans MT"/>
              </a:rPr>
              <a:t>		       price=&gt;’50’)</a:t>
            </a:r>
            <a:endParaRPr lang="en-US" sz="2000" b="0" strike="noStrike" spc="-1">
              <a:latin typeface="Arial"/>
            </a:endParaRPr>
          </a:p>
          <a:p>
            <a:pPr>
              <a:lnSpc>
                <a:spcPct val="100000"/>
              </a:lnSpc>
            </a:pPr>
            <a:r>
              <a:rPr lang="en-US" sz="2000" b="0" strike="noStrike" spc="-1">
                <a:solidFill>
                  <a:srgbClr val="000000"/>
                </a:solidFill>
                <a:latin typeface="Gill Sans MT"/>
              </a:rPr>
              <a:t>		);</a:t>
            </a:r>
            <a:endParaRPr lang="en-US" sz="2000" b="0" strike="noStrike" spc="-1">
              <a:latin typeface="Arial"/>
            </a:endParaRPr>
          </a:p>
          <a:p>
            <a:pPr>
              <a:lnSpc>
                <a:spcPct val="100000"/>
              </a:lnSpc>
            </a:pPr>
            <a:endParaRPr lang="en-US" sz="2000" b="0" strike="noStrike" spc="-1">
              <a:latin typeface="Arial"/>
            </a:endParaRPr>
          </a:p>
        </p:txBody>
      </p:sp>
      <p:sp>
        <p:nvSpPr>
          <p:cNvPr id="311" name="CustomShape 5"/>
          <p:cNvSpPr/>
          <p:nvPr/>
        </p:nvSpPr>
        <p:spPr>
          <a:xfrm>
            <a:off x="152280" y="1077840"/>
            <a:ext cx="8991720" cy="82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720">
              <a:lnSpc>
                <a:spcPct val="100000"/>
              </a:lnSpc>
              <a:buClr>
                <a:srgbClr val="000000"/>
              </a:buClr>
              <a:buFont typeface="Wingdings" charset="2"/>
              <a:buChar char=""/>
            </a:pPr>
            <a:r>
              <a:rPr lang="en-US" sz="2400" b="0" strike="noStrike" spc="-1">
                <a:solidFill>
                  <a:srgbClr val="000000"/>
                </a:solidFill>
                <a:latin typeface="Gill Sans MT"/>
              </a:rPr>
              <a:t>each element in the main array can also be an array</a:t>
            </a:r>
            <a:endParaRPr lang="en-US" sz="2400" b="0" strike="noStrike" spc="-1">
              <a:latin typeface="Arial"/>
            </a:endParaRPr>
          </a:p>
          <a:p>
            <a:pPr>
              <a:lnSpc>
                <a:spcPct val="100000"/>
              </a:lnSpc>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TextShape 1"/>
          <p:cNvSpPr txBox="1"/>
          <p:nvPr/>
        </p:nvSpPr>
        <p:spPr>
          <a:xfrm>
            <a:off x="457200" y="152280"/>
            <a:ext cx="8229240" cy="990360"/>
          </a:xfrm>
          <a:prstGeom prst="rect">
            <a:avLst/>
          </a:prstGeom>
          <a:noFill/>
          <a:ln>
            <a:noFill/>
          </a:ln>
        </p:spPr>
        <p:txBody>
          <a:bodyPr lIns="90000" tIns="45000" rIns="90000" bIns="45000" anchor="b"/>
          <a:lstStyle/>
          <a:p>
            <a:pPr>
              <a:lnSpc>
                <a:spcPct val="100000"/>
              </a:lnSpc>
            </a:pPr>
            <a:r>
              <a:rPr lang="en-US" sz="3200" b="0" strike="noStrike" spc="-1">
                <a:solidFill>
                  <a:srgbClr val="464653"/>
                </a:solidFill>
                <a:latin typeface="Bookman Old Style"/>
              </a:rPr>
              <a:t>Accessing element of MD array </a:t>
            </a:r>
            <a:endParaRPr lang="en-US" sz="3200" b="0" strike="noStrike" spc="-1">
              <a:solidFill>
                <a:srgbClr val="000000"/>
              </a:solidFill>
              <a:latin typeface="Gill Sans MT"/>
            </a:endParaRPr>
          </a:p>
        </p:txBody>
      </p:sp>
      <p:sp>
        <p:nvSpPr>
          <p:cNvPr id="313" name="TextShape 2"/>
          <p:cNvSpPr txBox="1"/>
          <p:nvPr/>
        </p:nvSpPr>
        <p:spPr>
          <a:xfrm>
            <a:off x="612720" y="6356520"/>
            <a:ext cx="1980720" cy="365400"/>
          </a:xfrm>
          <a:prstGeom prst="rect">
            <a:avLst/>
          </a:prstGeom>
          <a:noFill/>
          <a:ln>
            <a:noFill/>
          </a:ln>
        </p:spPr>
        <p:txBody>
          <a:bodyPr lIns="90000" tIns="45000" rIns="90000" bIns="45000"/>
          <a:lstStyle/>
          <a:p>
            <a:pPr>
              <a:lnSpc>
                <a:spcPct val="100000"/>
              </a:lnSpc>
            </a:pPr>
            <a:fld id="{262B0803-5522-415B-95E6-DDA386FC000B}" type="slidenum">
              <a:rPr lang="en-US" sz="1400" b="0" strike="noStrike" spc="-1">
                <a:solidFill>
                  <a:srgbClr val="464653"/>
                </a:solidFill>
                <a:latin typeface="Gill Sans MT"/>
              </a:rPr>
              <a:t>53</a:t>
            </a:fld>
            <a:endParaRPr lang="en-US" sz="1400" b="0" strike="noStrike" spc="-1">
              <a:latin typeface="Times New Roman"/>
            </a:endParaRPr>
          </a:p>
        </p:txBody>
      </p:sp>
      <p:sp>
        <p:nvSpPr>
          <p:cNvPr id="314" name="TextShape 3"/>
          <p:cNvSpPr txBox="1"/>
          <p:nvPr/>
        </p:nvSpPr>
        <p:spPr>
          <a:xfrm>
            <a:off x="457200" y="1219320"/>
            <a:ext cx="8229240" cy="4937400"/>
          </a:xfrm>
          <a:prstGeom prst="rect">
            <a:avLst/>
          </a:prstGeom>
          <a:noFill/>
          <a:ln>
            <a:noFill/>
          </a:ln>
        </p:spPr>
        <p:txBody>
          <a:bodyPr lIns="90000" tIns="45000" rIns="90000" bIns="45000"/>
          <a:lstStyle/>
          <a:p>
            <a:endParaRPr lang="en-US" sz="2600" b="0" strike="noStrike" spc="-1">
              <a:solidFill>
                <a:srgbClr val="000000"/>
              </a:solidFill>
              <a:latin typeface="Gill Sans MT"/>
            </a:endParaRPr>
          </a:p>
        </p:txBody>
      </p:sp>
      <p:sp>
        <p:nvSpPr>
          <p:cNvPr id="315" name="CustomShape 4"/>
          <p:cNvSpPr/>
          <p:nvPr/>
        </p:nvSpPr>
        <p:spPr>
          <a:xfrm>
            <a:off x="380880" y="1401120"/>
            <a:ext cx="7848360" cy="3015000"/>
          </a:xfrm>
          <a:prstGeom prst="rect">
            <a:avLst/>
          </a:prstGeom>
          <a:ln>
            <a:round/>
          </a:ln>
          <a:effectLst>
            <a:outerShdw blurRad="38100" dist="25400" dir="5400000" rotWithShape="0">
              <a:srgbClr val="000000">
                <a:alpha val="40000"/>
              </a:srgbClr>
            </a:outerShdw>
          </a:effectLst>
        </p:spPr>
        <p:style>
          <a:lnRef idx="1">
            <a:schemeClr val="accent3"/>
          </a:lnRef>
          <a:fillRef idx="2">
            <a:schemeClr val="accent3"/>
          </a:fillRef>
          <a:effectRef idx="1">
            <a:schemeClr val="accent3"/>
          </a:effectRef>
          <a:fontRef idx="minor"/>
        </p:style>
        <p:txBody>
          <a:bodyPr lIns="90000" tIns="45000" rIns="90000" bIns="45000"/>
          <a:lstStyle/>
          <a:p>
            <a:pPr>
              <a:lnSpc>
                <a:spcPct val="100000"/>
              </a:lnSpc>
            </a:pPr>
            <a:r>
              <a:rPr lang="en-US" sz="2800" b="0" strike="noStrike" spc="-1">
                <a:solidFill>
                  <a:srgbClr val="000000"/>
                </a:solidFill>
                <a:latin typeface="Gill Sans MT"/>
              </a:rPr>
              <a:t>for($rows=0; $rows&lt;3; $rows++){</a:t>
            </a:r>
            <a:endParaRPr lang="en-US" sz="2800" b="0" strike="noStrike" spc="-1">
              <a:latin typeface="Arial"/>
            </a:endParaRPr>
          </a:p>
          <a:p>
            <a:pPr>
              <a:lnSpc>
                <a:spcPct val="100000"/>
              </a:lnSpc>
            </a:pPr>
            <a:r>
              <a:rPr lang="en-US" sz="2800" b="0" strike="noStrike" spc="-1">
                <a:solidFill>
                  <a:srgbClr val="000000"/>
                </a:solidFill>
                <a:latin typeface="Gill Sans MT"/>
              </a:rPr>
              <a:t>echo “|”. $product[($rows][$code] . “-”. 			    $product[($rows][$description] . “-”. 	  	    $product[($rows][$price] </a:t>
            </a:r>
            <a:r>
              <a:rPr lang="en-US" sz="2400" b="0" strike="noStrike" spc="-1">
                <a:solidFill>
                  <a:srgbClr val="000000"/>
                </a:solidFill>
                <a:latin typeface="Gill Sans MT"/>
              </a:rPr>
              <a:t>. “|”. “&lt;BR/&gt;”;</a:t>
            </a:r>
            <a:endParaRPr lang="en-US" sz="2400" b="0" strike="noStrike" spc="-1">
              <a:latin typeface="Arial"/>
            </a:endParaRPr>
          </a:p>
          <a:p>
            <a:pPr>
              <a:lnSpc>
                <a:spcPct val="100000"/>
              </a:lnSpc>
            </a:pPr>
            <a:r>
              <a:rPr lang="en-US" sz="2800" b="0" strike="noStrike" spc="-1">
                <a:solidFill>
                  <a:srgbClr val="000000"/>
                </a:solidFill>
                <a:latin typeface="Gill Sans MT"/>
              </a:rPr>
              <a:t>}</a:t>
            </a:r>
            <a:endParaRPr lang="en-US" sz="2800" b="0" strike="noStrike" spc="-1">
              <a:latin typeface="Arial"/>
            </a:endParaRPr>
          </a:p>
          <a:p>
            <a:pPr>
              <a:lnSpc>
                <a:spcPct val="100000"/>
              </a:lnSpc>
            </a:pP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TextShape 1"/>
          <p:cNvSpPr txBox="1"/>
          <p:nvPr/>
        </p:nvSpPr>
        <p:spPr>
          <a:xfrm>
            <a:off x="457200" y="152280"/>
            <a:ext cx="8229240" cy="990360"/>
          </a:xfrm>
          <a:prstGeom prst="rect">
            <a:avLst/>
          </a:prstGeom>
          <a:noFill/>
          <a:ln>
            <a:noFill/>
          </a:ln>
        </p:spPr>
        <p:txBody>
          <a:bodyPr lIns="90000" tIns="45000" rIns="90000" bIns="45000" anchor="b"/>
          <a:lstStyle/>
          <a:p>
            <a:pPr>
              <a:lnSpc>
                <a:spcPct val="100000"/>
              </a:lnSpc>
            </a:pPr>
            <a:r>
              <a:rPr lang="en-US" sz="3200" b="0" strike="noStrike" spc="-1">
                <a:solidFill>
                  <a:srgbClr val="464653"/>
                </a:solidFill>
                <a:latin typeface="Bookman Old Style"/>
              </a:rPr>
              <a:t>Functions in PHP</a:t>
            </a:r>
            <a:endParaRPr lang="en-US" sz="3200" b="0" strike="noStrike" spc="-1">
              <a:solidFill>
                <a:srgbClr val="000000"/>
              </a:solidFill>
              <a:latin typeface="Gill Sans MT"/>
            </a:endParaRPr>
          </a:p>
        </p:txBody>
      </p:sp>
      <p:sp>
        <p:nvSpPr>
          <p:cNvPr id="317" name="TextShape 2"/>
          <p:cNvSpPr txBox="1"/>
          <p:nvPr/>
        </p:nvSpPr>
        <p:spPr>
          <a:xfrm>
            <a:off x="612720" y="6356520"/>
            <a:ext cx="1980720" cy="365400"/>
          </a:xfrm>
          <a:prstGeom prst="rect">
            <a:avLst/>
          </a:prstGeom>
          <a:noFill/>
          <a:ln>
            <a:noFill/>
          </a:ln>
        </p:spPr>
        <p:txBody>
          <a:bodyPr lIns="90000" tIns="45000" rIns="90000" bIns="45000"/>
          <a:lstStyle/>
          <a:p>
            <a:pPr>
              <a:lnSpc>
                <a:spcPct val="100000"/>
              </a:lnSpc>
            </a:pPr>
            <a:fld id="{8A8EAF7F-05B4-43C1-B396-D186EE1222FE}" type="slidenum">
              <a:rPr lang="en-US" sz="1400" b="0" strike="noStrike" spc="-1">
                <a:solidFill>
                  <a:srgbClr val="464653"/>
                </a:solidFill>
                <a:latin typeface="Gill Sans MT"/>
              </a:rPr>
              <a:t>54</a:t>
            </a:fld>
            <a:endParaRPr lang="en-US" sz="1400" b="0" strike="noStrike" spc="-1">
              <a:latin typeface="Times New Roman"/>
            </a:endParaRPr>
          </a:p>
        </p:txBody>
      </p:sp>
      <p:sp>
        <p:nvSpPr>
          <p:cNvPr id="318" name="TextShape 3"/>
          <p:cNvSpPr txBox="1"/>
          <p:nvPr/>
        </p:nvSpPr>
        <p:spPr>
          <a:xfrm>
            <a:off x="228600" y="1219320"/>
            <a:ext cx="8686440" cy="5028840"/>
          </a:xfrm>
          <a:prstGeom prst="rect">
            <a:avLst/>
          </a:prstGeom>
          <a:noFill/>
          <a:ln>
            <a:noFill/>
          </a:ln>
        </p:spPr>
        <p:txBody>
          <a:bodyPr lIns="90000" tIns="45000" rIns="90000" bIns="45000"/>
          <a:lstStyle/>
          <a:p>
            <a:pPr marL="274320" indent="-27396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A function is a self contained module of code that prescribe a calling interface, performs some task and optionally return a result</a:t>
            </a:r>
          </a:p>
          <a:p>
            <a:pPr>
              <a:lnSpc>
                <a:spcPct val="100000"/>
              </a:lnSpc>
              <a:spcBef>
                <a:spcPts val="601"/>
              </a:spcBef>
            </a:pPr>
            <a:endParaRPr lang="en-US" sz="2600" b="0" strike="noStrike" spc="-1">
              <a:solidFill>
                <a:srgbClr val="000000"/>
              </a:solidFill>
              <a:latin typeface="Gill Sans MT"/>
            </a:endParaRPr>
          </a:p>
          <a:p>
            <a:pPr>
              <a:lnSpc>
                <a:spcPct val="100000"/>
              </a:lnSpc>
              <a:spcBef>
                <a:spcPts val="601"/>
              </a:spcBef>
            </a:pPr>
            <a:endParaRPr lang="en-US" sz="2600" b="0" strike="noStrike" spc="-1">
              <a:solidFill>
                <a:srgbClr val="000000"/>
              </a:solidFill>
              <a:latin typeface="Gill Sans MT"/>
            </a:endParaRPr>
          </a:p>
        </p:txBody>
      </p:sp>
      <p:sp>
        <p:nvSpPr>
          <p:cNvPr id="319" name="CustomShape 4"/>
          <p:cNvSpPr/>
          <p:nvPr/>
        </p:nvSpPr>
        <p:spPr>
          <a:xfrm>
            <a:off x="47520" y="2524680"/>
            <a:ext cx="8205120" cy="2102040"/>
          </a:xfrm>
          <a:prstGeom prst="rect">
            <a:avLst/>
          </a:prstGeom>
          <a:ln>
            <a:round/>
          </a:ln>
          <a:effectLst>
            <a:outerShdw blurRad="38100" dist="25400" dir="5400000" rotWithShape="0">
              <a:srgbClr val="000000">
                <a:alpha val="40000"/>
              </a:srgbClr>
            </a:outerShdw>
          </a:effectLst>
        </p:spPr>
        <p:style>
          <a:lnRef idx="1">
            <a:schemeClr val="accent3"/>
          </a:lnRef>
          <a:fillRef idx="2">
            <a:schemeClr val="accent3"/>
          </a:fillRef>
          <a:effectRef idx="1">
            <a:schemeClr val="accent3"/>
          </a:effectRef>
          <a:fontRef idx="minor"/>
        </p:style>
        <p:txBody>
          <a:bodyPr wrap="none" lIns="90000" tIns="45000" rIns="90000" bIns="45000"/>
          <a:lstStyle/>
          <a:p>
            <a:pPr>
              <a:lnSpc>
                <a:spcPct val="100000"/>
              </a:lnSpc>
            </a:pPr>
            <a:r>
              <a:rPr lang="en-US" sz="1800" b="0" u="sng" strike="noStrike" spc="-1">
                <a:solidFill>
                  <a:srgbClr val="000000"/>
                </a:solidFill>
                <a:uFillTx/>
                <a:latin typeface="Gill Sans MT"/>
              </a:rPr>
              <a:t>Function declaration </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2400" b="0" strike="noStrike" spc="-1">
                <a:solidFill>
                  <a:srgbClr val="000000"/>
                </a:solidFill>
                <a:latin typeface="Gill Sans MT"/>
              </a:rPr>
              <a:t>function functionName(parameter1, parameter2…){</a:t>
            </a:r>
            <a:endParaRPr lang="en-US" sz="2400" b="0" strike="noStrike" spc="-1">
              <a:latin typeface="Arial"/>
            </a:endParaRPr>
          </a:p>
          <a:p>
            <a:pPr>
              <a:lnSpc>
                <a:spcPct val="100000"/>
              </a:lnSpc>
            </a:pPr>
            <a:r>
              <a:rPr lang="en-US" sz="2400" b="0" strike="noStrike" spc="-1">
                <a:solidFill>
                  <a:srgbClr val="000000"/>
                </a:solidFill>
                <a:latin typeface="Gill Sans MT"/>
              </a:rPr>
              <a:t>Function body….</a:t>
            </a:r>
            <a:endParaRPr lang="en-US" sz="2400" b="0" strike="noStrike" spc="-1">
              <a:latin typeface="Arial"/>
            </a:endParaRPr>
          </a:p>
          <a:p>
            <a:pPr>
              <a:lnSpc>
                <a:spcPct val="100000"/>
              </a:lnSpc>
            </a:pPr>
            <a:r>
              <a:rPr lang="en-US" sz="2400" b="0" strike="noStrike" spc="-1">
                <a:solidFill>
                  <a:srgbClr val="000000"/>
                </a:solidFill>
                <a:latin typeface="Gill Sans MT"/>
              </a:rPr>
              <a:t>return</a:t>
            </a:r>
            <a:endParaRPr lang="en-US" sz="2400" b="0" strike="noStrike" spc="-1">
              <a:latin typeface="Arial"/>
            </a:endParaRPr>
          </a:p>
          <a:p>
            <a:pPr>
              <a:lnSpc>
                <a:spcPct val="100000"/>
              </a:lnSpc>
            </a:pPr>
            <a:r>
              <a:rPr lang="en-US" sz="2400" b="0" strike="noStrike" spc="-1">
                <a:solidFill>
                  <a:srgbClr val="000000"/>
                </a:solidFill>
                <a:latin typeface="Gill Sans MT"/>
              </a:rPr>
              <a:t>}</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TextShape 1"/>
          <p:cNvSpPr txBox="1"/>
          <p:nvPr/>
        </p:nvSpPr>
        <p:spPr>
          <a:xfrm>
            <a:off x="457200" y="152280"/>
            <a:ext cx="8229240" cy="990360"/>
          </a:xfrm>
          <a:prstGeom prst="rect">
            <a:avLst/>
          </a:prstGeom>
          <a:noFill/>
          <a:ln>
            <a:noFill/>
          </a:ln>
        </p:spPr>
        <p:txBody>
          <a:bodyPr lIns="90000" tIns="45000" rIns="90000" bIns="45000" anchor="b"/>
          <a:lstStyle/>
          <a:p>
            <a:pPr>
              <a:lnSpc>
                <a:spcPct val="100000"/>
              </a:lnSpc>
            </a:pPr>
            <a:r>
              <a:rPr lang="en-US" sz="3200" b="0" strike="noStrike" spc="-1">
                <a:solidFill>
                  <a:srgbClr val="464653"/>
                </a:solidFill>
                <a:latin typeface="Bookman Old Style"/>
              </a:rPr>
              <a:t>Example 1 : calling function</a:t>
            </a:r>
            <a:endParaRPr lang="en-US" sz="3200" b="0" strike="noStrike" spc="-1">
              <a:solidFill>
                <a:srgbClr val="000000"/>
              </a:solidFill>
              <a:latin typeface="Gill Sans MT"/>
            </a:endParaRPr>
          </a:p>
        </p:txBody>
      </p:sp>
      <p:sp>
        <p:nvSpPr>
          <p:cNvPr id="321" name="TextShape 2"/>
          <p:cNvSpPr txBox="1"/>
          <p:nvPr/>
        </p:nvSpPr>
        <p:spPr>
          <a:xfrm>
            <a:off x="612720" y="6356520"/>
            <a:ext cx="1980720" cy="365400"/>
          </a:xfrm>
          <a:prstGeom prst="rect">
            <a:avLst/>
          </a:prstGeom>
          <a:noFill/>
          <a:ln>
            <a:noFill/>
          </a:ln>
        </p:spPr>
        <p:txBody>
          <a:bodyPr lIns="90000" tIns="45000" rIns="90000" bIns="45000"/>
          <a:lstStyle/>
          <a:p>
            <a:pPr>
              <a:lnSpc>
                <a:spcPct val="100000"/>
              </a:lnSpc>
            </a:pPr>
            <a:fld id="{C8C1B215-CFFB-4C33-8867-AE73827CC5CE}" type="slidenum">
              <a:rPr lang="en-US" sz="1400" b="0" strike="noStrike" spc="-1">
                <a:solidFill>
                  <a:srgbClr val="464653"/>
                </a:solidFill>
                <a:latin typeface="Gill Sans MT"/>
              </a:rPr>
              <a:t>55</a:t>
            </a:fld>
            <a:endParaRPr lang="en-US" sz="1400" b="0" strike="noStrike" spc="-1">
              <a:latin typeface="Times New Roman"/>
            </a:endParaRPr>
          </a:p>
        </p:txBody>
      </p:sp>
      <p:sp>
        <p:nvSpPr>
          <p:cNvPr id="322" name="TextShape 3"/>
          <p:cNvSpPr txBox="1"/>
          <p:nvPr/>
        </p:nvSpPr>
        <p:spPr>
          <a:xfrm>
            <a:off x="457200" y="1219320"/>
            <a:ext cx="8229240" cy="4937400"/>
          </a:xfrm>
          <a:prstGeom prst="rect">
            <a:avLst/>
          </a:prstGeom>
          <a:gradFill rotWithShape="0">
            <a:gsLst>
              <a:gs pos="0">
                <a:srgbClr val="F8FEC0"/>
              </a:gs>
              <a:gs pos="50000">
                <a:srgbClr val="F5FFA6"/>
              </a:gs>
              <a:gs pos="100000">
                <a:srgbClr val="F8FEC0"/>
              </a:gs>
            </a:gsLst>
            <a:lin ang="948000"/>
          </a:gradFill>
          <a:ln w="9360">
            <a:solidFill>
              <a:srgbClr val="D2DA7A"/>
            </a:solidFill>
            <a:round/>
          </a:ln>
        </p:spPr>
        <p:txBody>
          <a:bodyPr lIns="90000" tIns="45000" rIns="90000" bIns="45000">
            <a:normAutofit fontScale="92500" lnSpcReduction="20000"/>
          </a:bodyPr>
          <a:lstStyle/>
          <a:p>
            <a:pPr>
              <a:lnSpc>
                <a:spcPct val="100000"/>
              </a:lnSpc>
              <a:spcBef>
                <a:spcPts val="601"/>
              </a:spcBef>
            </a:pPr>
            <a:r>
              <a:rPr lang="en-US" sz="2600" b="0" strike="noStrike" spc="-1">
                <a:solidFill>
                  <a:srgbClr val="000000"/>
                </a:solidFill>
                <a:latin typeface="Gill Sans MT"/>
              </a:rPr>
              <a:t>&lt;html&gt;</a:t>
            </a:r>
            <a:br/>
            <a:r>
              <a:rPr lang="en-US" sz="2600" b="0" strike="noStrike" spc="-1">
                <a:solidFill>
                  <a:srgbClr val="000000"/>
                </a:solidFill>
                <a:latin typeface="Gill Sans MT"/>
              </a:rPr>
              <a:t>&lt;body&gt;</a:t>
            </a:r>
            <a:br/>
            <a:br/>
            <a:r>
              <a:rPr lang="en-US" sz="2600" b="0" strike="noStrike" spc="-1">
                <a:solidFill>
                  <a:srgbClr val="000000"/>
                </a:solidFill>
                <a:latin typeface="Gill Sans MT"/>
              </a:rPr>
              <a:t>&lt;?php</a:t>
            </a:r>
            <a:br/>
            <a:r>
              <a:rPr lang="en-US" sz="2600" b="0" strike="noStrike" spc="-1">
                <a:solidFill>
                  <a:srgbClr val="000000"/>
                </a:solidFill>
                <a:latin typeface="Gill Sans MT"/>
              </a:rPr>
              <a:t>function Sum($x, $z)</a:t>
            </a:r>
            <a:br/>
            <a:r>
              <a:rPr lang="en-US" sz="2600" b="0" strike="noStrike" spc="-1">
                <a:solidFill>
                  <a:srgbClr val="000000"/>
                </a:solidFill>
                <a:latin typeface="Gill Sans MT"/>
              </a:rPr>
              <a:t>{</a:t>
            </a:r>
            <a:br/>
            <a:r>
              <a:rPr lang="en-US" sz="2600" b="0" strike="noStrike" spc="-1">
                <a:solidFill>
                  <a:srgbClr val="000000"/>
                </a:solidFill>
                <a:latin typeface="Gill Sans MT"/>
              </a:rPr>
              <a:t>echo “the sum is= ”. $x+$z&lt;br /&gt;";</a:t>
            </a:r>
            <a:br/>
            <a:r>
              <a:rPr lang="en-US" sz="2600" b="0" strike="noStrike" spc="-1">
                <a:solidFill>
                  <a:srgbClr val="000000"/>
                </a:solidFill>
                <a:latin typeface="Gill Sans MT"/>
              </a:rPr>
              <a:t>}</a:t>
            </a:r>
            <a:br/>
            <a:r>
              <a:rPr lang="en-US" sz="2600" b="0" strike="noStrike" spc="-1">
                <a:solidFill>
                  <a:srgbClr val="000000"/>
                </a:solidFill>
                <a:latin typeface="Gill Sans MT"/>
              </a:rPr>
              <a:t>?&gt;</a:t>
            </a:r>
          </a:p>
          <a:p>
            <a:pPr>
              <a:lnSpc>
                <a:spcPct val="100000"/>
              </a:lnSpc>
              <a:spcBef>
                <a:spcPts val="601"/>
              </a:spcBef>
            </a:pPr>
            <a:r>
              <a:rPr lang="en-US" sz="2600" b="0" strike="noStrike" spc="-1">
                <a:solidFill>
                  <a:srgbClr val="000000"/>
                </a:solidFill>
                <a:latin typeface="Gill Sans MT"/>
              </a:rPr>
              <a:t>&lt;h1&gt;add two numbers&lt;/h1&gt;</a:t>
            </a:r>
          </a:p>
          <a:p>
            <a:pPr>
              <a:lnSpc>
                <a:spcPct val="100000"/>
              </a:lnSpc>
              <a:spcBef>
                <a:spcPts val="601"/>
              </a:spcBef>
            </a:pPr>
            <a:r>
              <a:rPr lang="en-US" sz="2600" b="0" strike="noStrike" spc="-1">
                <a:solidFill>
                  <a:srgbClr val="000000"/>
                </a:solidFill>
                <a:latin typeface="Gill Sans MT"/>
              </a:rPr>
              <a:t>&lt;?php</a:t>
            </a:r>
            <a:br/>
            <a:r>
              <a:rPr lang="en-US" sz="2600" b="0" strike="noStrike" spc="-1">
                <a:solidFill>
                  <a:srgbClr val="000000"/>
                </a:solidFill>
                <a:latin typeface="Gill Sans MT"/>
              </a:rPr>
              <a:t>Sum(4,6);// </a:t>
            </a:r>
            <a:r>
              <a:rPr lang="en-US" sz="3500" b="0" i="1" strike="noStrike" spc="-1">
                <a:solidFill>
                  <a:srgbClr val="FF0000"/>
                </a:solidFill>
                <a:latin typeface="Gill Sans MT"/>
              </a:rPr>
              <a:t>calling the function </a:t>
            </a:r>
            <a:br/>
            <a:r>
              <a:rPr lang="en-US" sz="2600" b="0" strike="noStrike" spc="-1">
                <a:solidFill>
                  <a:srgbClr val="000000"/>
                </a:solidFill>
                <a:latin typeface="Gill Sans MT"/>
              </a:rPr>
              <a:t>?&gt;</a:t>
            </a:r>
            <a:br/>
            <a:r>
              <a:rPr lang="en-US" sz="2600" b="0" strike="noStrike" spc="-1">
                <a:solidFill>
                  <a:srgbClr val="000000"/>
                </a:solidFill>
                <a:latin typeface="Gill Sans MT"/>
              </a:rPr>
              <a:t>&lt;/body&gt;</a:t>
            </a:r>
            <a:br/>
            <a:r>
              <a:rPr lang="en-US" sz="2600" b="0" strike="noStrike" spc="-1">
                <a:solidFill>
                  <a:srgbClr val="000000"/>
                </a:solidFill>
                <a:latin typeface="Gill Sans MT"/>
              </a:rPr>
              <a:t>&lt;/html&gt;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TextShape 1"/>
          <p:cNvSpPr txBox="1"/>
          <p:nvPr/>
        </p:nvSpPr>
        <p:spPr>
          <a:xfrm>
            <a:off x="457200" y="152280"/>
            <a:ext cx="8229240" cy="990360"/>
          </a:xfrm>
          <a:prstGeom prst="rect">
            <a:avLst/>
          </a:prstGeom>
          <a:noFill/>
          <a:ln>
            <a:noFill/>
          </a:ln>
        </p:spPr>
        <p:txBody>
          <a:bodyPr lIns="90000" tIns="45000" rIns="90000" bIns="45000" anchor="b"/>
          <a:lstStyle/>
          <a:p>
            <a:pPr>
              <a:lnSpc>
                <a:spcPct val="100000"/>
              </a:lnSpc>
            </a:pPr>
            <a:r>
              <a:rPr lang="en-US" sz="3200" b="0" strike="noStrike" spc="-1">
                <a:solidFill>
                  <a:srgbClr val="464653"/>
                </a:solidFill>
                <a:latin typeface="Bookman Old Style"/>
              </a:rPr>
              <a:t>Example 2: passing value to function</a:t>
            </a:r>
            <a:endParaRPr lang="en-US" sz="3200" b="0" strike="noStrike" spc="-1">
              <a:solidFill>
                <a:srgbClr val="000000"/>
              </a:solidFill>
              <a:latin typeface="Gill Sans MT"/>
            </a:endParaRPr>
          </a:p>
        </p:txBody>
      </p:sp>
      <p:sp>
        <p:nvSpPr>
          <p:cNvPr id="324" name="TextShape 2"/>
          <p:cNvSpPr txBox="1"/>
          <p:nvPr/>
        </p:nvSpPr>
        <p:spPr>
          <a:xfrm>
            <a:off x="612720" y="6356520"/>
            <a:ext cx="1980720" cy="365400"/>
          </a:xfrm>
          <a:prstGeom prst="rect">
            <a:avLst/>
          </a:prstGeom>
          <a:noFill/>
          <a:ln>
            <a:noFill/>
          </a:ln>
        </p:spPr>
        <p:txBody>
          <a:bodyPr lIns="90000" tIns="45000" rIns="90000" bIns="45000"/>
          <a:lstStyle/>
          <a:p>
            <a:pPr>
              <a:lnSpc>
                <a:spcPct val="100000"/>
              </a:lnSpc>
            </a:pPr>
            <a:fld id="{5F18450D-FCC1-4C06-A538-06C29BD54D92}" type="slidenum">
              <a:rPr lang="en-US" sz="1400" b="0" strike="noStrike" spc="-1">
                <a:solidFill>
                  <a:srgbClr val="464653"/>
                </a:solidFill>
                <a:latin typeface="Gill Sans MT"/>
              </a:rPr>
              <a:t>56</a:t>
            </a:fld>
            <a:endParaRPr lang="en-US" sz="1400" b="0" strike="noStrike" spc="-1">
              <a:latin typeface="Times New Roman"/>
            </a:endParaRPr>
          </a:p>
        </p:txBody>
      </p:sp>
      <p:sp>
        <p:nvSpPr>
          <p:cNvPr id="325" name="TextShape 3"/>
          <p:cNvSpPr txBox="1"/>
          <p:nvPr/>
        </p:nvSpPr>
        <p:spPr>
          <a:xfrm>
            <a:off x="152280" y="1066680"/>
            <a:ext cx="8786520" cy="5257440"/>
          </a:xfrm>
          <a:prstGeom prst="rect">
            <a:avLst/>
          </a:prstGeom>
          <a:gradFill rotWithShape="0">
            <a:gsLst>
              <a:gs pos="0">
                <a:srgbClr val="F8FEC0"/>
              </a:gs>
              <a:gs pos="50000">
                <a:srgbClr val="F5FFA6"/>
              </a:gs>
              <a:gs pos="100000">
                <a:srgbClr val="F8FEC0"/>
              </a:gs>
            </a:gsLst>
            <a:lin ang="948000"/>
          </a:gradFill>
          <a:ln w="9360">
            <a:solidFill>
              <a:srgbClr val="D2DA7A"/>
            </a:solidFill>
            <a:round/>
          </a:ln>
        </p:spPr>
        <p:txBody>
          <a:bodyPr lIns="90000" tIns="45000" rIns="90000" bIns="45000"/>
          <a:lstStyle/>
          <a:p>
            <a:pPr>
              <a:lnSpc>
                <a:spcPct val="100000"/>
              </a:lnSpc>
              <a:spcBef>
                <a:spcPts val="601"/>
              </a:spcBef>
            </a:pPr>
            <a:r>
              <a:rPr lang="en-US" sz="2000" b="0" strike="noStrike" spc="-1">
                <a:solidFill>
                  <a:srgbClr val="000000"/>
                </a:solidFill>
                <a:latin typeface="Gill Sans MT"/>
              </a:rPr>
              <a:t>&lt;?php</a:t>
            </a:r>
          </a:p>
          <a:p>
            <a:pPr>
              <a:lnSpc>
                <a:spcPct val="100000"/>
              </a:lnSpc>
              <a:spcBef>
                <a:spcPts val="601"/>
              </a:spcBef>
            </a:pPr>
            <a:r>
              <a:rPr lang="en-US" sz="2000" b="0" strike="noStrike" spc="-1">
                <a:solidFill>
                  <a:srgbClr val="000000"/>
                </a:solidFill>
                <a:latin typeface="Gill Sans MT"/>
              </a:rPr>
              <a:t>function createTable($data)</a:t>
            </a:r>
          </a:p>
          <a:p>
            <a:pPr>
              <a:lnSpc>
                <a:spcPct val="100000"/>
              </a:lnSpc>
              <a:spcBef>
                <a:spcPts val="601"/>
              </a:spcBef>
            </a:pPr>
            <a:r>
              <a:rPr lang="en-US" sz="2000" b="0" strike="noStrike" spc="-1">
                <a:solidFill>
                  <a:srgbClr val="000000"/>
                </a:solidFill>
                <a:latin typeface="Gill Sans MT"/>
              </a:rPr>
              <a:t>{</a:t>
            </a:r>
          </a:p>
          <a:p>
            <a:pPr>
              <a:lnSpc>
                <a:spcPct val="100000"/>
              </a:lnSpc>
              <a:spcBef>
                <a:spcPts val="601"/>
              </a:spcBef>
            </a:pPr>
            <a:r>
              <a:rPr lang="en-US" sz="2000" b="0" strike="noStrike" spc="-1">
                <a:solidFill>
                  <a:srgbClr val="000000"/>
                </a:solidFill>
                <a:latin typeface="Gill Sans MT"/>
              </a:rPr>
              <a:t>echo "&lt;table border=\"1\"&gt;";</a:t>
            </a:r>
          </a:p>
          <a:p>
            <a:pPr>
              <a:lnSpc>
                <a:spcPct val="100000"/>
              </a:lnSpc>
              <a:spcBef>
                <a:spcPts val="601"/>
              </a:spcBef>
            </a:pPr>
            <a:r>
              <a:rPr lang="en-US" sz="2000" b="0" strike="noStrike" spc="-1">
                <a:solidFill>
                  <a:srgbClr val="000000"/>
                </a:solidFill>
                <a:latin typeface="Gill Sans MT"/>
              </a:rPr>
              <a:t>reset($data);</a:t>
            </a:r>
          </a:p>
          <a:p>
            <a:pPr>
              <a:lnSpc>
                <a:spcPct val="100000"/>
              </a:lnSpc>
              <a:spcBef>
                <a:spcPts val="601"/>
              </a:spcBef>
            </a:pPr>
            <a:r>
              <a:rPr lang="en-US" sz="2000" b="0" strike="noStrike" spc="-1">
                <a:solidFill>
                  <a:srgbClr val="000000"/>
                </a:solidFill>
                <a:latin typeface="Gill Sans MT"/>
              </a:rPr>
              <a:t>$value=current($data);</a:t>
            </a:r>
          </a:p>
          <a:p>
            <a:pPr>
              <a:lnSpc>
                <a:spcPct val="100000"/>
              </a:lnSpc>
              <a:spcBef>
                <a:spcPts val="601"/>
              </a:spcBef>
            </a:pPr>
            <a:r>
              <a:rPr lang="en-US" sz="2000" b="0" strike="noStrike" spc="-1">
                <a:solidFill>
                  <a:srgbClr val="000000"/>
                </a:solidFill>
                <a:latin typeface="Gill Sans MT"/>
              </a:rPr>
              <a:t>while($value){</a:t>
            </a:r>
          </a:p>
          <a:p>
            <a:pPr>
              <a:lnSpc>
                <a:spcPct val="100000"/>
              </a:lnSpc>
              <a:spcBef>
                <a:spcPts val="601"/>
              </a:spcBef>
            </a:pPr>
            <a:r>
              <a:rPr lang="en-US" sz="2000" b="0" strike="noStrike" spc="-1">
                <a:solidFill>
                  <a:srgbClr val="000000"/>
                </a:solidFill>
                <a:latin typeface="Gill Sans MT"/>
              </a:rPr>
              <a:t>echo "&lt;tr&gt;&lt;td&gt;".$value."&lt;/td&gt;&lt;/tr&gt;\n";</a:t>
            </a:r>
          </a:p>
          <a:p>
            <a:pPr>
              <a:lnSpc>
                <a:spcPct val="100000"/>
              </a:lnSpc>
              <a:spcBef>
                <a:spcPts val="601"/>
              </a:spcBef>
            </a:pPr>
            <a:r>
              <a:rPr lang="en-US" sz="2000" b="0" strike="noStrike" spc="-1">
                <a:solidFill>
                  <a:srgbClr val="000000"/>
                </a:solidFill>
                <a:latin typeface="Gill Sans MT"/>
              </a:rPr>
              <a:t>	$value=next($data); </a:t>
            </a:r>
          </a:p>
          <a:p>
            <a:pPr>
              <a:lnSpc>
                <a:spcPct val="100000"/>
              </a:lnSpc>
              <a:spcBef>
                <a:spcPts val="601"/>
              </a:spcBef>
            </a:pPr>
            <a:r>
              <a:rPr lang="en-US" sz="2000" b="0" strike="noStrike" spc="-1">
                <a:solidFill>
                  <a:srgbClr val="000000"/>
                </a:solidFill>
                <a:latin typeface="Gill Sans MT"/>
              </a:rPr>
              <a:t>}</a:t>
            </a:r>
          </a:p>
          <a:p>
            <a:pPr>
              <a:lnSpc>
                <a:spcPct val="100000"/>
              </a:lnSpc>
              <a:spcBef>
                <a:spcPts val="601"/>
              </a:spcBef>
            </a:pPr>
            <a:r>
              <a:rPr lang="en-US" sz="2000" b="0" strike="noStrike" spc="-1">
                <a:solidFill>
                  <a:srgbClr val="000000"/>
                </a:solidFill>
                <a:latin typeface="Gill Sans MT"/>
              </a:rPr>
              <a:t>echo "&lt;/tabel&gt;";</a:t>
            </a:r>
          </a:p>
          <a:p>
            <a:pPr>
              <a:lnSpc>
                <a:spcPct val="100000"/>
              </a:lnSpc>
              <a:spcBef>
                <a:spcPts val="601"/>
              </a:spcBef>
            </a:pPr>
            <a:r>
              <a:rPr lang="en-US" sz="2000" b="0" strike="noStrike" spc="-1">
                <a:solidFill>
                  <a:srgbClr val="000000"/>
                </a:solidFill>
                <a:latin typeface="Gill Sans MT"/>
              </a:rPr>
              <a:t>}</a:t>
            </a:r>
          </a:p>
          <a:p>
            <a:pPr>
              <a:lnSpc>
                <a:spcPct val="100000"/>
              </a:lnSpc>
              <a:spcBef>
                <a:spcPts val="601"/>
              </a:spcBef>
            </a:pPr>
            <a:r>
              <a:rPr lang="en-US" sz="2000" b="0" strike="noStrike" spc="-1">
                <a:solidFill>
                  <a:srgbClr val="000000"/>
                </a:solidFill>
                <a:latin typeface="Gill Sans MT"/>
              </a:rPr>
              <a:t>?&gt;</a:t>
            </a:r>
          </a:p>
          <a:p>
            <a:pPr>
              <a:lnSpc>
                <a:spcPct val="100000"/>
              </a:lnSpc>
              <a:spcBef>
                <a:spcPts val="601"/>
              </a:spcBef>
            </a:pPr>
            <a:endParaRPr lang="en-US" sz="2000" b="0" strike="noStrike" spc="-1">
              <a:solidFill>
                <a:srgbClr val="000000"/>
              </a:solidFill>
              <a:latin typeface="Gill Sans MT"/>
            </a:endParaRPr>
          </a:p>
        </p:txBody>
      </p:sp>
      <p:sp>
        <p:nvSpPr>
          <p:cNvPr id="326" name="CustomShape 4"/>
          <p:cNvSpPr/>
          <p:nvPr/>
        </p:nvSpPr>
        <p:spPr>
          <a:xfrm>
            <a:off x="4504680" y="1422360"/>
            <a:ext cx="4768200" cy="2436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200" b="0" strike="noStrike" spc="-1">
                <a:solidFill>
                  <a:srgbClr val="000000"/>
                </a:solidFill>
                <a:latin typeface="Gill Sans MT"/>
              </a:rPr>
              <a:t>&lt;?php</a:t>
            </a:r>
            <a:endParaRPr lang="en-US" sz="2200" b="0" strike="noStrike" spc="-1">
              <a:latin typeface="Arial"/>
            </a:endParaRPr>
          </a:p>
          <a:p>
            <a:pPr>
              <a:lnSpc>
                <a:spcPct val="100000"/>
              </a:lnSpc>
            </a:pPr>
            <a:r>
              <a:rPr lang="en-US" sz="2200" b="0" strike="noStrike" spc="-1">
                <a:solidFill>
                  <a:srgbClr val="000000"/>
                </a:solidFill>
                <a:latin typeface="Gill Sans MT"/>
              </a:rPr>
              <a:t>$sampleArray = array("mango", </a:t>
            </a:r>
            <a:endParaRPr lang="en-US" sz="2200" b="0" strike="noStrike" spc="-1">
              <a:latin typeface="Arial"/>
            </a:endParaRPr>
          </a:p>
          <a:p>
            <a:pPr>
              <a:lnSpc>
                <a:spcPct val="100000"/>
              </a:lnSpc>
            </a:pPr>
            <a:r>
              <a:rPr lang="en-US" sz="2200" b="0" strike="noStrike" spc="-1">
                <a:solidFill>
                  <a:srgbClr val="000000"/>
                </a:solidFill>
                <a:latin typeface="Gill Sans MT"/>
              </a:rPr>
              <a:t>			"banana", </a:t>
            </a:r>
            <a:endParaRPr lang="en-US" sz="2200" b="0" strike="noStrike" spc="-1">
              <a:latin typeface="Arial"/>
            </a:endParaRPr>
          </a:p>
          <a:p>
            <a:pPr>
              <a:lnSpc>
                <a:spcPct val="100000"/>
              </a:lnSpc>
            </a:pPr>
            <a:r>
              <a:rPr lang="en-US" sz="2200" b="0" strike="noStrike" spc="-1">
                <a:solidFill>
                  <a:srgbClr val="000000"/>
                </a:solidFill>
                <a:latin typeface="Gill Sans MT"/>
              </a:rPr>
              <a:t>			"orange");</a:t>
            </a:r>
            <a:endParaRPr lang="en-US" sz="2200" b="0" strike="noStrike" spc="-1">
              <a:latin typeface="Arial"/>
            </a:endParaRPr>
          </a:p>
          <a:p>
            <a:pPr>
              <a:lnSpc>
                <a:spcPct val="100000"/>
              </a:lnSpc>
            </a:pPr>
            <a:r>
              <a:rPr lang="en-US" sz="2200" b="0" strike="noStrike" spc="-1">
                <a:solidFill>
                  <a:srgbClr val="000000"/>
                </a:solidFill>
                <a:latin typeface="Gill Sans MT"/>
              </a:rPr>
              <a:t>createTable($sampleArray);</a:t>
            </a:r>
            <a:endParaRPr lang="en-US" sz="2200" b="0" strike="noStrike" spc="-1">
              <a:latin typeface="Arial"/>
            </a:endParaRPr>
          </a:p>
          <a:p>
            <a:pPr>
              <a:lnSpc>
                <a:spcPct val="100000"/>
              </a:lnSpc>
            </a:pPr>
            <a:r>
              <a:rPr lang="en-US" sz="2200" b="0" strike="noStrike" spc="-1">
                <a:solidFill>
                  <a:srgbClr val="000000"/>
                </a:solidFill>
                <a:latin typeface="Gill Sans MT"/>
              </a:rPr>
              <a:t>?&gt;</a:t>
            </a:r>
            <a:endParaRPr lang="en-US" sz="2200" b="0" strike="noStrike" spc="-1">
              <a:latin typeface="Arial"/>
            </a:endParaRPr>
          </a:p>
          <a:p>
            <a:pPr>
              <a:lnSpc>
                <a:spcPct val="100000"/>
              </a:lnSpc>
            </a:pPr>
            <a:r>
              <a:rPr lang="en-US" sz="2200" b="0" strike="noStrike" spc="-1">
                <a:solidFill>
                  <a:srgbClr val="FF0000"/>
                </a:solidFill>
                <a:latin typeface="Gill Sans MT"/>
              </a:rPr>
              <a:t>Passing argument to function</a:t>
            </a:r>
            <a:endParaRPr lang="en-US" sz="2200" b="0" strike="noStrike" spc="-1">
              <a:latin typeface="Arial"/>
            </a:endParaRPr>
          </a:p>
        </p:txBody>
      </p:sp>
      <p:sp>
        <p:nvSpPr>
          <p:cNvPr id="327" name="CustomShape 5"/>
          <p:cNvSpPr/>
          <p:nvPr/>
        </p:nvSpPr>
        <p:spPr>
          <a:xfrm>
            <a:off x="4419720" y="1066680"/>
            <a:ext cx="151920" cy="525744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328" name="CustomShape 6"/>
          <p:cNvSpPr/>
          <p:nvPr/>
        </p:nvSpPr>
        <p:spPr>
          <a:xfrm flipV="1">
            <a:off x="6553080" y="3199680"/>
            <a:ext cx="75960" cy="380520"/>
          </a:xfrm>
          <a:custGeom>
            <a:avLst/>
            <a:gdLst/>
            <a:ahLst/>
            <a:cxnLst/>
            <a:rect l="l" t="t" r="r" b="b"/>
            <a:pathLst>
              <a:path w="21600" h="21600">
                <a:moveTo>
                  <a:pt x="0" y="0"/>
                </a:moveTo>
                <a:lnTo>
                  <a:pt x="21600" y="21600"/>
                </a:lnTo>
              </a:path>
            </a:pathLst>
          </a:custGeom>
          <a:noFill/>
          <a:ln w="57240">
            <a:round/>
            <a:tailEnd type="triangle" w="med" len="med"/>
          </a:ln>
        </p:spPr>
        <p:style>
          <a:lnRef idx="1">
            <a:schemeClr val="accent1"/>
          </a:lnRef>
          <a:fillRef idx="0">
            <a:schemeClr val="accent1"/>
          </a:fillRef>
          <a:effectRef idx="0">
            <a:schemeClr val="accent1"/>
          </a:effectRef>
          <a:fontRef idx="minor"/>
        </p:style>
      </p:sp>
      <p:pic>
        <p:nvPicPr>
          <p:cNvPr id="329" name="Picture 2"/>
          <p:cNvPicPr/>
          <p:nvPr/>
        </p:nvPicPr>
        <p:blipFill>
          <a:blip r:embed="rId3"/>
          <a:stretch/>
        </p:blipFill>
        <p:spPr>
          <a:xfrm>
            <a:off x="4495680" y="4343400"/>
            <a:ext cx="4659120" cy="2514240"/>
          </a:xfrm>
          <a:prstGeom prst="rect">
            <a:avLst/>
          </a:prstGeom>
          <a:ln>
            <a:noFill/>
          </a:ln>
        </p:spPr>
      </p:pic>
      <p:sp>
        <p:nvSpPr>
          <p:cNvPr id="330" name="CustomShape 7"/>
          <p:cNvSpPr/>
          <p:nvPr/>
        </p:nvSpPr>
        <p:spPr>
          <a:xfrm>
            <a:off x="7576560" y="5369760"/>
            <a:ext cx="133488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strike="noStrike" spc="-1">
                <a:solidFill>
                  <a:srgbClr val="FF0000"/>
                </a:solidFill>
                <a:latin typeface="Gill Sans MT"/>
              </a:rPr>
              <a:t>Output </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TextShape 1"/>
          <p:cNvSpPr txBox="1"/>
          <p:nvPr/>
        </p:nvSpPr>
        <p:spPr>
          <a:xfrm>
            <a:off x="457200" y="152280"/>
            <a:ext cx="8229240" cy="990360"/>
          </a:xfrm>
          <a:prstGeom prst="rect">
            <a:avLst/>
          </a:prstGeom>
          <a:noFill/>
          <a:ln>
            <a:noFill/>
          </a:ln>
        </p:spPr>
        <p:txBody>
          <a:bodyPr lIns="90000" tIns="45000" rIns="90000" bIns="45000" anchor="b">
            <a:normAutofit/>
          </a:bodyPr>
          <a:lstStyle/>
          <a:p>
            <a:pPr>
              <a:lnSpc>
                <a:spcPct val="100000"/>
              </a:lnSpc>
            </a:pPr>
            <a:r>
              <a:rPr lang="en-US" sz="3200" b="0" strike="noStrike" spc="-1">
                <a:solidFill>
                  <a:srgbClr val="464653"/>
                </a:solidFill>
                <a:latin typeface="Bookman Old Style"/>
              </a:rPr>
              <a:t>Reading assignment </a:t>
            </a:r>
            <a:endParaRPr lang="en-US" sz="3200" b="0" strike="noStrike" spc="-1">
              <a:solidFill>
                <a:srgbClr val="000000"/>
              </a:solidFill>
              <a:latin typeface="Gill Sans MT"/>
            </a:endParaRPr>
          </a:p>
        </p:txBody>
      </p:sp>
      <p:sp>
        <p:nvSpPr>
          <p:cNvPr id="332" name="TextShape 2"/>
          <p:cNvSpPr txBox="1"/>
          <p:nvPr/>
        </p:nvSpPr>
        <p:spPr>
          <a:xfrm>
            <a:off x="612720" y="6356520"/>
            <a:ext cx="1980720" cy="365400"/>
          </a:xfrm>
          <a:prstGeom prst="rect">
            <a:avLst/>
          </a:prstGeom>
          <a:noFill/>
          <a:ln>
            <a:noFill/>
          </a:ln>
        </p:spPr>
        <p:txBody>
          <a:bodyPr lIns="90000" tIns="45000" rIns="90000" bIns="45000"/>
          <a:lstStyle/>
          <a:p>
            <a:pPr>
              <a:lnSpc>
                <a:spcPct val="100000"/>
              </a:lnSpc>
            </a:pPr>
            <a:fld id="{346C2A47-CDB7-4293-AE72-8F5DCECC7A9C}" type="slidenum">
              <a:rPr lang="en-US" sz="1400" b="0" strike="noStrike" spc="-1">
                <a:solidFill>
                  <a:srgbClr val="464653"/>
                </a:solidFill>
                <a:latin typeface="Gill Sans MT"/>
              </a:rPr>
              <a:t>57</a:t>
            </a:fld>
            <a:endParaRPr lang="en-US" sz="1400" b="0" strike="noStrike" spc="-1">
              <a:latin typeface="Times New Roman"/>
            </a:endParaRPr>
          </a:p>
        </p:txBody>
      </p:sp>
      <p:sp>
        <p:nvSpPr>
          <p:cNvPr id="333" name="TextShape 3"/>
          <p:cNvSpPr txBox="1"/>
          <p:nvPr/>
        </p:nvSpPr>
        <p:spPr>
          <a:xfrm>
            <a:off x="457200" y="1219320"/>
            <a:ext cx="8229240" cy="4937400"/>
          </a:xfrm>
          <a:prstGeom prst="rect">
            <a:avLst/>
          </a:prstGeom>
          <a:noFill/>
          <a:ln>
            <a:noFill/>
          </a:ln>
        </p:spPr>
        <p:txBody>
          <a:bodyPr lIns="90000" tIns="45000" rIns="90000" bIns="45000"/>
          <a:lstStyle/>
          <a:p>
            <a:pPr marL="274320" indent="-27396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Read the following concepts in PHP</a:t>
            </a:r>
          </a:p>
          <a:p>
            <a:pPr marL="548640" lvl="1" indent="-273960">
              <a:lnSpc>
                <a:spcPct val="100000"/>
              </a:lnSpc>
              <a:spcBef>
                <a:spcPts val="499"/>
              </a:spcBef>
              <a:buClr>
                <a:srgbClr val="9FB8CD"/>
              </a:buClr>
              <a:buSzPct val="76000"/>
              <a:buFont typeface="Wingdings 3" charset="2"/>
              <a:buChar char=""/>
            </a:pPr>
            <a:r>
              <a:rPr lang="en-US" sz="2300" b="0" strike="noStrike" spc="-1">
                <a:solidFill>
                  <a:srgbClr val="464653"/>
                </a:solidFill>
                <a:latin typeface="Gill Sans MT"/>
              </a:rPr>
              <a:t>Passing by value </a:t>
            </a:r>
            <a:endParaRPr lang="en-US" sz="2300" b="0" strike="noStrike" spc="-1">
              <a:solidFill>
                <a:srgbClr val="000000"/>
              </a:solidFill>
              <a:latin typeface="Gill Sans MT"/>
            </a:endParaRPr>
          </a:p>
          <a:p>
            <a:pPr marL="548640" lvl="1" indent="-273960">
              <a:lnSpc>
                <a:spcPct val="100000"/>
              </a:lnSpc>
              <a:spcBef>
                <a:spcPts val="499"/>
              </a:spcBef>
              <a:buClr>
                <a:srgbClr val="9FB8CD"/>
              </a:buClr>
              <a:buSzPct val="76000"/>
              <a:buFont typeface="Wingdings 3" charset="2"/>
              <a:buChar char=""/>
            </a:pPr>
            <a:r>
              <a:rPr lang="en-US" sz="2300" b="0" strike="noStrike" spc="-1">
                <a:solidFill>
                  <a:srgbClr val="464653"/>
                </a:solidFill>
                <a:latin typeface="Gill Sans MT"/>
              </a:rPr>
              <a:t>Passing by reference</a:t>
            </a:r>
            <a:endParaRPr lang="en-US" sz="2300" b="0" strike="noStrike" spc="-1">
              <a:solidFill>
                <a:srgbClr val="000000"/>
              </a:solidFill>
              <a:latin typeface="Gill Sans MT"/>
            </a:endParaRPr>
          </a:p>
          <a:p>
            <a:pPr marL="548640" lvl="1" indent="-273960">
              <a:lnSpc>
                <a:spcPct val="100000"/>
              </a:lnSpc>
              <a:spcBef>
                <a:spcPts val="499"/>
              </a:spcBef>
              <a:buClr>
                <a:srgbClr val="9FB8CD"/>
              </a:buClr>
              <a:buSzPct val="76000"/>
              <a:buFont typeface="Wingdings 3" charset="2"/>
              <a:buChar char=""/>
            </a:pPr>
            <a:r>
              <a:rPr lang="en-US" sz="2300" b="0" strike="noStrike" spc="-1">
                <a:solidFill>
                  <a:srgbClr val="464653"/>
                </a:solidFill>
                <a:latin typeface="Gill Sans MT"/>
              </a:rPr>
              <a:t>Recursive function </a:t>
            </a:r>
            <a:endParaRPr lang="en-US" sz="2300" b="0" strike="noStrike" spc="-1">
              <a:solidFill>
                <a:srgbClr val="000000"/>
              </a:solidFill>
              <a:latin typeface="Gill Sans MT"/>
            </a:endParaRPr>
          </a:p>
          <a:p>
            <a:pPr marL="548640" lvl="1" indent="-273960">
              <a:lnSpc>
                <a:spcPct val="100000"/>
              </a:lnSpc>
              <a:spcBef>
                <a:spcPts val="499"/>
              </a:spcBef>
              <a:buClr>
                <a:srgbClr val="9FB8CD"/>
              </a:buClr>
              <a:buSzPct val="76000"/>
              <a:buFont typeface="Wingdings 3" charset="2"/>
              <a:buChar char=""/>
            </a:pPr>
            <a:r>
              <a:rPr lang="en-US" sz="2300" b="0" strike="noStrike" spc="-1">
                <a:solidFill>
                  <a:srgbClr val="464653"/>
                </a:solidFill>
                <a:latin typeface="Gill Sans MT"/>
              </a:rPr>
              <a:t>Namespaces </a:t>
            </a:r>
            <a:endParaRPr lang="en-US" sz="2300" b="0" strike="noStrike" spc="-1">
              <a:solidFill>
                <a:srgbClr val="000000"/>
              </a:solidFill>
              <a:latin typeface="Gill Sans MT"/>
            </a:endParaRPr>
          </a:p>
          <a:p>
            <a:pPr>
              <a:lnSpc>
                <a:spcPct val="100000"/>
              </a:lnSpc>
              <a:spcBef>
                <a:spcPts val="601"/>
              </a:spcBef>
            </a:pPr>
            <a:endParaRPr lang="en-US" sz="2300" b="0" strike="noStrike" spc="-1">
              <a:solidFill>
                <a:srgbClr val="000000"/>
              </a:solidFill>
              <a:latin typeface="Gill Sans MT"/>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1219320" y="3886200"/>
            <a:ext cx="68572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algn="ctr">
              <a:lnSpc>
                <a:spcPct val="100000"/>
              </a:lnSpc>
            </a:pPr>
            <a:r>
              <a:rPr lang="en-US" sz="3200" b="1" strike="noStrike" spc="-1" dirty="0">
                <a:solidFill>
                  <a:srgbClr val="000000"/>
                </a:solidFill>
                <a:latin typeface="Bookman Old Style"/>
              </a:rPr>
              <a:t> Database manipulation using PHP</a:t>
            </a:r>
            <a:endParaRPr lang="en-US" sz="3200" b="0" strike="noStrike" spc="-1" dirty="0">
              <a:latin typeface="Arial"/>
            </a:endParaRPr>
          </a:p>
        </p:txBody>
      </p:sp>
      <p:sp>
        <p:nvSpPr>
          <p:cNvPr id="93" name="CustomShape 2"/>
          <p:cNvSpPr/>
          <p:nvPr/>
        </p:nvSpPr>
        <p:spPr>
          <a:xfrm>
            <a:off x="1219320" y="5124600"/>
            <a:ext cx="6857280" cy="532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spcBef>
                <a:spcPts val="601"/>
              </a:spcBef>
            </a:pPr>
            <a:endParaRPr lang="en-US" sz="2000" b="0" strike="noStrike" spc="-1" dirty="0">
              <a:latin typeface="Arial"/>
            </a:endParaRPr>
          </a:p>
        </p:txBody>
      </p:sp>
    </p:spTree>
    <p:extLst>
      <p:ext uri="{BB962C8B-B14F-4D97-AF65-F5344CB8AC3E}">
        <p14:creationId xmlns:p14="http://schemas.microsoft.com/office/powerpoint/2010/main" val="318412706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 name="Group 1"/>
          <p:cNvGrpSpPr/>
          <p:nvPr/>
        </p:nvGrpSpPr>
        <p:grpSpPr>
          <a:xfrm>
            <a:off x="152280" y="82440"/>
            <a:ext cx="8649720" cy="6621840"/>
            <a:chOff x="152280" y="82440"/>
            <a:chExt cx="8649720" cy="6621840"/>
          </a:xfrm>
        </p:grpSpPr>
        <p:pic>
          <p:nvPicPr>
            <p:cNvPr id="95" name="Picture 5"/>
            <p:cNvPicPr/>
            <p:nvPr/>
          </p:nvPicPr>
          <p:blipFill>
            <a:blip r:embed="rId2"/>
            <a:stretch/>
          </p:blipFill>
          <p:spPr>
            <a:xfrm>
              <a:off x="152280" y="2895480"/>
              <a:ext cx="8649720" cy="3656880"/>
            </a:xfrm>
            <a:prstGeom prst="rect">
              <a:avLst/>
            </a:prstGeom>
            <a:ln>
              <a:noFill/>
            </a:ln>
          </p:spPr>
        </p:pic>
        <p:sp>
          <p:nvSpPr>
            <p:cNvPr id="96" name="CustomShape 2"/>
            <p:cNvSpPr/>
            <p:nvPr/>
          </p:nvSpPr>
          <p:spPr>
            <a:xfrm>
              <a:off x="5077080" y="5791320"/>
              <a:ext cx="3361320" cy="912960"/>
            </a:xfrm>
            <a:prstGeom prst="rect">
              <a:avLst/>
            </a:prstGeom>
            <a:gradFill rotWithShape="0">
              <a:gsLst>
                <a:gs pos="0">
                  <a:srgbClr val="F8FEC0"/>
                </a:gs>
                <a:gs pos="50000">
                  <a:srgbClr val="F5FFA6"/>
                </a:gs>
                <a:gs pos="100000">
                  <a:srgbClr val="F8FEC0"/>
                </a:gs>
              </a:gsLst>
              <a:lin ang="948000"/>
            </a:gradFill>
            <a:ln w="9360">
              <a:noFill/>
            </a:ln>
            <a:effectLst>
              <a:outerShdw dist="241051" dir="11518873">
                <a:srgbClr val="000000">
                  <a:alpha val="18000"/>
                </a:srgbClr>
              </a:outerShdw>
            </a:effectLst>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1800" b="0" strike="noStrike" spc="-1">
                  <a:solidFill>
                    <a:srgbClr val="000000"/>
                  </a:solidFill>
                  <a:latin typeface="Gill Sans MT"/>
                  <a:ea typeface="DejaVu Sans"/>
                </a:rPr>
                <a:t>Software to process queries</a:t>
              </a:r>
              <a:endParaRPr lang="en-US" sz="1800" b="0" strike="noStrike" spc="-1">
                <a:latin typeface="Arial"/>
              </a:endParaRPr>
            </a:p>
            <a:p>
              <a:pPr algn="ctr">
                <a:lnSpc>
                  <a:spcPct val="100000"/>
                </a:lnSpc>
              </a:pPr>
              <a:r>
                <a:rPr lang="en-US" sz="1800" b="0" strike="noStrike" spc="-1">
                  <a:solidFill>
                    <a:srgbClr val="000000"/>
                  </a:solidFill>
                  <a:latin typeface="Gill Sans MT"/>
                  <a:ea typeface="DejaVu Sans"/>
                </a:rPr>
                <a:t>+ </a:t>
              </a:r>
              <a:endParaRPr lang="en-US" sz="1800" b="0" strike="noStrike" spc="-1">
                <a:latin typeface="Arial"/>
              </a:endParaRPr>
            </a:p>
            <a:p>
              <a:pPr algn="ctr">
                <a:lnSpc>
                  <a:spcPct val="100000"/>
                </a:lnSpc>
              </a:pPr>
              <a:r>
                <a:rPr lang="en-US" sz="1800" b="0" strike="noStrike" spc="-1">
                  <a:solidFill>
                    <a:srgbClr val="000000"/>
                  </a:solidFill>
                  <a:latin typeface="Gill Sans MT"/>
                  <a:ea typeface="DejaVu Sans"/>
                </a:rPr>
                <a:t>Software to access data</a:t>
              </a:r>
              <a:endParaRPr lang="en-US" sz="1800" b="0" strike="noStrike" spc="-1">
                <a:latin typeface="Arial"/>
              </a:endParaRPr>
            </a:p>
          </p:txBody>
        </p:sp>
        <p:sp>
          <p:nvSpPr>
            <p:cNvPr id="97" name="CustomShape 3"/>
            <p:cNvSpPr/>
            <p:nvPr/>
          </p:nvSpPr>
          <p:spPr>
            <a:xfrm>
              <a:off x="5257800" y="5257800"/>
              <a:ext cx="723240" cy="635760"/>
            </a:xfrm>
            <a:custGeom>
              <a:avLst/>
              <a:gdLst/>
              <a:ahLst/>
              <a:cxnLst/>
              <a:rect l="l" t="t" r="r" b="b"/>
              <a:pathLst>
                <a:path w="21600" h="21600">
                  <a:moveTo>
                    <a:pt x="0" y="0"/>
                  </a:moveTo>
                  <a:lnTo>
                    <a:pt x="21600" y="21600"/>
                  </a:lnTo>
                </a:path>
              </a:pathLst>
            </a:custGeom>
            <a:noFill/>
            <a:ln w="38160" cap="rnd">
              <a:solidFill>
                <a:srgbClr val="C00000"/>
              </a:solidFill>
              <a:custDash>
                <a:ds d="100000" sp="100000"/>
              </a:custDash>
              <a:round/>
              <a:headEnd type="triangle" w="med" len="med"/>
              <a:tailEnd type="triangle" w="med" len="med"/>
            </a:ln>
            <a:effectLst>
              <a:outerShdw dist="37674" dir="8100000">
                <a:srgbClr val="000000">
                  <a:alpha val="40000"/>
                </a:srgbClr>
              </a:outerShdw>
            </a:effectLst>
          </p:spPr>
          <p:style>
            <a:lnRef idx="0">
              <a:scrgbClr r="0" g="0" b="0"/>
            </a:lnRef>
            <a:fillRef idx="0">
              <a:scrgbClr r="0" g="0" b="0"/>
            </a:fillRef>
            <a:effectRef idx="0">
              <a:scrgbClr r="0" g="0" b="0"/>
            </a:effectRef>
            <a:fontRef idx="minor"/>
          </p:style>
        </p:sp>
        <p:sp>
          <p:nvSpPr>
            <p:cNvPr id="98" name="CustomShape 4"/>
            <p:cNvSpPr/>
            <p:nvPr/>
          </p:nvSpPr>
          <p:spPr>
            <a:xfrm>
              <a:off x="1188720" y="82440"/>
              <a:ext cx="30888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0" strike="noStrike" spc="-1">
                  <a:solidFill>
                    <a:srgbClr val="000000"/>
                  </a:solidFill>
                  <a:latin typeface="Times New Roman"/>
                  <a:ea typeface="DejaVu Sans"/>
                </a:rPr>
                <a:t>1</a:t>
              </a:r>
              <a:endParaRPr lang="en-US" sz="2000" b="0" strike="noStrike" spc="-1">
                <a:latin typeface="Arial"/>
              </a:endParaRPr>
            </a:p>
          </p:txBody>
        </p:sp>
      </p:grpSp>
      <p:sp>
        <p:nvSpPr>
          <p:cNvPr id="99" name="CustomShape 5"/>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100000"/>
              </a:lnSpc>
            </a:pPr>
            <a:r>
              <a:rPr lang="en-US" sz="3200" b="0" strike="noStrike" spc="-1">
                <a:solidFill>
                  <a:srgbClr val="FF0000"/>
                </a:solidFill>
                <a:latin typeface="Bookman Old Style"/>
              </a:rPr>
              <a:t>Review on Database terms</a:t>
            </a:r>
            <a:r>
              <a:rPr lang="en-US" sz="3200" b="0" strike="noStrike" spc="-1">
                <a:solidFill>
                  <a:srgbClr val="464653"/>
                </a:solidFill>
                <a:latin typeface="Bookman Old Style"/>
              </a:rPr>
              <a:t> </a:t>
            </a:r>
            <a:endParaRPr lang="en-US" sz="3200" b="0" strike="noStrike" spc="-1">
              <a:latin typeface="Arial"/>
            </a:endParaRPr>
          </a:p>
        </p:txBody>
      </p:sp>
      <p:sp>
        <p:nvSpPr>
          <p:cNvPr id="100" name="CustomShape 6"/>
          <p:cNvSpPr/>
          <p:nvPr/>
        </p:nvSpPr>
        <p:spPr>
          <a:xfrm>
            <a:off x="457200" y="1234440"/>
            <a:ext cx="8228880" cy="493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74320" indent="-273600">
              <a:lnSpc>
                <a:spcPct val="100000"/>
              </a:lnSpc>
              <a:spcBef>
                <a:spcPts val="601"/>
              </a:spcBef>
              <a:buClr>
                <a:srgbClr val="727CA3"/>
              </a:buClr>
              <a:buSzPct val="76000"/>
              <a:buFont typeface="Wingdings 3" charset="2"/>
              <a:buChar char=""/>
            </a:pPr>
            <a:r>
              <a:rPr lang="en-US" sz="2600" b="1" strike="noStrike" spc="-1">
                <a:solidFill>
                  <a:srgbClr val="000000"/>
                </a:solidFill>
                <a:latin typeface="Gill Sans MT"/>
              </a:rPr>
              <a:t>Database:</a:t>
            </a:r>
            <a:r>
              <a:rPr lang="en-US" sz="2600" b="0" strike="noStrike" spc="-1">
                <a:solidFill>
                  <a:srgbClr val="000000"/>
                </a:solidFill>
                <a:latin typeface="Gill Sans MT"/>
              </a:rPr>
              <a:t> is a collection of related data</a:t>
            </a:r>
            <a:endParaRPr lang="en-US" sz="26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400" b="1" strike="noStrike" spc="-1">
                <a:solidFill>
                  <a:srgbClr val="000000"/>
                </a:solidFill>
                <a:latin typeface="Gill Sans MT"/>
              </a:rPr>
              <a:t>Database Management System (DBMS)</a:t>
            </a:r>
            <a:r>
              <a:rPr lang="en-US" sz="2400" b="0" strike="noStrike" spc="-1">
                <a:solidFill>
                  <a:srgbClr val="000000"/>
                </a:solidFill>
                <a:latin typeface="Gill Sans MT"/>
              </a:rPr>
              <a:t>: A software package/ system to facilitate the creation and maintenance of a computerized database.</a:t>
            </a:r>
            <a:endParaRPr lang="en-US" sz="2400" b="0" strike="noStrike" spc="-1">
              <a:latin typeface="Arial"/>
            </a:endParaRPr>
          </a:p>
          <a:p>
            <a:pPr>
              <a:lnSpc>
                <a:spcPct val="100000"/>
              </a:lnSpc>
              <a:spcBef>
                <a:spcPts val="601"/>
              </a:spcBef>
            </a:pPr>
            <a:endParaRPr lang="en-US" sz="2400" b="0" strike="noStrike" spc="-1">
              <a:latin typeface="Arial"/>
            </a:endParaRPr>
          </a:p>
        </p:txBody>
      </p:sp>
      <p:sp>
        <p:nvSpPr>
          <p:cNvPr id="101" name="CustomShape 7"/>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83448851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457200" y="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rPr>
              <a:t>Introduction </a:t>
            </a:r>
            <a:endParaRPr lang="en-US" sz="3200" b="0" strike="noStrike" spc="-1">
              <a:latin typeface="Arial"/>
            </a:endParaRPr>
          </a:p>
        </p:txBody>
      </p:sp>
      <p:sp>
        <p:nvSpPr>
          <p:cNvPr id="151" name="CustomShape 2"/>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A3412FB-7099-4560-9E29-40943EBDD24E}" type="slidenum">
              <a:rPr lang="en-US" sz="1400" b="0" strike="noStrike" spc="-1">
                <a:solidFill>
                  <a:srgbClr val="464653"/>
                </a:solidFill>
                <a:latin typeface="Gill Sans MT"/>
              </a:rPr>
              <a:t>6</a:t>
            </a:fld>
            <a:endParaRPr lang="en-US" sz="1400" b="0" strike="noStrike" spc="-1">
              <a:latin typeface="Arial"/>
            </a:endParaRPr>
          </a:p>
        </p:txBody>
      </p:sp>
      <p:sp>
        <p:nvSpPr>
          <p:cNvPr id="152" name="CustomShape 3"/>
          <p:cNvSpPr/>
          <p:nvPr/>
        </p:nvSpPr>
        <p:spPr>
          <a:xfrm>
            <a:off x="152280" y="1143000"/>
            <a:ext cx="8838360" cy="525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3600" algn="just">
              <a:lnSpc>
                <a:spcPct val="100000"/>
              </a:lnSpc>
              <a:spcBef>
                <a:spcPts val="601"/>
              </a:spcBef>
              <a:buClr>
                <a:srgbClr val="727CA3"/>
              </a:buClr>
              <a:buSzPct val="76000"/>
              <a:buFont typeface="Wingdings 3" charset="2"/>
              <a:buChar char=""/>
            </a:pPr>
            <a:r>
              <a:rPr lang="en-US" sz="2800" b="0" strike="noStrike" spc="-1">
                <a:solidFill>
                  <a:srgbClr val="000000"/>
                </a:solidFill>
                <a:latin typeface="Nyala"/>
              </a:rPr>
              <a:t>It is integrated with a number of popular databases, including MySQL, PostgreSQL, Oracle, Sybase, Informix, and Microsoft SQL Server</a:t>
            </a:r>
            <a:endParaRPr lang="en-US" sz="2800" b="0" strike="noStrike" spc="-1">
              <a:latin typeface="Arial"/>
            </a:endParaRPr>
          </a:p>
          <a:p>
            <a:pPr marL="274320" indent="-273600" algn="just">
              <a:lnSpc>
                <a:spcPct val="100000"/>
              </a:lnSpc>
              <a:spcBef>
                <a:spcPts val="601"/>
              </a:spcBef>
              <a:buClr>
                <a:srgbClr val="727CA3"/>
              </a:buClr>
              <a:buSzPct val="76000"/>
              <a:buFont typeface="Wingdings 3" charset="2"/>
              <a:buChar char=""/>
            </a:pPr>
            <a:r>
              <a:rPr lang="en-US" sz="2800" b="0" strike="noStrike" spc="-1">
                <a:solidFill>
                  <a:srgbClr val="000000"/>
                </a:solidFill>
                <a:latin typeface="Nyala"/>
              </a:rPr>
              <a:t>PHP supports a large number of major protocols</a:t>
            </a:r>
            <a:endParaRPr lang="en-US" sz="2800" b="0" strike="noStrike" spc="-1">
              <a:latin typeface="Arial"/>
            </a:endParaRPr>
          </a:p>
          <a:p>
            <a:pPr marL="274320" indent="-273600" algn="just">
              <a:lnSpc>
                <a:spcPct val="100000"/>
              </a:lnSpc>
              <a:spcBef>
                <a:spcPts val="601"/>
              </a:spcBef>
              <a:buClr>
                <a:srgbClr val="727CA3"/>
              </a:buClr>
              <a:buSzPct val="76000"/>
              <a:buFont typeface="Wingdings 3" charset="2"/>
              <a:buChar char=""/>
            </a:pPr>
            <a:r>
              <a:rPr lang="en-US" sz="2800" b="0" strike="noStrike" spc="-1">
                <a:solidFill>
                  <a:srgbClr val="000000"/>
                </a:solidFill>
                <a:latin typeface="Nyala"/>
              </a:rPr>
              <a:t>PHP4 added support for Java and distributed object architectures (COM and CORBA), making n-tier development a possibility</a:t>
            </a:r>
            <a:endParaRPr lang="en-US" sz="2800" b="0" strike="noStrike" spc="-1">
              <a:latin typeface="Arial"/>
            </a:endParaRPr>
          </a:p>
          <a:p>
            <a:pPr marL="274320" indent="-273600" algn="just">
              <a:lnSpc>
                <a:spcPct val="100000"/>
              </a:lnSpc>
              <a:spcBef>
                <a:spcPts val="601"/>
              </a:spcBef>
              <a:buClr>
                <a:srgbClr val="727CA3"/>
              </a:buClr>
              <a:buSzPct val="76000"/>
              <a:buFont typeface="Wingdings 3" charset="2"/>
              <a:buChar char=""/>
            </a:pPr>
            <a:r>
              <a:rPr lang="en-US" sz="2800" b="0" strike="noStrike" spc="-1">
                <a:solidFill>
                  <a:srgbClr val="000000"/>
                </a:solidFill>
                <a:latin typeface="Nyala"/>
              </a:rPr>
              <a:t>PHP Syntax is C-Like</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lnSpcReduction="10000"/>
          </a:bodyPr>
          <a:lstStyle/>
          <a:p>
            <a:pPr>
              <a:lnSpc>
                <a:spcPct val="100000"/>
              </a:lnSpc>
            </a:pPr>
            <a:r>
              <a:rPr lang="en-US" sz="3200" b="1" strike="noStrike" spc="-1">
                <a:solidFill>
                  <a:srgbClr val="464653"/>
                </a:solidFill>
                <a:latin typeface="Bookman Old Style"/>
              </a:rPr>
              <a:t>Relational DataBase Management System (RDBMS)</a:t>
            </a:r>
            <a:endParaRPr lang="en-US" sz="3200" b="0" strike="noStrike" spc="-1">
              <a:latin typeface="Arial"/>
            </a:endParaRPr>
          </a:p>
        </p:txBody>
      </p:sp>
      <p:sp>
        <p:nvSpPr>
          <p:cNvPr id="103" name="CustomShape 2"/>
          <p:cNvSpPr/>
          <p:nvPr/>
        </p:nvSpPr>
        <p:spPr>
          <a:xfrm>
            <a:off x="457200" y="1219320"/>
            <a:ext cx="8228880" cy="493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74320" indent="-27360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Enables you to implement a database with tables, columns and indexes. </a:t>
            </a:r>
            <a:endParaRPr lang="en-US" sz="26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Guarantees the Referential Integrity between rows of various tables. </a:t>
            </a:r>
            <a:endParaRPr lang="en-US" sz="26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Updates the indexes automatically. </a:t>
            </a:r>
            <a:endParaRPr lang="en-US" sz="26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Interprets an SQL query and combines information from various tables </a:t>
            </a:r>
            <a:endParaRPr lang="en-US" sz="2600" b="0" strike="noStrike" spc="-1">
              <a:latin typeface="Arial"/>
            </a:endParaRPr>
          </a:p>
          <a:p>
            <a:pPr>
              <a:lnSpc>
                <a:spcPct val="100000"/>
              </a:lnSpc>
              <a:spcBef>
                <a:spcPts val="601"/>
              </a:spcBef>
            </a:pPr>
            <a:endParaRPr lang="en-US" sz="2600" b="0" strike="noStrike" spc="-1">
              <a:latin typeface="Arial"/>
            </a:endParaRPr>
          </a:p>
        </p:txBody>
      </p:sp>
      <p:sp>
        <p:nvSpPr>
          <p:cNvPr id="104" name="CustomShape 3"/>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0356584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100000"/>
              </a:lnSpc>
            </a:pPr>
            <a:r>
              <a:rPr lang="en-US" sz="3200" b="0" strike="noStrike" spc="-1">
                <a:solidFill>
                  <a:srgbClr val="464653"/>
                </a:solidFill>
                <a:latin typeface="Bookman Old Style"/>
              </a:rPr>
              <a:t>RDBMS Terminology:</a:t>
            </a:r>
            <a:endParaRPr lang="en-US" sz="3200" b="0" strike="noStrike" spc="-1">
              <a:latin typeface="Arial"/>
            </a:endParaRPr>
          </a:p>
        </p:txBody>
      </p:sp>
      <p:sp>
        <p:nvSpPr>
          <p:cNvPr id="106" name="CustomShape 2"/>
          <p:cNvSpPr/>
          <p:nvPr/>
        </p:nvSpPr>
        <p:spPr>
          <a:xfrm>
            <a:off x="76320" y="1219320"/>
            <a:ext cx="8991000" cy="510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a:bodyPr>
          <a:lstStyle/>
          <a:p>
            <a:pPr marL="274320" indent="-273600">
              <a:lnSpc>
                <a:spcPct val="100000"/>
              </a:lnSpc>
              <a:spcBef>
                <a:spcPts val="601"/>
              </a:spcBef>
              <a:buClr>
                <a:srgbClr val="727CA3"/>
              </a:buClr>
              <a:buSzPct val="76000"/>
              <a:buFont typeface="Wingdings 3" charset="2"/>
              <a:buChar char=""/>
            </a:pPr>
            <a:r>
              <a:rPr lang="en-US" sz="2600" b="1" strike="noStrike" spc="-1">
                <a:solidFill>
                  <a:srgbClr val="000000"/>
                </a:solidFill>
                <a:latin typeface="Gill Sans MT"/>
              </a:rPr>
              <a:t>Database: </a:t>
            </a:r>
            <a:r>
              <a:rPr lang="en-US" sz="2600" b="0" strike="noStrike" spc="-1">
                <a:solidFill>
                  <a:srgbClr val="000000"/>
                </a:solidFill>
                <a:latin typeface="Gill Sans MT"/>
              </a:rPr>
              <a:t>A database is a collection of tables, with related data. </a:t>
            </a:r>
            <a:endParaRPr lang="en-US" sz="26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600" b="1" strike="noStrike" spc="-1">
                <a:solidFill>
                  <a:srgbClr val="000000"/>
                </a:solidFill>
                <a:latin typeface="Gill Sans MT"/>
              </a:rPr>
              <a:t>Table: </a:t>
            </a:r>
            <a:r>
              <a:rPr lang="en-US" sz="2600" b="0" strike="noStrike" spc="-1">
                <a:solidFill>
                  <a:srgbClr val="000000"/>
                </a:solidFill>
                <a:latin typeface="Gill Sans MT"/>
              </a:rPr>
              <a:t>A table is a matrix with data</a:t>
            </a:r>
            <a:endParaRPr lang="en-US" sz="26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600" b="1" strike="noStrike" spc="-1">
                <a:solidFill>
                  <a:srgbClr val="000000"/>
                </a:solidFill>
                <a:latin typeface="Gill Sans MT"/>
              </a:rPr>
              <a:t>Column: </a:t>
            </a:r>
            <a:r>
              <a:rPr lang="en-US" sz="2600" b="0" strike="noStrike" spc="-1">
                <a:solidFill>
                  <a:srgbClr val="000000"/>
                </a:solidFill>
                <a:latin typeface="Gill Sans MT"/>
              </a:rPr>
              <a:t>One column (data element) contains data of one and the same kind, to represent one property of an entity</a:t>
            </a:r>
            <a:endParaRPr lang="en-US" sz="26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600" b="1" strike="noStrike" spc="-1">
                <a:solidFill>
                  <a:srgbClr val="000000"/>
                </a:solidFill>
                <a:latin typeface="Gill Sans MT"/>
              </a:rPr>
              <a:t>Row: </a:t>
            </a:r>
            <a:r>
              <a:rPr lang="en-US" sz="2600" b="0" strike="noStrike" spc="-1">
                <a:solidFill>
                  <a:srgbClr val="000000"/>
                </a:solidFill>
                <a:latin typeface="Gill Sans MT"/>
              </a:rPr>
              <a:t>A row (= tuple, entry or record) is a group of related data,  to represent one instance of an entity</a:t>
            </a:r>
            <a:endParaRPr lang="en-US" sz="26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600" b="1" strike="noStrike" spc="-1">
                <a:solidFill>
                  <a:srgbClr val="000000"/>
                </a:solidFill>
                <a:latin typeface="Gill Sans MT"/>
              </a:rPr>
              <a:t>Redundancy: </a:t>
            </a:r>
            <a:r>
              <a:rPr lang="en-US" sz="2600" b="0" strike="noStrike" spc="-1">
                <a:solidFill>
                  <a:srgbClr val="000000"/>
                </a:solidFill>
                <a:latin typeface="Gill Sans MT"/>
              </a:rPr>
              <a:t>Storing data twice, redundantly to make the system faster. </a:t>
            </a:r>
            <a:endParaRPr lang="en-US" sz="26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600" b="1" strike="noStrike" spc="-1">
                <a:solidFill>
                  <a:srgbClr val="000000"/>
                </a:solidFill>
                <a:latin typeface="Gill Sans MT"/>
              </a:rPr>
              <a:t>Primary Key: </a:t>
            </a:r>
            <a:r>
              <a:rPr lang="en-US" sz="2600" b="0" strike="noStrike" spc="-1">
                <a:solidFill>
                  <a:srgbClr val="000000"/>
                </a:solidFill>
                <a:latin typeface="Gill Sans MT"/>
              </a:rPr>
              <a:t>A primary key is unique. A key value can not occur twice in one table. With a key, you can find at most one row. </a:t>
            </a:r>
            <a:endParaRPr lang="en-US" sz="26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600" b="1" strike="noStrike" spc="-1">
                <a:solidFill>
                  <a:srgbClr val="000000"/>
                </a:solidFill>
                <a:latin typeface="Gill Sans MT"/>
              </a:rPr>
              <a:t>Foreign Key: </a:t>
            </a:r>
            <a:r>
              <a:rPr lang="en-US" sz="2600" b="0" strike="noStrike" spc="-1">
                <a:solidFill>
                  <a:srgbClr val="000000"/>
                </a:solidFill>
                <a:latin typeface="Gill Sans MT"/>
              </a:rPr>
              <a:t>A foreign key is the linking pin between two tables </a:t>
            </a:r>
            <a:endParaRPr lang="en-US" sz="26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600" b="1" strike="noStrike" spc="-1">
                <a:solidFill>
                  <a:srgbClr val="000000"/>
                </a:solidFill>
                <a:latin typeface="Gill Sans MT"/>
              </a:rPr>
              <a:t>Constraints: </a:t>
            </a:r>
            <a:r>
              <a:rPr lang="en-US" sz="2600" b="0" strike="noStrike" spc="-1">
                <a:solidFill>
                  <a:srgbClr val="000000"/>
                </a:solidFill>
                <a:latin typeface="Gill Sans MT"/>
              </a:rPr>
              <a:t>rules set over database elements  </a:t>
            </a:r>
            <a:endParaRPr lang="en-US" sz="2600" b="0" strike="noStrike" spc="-1">
              <a:latin typeface="Arial"/>
            </a:endParaRPr>
          </a:p>
        </p:txBody>
      </p:sp>
      <p:sp>
        <p:nvSpPr>
          <p:cNvPr id="107" name="CustomShape 3"/>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96353865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rPr>
              <a:t>Introduction to MySQL </a:t>
            </a:r>
            <a:endParaRPr lang="en-US" sz="3200" b="0" strike="noStrike" spc="-1">
              <a:latin typeface="Arial"/>
            </a:endParaRPr>
          </a:p>
        </p:txBody>
      </p:sp>
      <p:sp>
        <p:nvSpPr>
          <p:cNvPr id="109" name="CustomShape 2"/>
          <p:cNvSpPr/>
          <p:nvPr/>
        </p:nvSpPr>
        <p:spPr>
          <a:xfrm>
            <a:off x="457200" y="1219320"/>
            <a:ext cx="8228880" cy="493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74320" indent="-27360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MySQL is a RDBMS</a:t>
            </a:r>
            <a:endParaRPr lang="en-US" sz="26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Is an open-source software</a:t>
            </a:r>
            <a:endParaRPr lang="en-US" sz="26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Use standard form of SQL data language</a:t>
            </a:r>
            <a:endParaRPr lang="en-US" sz="26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800" b="0" strike="noStrike" spc="-1">
                <a:solidFill>
                  <a:srgbClr val="000000"/>
                </a:solidFill>
                <a:latin typeface="Gill Sans MT"/>
              </a:rPr>
              <a:t>supports large databases, up to 50 million rows or more in a table</a:t>
            </a:r>
            <a:endParaRPr lang="en-US" sz="28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The MySQL command line monitor Creating database tables Queries</a:t>
            </a:r>
            <a:endParaRPr lang="en-US" sz="2600" b="0" strike="noStrike" spc="-1">
              <a:latin typeface="Arial"/>
            </a:endParaRPr>
          </a:p>
        </p:txBody>
      </p:sp>
      <p:sp>
        <p:nvSpPr>
          <p:cNvPr id="110" name="CustomShape 3"/>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69433066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rPr>
              <a:t>Basic queries</a:t>
            </a:r>
            <a:endParaRPr lang="en-US" sz="3200" b="0" strike="noStrike" spc="-1">
              <a:latin typeface="Arial"/>
            </a:endParaRPr>
          </a:p>
        </p:txBody>
      </p:sp>
      <p:sp>
        <p:nvSpPr>
          <p:cNvPr id="112" name="CustomShape 2"/>
          <p:cNvSpPr/>
          <p:nvPr/>
        </p:nvSpPr>
        <p:spPr>
          <a:xfrm>
            <a:off x="228600" y="1219320"/>
            <a:ext cx="8762400" cy="5180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marL="274320" indent="-27360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CREATE: create databases and tables</a:t>
            </a:r>
            <a:endParaRPr lang="en-US" sz="2600" b="0" strike="noStrike" spc="-1">
              <a:latin typeface="Arial"/>
            </a:endParaRPr>
          </a:p>
          <a:p>
            <a:pPr marL="548640" lvl="1" indent="-273600">
              <a:lnSpc>
                <a:spcPct val="100000"/>
              </a:lnSpc>
              <a:spcBef>
                <a:spcPts val="499"/>
              </a:spcBef>
              <a:buClr>
                <a:srgbClr val="9FB8CD"/>
              </a:buClr>
              <a:buSzPct val="76000"/>
              <a:buFont typeface="Wingdings 3" charset="2"/>
              <a:buChar char=""/>
            </a:pPr>
            <a:r>
              <a:rPr lang="en-US" sz="1800" b="0" i="1" strike="noStrike" spc="-1">
                <a:solidFill>
                  <a:srgbClr val="C00000"/>
                </a:solidFill>
                <a:latin typeface="Gill Sans MT"/>
              </a:rPr>
              <a:t>CREATE TABLE tableName(columnName Datatype constraint, …. );</a:t>
            </a:r>
            <a:endParaRPr lang="en-US" sz="18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SELECT: select table rows based on certain conditions</a:t>
            </a:r>
            <a:endParaRPr lang="en-US" sz="2600" b="0" strike="noStrike" spc="-1">
              <a:latin typeface="Arial"/>
            </a:endParaRPr>
          </a:p>
          <a:p>
            <a:pPr marL="548640" lvl="1" indent="-273600">
              <a:lnSpc>
                <a:spcPct val="100000"/>
              </a:lnSpc>
              <a:spcBef>
                <a:spcPts val="499"/>
              </a:spcBef>
              <a:buClr>
                <a:srgbClr val="9FB8CD"/>
              </a:buClr>
              <a:buSzPct val="76000"/>
              <a:buFont typeface="Wingdings 3" charset="2"/>
              <a:buChar char=""/>
            </a:pPr>
            <a:r>
              <a:rPr lang="en-US" sz="1800" b="0" i="1" strike="noStrike" spc="-1">
                <a:solidFill>
                  <a:srgbClr val="C00000"/>
                </a:solidFill>
                <a:latin typeface="Gill Sans MT"/>
              </a:rPr>
              <a:t>SELECT columnName, columnName… FROM tableName WHRER condition;</a:t>
            </a:r>
            <a:endParaRPr lang="en-US" sz="18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DELETE: delete one or more rows of a table</a:t>
            </a:r>
            <a:endParaRPr lang="en-US" sz="2600" b="0" strike="noStrike" spc="-1">
              <a:latin typeface="Arial"/>
            </a:endParaRPr>
          </a:p>
          <a:p>
            <a:pPr marL="548640" lvl="1" indent="-273600">
              <a:lnSpc>
                <a:spcPct val="100000"/>
              </a:lnSpc>
              <a:spcBef>
                <a:spcPts val="499"/>
              </a:spcBef>
              <a:buClr>
                <a:srgbClr val="9FB8CD"/>
              </a:buClr>
              <a:buSzPct val="76000"/>
              <a:buFont typeface="Wingdings 3" charset="2"/>
              <a:buChar char=""/>
            </a:pPr>
            <a:r>
              <a:rPr lang="en-US" sz="1800" b="0" i="1" strike="noStrike" spc="-1">
                <a:solidFill>
                  <a:srgbClr val="C00000"/>
                </a:solidFill>
                <a:latin typeface="Gill Sans MT"/>
              </a:rPr>
              <a:t>DELETE FROM tableName WHERE condition;</a:t>
            </a:r>
            <a:endParaRPr lang="en-US" sz="18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INSERT: insert a new row in a table</a:t>
            </a:r>
            <a:endParaRPr lang="en-US" sz="2600" b="0" strike="noStrike" spc="-1">
              <a:latin typeface="Arial"/>
            </a:endParaRPr>
          </a:p>
          <a:p>
            <a:pPr marL="548640" lvl="1" indent="-273600">
              <a:lnSpc>
                <a:spcPct val="100000"/>
              </a:lnSpc>
              <a:spcBef>
                <a:spcPts val="499"/>
              </a:spcBef>
              <a:buClr>
                <a:srgbClr val="9FB8CD"/>
              </a:buClr>
              <a:buSzPct val="76000"/>
              <a:buFont typeface="Wingdings 3" charset="2"/>
              <a:buChar char=""/>
            </a:pPr>
            <a:r>
              <a:rPr lang="en-US" sz="1800" b="0" i="1" strike="noStrike" spc="-1">
                <a:solidFill>
                  <a:srgbClr val="C00000"/>
                </a:solidFill>
                <a:latin typeface="Gill Sans MT"/>
              </a:rPr>
              <a:t>INSERT INTO tableName(column list) VALUES (column values);</a:t>
            </a:r>
            <a:endParaRPr lang="en-US" sz="18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UPDATE: update rows in a table</a:t>
            </a:r>
            <a:endParaRPr lang="en-US" sz="2600" b="0" strike="noStrike" spc="-1">
              <a:latin typeface="Arial"/>
            </a:endParaRPr>
          </a:p>
          <a:p>
            <a:pPr marL="548640" lvl="1" indent="-273600">
              <a:lnSpc>
                <a:spcPct val="100000"/>
              </a:lnSpc>
              <a:spcBef>
                <a:spcPts val="499"/>
              </a:spcBef>
              <a:buClr>
                <a:srgbClr val="9FB8CD"/>
              </a:buClr>
              <a:buSzPct val="76000"/>
              <a:buFont typeface="Wingdings 3" charset="2"/>
              <a:buChar char=""/>
            </a:pPr>
            <a:r>
              <a:rPr lang="en-US" sz="1800" b="0" i="1" strike="noStrike" spc="-1">
                <a:solidFill>
                  <a:srgbClr val="C00000"/>
                </a:solidFill>
                <a:latin typeface="Gill Sans MT"/>
              </a:rPr>
              <a:t>UPDATE tableName SET columnName = NewValues;</a:t>
            </a:r>
            <a:endParaRPr lang="en-US" sz="18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ALTER: alter the structure of a table</a:t>
            </a:r>
            <a:endParaRPr lang="en-US" sz="2600" b="0" strike="noStrike" spc="-1">
              <a:latin typeface="Arial"/>
            </a:endParaRPr>
          </a:p>
          <a:p>
            <a:pPr marL="548640" lvl="1" indent="-273600">
              <a:lnSpc>
                <a:spcPct val="100000"/>
              </a:lnSpc>
              <a:spcBef>
                <a:spcPts val="499"/>
              </a:spcBef>
              <a:buClr>
                <a:srgbClr val="9FB8CD"/>
              </a:buClr>
              <a:buSzPct val="76000"/>
              <a:buFont typeface="Wingdings 3" charset="2"/>
              <a:buChar char=""/>
            </a:pPr>
            <a:r>
              <a:rPr lang="en-US" sz="1800" b="0" i="1" strike="noStrike" spc="-1">
                <a:solidFill>
                  <a:srgbClr val="C00000"/>
                </a:solidFill>
                <a:latin typeface="Gill Sans MT"/>
              </a:rPr>
              <a:t>ALTER TABLE tableName ADD columnBame dataType;</a:t>
            </a:r>
            <a:endParaRPr lang="en-US" sz="1800" b="0" strike="noStrike" spc="-1">
              <a:latin typeface="Arial"/>
            </a:endParaRPr>
          </a:p>
          <a:p>
            <a:pPr marL="548640" lvl="1" indent="-273600">
              <a:lnSpc>
                <a:spcPct val="100000"/>
              </a:lnSpc>
              <a:spcBef>
                <a:spcPts val="499"/>
              </a:spcBef>
              <a:buClr>
                <a:srgbClr val="9FB8CD"/>
              </a:buClr>
              <a:buSzPct val="76000"/>
              <a:buFont typeface="Wingdings 3" charset="2"/>
              <a:buChar char=""/>
            </a:pPr>
            <a:r>
              <a:rPr lang="en-US" sz="1800" b="0" i="1" strike="noStrike" spc="-1">
                <a:solidFill>
                  <a:srgbClr val="C00000"/>
                </a:solidFill>
                <a:latin typeface="Gill Sans MT"/>
              </a:rPr>
              <a:t>ALTER TABLE tableName DROP columnName;</a:t>
            </a:r>
            <a:endParaRPr lang="en-US" sz="1800" b="0" strike="noStrike" spc="-1">
              <a:latin typeface="Arial"/>
            </a:endParaRPr>
          </a:p>
          <a:p>
            <a:pPr marL="548640" lvl="1" indent="-273600">
              <a:lnSpc>
                <a:spcPct val="100000"/>
              </a:lnSpc>
              <a:spcBef>
                <a:spcPts val="499"/>
              </a:spcBef>
              <a:buClr>
                <a:srgbClr val="9FB8CD"/>
              </a:buClr>
              <a:buSzPct val="76000"/>
              <a:buFont typeface="Wingdings 3" charset="2"/>
              <a:buChar char=""/>
            </a:pPr>
            <a:r>
              <a:rPr lang="en-US" sz="1800" b="0" i="1" strike="noStrike" spc="-1">
                <a:solidFill>
                  <a:srgbClr val="C00000"/>
                </a:solidFill>
                <a:latin typeface="Gill Sans MT"/>
              </a:rPr>
              <a:t>ALTER TABLE tableName MODIFY columnName Datatype [NULL value] [DEFAULT value];</a:t>
            </a:r>
            <a:endParaRPr lang="en-US" sz="1800" b="0" strike="noStrike" spc="-1">
              <a:latin typeface="Arial"/>
            </a:endParaRPr>
          </a:p>
          <a:p>
            <a:pPr marL="548640" lvl="1" indent="-273600">
              <a:lnSpc>
                <a:spcPct val="100000"/>
              </a:lnSpc>
              <a:spcBef>
                <a:spcPts val="499"/>
              </a:spcBef>
              <a:buClr>
                <a:srgbClr val="9FB8CD"/>
              </a:buClr>
              <a:buSzPct val="76000"/>
              <a:buFont typeface="Wingdings 3" charset="2"/>
              <a:buChar char=""/>
            </a:pPr>
            <a:r>
              <a:rPr lang="en-US" sz="1800" b="0" i="1" strike="noStrike" spc="-1">
                <a:solidFill>
                  <a:srgbClr val="C00000"/>
                </a:solidFill>
                <a:latin typeface="Gill Sans MT"/>
              </a:rPr>
              <a:t>ALTER TABLE tableName CHANGE old_columnName new_columnName datatype;</a:t>
            </a:r>
            <a:endParaRPr lang="en-US" sz="1800" b="0" strike="noStrike" spc="-1">
              <a:latin typeface="Arial"/>
            </a:endParaRPr>
          </a:p>
          <a:p>
            <a:pPr marL="548640" lvl="1" indent="-273600">
              <a:lnSpc>
                <a:spcPct val="100000"/>
              </a:lnSpc>
              <a:spcBef>
                <a:spcPts val="499"/>
              </a:spcBef>
              <a:buClr>
                <a:srgbClr val="9FB8CD"/>
              </a:buClr>
              <a:buSzPct val="76000"/>
              <a:buFont typeface="Wingdings 3" charset="2"/>
              <a:buChar char=""/>
            </a:pPr>
            <a:r>
              <a:rPr lang="en-US" sz="1800" b="0" i="1" strike="noStrike" spc="-1">
                <a:solidFill>
                  <a:srgbClr val="C00000"/>
                </a:solidFill>
                <a:latin typeface="Gill Sans MT"/>
              </a:rPr>
              <a:t>ALTER TABLE tableName RENAME TO new_tableName;</a:t>
            </a:r>
            <a:endParaRPr lang="en-US" sz="1800" b="0" strike="noStrike" spc="-1">
              <a:latin typeface="Arial"/>
            </a:endParaRPr>
          </a:p>
        </p:txBody>
      </p:sp>
      <p:sp>
        <p:nvSpPr>
          <p:cNvPr id="113" name="CustomShape 3"/>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37243797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100000"/>
              </a:lnSpc>
            </a:pPr>
            <a:r>
              <a:rPr lang="en-US" sz="3200" b="0" strike="noStrike" spc="-1">
                <a:solidFill>
                  <a:srgbClr val="464653"/>
                </a:solidFill>
                <a:latin typeface="Bookman Old Style"/>
              </a:rPr>
              <a:t>Administrative MySQL Command:</a:t>
            </a:r>
            <a:endParaRPr lang="en-US" sz="3200" b="0" strike="noStrike" spc="-1">
              <a:latin typeface="Arial"/>
            </a:endParaRPr>
          </a:p>
        </p:txBody>
      </p:sp>
      <p:sp>
        <p:nvSpPr>
          <p:cNvPr id="115" name="CustomShape 2"/>
          <p:cNvSpPr/>
          <p:nvPr/>
        </p:nvSpPr>
        <p:spPr>
          <a:xfrm>
            <a:off x="76320" y="1219320"/>
            <a:ext cx="8914680" cy="510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marL="274320" indent="-273600" algn="just">
              <a:lnSpc>
                <a:spcPct val="100000"/>
              </a:lnSpc>
              <a:spcBef>
                <a:spcPts val="601"/>
              </a:spcBef>
              <a:buClr>
                <a:srgbClr val="727CA3"/>
              </a:buClr>
              <a:buSzPct val="76000"/>
              <a:buFont typeface="Wingdings 3" charset="2"/>
              <a:buChar char=""/>
            </a:pPr>
            <a:r>
              <a:rPr lang="en-US" sz="2600" b="1" strike="noStrike" spc="-1">
                <a:solidFill>
                  <a:srgbClr val="000000"/>
                </a:solidFill>
                <a:latin typeface="Gill Sans MT"/>
              </a:rPr>
              <a:t>USE </a:t>
            </a:r>
            <a:r>
              <a:rPr lang="en-US" sz="2600" b="1" i="1" strike="noStrike" spc="-1">
                <a:solidFill>
                  <a:srgbClr val="000000"/>
                </a:solidFill>
                <a:latin typeface="Gill Sans MT"/>
              </a:rPr>
              <a:t>Databasename</a:t>
            </a:r>
            <a:r>
              <a:rPr lang="en-US" sz="2600" b="0" strike="noStrike" spc="-1">
                <a:solidFill>
                  <a:srgbClr val="000000"/>
                </a:solidFill>
                <a:latin typeface="Gill Sans MT"/>
              </a:rPr>
              <a:t>: This will be used to select a particular database in MySQL work area. </a:t>
            </a:r>
            <a:endParaRPr lang="en-US" sz="2600" b="0" strike="noStrike" spc="-1">
              <a:latin typeface="Arial"/>
            </a:endParaRPr>
          </a:p>
          <a:p>
            <a:pPr marL="274320" indent="-273600" algn="just">
              <a:lnSpc>
                <a:spcPct val="100000"/>
              </a:lnSpc>
              <a:spcBef>
                <a:spcPts val="601"/>
              </a:spcBef>
              <a:buClr>
                <a:srgbClr val="727CA3"/>
              </a:buClr>
              <a:buSzPct val="76000"/>
              <a:buFont typeface="Wingdings 3" charset="2"/>
              <a:buChar char=""/>
            </a:pPr>
            <a:r>
              <a:rPr lang="en-US" sz="2600" b="1" strike="noStrike" spc="-1">
                <a:solidFill>
                  <a:srgbClr val="000000"/>
                </a:solidFill>
                <a:latin typeface="Gill Sans MT"/>
              </a:rPr>
              <a:t>SHOW DATABASES: </a:t>
            </a:r>
            <a:r>
              <a:rPr lang="en-US" sz="2600" b="0" strike="noStrike" spc="-1">
                <a:solidFill>
                  <a:srgbClr val="000000"/>
                </a:solidFill>
                <a:latin typeface="Gill Sans MT"/>
              </a:rPr>
              <a:t>Lists the databases that are accessible by the MySQL DBMS. </a:t>
            </a:r>
            <a:endParaRPr lang="en-US" sz="2600" b="0" strike="noStrike" spc="-1">
              <a:latin typeface="Arial"/>
            </a:endParaRPr>
          </a:p>
          <a:p>
            <a:pPr marL="274320" indent="-273600" algn="just">
              <a:lnSpc>
                <a:spcPct val="100000"/>
              </a:lnSpc>
              <a:spcBef>
                <a:spcPts val="601"/>
              </a:spcBef>
              <a:buClr>
                <a:srgbClr val="727CA3"/>
              </a:buClr>
              <a:buSzPct val="76000"/>
              <a:buFont typeface="Wingdings 3" charset="2"/>
              <a:buChar char=""/>
            </a:pPr>
            <a:r>
              <a:rPr lang="en-US" sz="2600" b="1" strike="noStrike" spc="-1">
                <a:solidFill>
                  <a:srgbClr val="000000"/>
                </a:solidFill>
                <a:latin typeface="Gill Sans MT"/>
              </a:rPr>
              <a:t>SHOW TABLES: </a:t>
            </a:r>
            <a:r>
              <a:rPr lang="en-US" sz="2600" b="0" strike="noStrike" spc="-1">
                <a:solidFill>
                  <a:srgbClr val="000000"/>
                </a:solidFill>
                <a:latin typeface="Gill Sans MT"/>
              </a:rPr>
              <a:t>Shows the tables in the database once a database has been selected with the use command. </a:t>
            </a:r>
            <a:endParaRPr lang="en-US" sz="2600" b="0" strike="noStrike" spc="-1">
              <a:latin typeface="Arial"/>
            </a:endParaRPr>
          </a:p>
          <a:p>
            <a:pPr marL="274320" indent="-273600" algn="just">
              <a:lnSpc>
                <a:spcPct val="100000"/>
              </a:lnSpc>
              <a:spcBef>
                <a:spcPts val="601"/>
              </a:spcBef>
              <a:buClr>
                <a:srgbClr val="727CA3"/>
              </a:buClr>
              <a:buSzPct val="76000"/>
              <a:buFont typeface="Wingdings 3" charset="2"/>
              <a:buChar char=""/>
            </a:pPr>
            <a:r>
              <a:rPr lang="en-US" sz="2600" b="1" strike="noStrike" spc="-1">
                <a:solidFill>
                  <a:srgbClr val="000000"/>
                </a:solidFill>
                <a:latin typeface="Gill Sans MT"/>
              </a:rPr>
              <a:t>SHOW COLUMNS FROM </a:t>
            </a:r>
            <a:r>
              <a:rPr lang="en-US" sz="2600" b="1" i="1" strike="noStrike" spc="-1">
                <a:solidFill>
                  <a:srgbClr val="000000"/>
                </a:solidFill>
                <a:latin typeface="Gill Sans MT"/>
              </a:rPr>
              <a:t>tablename: </a:t>
            </a:r>
            <a:r>
              <a:rPr lang="en-US" sz="2600" b="0" strike="noStrike" spc="-1">
                <a:solidFill>
                  <a:srgbClr val="000000"/>
                </a:solidFill>
                <a:latin typeface="Gill Sans MT"/>
              </a:rPr>
              <a:t>Shows the attributes, types of attributes, key information, whether NULL is permitted, defaults, and other information for a table. </a:t>
            </a:r>
            <a:endParaRPr lang="en-US" sz="2600" b="0" strike="noStrike" spc="-1">
              <a:latin typeface="Arial"/>
            </a:endParaRPr>
          </a:p>
          <a:p>
            <a:pPr marL="274320" indent="-273600" algn="just">
              <a:lnSpc>
                <a:spcPct val="100000"/>
              </a:lnSpc>
              <a:spcBef>
                <a:spcPts val="601"/>
              </a:spcBef>
              <a:buClr>
                <a:srgbClr val="727CA3"/>
              </a:buClr>
              <a:buSzPct val="76000"/>
              <a:buFont typeface="Wingdings 3" charset="2"/>
              <a:buChar char=""/>
            </a:pPr>
            <a:r>
              <a:rPr lang="en-US" sz="2600" b="1" strike="noStrike" spc="-1">
                <a:solidFill>
                  <a:srgbClr val="000000"/>
                </a:solidFill>
                <a:latin typeface="Gill Sans MT"/>
              </a:rPr>
              <a:t>SHOW INDEX FROM </a:t>
            </a:r>
            <a:r>
              <a:rPr lang="en-US" sz="2600" b="1" i="1" strike="noStrike" spc="-1">
                <a:solidFill>
                  <a:srgbClr val="000000"/>
                </a:solidFill>
                <a:latin typeface="Gill Sans MT"/>
              </a:rPr>
              <a:t>tablename</a:t>
            </a:r>
            <a:r>
              <a:rPr lang="en-US" sz="2600" b="1" strike="noStrike" spc="-1">
                <a:solidFill>
                  <a:srgbClr val="000000"/>
                </a:solidFill>
                <a:latin typeface="Gill Sans MT"/>
              </a:rPr>
              <a:t>: </a:t>
            </a:r>
            <a:r>
              <a:rPr lang="en-US" sz="2600" b="0" strike="noStrike" spc="-1">
                <a:solidFill>
                  <a:srgbClr val="000000"/>
                </a:solidFill>
                <a:latin typeface="Gill Sans MT"/>
              </a:rPr>
              <a:t>Presents the details of all indexes on the table, including the PRIMARY KEY. </a:t>
            </a:r>
            <a:endParaRPr lang="en-US" sz="2600" b="0" strike="noStrike" spc="-1">
              <a:latin typeface="Arial"/>
            </a:endParaRPr>
          </a:p>
          <a:p>
            <a:pPr marL="274320" indent="-273600" algn="just">
              <a:lnSpc>
                <a:spcPct val="100000"/>
              </a:lnSpc>
              <a:spcBef>
                <a:spcPts val="601"/>
              </a:spcBef>
              <a:buClr>
                <a:srgbClr val="727CA3"/>
              </a:buClr>
              <a:buSzPct val="76000"/>
              <a:buFont typeface="Wingdings 3" charset="2"/>
              <a:buChar char=""/>
            </a:pPr>
            <a:r>
              <a:rPr lang="en-US" sz="2600" b="1" strike="noStrike" spc="-1">
                <a:solidFill>
                  <a:srgbClr val="000000"/>
                </a:solidFill>
                <a:latin typeface="Gill Sans MT"/>
              </a:rPr>
              <a:t>SHOW TABLE STATUS LIKE </a:t>
            </a:r>
            <a:r>
              <a:rPr lang="en-US" sz="2600" b="1" i="1" strike="noStrike" spc="-1">
                <a:solidFill>
                  <a:srgbClr val="000000"/>
                </a:solidFill>
                <a:latin typeface="Gill Sans MT"/>
              </a:rPr>
              <a:t>tablename</a:t>
            </a:r>
            <a:r>
              <a:rPr lang="en-US" sz="2600" b="1" strike="noStrike" spc="-1">
                <a:solidFill>
                  <a:srgbClr val="000000"/>
                </a:solidFill>
                <a:latin typeface="Gill Sans MT"/>
              </a:rPr>
              <a:t>\G: </a:t>
            </a:r>
            <a:r>
              <a:rPr lang="en-US" sz="2600" b="0" strike="noStrike" spc="-1">
                <a:solidFill>
                  <a:srgbClr val="000000"/>
                </a:solidFill>
                <a:latin typeface="Gill Sans MT"/>
              </a:rPr>
              <a:t>Reports details of the MySQL DBMS performance and statistics. </a:t>
            </a:r>
            <a:endParaRPr lang="en-US" sz="2600" b="0" strike="noStrike" spc="-1">
              <a:latin typeface="Arial"/>
            </a:endParaRPr>
          </a:p>
          <a:p>
            <a:pPr algn="just">
              <a:lnSpc>
                <a:spcPct val="100000"/>
              </a:lnSpc>
              <a:spcBef>
                <a:spcPts val="601"/>
              </a:spcBef>
            </a:pPr>
            <a:endParaRPr lang="en-US" sz="2600" b="0" strike="noStrike" spc="-1">
              <a:latin typeface="Arial"/>
            </a:endParaRPr>
          </a:p>
        </p:txBody>
      </p:sp>
      <p:sp>
        <p:nvSpPr>
          <p:cNvPr id="116" name="CustomShape 3"/>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67937658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rPr>
              <a:t>PHP and MySQL functions</a:t>
            </a:r>
            <a:endParaRPr lang="en-US" sz="3200" b="0" strike="noStrike" spc="-1">
              <a:latin typeface="Arial"/>
            </a:endParaRPr>
          </a:p>
        </p:txBody>
      </p:sp>
      <p:sp>
        <p:nvSpPr>
          <p:cNvPr id="118" name="CustomShape 2"/>
          <p:cNvSpPr/>
          <p:nvPr/>
        </p:nvSpPr>
        <p:spPr>
          <a:xfrm>
            <a:off x="457200" y="1219320"/>
            <a:ext cx="8228880" cy="493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3600">
              <a:lnSpc>
                <a:spcPct val="100000"/>
              </a:lnSpc>
              <a:spcBef>
                <a:spcPts val="601"/>
              </a:spcBef>
              <a:buClr>
                <a:srgbClr val="727CA3"/>
              </a:buClr>
              <a:buSzPct val="76000"/>
              <a:buFont typeface="Wingdings 3" charset="2"/>
              <a:buChar char=""/>
            </a:pPr>
            <a:r>
              <a:rPr lang="en-US" sz="3200" b="0" strike="noStrike" spc="-1">
                <a:solidFill>
                  <a:srgbClr val="000000"/>
                </a:solidFill>
                <a:latin typeface="Gill Sans MT"/>
              </a:rPr>
              <a:t>Connecting to a Database</a:t>
            </a:r>
            <a:endParaRPr lang="en-US" sz="32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3200" b="0" strike="noStrike" spc="-1">
                <a:solidFill>
                  <a:srgbClr val="000000"/>
                </a:solidFill>
                <a:latin typeface="Gill Sans MT"/>
              </a:rPr>
              <a:t>Making a query</a:t>
            </a:r>
            <a:endParaRPr lang="en-US" sz="32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3200" b="0" strike="noStrike" spc="-1">
                <a:solidFill>
                  <a:srgbClr val="000000"/>
                </a:solidFill>
                <a:latin typeface="Gill Sans MT"/>
              </a:rPr>
              <a:t>Using results of a query</a:t>
            </a:r>
            <a:endParaRPr lang="en-US" sz="32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3200" b="0" strike="noStrike" spc="-1">
                <a:solidFill>
                  <a:srgbClr val="000000"/>
                </a:solidFill>
                <a:latin typeface="Gill Sans MT"/>
              </a:rPr>
              <a:t>Freeing resources</a:t>
            </a:r>
            <a:endParaRPr lang="en-US" sz="32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3200" b="0" strike="noStrike" spc="-1">
                <a:solidFill>
                  <a:srgbClr val="000000"/>
                </a:solidFill>
                <a:latin typeface="Gill Sans MT"/>
              </a:rPr>
              <a:t>closing the connection</a:t>
            </a:r>
            <a:endParaRPr lang="en-US" sz="3200" b="0" strike="noStrike" spc="-1">
              <a:latin typeface="Arial"/>
            </a:endParaRPr>
          </a:p>
        </p:txBody>
      </p:sp>
      <p:sp>
        <p:nvSpPr>
          <p:cNvPr id="119" name="CustomShape 3"/>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75132977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100000"/>
              </a:lnSpc>
            </a:pPr>
            <a:r>
              <a:rPr lang="en-US" sz="3200" b="0" strike="noStrike" spc="-1">
                <a:solidFill>
                  <a:srgbClr val="464653"/>
                </a:solidFill>
                <a:latin typeface="Bookman Old Style"/>
              </a:rPr>
              <a:t>Connecting to a Database</a:t>
            </a:r>
            <a:endParaRPr lang="en-US" sz="3200" b="0" strike="noStrike" spc="-1">
              <a:latin typeface="Arial"/>
            </a:endParaRPr>
          </a:p>
        </p:txBody>
      </p:sp>
      <p:sp>
        <p:nvSpPr>
          <p:cNvPr id="121" name="CustomShape 2"/>
          <p:cNvSpPr/>
          <p:nvPr/>
        </p:nvSpPr>
        <p:spPr>
          <a:xfrm>
            <a:off x="152280" y="1219320"/>
            <a:ext cx="8991000" cy="1980360"/>
          </a:xfrm>
          <a:prstGeom prst="rect">
            <a:avLst/>
          </a:prstGeom>
          <a:gradFill rotWithShape="0">
            <a:gsLst>
              <a:gs pos="0">
                <a:srgbClr val="F8FEC0"/>
              </a:gs>
              <a:gs pos="50000">
                <a:srgbClr val="F5FFA6"/>
              </a:gs>
              <a:gs pos="100000">
                <a:srgbClr val="F8FEC0"/>
              </a:gs>
            </a:gsLst>
            <a:lin ang="948000"/>
          </a:gradFill>
          <a:ln w="9360">
            <a:solidFill>
              <a:srgbClr val="D2DA7A"/>
            </a:solidFill>
            <a:round/>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601"/>
              </a:spcBef>
            </a:pPr>
            <a:r>
              <a:rPr lang="en-US" sz="2000" b="0" strike="noStrike" spc="-1">
                <a:solidFill>
                  <a:srgbClr val="000000"/>
                </a:solidFill>
                <a:latin typeface="Comic Sans MS"/>
              </a:rPr>
              <a:t>$servername=“servername:port";</a:t>
            </a:r>
            <a:endParaRPr lang="en-US" sz="2000" b="0" strike="noStrike" spc="-1">
              <a:latin typeface="Arial"/>
            </a:endParaRPr>
          </a:p>
          <a:p>
            <a:pPr>
              <a:lnSpc>
                <a:spcPct val="100000"/>
              </a:lnSpc>
              <a:spcBef>
                <a:spcPts val="601"/>
              </a:spcBef>
            </a:pPr>
            <a:r>
              <a:rPr lang="en-US" sz="2000" b="0" strike="noStrike" spc="-1">
                <a:solidFill>
                  <a:srgbClr val="000000"/>
                </a:solidFill>
                <a:latin typeface="Comic Sans MS"/>
              </a:rPr>
              <a:t>$username=“mysql_user_name“;</a:t>
            </a:r>
            <a:endParaRPr lang="en-US" sz="2000" b="0" strike="noStrike" spc="-1">
              <a:latin typeface="Arial"/>
            </a:endParaRPr>
          </a:p>
          <a:p>
            <a:pPr>
              <a:lnSpc>
                <a:spcPct val="100000"/>
              </a:lnSpc>
              <a:spcBef>
                <a:spcPts val="601"/>
              </a:spcBef>
            </a:pPr>
            <a:r>
              <a:rPr lang="en-US" sz="2000" b="0" strike="noStrike" spc="-1">
                <a:solidFill>
                  <a:srgbClr val="000000"/>
                </a:solidFill>
                <a:latin typeface="Comic Sans MS"/>
              </a:rPr>
              <a:t>$password=“mysql_password";</a:t>
            </a:r>
            <a:endParaRPr lang="en-US" sz="2000" b="0" strike="noStrike" spc="-1">
              <a:latin typeface="Arial"/>
            </a:endParaRPr>
          </a:p>
          <a:p>
            <a:pPr>
              <a:lnSpc>
                <a:spcPct val="100000"/>
              </a:lnSpc>
              <a:spcBef>
                <a:spcPts val="601"/>
              </a:spcBef>
            </a:pPr>
            <a:r>
              <a:rPr lang="en-US" sz="2000" b="0" strike="noStrike" spc="-1">
                <a:solidFill>
                  <a:srgbClr val="000000"/>
                </a:solidFill>
                <a:latin typeface="Comic Sans MS"/>
              </a:rPr>
              <a:t>$dbname=“database_name“;</a:t>
            </a:r>
            <a:endParaRPr lang="en-US" sz="2000" b="0" strike="noStrike" spc="-1">
              <a:latin typeface="Arial"/>
            </a:endParaRPr>
          </a:p>
          <a:p>
            <a:pPr>
              <a:lnSpc>
                <a:spcPct val="100000"/>
              </a:lnSpc>
              <a:spcBef>
                <a:spcPts val="601"/>
              </a:spcBef>
            </a:pPr>
            <a:r>
              <a:rPr lang="en-US" sz="1900" b="1" i="1" strike="noStrike" spc="-1">
                <a:solidFill>
                  <a:srgbClr val="C00000"/>
                </a:solidFill>
                <a:latin typeface="Comic Sans MS"/>
              </a:rPr>
              <a:t>$con = mysqli_connect($servername, $username, $password, $dbname);</a:t>
            </a:r>
            <a:endParaRPr lang="en-US" sz="1900" b="0" strike="noStrike" spc="-1">
              <a:latin typeface="Arial"/>
            </a:endParaRPr>
          </a:p>
        </p:txBody>
      </p:sp>
      <p:sp>
        <p:nvSpPr>
          <p:cNvPr id="122" name="CustomShape 3"/>
          <p:cNvSpPr/>
          <p:nvPr/>
        </p:nvSpPr>
        <p:spPr>
          <a:xfrm>
            <a:off x="76320" y="3352680"/>
            <a:ext cx="8991000" cy="3928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6480">
              <a:lnSpc>
                <a:spcPct val="100000"/>
              </a:lnSpc>
              <a:buClr>
                <a:srgbClr val="000000"/>
              </a:buClr>
              <a:buFont typeface="Arial"/>
              <a:buChar char="•"/>
            </a:pPr>
            <a:r>
              <a:rPr lang="en-US" sz="2800" b="0" strike="noStrike" spc="-1">
                <a:solidFill>
                  <a:srgbClr val="000000"/>
                </a:solidFill>
                <a:latin typeface="Gill Sans MT"/>
                <a:ea typeface="DejaVu Sans"/>
              </a:rPr>
              <a:t>Opens a new connection MySQL server</a:t>
            </a:r>
            <a:endParaRPr lang="en-US" sz="2800" b="0" strike="noStrike" spc="-1">
              <a:latin typeface="Arial"/>
            </a:endParaRPr>
          </a:p>
          <a:p>
            <a:pPr marL="457200" indent="-456480">
              <a:lnSpc>
                <a:spcPct val="100000"/>
              </a:lnSpc>
              <a:buClr>
                <a:srgbClr val="000000"/>
              </a:buClr>
              <a:buFont typeface="Arial"/>
              <a:buChar char="•"/>
            </a:pPr>
            <a:r>
              <a:rPr lang="en-US" sz="2800" b="0" strike="noStrike" spc="-1">
                <a:solidFill>
                  <a:srgbClr val="000000"/>
                </a:solidFill>
                <a:latin typeface="Gill Sans MT"/>
                <a:ea typeface="DejaVu Sans"/>
              </a:rPr>
              <a:t>$servername can be either a host name or an IP address</a:t>
            </a:r>
            <a:endParaRPr lang="en-US" sz="2800" b="0" strike="noStrike" spc="-1">
              <a:latin typeface="Arial"/>
            </a:endParaRPr>
          </a:p>
          <a:p>
            <a:pPr marL="457200" indent="-456480">
              <a:lnSpc>
                <a:spcPct val="100000"/>
              </a:lnSpc>
              <a:buClr>
                <a:srgbClr val="000000"/>
              </a:buClr>
              <a:buFont typeface="Arial"/>
              <a:buChar char="•"/>
            </a:pPr>
            <a:r>
              <a:rPr lang="en-US" sz="2800" b="0" strike="noStrike" spc="-1">
                <a:solidFill>
                  <a:srgbClr val="000000"/>
                </a:solidFill>
                <a:latin typeface="Gill Sans MT"/>
                <a:ea typeface="DejaVu Sans"/>
              </a:rPr>
              <a:t>the default is the string </a:t>
            </a:r>
            <a:r>
              <a:rPr lang="en-US" sz="2800" b="1" strike="noStrike" spc="-1">
                <a:solidFill>
                  <a:srgbClr val="000000"/>
                </a:solidFill>
                <a:latin typeface="Gill Sans MT"/>
                <a:ea typeface="DejaVu Sans"/>
              </a:rPr>
              <a:t>"localhost:3306"</a:t>
            </a:r>
            <a:endParaRPr lang="en-US" sz="2800" b="0" strike="noStrike" spc="-1">
              <a:latin typeface="Arial"/>
            </a:endParaRPr>
          </a:p>
          <a:p>
            <a:pPr marL="457200" indent="-456480">
              <a:lnSpc>
                <a:spcPct val="100000"/>
              </a:lnSpc>
              <a:buClr>
                <a:srgbClr val="000000"/>
              </a:buClr>
              <a:buFont typeface="Arial"/>
              <a:buChar char="•"/>
            </a:pPr>
            <a:r>
              <a:rPr lang="en-US" sz="2800" b="0" strike="noStrike" spc="-1">
                <a:solidFill>
                  <a:srgbClr val="000000"/>
                </a:solidFill>
                <a:latin typeface="Gill Sans MT"/>
                <a:ea typeface="DejaVu Sans"/>
              </a:rPr>
              <a:t>username is a string for the user name</a:t>
            </a:r>
            <a:endParaRPr lang="en-US" sz="2800" b="0" strike="noStrike" spc="-1">
              <a:latin typeface="Arial"/>
            </a:endParaRPr>
          </a:p>
          <a:p>
            <a:pPr marL="457200" indent="-456480">
              <a:lnSpc>
                <a:spcPct val="100000"/>
              </a:lnSpc>
              <a:buClr>
                <a:srgbClr val="000000"/>
              </a:buClr>
              <a:buFont typeface="Arial"/>
              <a:buChar char="•"/>
            </a:pPr>
            <a:r>
              <a:rPr lang="en-US" sz="2800" b="0" strike="noStrike" spc="-1">
                <a:solidFill>
                  <a:srgbClr val="000000"/>
                </a:solidFill>
                <a:latin typeface="Gill Sans MT"/>
                <a:ea typeface="DejaVu Sans"/>
              </a:rPr>
              <a:t>password is a string for the password</a:t>
            </a:r>
            <a:endParaRPr lang="en-US" sz="2800" b="0" strike="noStrike" spc="-1">
              <a:latin typeface="Arial"/>
            </a:endParaRPr>
          </a:p>
          <a:p>
            <a:pPr marL="457200" indent="-456480">
              <a:lnSpc>
                <a:spcPct val="100000"/>
              </a:lnSpc>
              <a:buClr>
                <a:srgbClr val="000000"/>
              </a:buClr>
              <a:buFont typeface="Arial"/>
              <a:buChar char="•"/>
            </a:pPr>
            <a:r>
              <a:rPr lang="en-US" sz="2800" b="0" strike="noStrike" spc="-1">
                <a:solidFill>
                  <a:srgbClr val="000000"/>
                </a:solidFill>
                <a:latin typeface="Gill Sans MT"/>
                <a:ea typeface="DejaVu Sans"/>
              </a:rPr>
              <a:t>dbname is the name of the database to connect with</a:t>
            </a:r>
            <a:endParaRPr lang="en-US" sz="2800" b="0" strike="noStrike" spc="-1">
              <a:latin typeface="Arial"/>
            </a:endParaRPr>
          </a:p>
          <a:p>
            <a:pPr marL="457200" indent="-456480">
              <a:lnSpc>
                <a:spcPct val="100000"/>
              </a:lnSpc>
              <a:buClr>
                <a:srgbClr val="000000"/>
              </a:buClr>
              <a:buFont typeface="Arial"/>
              <a:buChar char="•"/>
            </a:pPr>
            <a:r>
              <a:rPr lang="en-US" sz="2800" b="0" strike="noStrike" spc="-1">
                <a:solidFill>
                  <a:srgbClr val="000000"/>
                </a:solidFill>
                <a:latin typeface="Gill Sans MT"/>
                <a:ea typeface="DejaVu Sans"/>
              </a:rPr>
              <a:t>returns FALSE on failure</a:t>
            </a:r>
            <a:endParaRPr lang="en-US" sz="2800" b="0" strike="noStrike" spc="-1">
              <a:latin typeface="Arial"/>
            </a:endParaRPr>
          </a:p>
        </p:txBody>
      </p:sp>
      <p:sp>
        <p:nvSpPr>
          <p:cNvPr id="123" name="CustomShape 4"/>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78352191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rPr>
              <a:t>Example PHP for DB connection</a:t>
            </a:r>
            <a:endParaRPr lang="en-US" sz="3200" b="0" strike="noStrike" spc="-1">
              <a:latin typeface="Arial"/>
            </a:endParaRPr>
          </a:p>
        </p:txBody>
      </p:sp>
      <p:sp>
        <p:nvSpPr>
          <p:cNvPr id="125" name="CustomShape 2"/>
          <p:cNvSpPr/>
          <p:nvPr/>
        </p:nvSpPr>
        <p:spPr>
          <a:xfrm>
            <a:off x="0" y="1143000"/>
            <a:ext cx="9143280" cy="5257080"/>
          </a:xfrm>
          <a:prstGeom prst="rect">
            <a:avLst/>
          </a:prstGeom>
          <a:gradFill rotWithShape="0">
            <a:gsLst>
              <a:gs pos="0">
                <a:srgbClr val="F8FEC0"/>
              </a:gs>
              <a:gs pos="50000">
                <a:srgbClr val="F5FFA6"/>
              </a:gs>
              <a:gs pos="100000">
                <a:srgbClr val="F8FEC0"/>
              </a:gs>
            </a:gsLst>
            <a:lin ang="948000"/>
          </a:gradFill>
          <a:ln w="9360">
            <a:solidFill>
              <a:srgbClr val="D2DA7A"/>
            </a:solidFill>
            <a:round/>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601"/>
              </a:spcBef>
            </a:pPr>
            <a:r>
              <a:rPr lang="en-US" sz="2800" b="0" strike="noStrike" spc="-1">
                <a:solidFill>
                  <a:srgbClr val="C00000"/>
                </a:solidFill>
                <a:latin typeface="Gill Sans MT"/>
              </a:rPr>
              <a:t>&lt;?php</a:t>
            </a:r>
            <a:endParaRPr lang="en-US" sz="2800" b="0" strike="noStrike" spc="-1">
              <a:latin typeface="Arial"/>
            </a:endParaRPr>
          </a:p>
          <a:p>
            <a:pPr>
              <a:lnSpc>
                <a:spcPct val="100000"/>
              </a:lnSpc>
              <a:spcBef>
                <a:spcPts val="601"/>
              </a:spcBef>
            </a:pPr>
            <a:r>
              <a:rPr lang="en-US" sz="2800" b="0" strike="noStrike" spc="-1">
                <a:solidFill>
                  <a:srgbClr val="C00000"/>
                </a:solidFill>
                <a:latin typeface="Gill Sans MT"/>
              </a:rPr>
              <a:t>function connect_db($dbname){</a:t>
            </a:r>
            <a:endParaRPr lang="en-US" sz="2800" b="0" strike="noStrike" spc="-1">
              <a:latin typeface="Arial"/>
            </a:endParaRPr>
          </a:p>
          <a:p>
            <a:pPr>
              <a:lnSpc>
                <a:spcPct val="100000"/>
              </a:lnSpc>
              <a:spcBef>
                <a:spcPts val="601"/>
              </a:spcBef>
            </a:pPr>
            <a:r>
              <a:rPr lang="en-US" sz="2800" b="0" strike="noStrike" spc="-1">
                <a:solidFill>
                  <a:srgbClr val="C00000"/>
                </a:solidFill>
                <a:latin typeface="Gill Sans MT"/>
              </a:rPr>
              <a:t>$con = mysqli_connect("localhost:3306", "root", "", $dbname);</a:t>
            </a:r>
            <a:endParaRPr lang="en-US" sz="2800" b="0" strike="noStrike" spc="-1">
              <a:latin typeface="Arial"/>
            </a:endParaRPr>
          </a:p>
          <a:p>
            <a:pPr>
              <a:lnSpc>
                <a:spcPct val="100000"/>
              </a:lnSpc>
              <a:spcBef>
                <a:spcPts val="601"/>
              </a:spcBef>
            </a:pPr>
            <a:r>
              <a:rPr lang="en-US" sz="2800" b="0" strike="noStrike" spc="-1">
                <a:solidFill>
                  <a:srgbClr val="C00000"/>
                </a:solidFill>
                <a:latin typeface="Gill Sans MT"/>
              </a:rPr>
              <a:t>if(mysqli_connect_errno()){</a:t>
            </a:r>
            <a:endParaRPr lang="en-US" sz="2800" b="0" strike="noStrike" spc="-1">
              <a:latin typeface="Arial"/>
            </a:endParaRPr>
          </a:p>
          <a:p>
            <a:pPr>
              <a:lnSpc>
                <a:spcPct val="100000"/>
              </a:lnSpc>
              <a:spcBef>
                <a:spcPts val="601"/>
              </a:spcBef>
            </a:pPr>
            <a:r>
              <a:rPr lang="en-US" sz="2800" b="0" strike="noStrike" spc="-1">
                <a:solidFill>
                  <a:srgbClr val="C00000"/>
                </a:solidFill>
                <a:latin typeface="Gill Sans MT"/>
              </a:rPr>
              <a:t>echo "Connection failed: " . mysqli_connect_error();</a:t>
            </a:r>
            <a:endParaRPr lang="en-US" sz="2800" b="0" strike="noStrike" spc="-1">
              <a:latin typeface="Arial"/>
            </a:endParaRPr>
          </a:p>
          <a:p>
            <a:pPr>
              <a:lnSpc>
                <a:spcPct val="100000"/>
              </a:lnSpc>
              <a:spcBef>
                <a:spcPts val="601"/>
              </a:spcBef>
            </a:pPr>
            <a:r>
              <a:rPr lang="en-US" sz="2800" b="0" strike="noStrike" spc="-1">
                <a:solidFill>
                  <a:srgbClr val="C00000"/>
                </a:solidFill>
                <a:latin typeface="Gill Sans MT"/>
              </a:rPr>
              <a:t>}</a:t>
            </a:r>
            <a:endParaRPr lang="en-US" sz="2800" b="0" strike="noStrike" spc="-1">
              <a:latin typeface="Arial"/>
            </a:endParaRPr>
          </a:p>
          <a:p>
            <a:pPr>
              <a:lnSpc>
                <a:spcPct val="100000"/>
              </a:lnSpc>
              <a:spcBef>
                <a:spcPts val="601"/>
              </a:spcBef>
            </a:pPr>
            <a:r>
              <a:rPr lang="en-US" sz="2800" b="0" strike="noStrike" spc="-1">
                <a:solidFill>
                  <a:srgbClr val="C00000"/>
                </a:solidFill>
                <a:latin typeface="Gill Sans MT"/>
              </a:rPr>
              <a:t>return $con;</a:t>
            </a:r>
            <a:endParaRPr lang="en-US" sz="2800" b="0" strike="noStrike" spc="-1">
              <a:latin typeface="Arial"/>
            </a:endParaRPr>
          </a:p>
          <a:p>
            <a:pPr>
              <a:lnSpc>
                <a:spcPct val="100000"/>
              </a:lnSpc>
              <a:spcBef>
                <a:spcPts val="601"/>
              </a:spcBef>
            </a:pPr>
            <a:r>
              <a:rPr lang="en-US" sz="2800" b="0" strike="noStrike" spc="-1">
                <a:solidFill>
                  <a:srgbClr val="C00000"/>
                </a:solidFill>
                <a:latin typeface="Gill Sans MT"/>
              </a:rPr>
              <a:t>}</a:t>
            </a:r>
            <a:endParaRPr lang="en-US" sz="2800" b="0" strike="noStrike" spc="-1">
              <a:latin typeface="Arial"/>
            </a:endParaRPr>
          </a:p>
          <a:p>
            <a:pPr>
              <a:lnSpc>
                <a:spcPct val="100000"/>
              </a:lnSpc>
              <a:spcBef>
                <a:spcPts val="601"/>
              </a:spcBef>
            </a:pPr>
            <a:r>
              <a:rPr lang="en-US" sz="2800" b="0" strike="noStrike" spc="-1">
                <a:solidFill>
                  <a:srgbClr val="C00000"/>
                </a:solidFill>
                <a:latin typeface="Gill Sans MT"/>
              </a:rPr>
              <a:t>?&gt;</a:t>
            </a:r>
            <a:endParaRPr lang="en-US" sz="2800" b="0" strike="noStrike" spc="-1">
              <a:latin typeface="Arial"/>
            </a:endParaRPr>
          </a:p>
        </p:txBody>
      </p:sp>
      <p:sp>
        <p:nvSpPr>
          <p:cNvPr id="126" name="CustomShape 3"/>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44782324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rPr>
              <a:t>Making a query (</a:t>
            </a:r>
            <a:r>
              <a:rPr lang="en-US" sz="3200" b="1" i="1" strike="noStrike" spc="-1">
                <a:solidFill>
                  <a:srgbClr val="464653"/>
                </a:solidFill>
                <a:latin typeface="Bookman Old Style"/>
              </a:rPr>
              <a:t>1. SELECT</a:t>
            </a:r>
            <a:r>
              <a:rPr lang="en-US" sz="3200" b="0" strike="noStrike" spc="-1">
                <a:solidFill>
                  <a:srgbClr val="464653"/>
                </a:solidFill>
                <a:latin typeface="Bookman Old Style"/>
              </a:rPr>
              <a:t>)</a:t>
            </a:r>
            <a:endParaRPr lang="en-US" sz="3200" b="0" strike="noStrike" spc="-1">
              <a:latin typeface="Arial"/>
            </a:endParaRPr>
          </a:p>
        </p:txBody>
      </p:sp>
      <p:sp>
        <p:nvSpPr>
          <p:cNvPr id="128" name="CustomShape 2"/>
          <p:cNvSpPr/>
          <p:nvPr/>
        </p:nvSpPr>
        <p:spPr>
          <a:xfrm>
            <a:off x="228600" y="1219320"/>
            <a:ext cx="8533800" cy="1142280"/>
          </a:xfrm>
          <a:prstGeom prst="rect">
            <a:avLst/>
          </a:prstGeom>
          <a:gradFill rotWithShape="0">
            <a:gsLst>
              <a:gs pos="0">
                <a:srgbClr val="F8FEC0"/>
              </a:gs>
              <a:gs pos="50000">
                <a:srgbClr val="F5FFA6"/>
              </a:gs>
              <a:gs pos="100000">
                <a:srgbClr val="F8FEC0"/>
              </a:gs>
            </a:gsLst>
            <a:lin ang="948000"/>
          </a:gradFill>
          <a:ln w="9360">
            <a:solidFill>
              <a:srgbClr val="D2DA7A"/>
            </a:solidFill>
            <a:round/>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601"/>
              </a:spcBef>
            </a:pPr>
            <a:r>
              <a:rPr lang="en-US" sz="2600" b="0" strike="noStrike" spc="-1">
                <a:solidFill>
                  <a:srgbClr val="C00000"/>
                </a:solidFill>
                <a:latin typeface="Gill Sans MT"/>
              </a:rPr>
              <a:t>$query="SELECT SID, StudName, age, sex FROM student";</a:t>
            </a:r>
            <a:endParaRPr lang="en-US" sz="2600" b="0" strike="noStrike" spc="-1">
              <a:latin typeface="Arial"/>
            </a:endParaRPr>
          </a:p>
          <a:p>
            <a:pPr>
              <a:lnSpc>
                <a:spcPct val="100000"/>
              </a:lnSpc>
              <a:spcBef>
                <a:spcPts val="601"/>
              </a:spcBef>
            </a:pPr>
            <a:r>
              <a:rPr lang="en-US" sz="2600" b="0" strike="noStrike" spc="-1">
                <a:solidFill>
                  <a:srgbClr val="C00000"/>
                </a:solidFill>
                <a:latin typeface="Gill Sans MT"/>
              </a:rPr>
              <a:t>$result=mysqli_query($con, $query);</a:t>
            </a:r>
            <a:endParaRPr lang="en-US" sz="2600" b="0" strike="noStrike" spc="-1">
              <a:latin typeface="Arial"/>
            </a:endParaRPr>
          </a:p>
          <a:p>
            <a:pPr>
              <a:lnSpc>
                <a:spcPct val="100000"/>
              </a:lnSpc>
              <a:spcBef>
                <a:spcPts val="601"/>
              </a:spcBef>
            </a:pPr>
            <a:endParaRPr lang="en-US" sz="2600" b="0" strike="noStrike" spc="-1">
              <a:latin typeface="Arial"/>
            </a:endParaRPr>
          </a:p>
          <a:p>
            <a:pPr>
              <a:lnSpc>
                <a:spcPct val="100000"/>
              </a:lnSpc>
              <a:spcBef>
                <a:spcPts val="601"/>
              </a:spcBef>
            </a:pPr>
            <a:endParaRPr lang="en-US" sz="2600" b="0" strike="noStrike" spc="-1">
              <a:latin typeface="Arial"/>
            </a:endParaRPr>
          </a:p>
        </p:txBody>
      </p:sp>
      <p:sp>
        <p:nvSpPr>
          <p:cNvPr id="129" name="CustomShape 3"/>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sp>
      <p:sp>
        <p:nvSpPr>
          <p:cNvPr id="130" name="CustomShape 4"/>
          <p:cNvSpPr/>
          <p:nvPr/>
        </p:nvSpPr>
        <p:spPr>
          <a:xfrm>
            <a:off x="228600" y="2786760"/>
            <a:ext cx="8762400" cy="420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120" algn="just">
              <a:lnSpc>
                <a:spcPct val="100000"/>
              </a:lnSpc>
              <a:buClr>
                <a:srgbClr val="000000"/>
              </a:buClr>
              <a:buFont typeface="Arial"/>
              <a:buChar char="•"/>
            </a:pPr>
            <a:r>
              <a:rPr lang="en-US" sz="2800" b="0" strike="noStrike" spc="-1">
                <a:solidFill>
                  <a:srgbClr val="000000"/>
                </a:solidFill>
                <a:latin typeface="Gill Sans MT"/>
                <a:ea typeface="DejaVu Sans"/>
              </a:rPr>
              <a:t>This task involve preparing a query and submitting it to the database engine for retrieval </a:t>
            </a:r>
            <a:endParaRPr lang="en-US" sz="2800" b="0" strike="noStrike" spc="-1">
              <a:latin typeface="Arial"/>
            </a:endParaRPr>
          </a:p>
          <a:p>
            <a:pPr marL="285840" indent="-285120" algn="just">
              <a:lnSpc>
                <a:spcPct val="100000"/>
              </a:lnSpc>
              <a:buClr>
                <a:srgbClr val="000000"/>
              </a:buClr>
              <a:buFont typeface="Arial"/>
              <a:buChar char="•"/>
            </a:pPr>
            <a:r>
              <a:rPr lang="en-US" sz="2800" b="1" i="1" strike="noStrike" spc="-1">
                <a:solidFill>
                  <a:srgbClr val="000000"/>
                </a:solidFill>
                <a:latin typeface="Gill Sans MT"/>
                <a:ea typeface="DejaVu Sans"/>
              </a:rPr>
              <a:t>$con</a:t>
            </a:r>
            <a:r>
              <a:rPr lang="en-US" sz="2800" b="0" strike="noStrike" spc="-1">
                <a:solidFill>
                  <a:srgbClr val="000000"/>
                </a:solidFill>
                <a:latin typeface="Gill Sans MT"/>
                <a:ea typeface="DejaVu Sans"/>
              </a:rPr>
              <a:t> is the connection string</a:t>
            </a:r>
            <a:endParaRPr lang="en-US" sz="2800" b="0" strike="noStrike" spc="-1">
              <a:latin typeface="Arial"/>
            </a:endParaRPr>
          </a:p>
          <a:p>
            <a:pPr marL="285840" indent="-285120" algn="just">
              <a:lnSpc>
                <a:spcPct val="100000"/>
              </a:lnSpc>
              <a:buClr>
                <a:srgbClr val="000000"/>
              </a:buClr>
              <a:buFont typeface="Arial"/>
              <a:buChar char="•"/>
            </a:pPr>
            <a:r>
              <a:rPr lang="en-US" sz="2800" b="1" i="1" strike="noStrike" spc="-1">
                <a:solidFill>
                  <a:srgbClr val="000000"/>
                </a:solidFill>
                <a:latin typeface="Gill Sans MT"/>
                <a:ea typeface="DejaVu Sans"/>
              </a:rPr>
              <a:t>query</a:t>
            </a:r>
            <a:r>
              <a:rPr lang="en-US" sz="2800" b="0" strike="noStrike" spc="-1">
                <a:solidFill>
                  <a:srgbClr val="000000"/>
                </a:solidFill>
                <a:latin typeface="Gill Sans MT"/>
                <a:ea typeface="DejaVu Sans"/>
              </a:rPr>
              <a:t> is a string for the MySQL query</a:t>
            </a:r>
            <a:endParaRPr lang="en-US" sz="2800" b="0" strike="noStrike" spc="-1">
              <a:latin typeface="Arial"/>
            </a:endParaRPr>
          </a:p>
          <a:p>
            <a:pPr marL="285840" indent="-285120" algn="just">
              <a:lnSpc>
                <a:spcPct val="100000"/>
              </a:lnSpc>
              <a:buClr>
                <a:srgbClr val="000000"/>
              </a:buClr>
              <a:buFont typeface="Arial"/>
              <a:buChar char="•"/>
            </a:pPr>
            <a:r>
              <a:rPr lang="en-US" sz="2800" b="0" strike="noStrike" spc="-1">
                <a:solidFill>
                  <a:srgbClr val="000000"/>
                </a:solidFill>
                <a:latin typeface="Gill Sans MT"/>
                <a:ea typeface="DejaVu Sans"/>
              </a:rPr>
              <a:t>It makes a select query </a:t>
            </a:r>
            <a:endParaRPr lang="en-US" sz="2800" b="0" strike="noStrike" spc="-1">
              <a:latin typeface="Arial"/>
            </a:endParaRPr>
          </a:p>
          <a:p>
            <a:pPr marL="285840" indent="-285120" algn="just">
              <a:lnSpc>
                <a:spcPct val="100000"/>
              </a:lnSpc>
              <a:buClr>
                <a:srgbClr val="000000"/>
              </a:buClr>
              <a:buFont typeface="Arial"/>
              <a:buChar char="•"/>
            </a:pPr>
            <a:r>
              <a:rPr lang="en-US" sz="2800" b="0" strike="noStrike" spc="-1">
                <a:solidFill>
                  <a:srgbClr val="000000"/>
                </a:solidFill>
                <a:latin typeface="Gill Sans MT"/>
                <a:ea typeface="DejaVu Sans"/>
              </a:rPr>
              <a:t>Don't end the query with a semi-colon</a:t>
            </a:r>
            <a:endParaRPr lang="en-US" sz="2800" b="0" strike="noStrike" spc="-1">
              <a:latin typeface="Arial"/>
            </a:endParaRPr>
          </a:p>
          <a:p>
            <a:pPr marL="285840" indent="-285120" algn="just">
              <a:lnSpc>
                <a:spcPct val="100000"/>
              </a:lnSpc>
              <a:buClr>
                <a:srgbClr val="000000"/>
              </a:buClr>
              <a:buFont typeface="Arial"/>
              <a:buChar char="•"/>
            </a:pPr>
            <a:r>
              <a:rPr lang="en-US" sz="2800" b="0" strike="noStrike" spc="-1">
                <a:solidFill>
                  <a:srgbClr val="000000"/>
                </a:solidFill>
                <a:latin typeface="Gill Sans MT"/>
                <a:ea typeface="DejaVu Sans"/>
              </a:rPr>
              <a:t>Return value is a resource identifier or FALSE if the query is SELECT or SHOW</a:t>
            </a:r>
            <a:endParaRPr lang="en-US" sz="2800" b="0" strike="noStrike" spc="-1">
              <a:latin typeface="Arial"/>
            </a:endParaRPr>
          </a:p>
          <a:p>
            <a:pPr algn="just">
              <a:lnSpc>
                <a:spcPct val="100000"/>
              </a:lnSpc>
            </a:pPr>
            <a:endParaRPr lang="en-US" sz="2800" b="0" strike="noStrike" spc="-1">
              <a:latin typeface="Arial"/>
            </a:endParaRPr>
          </a:p>
        </p:txBody>
      </p:sp>
    </p:spTree>
    <p:extLst>
      <p:ext uri="{BB962C8B-B14F-4D97-AF65-F5344CB8AC3E}">
        <p14:creationId xmlns:p14="http://schemas.microsoft.com/office/powerpoint/2010/main" val="273537638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100000"/>
              </a:lnSpc>
            </a:pPr>
            <a:r>
              <a:rPr lang="en-US" sz="3200" b="0" strike="noStrike" spc="-1">
                <a:solidFill>
                  <a:srgbClr val="464653"/>
                </a:solidFill>
                <a:latin typeface="Bookman Old Style"/>
              </a:rPr>
              <a:t>Making a query (2. </a:t>
            </a:r>
            <a:r>
              <a:rPr lang="en-US" sz="2700" b="0" strike="noStrike" spc="-1">
                <a:solidFill>
                  <a:srgbClr val="464653"/>
                </a:solidFill>
                <a:latin typeface="Bookman Old Style"/>
              </a:rPr>
              <a:t>INSERT and UPDATE)</a:t>
            </a:r>
            <a:endParaRPr lang="en-US" sz="2700" b="0" strike="noStrike" spc="-1">
              <a:latin typeface="Arial"/>
            </a:endParaRPr>
          </a:p>
        </p:txBody>
      </p:sp>
      <p:sp>
        <p:nvSpPr>
          <p:cNvPr id="132" name="CustomShape 2"/>
          <p:cNvSpPr/>
          <p:nvPr/>
        </p:nvSpPr>
        <p:spPr>
          <a:xfrm>
            <a:off x="152280" y="1066680"/>
            <a:ext cx="8914680" cy="358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74320" indent="-27360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for these queries a resource is not returned</a:t>
            </a:r>
            <a:endParaRPr lang="en-US" sz="26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TRUE is returned on success </a:t>
            </a:r>
            <a:endParaRPr lang="en-US" sz="26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FALSE is returned on failure</a:t>
            </a:r>
            <a:endParaRPr lang="en-US" sz="26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Syntax rules to follow: </a:t>
            </a:r>
            <a:endParaRPr lang="en-US" sz="2600" b="0" strike="noStrike" spc="-1">
              <a:latin typeface="Arial"/>
            </a:endParaRPr>
          </a:p>
          <a:p>
            <a:pPr marL="548640" lvl="1" indent="-273600">
              <a:lnSpc>
                <a:spcPct val="100000"/>
              </a:lnSpc>
              <a:spcBef>
                <a:spcPts val="499"/>
              </a:spcBef>
              <a:buClr>
                <a:srgbClr val="9FB8CD"/>
              </a:buClr>
              <a:buSzPct val="76000"/>
              <a:buFont typeface="Wingdings 3" charset="2"/>
              <a:buChar char=""/>
            </a:pPr>
            <a:r>
              <a:rPr lang="en-US" sz="2300" b="0" strike="noStrike" spc="-1">
                <a:solidFill>
                  <a:srgbClr val="464653"/>
                </a:solidFill>
                <a:latin typeface="Gill Sans MT"/>
              </a:rPr>
              <a:t>The SQL query must be quoted in PHP</a:t>
            </a:r>
            <a:endParaRPr lang="en-US" sz="2300" b="0" strike="noStrike" spc="-1">
              <a:latin typeface="Arial"/>
            </a:endParaRPr>
          </a:p>
          <a:p>
            <a:pPr marL="548640" lvl="1" indent="-273600">
              <a:lnSpc>
                <a:spcPct val="100000"/>
              </a:lnSpc>
              <a:spcBef>
                <a:spcPts val="499"/>
              </a:spcBef>
              <a:buClr>
                <a:srgbClr val="9FB8CD"/>
              </a:buClr>
              <a:buSzPct val="76000"/>
              <a:buFont typeface="Wingdings 3" charset="2"/>
              <a:buChar char=""/>
            </a:pPr>
            <a:r>
              <a:rPr lang="en-US" sz="2300" b="0" strike="noStrike" spc="-1">
                <a:solidFill>
                  <a:srgbClr val="464653"/>
                </a:solidFill>
                <a:latin typeface="Gill Sans MT"/>
              </a:rPr>
              <a:t>String values inside the SQL query must be quoted</a:t>
            </a:r>
            <a:endParaRPr lang="en-US" sz="2300" b="0" strike="noStrike" spc="-1">
              <a:latin typeface="Arial"/>
            </a:endParaRPr>
          </a:p>
          <a:p>
            <a:pPr marL="548640" lvl="1" indent="-273600">
              <a:lnSpc>
                <a:spcPct val="100000"/>
              </a:lnSpc>
              <a:spcBef>
                <a:spcPts val="499"/>
              </a:spcBef>
              <a:buClr>
                <a:srgbClr val="9FB8CD"/>
              </a:buClr>
              <a:buSzPct val="76000"/>
              <a:buFont typeface="Wingdings 3" charset="2"/>
              <a:buChar char=""/>
            </a:pPr>
            <a:r>
              <a:rPr lang="en-US" sz="2300" b="0" strike="noStrike" spc="-1">
                <a:solidFill>
                  <a:srgbClr val="464653"/>
                </a:solidFill>
                <a:latin typeface="Gill Sans MT"/>
              </a:rPr>
              <a:t>Numeric values must not be quoted</a:t>
            </a:r>
            <a:endParaRPr lang="en-US" sz="2300" b="0" strike="noStrike" spc="-1">
              <a:latin typeface="Arial"/>
            </a:endParaRPr>
          </a:p>
          <a:p>
            <a:pPr marL="548640" lvl="1" indent="-273600">
              <a:lnSpc>
                <a:spcPct val="100000"/>
              </a:lnSpc>
              <a:spcBef>
                <a:spcPts val="499"/>
              </a:spcBef>
              <a:buClr>
                <a:srgbClr val="9FB8CD"/>
              </a:buClr>
              <a:buSzPct val="76000"/>
              <a:buFont typeface="Wingdings 3" charset="2"/>
              <a:buChar char=""/>
            </a:pPr>
            <a:r>
              <a:rPr lang="en-US" sz="2300" b="0" strike="noStrike" spc="-1">
                <a:solidFill>
                  <a:srgbClr val="464653"/>
                </a:solidFill>
                <a:latin typeface="Gill Sans MT"/>
              </a:rPr>
              <a:t>The word NULL must not be quoted</a:t>
            </a:r>
            <a:endParaRPr lang="en-US" sz="2300" b="0" strike="noStrike" spc="-1">
              <a:latin typeface="Arial"/>
            </a:endParaRPr>
          </a:p>
          <a:p>
            <a:pPr>
              <a:lnSpc>
                <a:spcPct val="100000"/>
              </a:lnSpc>
            </a:pPr>
            <a:endParaRPr lang="en-US" sz="2300" b="0" strike="noStrike" spc="-1">
              <a:latin typeface="Arial"/>
            </a:endParaRPr>
          </a:p>
        </p:txBody>
      </p:sp>
      <p:sp>
        <p:nvSpPr>
          <p:cNvPr id="133" name="CustomShape 3"/>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sp>
      <p:sp>
        <p:nvSpPr>
          <p:cNvPr id="134" name="CustomShape 4"/>
          <p:cNvSpPr/>
          <p:nvPr/>
        </p:nvSpPr>
        <p:spPr>
          <a:xfrm>
            <a:off x="0" y="4724280"/>
            <a:ext cx="9143280" cy="1888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1" strike="noStrike" spc="-1">
                <a:solidFill>
                  <a:srgbClr val="C00000"/>
                </a:solidFill>
                <a:latin typeface="Gill Sans MT"/>
                <a:ea typeface="DejaVu Sans"/>
              </a:rPr>
              <a:t>$sql1</a:t>
            </a:r>
            <a:r>
              <a:rPr lang="en-US" sz="2000" b="0" strike="noStrike" spc="-1">
                <a:solidFill>
                  <a:srgbClr val="C00000"/>
                </a:solidFill>
                <a:latin typeface="Gill Sans MT"/>
                <a:ea typeface="DejaVu Sans"/>
              </a:rPr>
              <a:t> = "INSERT INTO student (StudName, age, sex, SID) VALUES ('$studname', '$age', '$sex', '$sid')";</a:t>
            </a:r>
            <a:endParaRPr lang="en-US" sz="2000" b="0" strike="noStrike" spc="-1">
              <a:latin typeface="Arial"/>
            </a:endParaRPr>
          </a:p>
          <a:p>
            <a:pPr>
              <a:lnSpc>
                <a:spcPct val="100000"/>
              </a:lnSpc>
            </a:pPr>
            <a:endParaRPr lang="en-US" sz="2000" b="0" strike="noStrike" spc="-1">
              <a:latin typeface="Arial"/>
            </a:endParaRPr>
          </a:p>
          <a:p>
            <a:pPr>
              <a:lnSpc>
                <a:spcPct val="100000"/>
              </a:lnSpc>
            </a:pPr>
            <a:r>
              <a:rPr lang="en-US" sz="2000" b="1" strike="noStrike" spc="-1">
                <a:solidFill>
                  <a:srgbClr val="C00000"/>
                </a:solidFill>
                <a:latin typeface="Gill Sans MT"/>
                <a:ea typeface="DejaVu Sans"/>
              </a:rPr>
              <a:t>$sql2</a:t>
            </a:r>
            <a:r>
              <a:rPr lang="en-US" sz="2000" b="0" strike="noStrike" spc="-1">
                <a:solidFill>
                  <a:srgbClr val="C00000"/>
                </a:solidFill>
                <a:latin typeface="Gill Sans MT"/>
                <a:ea typeface="DejaVu Sans"/>
              </a:rPr>
              <a:t>=  “UPDATE student SET StudName='$studname', age='$age', sex='$sex‘  WHERE SID='$sid‘ ";</a:t>
            </a:r>
            <a:endParaRPr lang="en-US" sz="2000" b="0" strike="noStrike" spc="-1">
              <a:latin typeface="Arial"/>
            </a:endParaRPr>
          </a:p>
          <a:p>
            <a:pPr>
              <a:lnSpc>
                <a:spcPct val="100000"/>
              </a:lnSpc>
            </a:pPr>
            <a:endParaRPr lang="en-US" sz="2000" b="0" strike="noStrike" spc="-1">
              <a:latin typeface="Arial"/>
            </a:endParaRPr>
          </a:p>
        </p:txBody>
      </p:sp>
    </p:spTree>
    <p:extLst>
      <p:ext uri="{BB962C8B-B14F-4D97-AF65-F5344CB8AC3E}">
        <p14:creationId xmlns:p14="http://schemas.microsoft.com/office/powerpoint/2010/main" val="412859645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457200" y="-7632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rPr>
              <a:t>Introduction…. </a:t>
            </a:r>
            <a:endParaRPr lang="en-US" sz="3200" b="0" strike="noStrike" spc="-1">
              <a:latin typeface="Arial"/>
            </a:endParaRPr>
          </a:p>
        </p:txBody>
      </p:sp>
      <p:sp>
        <p:nvSpPr>
          <p:cNvPr id="154" name="CustomShape 2"/>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B7914D83-7B89-4348-8249-9B610DC3F9E2}" type="slidenum">
              <a:rPr lang="en-US" sz="1400" b="0" strike="noStrike" spc="-1">
                <a:solidFill>
                  <a:srgbClr val="464653"/>
                </a:solidFill>
                <a:latin typeface="Gill Sans MT"/>
              </a:rPr>
              <a:t>7</a:t>
            </a:fld>
            <a:endParaRPr lang="en-US" sz="1400" b="0" strike="noStrike" spc="-1">
              <a:latin typeface="Arial"/>
            </a:endParaRPr>
          </a:p>
        </p:txBody>
      </p:sp>
      <p:sp>
        <p:nvSpPr>
          <p:cNvPr id="155" name="CustomShape 3"/>
          <p:cNvSpPr/>
          <p:nvPr/>
        </p:nvSpPr>
        <p:spPr>
          <a:xfrm>
            <a:off x="76320" y="1143000"/>
            <a:ext cx="8991000" cy="5180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Bef>
                <a:spcPts val="601"/>
              </a:spcBef>
            </a:pPr>
            <a:r>
              <a:rPr lang="en-US" sz="2600" b="1" strike="noStrike" spc="-1">
                <a:solidFill>
                  <a:srgbClr val="000000"/>
                </a:solidFill>
                <a:latin typeface="Nyala"/>
              </a:rPr>
              <a:t>Common uses of PHP </a:t>
            </a:r>
            <a:endParaRPr lang="en-US" sz="2600" b="0" strike="noStrike" spc="-1">
              <a:latin typeface="Arial"/>
            </a:endParaRPr>
          </a:p>
          <a:p>
            <a:pPr marL="274320" indent="-273600" algn="just">
              <a:lnSpc>
                <a:spcPct val="100000"/>
              </a:lnSpc>
              <a:spcBef>
                <a:spcPts val="601"/>
              </a:spcBef>
              <a:buClr>
                <a:srgbClr val="727CA3"/>
              </a:buClr>
              <a:buSzPct val="76000"/>
              <a:buFont typeface="Wingdings 3" charset="2"/>
              <a:buChar char=""/>
            </a:pPr>
            <a:r>
              <a:rPr lang="en-US" sz="2600" b="0" strike="noStrike" spc="-1">
                <a:solidFill>
                  <a:srgbClr val="000000"/>
                </a:solidFill>
                <a:latin typeface="Nyala"/>
              </a:rPr>
              <a:t>PHP performs system functions, i.e. it can create, open, read, write, and close from files on a system</a:t>
            </a:r>
            <a:endParaRPr lang="en-US" sz="2600" b="0" strike="noStrike" spc="-1">
              <a:latin typeface="Arial"/>
            </a:endParaRPr>
          </a:p>
          <a:p>
            <a:pPr marL="274320" indent="-273600" algn="just">
              <a:lnSpc>
                <a:spcPct val="100000"/>
              </a:lnSpc>
              <a:spcBef>
                <a:spcPts val="601"/>
              </a:spcBef>
              <a:buClr>
                <a:srgbClr val="727CA3"/>
              </a:buClr>
              <a:buSzPct val="76000"/>
              <a:buFont typeface="Wingdings 3" charset="2"/>
              <a:buChar char=""/>
            </a:pPr>
            <a:r>
              <a:rPr lang="en-US" sz="2600" b="0" strike="noStrike" spc="-1">
                <a:solidFill>
                  <a:srgbClr val="000000"/>
                </a:solidFill>
                <a:latin typeface="Nyala"/>
              </a:rPr>
              <a:t>PHP can handle forms, i.e. </a:t>
            </a:r>
            <a:endParaRPr lang="en-US" sz="2600" b="0" strike="noStrike" spc="-1">
              <a:latin typeface="Arial"/>
            </a:endParaRPr>
          </a:p>
          <a:p>
            <a:pPr marL="548640" lvl="1" indent="-273600" algn="just">
              <a:lnSpc>
                <a:spcPct val="100000"/>
              </a:lnSpc>
              <a:spcBef>
                <a:spcPts val="499"/>
              </a:spcBef>
              <a:buClr>
                <a:srgbClr val="9FB8CD"/>
              </a:buClr>
              <a:buSzPct val="76000"/>
              <a:buFont typeface="Wingdings 3" charset="2"/>
              <a:buChar char=""/>
            </a:pPr>
            <a:r>
              <a:rPr lang="en-US" sz="2400" b="0" strike="noStrike" spc="-1">
                <a:solidFill>
                  <a:srgbClr val="464653"/>
                </a:solidFill>
                <a:latin typeface="Nyala"/>
              </a:rPr>
              <a:t>gather data from files, save data to a file, send data through email, and return data to the user</a:t>
            </a:r>
            <a:endParaRPr lang="en-US" sz="2400" b="0" strike="noStrike" spc="-1">
              <a:latin typeface="Arial"/>
            </a:endParaRPr>
          </a:p>
          <a:p>
            <a:pPr marL="274320" indent="-273600" algn="just">
              <a:lnSpc>
                <a:spcPct val="100000"/>
              </a:lnSpc>
              <a:spcBef>
                <a:spcPts val="601"/>
              </a:spcBef>
              <a:buClr>
                <a:srgbClr val="727CA3"/>
              </a:buClr>
              <a:buSzPct val="76000"/>
              <a:buFont typeface="Wingdings 3" charset="2"/>
              <a:buChar char=""/>
            </a:pPr>
            <a:r>
              <a:rPr lang="en-US" sz="2600" b="0" strike="noStrike" spc="-1">
                <a:solidFill>
                  <a:srgbClr val="000000"/>
                </a:solidFill>
                <a:latin typeface="Nyala"/>
              </a:rPr>
              <a:t>PHP allows to add, delete, modify elements within your database</a:t>
            </a:r>
            <a:endParaRPr lang="en-US" sz="2600" b="0" strike="noStrike" spc="-1">
              <a:latin typeface="Arial"/>
            </a:endParaRPr>
          </a:p>
          <a:p>
            <a:pPr marL="274320" indent="-273600" algn="just">
              <a:lnSpc>
                <a:spcPct val="100000"/>
              </a:lnSpc>
              <a:spcBef>
                <a:spcPts val="601"/>
              </a:spcBef>
              <a:buClr>
                <a:srgbClr val="727CA3"/>
              </a:buClr>
              <a:buSzPct val="76000"/>
              <a:buFont typeface="Wingdings 3" charset="2"/>
              <a:buChar char=""/>
            </a:pPr>
            <a:r>
              <a:rPr lang="en-US" sz="2600" b="0" strike="noStrike" spc="-1">
                <a:solidFill>
                  <a:srgbClr val="000000"/>
                </a:solidFill>
                <a:latin typeface="Nyala"/>
              </a:rPr>
              <a:t>Access cookies variables and set cookies</a:t>
            </a:r>
            <a:endParaRPr lang="en-US" sz="2600" b="0" strike="noStrike" spc="-1">
              <a:latin typeface="Arial"/>
            </a:endParaRPr>
          </a:p>
          <a:p>
            <a:pPr marL="274320" indent="-273600" algn="just">
              <a:lnSpc>
                <a:spcPct val="100000"/>
              </a:lnSpc>
              <a:spcBef>
                <a:spcPts val="601"/>
              </a:spcBef>
              <a:buClr>
                <a:srgbClr val="727CA3"/>
              </a:buClr>
              <a:buSzPct val="76000"/>
              <a:buFont typeface="Wingdings 3" charset="2"/>
              <a:buChar char=""/>
            </a:pPr>
            <a:r>
              <a:rPr lang="en-US" sz="2600" b="0" strike="noStrike" spc="-1">
                <a:solidFill>
                  <a:srgbClr val="000000"/>
                </a:solidFill>
                <a:latin typeface="Nyala"/>
              </a:rPr>
              <a:t>restrict users to access some pages of your website</a:t>
            </a:r>
            <a:endParaRPr lang="en-US" sz="2600" b="0" strike="noStrike" spc="-1">
              <a:latin typeface="Arial"/>
            </a:endParaRPr>
          </a:p>
          <a:p>
            <a:pPr marL="274320" indent="-273600" algn="just">
              <a:lnSpc>
                <a:spcPct val="100000"/>
              </a:lnSpc>
              <a:spcBef>
                <a:spcPts val="601"/>
              </a:spcBef>
              <a:buClr>
                <a:srgbClr val="727CA3"/>
              </a:buClr>
              <a:buSzPct val="76000"/>
              <a:buFont typeface="Wingdings 3" charset="2"/>
              <a:buChar char=""/>
            </a:pPr>
            <a:r>
              <a:rPr lang="en-US" sz="2600" b="0" strike="noStrike" spc="-1">
                <a:solidFill>
                  <a:srgbClr val="000000"/>
                </a:solidFill>
                <a:latin typeface="Nyala"/>
              </a:rPr>
              <a:t>encrypt data</a:t>
            </a:r>
            <a:endParaRPr lang="en-US" sz="2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rPr>
              <a:t>Using the query result </a:t>
            </a:r>
            <a:endParaRPr lang="en-US" sz="3200" b="0" strike="noStrike" spc="-1">
              <a:latin typeface="Arial"/>
            </a:endParaRPr>
          </a:p>
        </p:txBody>
      </p:sp>
      <p:sp>
        <p:nvSpPr>
          <p:cNvPr id="136" name="CustomShape 2"/>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sp>
      <p:sp>
        <p:nvSpPr>
          <p:cNvPr id="137" name="CustomShape 3"/>
          <p:cNvSpPr/>
          <p:nvPr/>
        </p:nvSpPr>
        <p:spPr>
          <a:xfrm>
            <a:off x="14760" y="2895480"/>
            <a:ext cx="9143280" cy="3809160"/>
          </a:xfrm>
          <a:prstGeom prst="rect">
            <a:avLst/>
          </a:prstGeom>
          <a:gradFill rotWithShape="0">
            <a:gsLst>
              <a:gs pos="0">
                <a:srgbClr val="F8FEC0"/>
              </a:gs>
              <a:gs pos="50000">
                <a:srgbClr val="F5FFA6"/>
              </a:gs>
              <a:gs pos="100000">
                <a:srgbClr val="F8FEC0"/>
              </a:gs>
            </a:gsLst>
            <a:lin ang="948000"/>
          </a:gradFill>
          <a:ln w="9360">
            <a:solidFill>
              <a:srgbClr val="D2DA7A"/>
            </a:solidFill>
            <a:round/>
          </a:ln>
        </p:spPr>
        <p:style>
          <a:lnRef idx="0">
            <a:scrgbClr r="0" g="0" b="0"/>
          </a:lnRef>
          <a:fillRef idx="0">
            <a:scrgbClr r="0" g="0" b="0"/>
          </a:fillRef>
          <a:effectRef idx="0">
            <a:scrgbClr r="0" g="0" b="0"/>
          </a:effectRef>
          <a:fontRef idx="minor"/>
        </p:style>
        <p:txBody>
          <a:bodyPr lIns="90000" tIns="45000" rIns="90000" bIns="45000">
            <a:normAutofit fontScale="77500" lnSpcReduction="20000"/>
          </a:bodyPr>
          <a:lstStyle/>
          <a:p>
            <a:pPr>
              <a:lnSpc>
                <a:spcPct val="100000"/>
              </a:lnSpc>
              <a:spcBef>
                <a:spcPts val="601"/>
              </a:spcBef>
            </a:pPr>
            <a:r>
              <a:rPr lang="en-US" sz="2600" b="1" strike="noStrike" spc="-1">
                <a:solidFill>
                  <a:srgbClr val="C00000"/>
                </a:solidFill>
                <a:latin typeface="Gill Sans MT"/>
              </a:rPr>
              <a:t>$row=mysqli_num_rows($result);//number of rows </a:t>
            </a:r>
            <a:endParaRPr lang="en-US" sz="2600" b="0" strike="noStrike" spc="-1">
              <a:latin typeface="Arial"/>
            </a:endParaRPr>
          </a:p>
          <a:p>
            <a:pPr>
              <a:lnSpc>
                <a:spcPct val="100000"/>
              </a:lnSpc>
              <a:spcBef>
                <a:spcPts val="601"/>
              </a:spcBef>
            </a:pPr>
            <a:endParaRPr lang="en-US" sz="2600" b="0" strike="noStrike" spc="-1">
              <a:latin typeface="Arial"/>
            </a:endParaRPr>
          </a:p>
          <a:p>
            <a:pPr>
              <a:lnSpc>
                <a:spcPct val="100000"/>
              </a:lnSpc>
              <a:spcBef>
                <a:spcPts val="601"/>
              </a:spcBef>
            </a:pPr>
            <a:r>
              <a:rPr lang="en-US" sz="2600" b="1" strike="noStrike" spc="-1">
                <a:solidFill>
                  <a:srgbClr val="C00000"/>
                </a:solidFill>
                <a:latin typeface="Gill Sans MT"/>
              </a:rPr>
              <a:t>$row_record=mysqli_fetch_row()</a:t>
            </a:r>
            <a:endParaRPr lang="en-US" sz="26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/*each call returns the next row as an indexed array where result is a resource returned from a call to mysqli_query (FALSE if no more rows)*/</a:t>
            </a:r>
            <a:endParaRPr lang="en-US" sz="2600" b="0" strike="noStrike" spc="-1">
              <a:latin typeface="Arial"/>
            </a:endParaRPr>
          </a:p>
          <a:p>
            <a:pPr>
              <a:lnSpc>
                <a:spcPct val="100000"/>
              </a:lnSpc>
              <a:spcBef>
                <a:spcPts val="601"/>
              </a:spcBef>
            </a:pPr>
            <a:endParaRPr lang="en-US" sz="2600" b="0" strike="noStrike" spc="-1">
              <a:latin typeface="Arial"/>
            </a:endParaRPr>
          </a:p>
          <a:p>
            <a:pPr>
              <a:lnSpc>
                <a:spcPct val="100000"/>
              </a:lnSpc>
              <a:spcBef>
                <a:spcPts val="601"/>
              </a:spcBef>
            </a:pPr>
            <a:r>
              <a:rPr lang="en-US" sz="2600" b="1" strike="noStrike" spc="-1">
                <a:solidFill>
                  <a:srgbClr val="C00000"/>
                </a:solidFill>
                <a:latin typeface="Gill Sans MT"/>
              </a:rPr>
              <a:t>$row_record=mysqli_fetch_assoc($result);//record set</a:t>
            </a:r>
            <a:endParaRPr lang="en-US" sz="26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/*as in mysql_fetch_row but next row is returned as an associative array*/</a:t>
            </a:r>
            <a:endParaRPr lang="en-US" sz="2600" b="0" strike="noStrike" spc="-1">
              <a:latin typeface="Arial"/>
            </a:endParaRPr>
          </a:p>
          <a:p>
            <a:pPr>
              <a:lnSpc>
                <a:spcPct val="100000"/>
              </a:lnSpc>
              <a:spcBef>
                <a:spcPts val="601"/>
              </a:spcBef>
            </a:pPr>
            <a:endParaRPr lang="en-US" sz="2600" b="0" strike="noStrike" spc="-1">
              <a:latin typeface="Arial"/>
            </a:endParaRPr>
          </a:p>
          <a:p>
            <a:pPr>
              <a:lnSpc>
                <a:spcPct val="100000"/>
              </a:lnSpc>
              <a:spcBef>
                <a:spcPts val="601"/>
              </a:spcBef>
            </a:pPr>
            <a:r>
              <a:rPr lang="en-US" sz="2600" b="1" strike="noStrike" spc="-1">
                <a:solidFill>
                  <a:srgbClr val="C00000"/>
                </a:solidFill>
                <a:latin typeface="Gill Sans MT"/>
              </a:rPr>
              <a:t>$row_record=mysqli_fetch_array(result)</a:t>
            </a:r>
            <a:endParaRPr lang="en-US" sz="26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/*combines mysqli_fetch_row, mysqli_fetch_assoc </a:t>
            </a:r>
            <a:endParaRPr lang="en-US" sz="26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returns row information as both an associative array and an indexed array*/</a:t>
            </a:r>
            <a:endParaRPr lang="en-US" sz="2600" b="0" strike="noStrike" spc="-1">
              <a:latin typeface="Arial"/>
            </a:endParaRPr>
          </a:p>
          <a:p>
            <a:pPr>
              <a:lnSpc>
                <a:spcPct val="100000"/>
              </a:lnSpc>
              <a:spcBef>
                <a:spcPts val="601"/>
              </a:spcBef>
            </a:pPr>
            <a:endParaRPr lang="en-US" sz="2600" b="0" strike="noStrike" spc="-1">
              <a:latin typeface="Arial"/>
            </a:endParaRPr>
          </a:p>
        </p:txBody>
      </p:sp>
      <p:sp>
        <p:nvSpPr>
          <p:cNvPr id="138" name="CustomShape 4"/>
          <p:cNvSpPr/>
          <p:nvPr/>
        </p:nvSpPr>
        <p:spPr>
          <a:xfrm>
            <a:off x="380880" y="1066680"/>
            <a:ext cx="8533800" cy="264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5120">
              <a:lnSpc>
                <a:spcPct val="100000"/>
              </a:lnSpc>
              <a:buClr>
                <a:srgbClr val="000000"/>
              </a:buClr>
              <a:buFont typeface="Arial"/>
              <a:buChar char="•"/>
            </a:pPr>
            <a:r>
              <a:rPr lang="en-US" sz="2400" b="0" strike="noStrike" spc="-1">
                <a:solidFill>
                  <a:srgbClr val="000000"/>
                </a:solidFill>
                <a:latin typeface="Gill Sans MT"/>
                <a:ea typeface="DejaVu Sans"/>
              </a:rPr>
              <a:t>Involves two subsequent tasks </a:t>
            </a:r>
            <a:endParaRPr lang="en-US" sz="2400" b="0" strike="noStrike" spc="-1">
              <a:latin typeface="Arial"/>
            </a:endParaRPr>
          </a:p>
          <a:p>
            <a:pPr marL="743040" lvl="1" indent="-285120">
              <a:lnSpc>
                <a:spcPct val="100000"/>
              </a:lnSpc>
              <a:buClr>
                <a:srgbClr val="000000"/>
              </a:buClr>
              <a:buFont typeface="Arial"/>
              <a:buChar char="•"/>
            </a:pPr>
            <a:r>
              <a:rPr lang="en-US" sz="2400" b="0" strike="noStrike" spc="-1">
                <a:solidFill>
                  <a:srgbClr val="000000"/>
                </a:solidFill>
                <a:latin typeface="Gill Sans MT"/>
                <a:ea typeface="DejaVu Sans"/>
              </a:rPr>
              <a:t>Identify the number of rows affected by the query</a:t>
            </a:r>
            <a:endParaRPr lang="en-US" sz="2400" b="0" strike="noStrike" spc="-1">
              <a:latin typeface="Arial"/>
            </a:endParaRPr>
          </a:p>
          <a:p>
            <a:pPr marL="743040" lvl="1" indent="-285120">
              <a:lnSpc>
                <a:spcPct val="100000"/>
              </a:lnSpc>
              <a:buClr>
                <a:srgbClr val="000000"/>
              </a:buClr>
              <a:buFont typeface="Arial"/>
              <a:buChar char="•"/>
            </a:pPr>
            <a:r>
              <a:rPr lang="en-US" sz="2400" b="0" strike="noStrike" spc="-1">
                <a:solidFill>
                  <a:srgbClr val="000000"/>
                </a:solidFill>
                <a:latin typeface="Gill Sans MT"/>
                <a:ea typeface="DejaVu Sans"/>
              </a:rPr>
              <a:t>Fetch the data from the database server</a:t>
            </a:r>
            <a:endParaRPr lang="en-US" sz="2400" b="0" strike="noStrike" spc="-1">
              <a:latin typeface="Arial"/>
            </a:endParaRPr>
          </a:p>
          <a:p>
            <a:pPr marL="743040" lvl="1" indent="-285120">
              <a:lnSpc>
                <a:spcPct val="100000"/>
              </a:lnSpc>
              <a:buClr>
                <a:srgbClr val="000000"/>
              </a:buClr>
              <a:buFont typeface="Arial"/>
              <a:buChar char="•"/>
            </a:pPr>
            <a:r>
              <a:rPr lang="en-US" sz="2400" b="0" strike="noStrike" spc="-1">
                <a:solidFill>
                  <a:srgbClr val="000000"/>
                </a:solidFill>
                <a:latin typeface="Gill Sans MT"/>
                <a:ea typeface="DejaVu Sans"/>
              </a:rPr>
              <a:t>In this step, we can iterate through the result and display the record in a certain format. Example: in a tabular format</a:t>
            </a:r>
            <a:endParaRPr lang="en-US" sz="2400" b="0" strike="noStrike" spc="-1">
              <a:latin typeface="Arial"/>
            </a:endParaRPr>
          </a:p>
        </p:txBody>
      </p:sp>
    </p:spTree>
    <p:extLst>
      <p:ext uri="{BB962C8B-B14F-4D97-AF65-F5344CB8AC3E}">
        <p14:creationId xmlns:p14="http://schemas.microsoft.com/office/powerpoint/2010/main" val="28151824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457200" y="-30492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rPr>
              <a:t>Example PHP for DB query (SELECT) </a:t>
            </a:r>
            <a:endParaRPr lang="en-US" sz="3200" b="0" strike="noStrike" spc="-1">
              <a:latin typeface="Arial"/>
            </a:endParaRPr>
          </a:p>
        </p:txBody>
      </p:sp>
      <p:sp>
        <p:nvSpPr>
          <p:cNvPr id="140" name="CustomShape 2"/>
          <p:cNvSpPr/>
          <p:nvPr/>
        </p:nvSpPr>
        <p:spPr>
          <a:xfrm>
            <a:off x="0" y="609480"/>
            <a:ext cx="9143280" cy="6247800"/>
          </a:xfrm>
          <a:prstGeom prst="rect">
            <a:avLst/>
          </a:prstGeom>
          <a:gradFill rotWithShape="0">
            <a:gsLst>
              <a:gs pos="0">
                <a:srgbClr val="F8FEC0"/>
              </a:gs>
              <a:gs pos="50000">
                <a:srgbClr val="F5FFA6"/>
              </a:gs>
              <a:gs pos="100000">
                <a:srgbClr val="F8FEC0"/>
              </a:gs>
            </a:gsLst>
            <a:lin ang="948000"/>
          </a:gradFill>
          <a:ln w="9360">
            <a:solidFill>
              <a:srgbClr val="D2DA7A"/>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601"/>
              </a:spcBef>
            </a:pPr>
            <a:r>
              <a:rPr lang="en-US" sz="1600" b="0" strike="noStrike" spc="-1">
                <a:solidFill>
                  <a:srgbClr val="000000"/>
                </a:solidFill>
                <a:latin typeface="Gill Sans MT"/>
              </a:rPr>
              <a:t>&lt;?php</a:t>
            </a:r>
            <a:endParaRPr lang="en-US" sz="1600" b="0" strike="noStrike" spc="-1">
              <a:latin typeface="Arial"/>
            </a:endParaRPr>
          </a:p>
          <a:p>
            <a:pPr>
              <a:lnSpc>
                <a:spcPct val="100000"/>
              </a:lnSpc>
              <a:spcBef>
                <a:spcPts val="601"/>
              </a:spcBef>
            </a:pPr>
            <a:r>
              <a:rPr lang="en-US" sz="1600" b="0" strike="noStrike" spc="-1">
                <a:solidFill>
                  <a:srgbClr val="000000"/>
                </a:solidFill>
                <a:latin typeface="Gill Sans MT"/>
              </a:rPr>
              <a:t>function viewData($dbname){</a:t>
            </a:r>
            <a:endParaRPr lang="en-US" sz="1600" b="0" strike="noStrike" spc="-1">
              <a:latin typeface="Arial"/>
            </a:endParaRPr>
          </a:p>
          <a:p>
            <a:pPr>
              <a:lnSpc>
                <a:spcPct val="100000"/>
              </a:lnSpc>
              <a:spcBef>
                <a:spcPts val="601"/>
              </a:spcBef>
            </a:pPr>
            <a:r>
              <a:rPr lang="en-US" sz="1600" b="0" strike="noStrike" spc="-1">
                <a:solidFill>
                  <a:srgbClr val="000000"/>
                </a:solidFill>
                <a:latin typeface="Gill Sans MT"/>
              </a:rPr>
              <a:t>$dbname= $dbname;</a:t>
            </a:r>
            <a:endParaRPr lang="en-US" sz="1600" b="0" strike="noStrike" spc="-1">
              <a:latin typeface="Arial"/>
            </a:endParaRPr>
          </a:p>
          <a:p>
            <a:pPr>
              <a:lnSpc>
                <a:spcPct val="100000"/>
              </a:lnSpc>
              <a:spcBef>
                <a:spcPts val="601"/>
              </a:spcBef>
            </a:pPr>
            <a:r>
              <a:rPr lang="en-US" sz="1600" b="0" strike="noStrike" spc="-1">
                <a:solidFill>
                  <a:srgbClr val="000000"/>
                </a:solidFill>
                <a:latin typeface="Gill Sans MT"/>
              </a:rPr>
              <a:t>$con = connect_db($dbname);</a:t>
            </a:r>
            <a:endParaRPr lang="en-US" sz="1600" b="0" strike="noStrike" spc="-1">
              <a:latin typeface="Arial"/>
            </a:endParaRPr>
          </a:p>
          <a:p>
            <a:pPr>
              <a:lnSpc>
                <a:spcPct val="100000"/>
              </a:lnSpc>
              <a:spcBef>
                <a:spcPts val="601"/>
              </a:spcBef>
            </a:pPr>
            <a:r>
              <a:rPr lang="en-US" sz="1600" b="0" strike="noStrike" spc="-1">
                <a:solidFill>
                  <a:srgbClr val="000000"/>
                </a:solidFill>
                <a:latin typeface="Gill Sans MT"/>
              </a:rPr>
              <a:t>$sql = "SELECT SID, StudName, age, sex FROM student";</a:t>
            </a:r>
            <a:endParaRPr lang="en-US" sz="1600" b="0" strike="noStrike" spc="-1">
              <a:latin typeface="Arial"/>
            </a:endParaRPr>
          </a:p>
          <a:p>
            <a:pPr>
              <a:lnSpc>
                <a:spcPct val="100000"/>
              </a:lnSpc>
              <a:spcBef>
                <a:spcPts val="601"/>
              </a:spcBef>
            </a:pPr>
            <a:r>
              <a:rPr lang="en-US" sz="1600" b="0" strike="noStrike" spc="-1">
                <a:solidFill>
                  <a:srgbClr val="000000"/>
                </a:solidFill>
                <a:latin typeface="Gill Sans MT"/>
              </a:rPr>
              <a:t>$result=mysqli_query($con, $sql);</a:t>
            </a:r>
            <a:endParaRPr lang="en-US" sz="1600" b="0" strike="noStrike" spc="-1">
              <a:latin typeface="Arial"/>
            </a:endParaRPr>
          </a:p>
          <a:p>
            <a:pPr>
              <a:lnSpc>
                <a:spcPct val="100000"/>
              </a:lnSpc>
              <a:spcBef>
                <a:spcPts val="601"/>
              </a:spcBef>
            </a:pPr>
            <a:r>
              <a:rPr lang="en-US" sz="1600" b="0" strike="noStrike" spc="-1">
                <a:solidFill>
                  <a:srgbClr val="000000"/>
                </a:solidFill>
                <a:latin typeface="Gill Sans MT"/>
              </a:rPr>
              <a:t>if(mysqli_num_rows($result)&gt;0){</a:t>
            </a:r>
            <a:endParaRPr lang="en-US" sz="1600" b="0" strike="noStrike" spc="-1">
              <a:latin typeface="Arial"/>
            </a:endParaRPr>
          </a:p>
          <a:p>
            <a:pPr>
              <a:lnSpc>
                <a:spcPct val="100000"/>
              </a:lnSpc>
              <a:spcBef>
                <a:spcPts val="601"/>
              </a:spcBef>
            </a:pPr>
            <a:r>
              <a:rPr lang="en-US" sz="1600" b="0" strike="noStrike" spc="-1">
                <a:solidFill>
                  <a:srgbClr val="000000"/>
                </a:solidFill>
                <a:latin typeface="Gill Sans MT"/>
              </a:rPr>
              <a:t>echo "&lt;table border='1'&gt;&lt;th&gt;ID&lt;/th&gt;&lt;th&gt;NAME&lt;/th&gt;&lt;th&gt;AGE&lt;/th&gt;&lt;th&gt;SEX&lt;/th&gt;";</a:t>
            </a:r>
            <a:endParaRPr lang="en-US" sz="1600" b="0" strike="noStrike" spc="-1">
              <a:latin typeface="Arial"/>
            </a:endParaRPr>
          </a:p>
          <a:p>
            <a:pPr>
              <a:lnSpc>
                <a:spcPct val="100000"/>
              </a:lnSpc>
              <a:spcBef>
                <a:spcPts val="601"/>
              </a:spcBef>
            </a:pPr>
            <a:r>
              <a:rPr lang="en-US" sz="1600" b="0" strike="noStrike" spc="-1">
                <a:solidFill>
                  <a:srgbClr val="000000"/>
                </a:solidFill>
                <a:latin typeface="Gill Sans MT"/>
              </a:rPr>
              <a:t>while($row=mysqli_fetch_assoc($result)){</a:t>
            </a:r>
            <a:endParaRPr lang="en-US" sz="1600" b="0" strike="noStrike" spc="-1">
              <a:latin typeface="Arial"/>
            </a:endParaRPr>
          </a:p>
          <a:p>
            <a:pPr>
              <a:lnSpc>
                <a:spcPct val="100000"/>
              </a:lnSpc>
              <a:spcBef>
                <a:spcPts val="601"/>
              </a:spcBef>
            </a:pPr>
            <a:r>
              <a:rPr lang="en-US" sz="1600" b="0" strike="noStrike" spc="-1">
                <a:solidFill>
                  <a:srgbClr val="000000"/>
                </a:solidFill>
                <a:latin typeface="Gill Sans MT"/>
              </a:rPr>
              <a:t>echo "&lt;tr&gt;&lt;td&gt;".$row["SID"]."&lt;/td&gt;&lt;td&gt;".$row["StudName"]."&lt;/td&gt;&lt;td&gt;".$row["age"]."&lt;/td&gt;&lt;td&gt;".$row["sex"]."&lt;/td&gt;&lt;/tr&gt;";</a:t>
            </a:r>
            <a:endParaRPr lang="en-US" sz="1600" b="0" strike="noStrike" spc="-1">
              <a:latin typeface="Arial"/>
            </a:endParaRPr>
          </a:p>
          <a:p>
            <a:pPr>
              <a:lnSpc>
                <a:spcPct val="100000"/>
              </a:lnSpc>
              <a:spcBef>
                <a:spcPts val="601"/>
              </a:spcBef>
            </a:pPr>
            <a:r>
              <a:rPr lang="en-US" sz="1600" b="0" strike="noStrike" spc="-1">
                <a:solidFill>
                  <a:srgbClr val="000000"/>
                </a:solidFill>
                <a:latin typeface="Gill Sans MT"/>
              </a:rPr>
              <a:t>}</a:t>
            </a:r>
            <a:endParaRPr lang="en-US" sz="1600" b="0" strike="noStrike" spc="-1">
              <a:latin typeface="Arial"/>
            </a:endParaRPr>
          </a:p>
          <a:p>
            <a:pPr>
              <a:lnSpc>
                <a:spcPct val="100000"/>
              </a:lnSpc>
              <a:spcBef>
                <a:spcPts val="601"/>
              </a:spcBef>
            </a:pPr>
            <a:r>
              <a:rPr lang="en-US" sz="1600" b="0" strike="noStrike" spc="-1">
                <a:solidFill>
                  <a:srgbClr val="000000"/>
                </a:solidFill>
                <a:latin typeface="Gill Sans MT"/>
              </a:rPr>
              <a:t>echo "&lt;/table&gt;";</a:t>
            </a:r>
            <a:endParaRPr lang="en-US" sz="1600" b="0" strike="noStrike" spc="-1">
              <a:latin typeface="Arial"/>
            </a:endParaRPr>
          </a:p>
          <a:p>
            <a:pPr>
              <a:lnSpc>
                <a:spcPct val="100000"/>
              </a:lnSpc>
              <a:spcBef>
                <a:spcPts val="601"/>
              </a:spcBef>
            </a:pPr>
            <a:r>
              <a:rPr lang="en-US" sz="1600" b="0" strike="noStrike" spc="-1">
                <a:solidFill>
                  <a:srgbClr val="000000"/>
                </a:solidFill>
                <a:latin typeface="Gill Sans MT"/>
              </a:rPr>
              <a:t>}</a:t>
            </a:r>
            <a:endParaRPr lang="en-US" sz="1600" b="0" strike="noStrike" spc="-1">
              <a:latin typeface="Arial"/>
            </a:endParaRPr>
          </a:p>
          <a:p>
            <a:pPr>
              <a:lnSpc>
                <a:spcPct val="100000"/>
              </a:lnSpc>
              <a:spcBef>
                <a:spcPts val="601"/>
              </a:spcBef>
            </a:pPr>
            <a:r>
              <a:rPr lang="en-US" sz="1600" b="0" strike="noStrike" spc="-1">
                <a:solidFill>
                  <a:srgbClr val="000000"/>
                </a:solidFill>
                <a:latin typeface="Gill Sans MT"/>
              </a:rPr>
              <a:t>else{</a:t>
            </a:r>
            <a:endParaRPr lang="en-US" sz="1600" b="0" strike="noStrike" spc="-1">
              <a:latin typeface="Arial"/>
            </a:endParaRPr>
          </a:p>
          <a:p>
            <a:pPr>
              <a:lnSpc>
                <a:spcPct val="100000"/>
              </a:lnSpc>
              <a:spcBef>
                <a:spcPts val="601"/>
              </a:spcBef>
            </a:pPr>
            <a:r>
              <a:rPr lang="en-US" sz="1600" b="0" strike="noStrike" spc="-1">
                <a:solidFill>
                  <a:srgbClr val="000000"/>
                </a:solidFill>
                <a:latin typeface="Gill Sans MT"/>
              </a:rPr>
              <a:t>echo "no record found";</a:t>
            </a:r>
            <a:endParaRPr lang="en-US" sz="1600" b="0" strike="noStrike" spc="-1">
              <a:latin typeface="Arial"/>
            </a:endParaRPr>
          </a:p>
          <a:p>
            <a:pPr>
              <a:lnSpc>
                <a:spcPct val="100000"/>
              </a:lnSpc>
              <a:spcBef>
                <a:spcPts val="601"/>
              </a:spcBef>
            </a:pPr>
            <a:r>
              <a:rPr lang="en-US" sz="1600" b="0" strike="noStrike" spc="-1">
                <a:solidFill>
                  <a:srgbClr val="000000"/>
                </a:solidFill>
                <a:latin typeface="Gill Sans MT"/>
              </a:rPr>
              <a:t>}</a:t>
            </a:r>
            <a:endParaRPr lang="en-US" sz="1600" b="0" strike="noStrike" spc="-1">
              <a:latin typeface="Arial"/>
            </a:endParaRPr>
          </a:p>
          <a:p>
            <a:pPr>
              <a:lnSpc>
                <a:spcPct val="100000"/>
              </a:lnSpc>
              <a:spcBef>
                <a:spcPts val="601"/>
              </a:spcBef>
            </a:pPr>
            <a:r>
              <a:rPr lang="en-US" sz="1600" b="0" strike="noStrike" spc="-1">
                <a:solidFill>
                  <a:srgbClr val="000000"/>
                </a:solidFill>
                <a:latin typeface="Gill Sans MT"/>
              </a:rPr>
              <a:t>}</a:t>
            </a:r>
            <a:endParaRPr lang="en-US" sz="1600" b="0" strike="noStrike" spc="-1">
              <a:latin typeface="Arial"/>
            </a:endParaRPr>
          </a:p>
          <a:p>
            <a:pPr>
              <a:lnSpc>
                <a:spcPct val="100000"/>
              </a:lnSpc>
              <a:spcBef>
                <a:spcPts val="601"/>
              </a:spcBef>
            </a:pPr>
            <a:r>
              <a:rPr lang="en-US" sz="1600" b="0" strike="noStrike" spc="-1">
                <a:solidFill>
                  <a:srgbClr val="000000"/>
                </a:solidFill>
                <a:latin typeface="Gill Sans MT"/>
              </a:rPr>
              <a:t>?&gt;</a:t>
            </a:r>
            <a:endParaRPr lang="en-US" sz="1600" b="0" strike="noStrike" spc="-1">
              <a:latin typeface="Arial"/>
            </a:endParaRPr>
          </a:p>
          <a:p>
            <a:pPr>
              <a:lnSpc>
                <a:spcPct val="100000"/>
              </a:lnSpc>
              <a:spcBef>
                <a:spcPts val="601"/>
              </a:spcBef>
            </a:pPr>
            <a:endParaRPr lang="en-US" sz="1600" b="0" strike="noStrike" spc="-1">
              <a:latin typeface="Arial"/>
            </a:endParaRPr>
          </a:p>
        </p:txBody>
      </p:sp>
      <p:sp>
        <p:nvSpPr>
          <p:cNvPr id="141" name="CustomShape 3"/>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92279420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rPr>
              <a:t>Freeing query resources </a:t>
            </a:r>
            <a:endParaRPr lang="en-US" sz="3200" b="0" strike="noStrike" spc="-1">
              <a:latin typeface="Arial"/>
            </a:endParaRPr>
          </a:p>
        </p:txBody>
      </p:sp>
      <p:sp>
        <p:nvSpPr>
          <p:cNvPr id="143" name="CustomShape 2"/>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sp>
      <p:sp>
        <p:nvSpPr>
          <p:cNvPr id="144" name="CustomShape 3"/>
          <p:cNvSpPr/>
          <p:nvPr/>
        </p:nvSpPr>
        <p:spPr>
          <a:xfrm>
            <a:off x="398160" y="1905120"/>
            <a:ext cx="8228880" cy="442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3600">
              <a:lnSpc>
                <a:spcPct val="100000"/>
              </a:lnSpc>
              <a:spcBef>
                <a:spcPts val="601"/>
              </a:spcBef>
              <a:buClr>
                <a:srgbClr val="727CA3"/>
              </a:buClr>
              <a:buSzPct val="76000"/>
              <a:buFont typeface="Wingdings 3" charset="2"/>
              <a:buChar char=""/>
            </a:pPr>
            <a:r>
              <a:rPr lang="en-US" sz="2800" b="0" strike="noStrike" spc="-1">
                <a:solidFill>
                  <a:srgbClr val="000000"/>
                </a:solidFill>
                <a:latin typeface="Gill Sans MT"/>
              </a:rPr>
              <a:t>free memory associated with the given resource</a:t>
            </a:r>
            <a:endParaRPr lang="en-US" sz="28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800" b="0" strike="noStrike" spc="-1">
                <a:solidFill>
                  <a:srgbClr val="000000"/>
                </a:solidFill>
                <a:latin typeface="Gill Sans MT"/>
              </a:rPr>
              <a:t>called result (after a select query).</a:t>
            </a:r>
            <a:endParaRPr lang="en-US" sz="28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800" b="0" strike="noStrike" spc="-1">
                <a:solidFill>
                  <a:srgbClr val="000000"/>
                </a:solidFill>
                <a:latin typeface="Gill Sans MT"/>
              </a:rPr>
              <a:t>Not necessary except for large result sets</a:t>
            </a:r>
            <a:endParaRPr lang="en-US" sz="28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800" b="0" strike="noStrike" spc="-1">
                <a:solidFill>
                  <a:srgbClr val="000000"/>
                </a:solidFill>
                <a:latin typeface="Gill Sans MT"/>
              </a:rPr>
              <a:t>Done automatically when script exits.</a:t>
            </a:r>
            <a:endParaRPr lang="en-US" sz="2800" b="0" strike="noStrike" spc="-1">
              <a:latin typeface="Arial"/>
            </a:endParaRPr>
          </a:p>
        </p:txBody>
      </p:sp>
      <p:sp>
        <p:nvSpPr>
          <p:cNvPr id="145" name="CustomShape 4"/>
          <p:cNvSpPr/>
          <p:nvPr/>
        </p:nvSpPr>
        <p:spPr>
          <a:xfrm>
            <a:off x="193320" y="1244160"/>
            <a:ext cx="5598720" cy="577440"/>
          </a:xfrm>
          <a:prstGeom prst="rect">
            <a:avLst/>
          </a:prstGeom>
          <a:gradFill rotWithShape="0">
            <a:gsLst>
              <a:gs pos="0">
                <a:srgbClr val="F8FEC0"/>
              </a:gs>
              <a:gs pos="50000">
                <a:srgbClr val="F5FFA6"/>
              </a:gs>
              <a:gs pos="100000">
                <a:srgbClr val="F8FEC0"/>
              </a:gs>
            </a:gsLst>
            <a:lin ang="948000"/>
          </a:gradFill>
          <a:ln w="9360">
            <a:solidFill>
              <a:srgbClr val="D2DA7A"/>
            </a:solidFill>
            <a:round/>
          </a:ln>
          <a:effectLst>
            <a:outerShdw dist="25560" dir="5400000">
              <a:srgbClr val="000000">
                <a:alpha val="40000"/>
              </a:srgbClr>
            </a:outerShdw>
          </a:effectLst>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3200" b="0" strike="noStrike" spc="-1">
                <a:solidFill>
                  <a:srgbClr val="C00000"/>
                </a:solidFill>
                <a:latin typeface="Gill Sans MT"/>
                <a:ea typeface="DejaVu Sans"/>
              </a:rPr>
              <a:t>mysqli_free_result($result)</a:t>
            </a:r>
            <a:endParaRPr lang="en-US" sz="3200" b="0" strike="noStrike" spc="-1">
              <a:latin typeface="Arial"/>
            </a:endParaRPr>
          </a:p>
        </p:txBody>
      </p:sp>
    </p:spTree>
    <p:extLst>
      <p:ext uri="{BB962C8B-B14F-4D97-AF65-F5344CB8AC3E}">
        <p14:creationId xmlns:p14="http://schemas.microsoft.com/office/powerpoint/2010/main" val="131526479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100000"/>
              </a:lnSpc>
            </a:pPr>
            <a:r>
              <a:rPr lang="en-US" sz="3200" b="0" strike="noStrike" spc="-1">
                <a:solidFill>
                  <a:srgbClr val="464653"/>
                </a:solidFill>
                <a:latin typeface="Bookman Old Style"/>
              </a:rPr>
              <a:t>closing the connection</a:t>
            </a:r>
            <a:endParaRPr lang="en-US" sz="3200" b="0" strike="noStrike" spc="-1">
              <a:latin typeface="Arial"/>
            </a:endParaRPr>
          </a:p>
        </p:txBody>
      </p:sp>
      <p:sp>
        <p:nvSpPr>
          <p:cNvPr id="147" name="CustomShape 2"/>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sp>
      <p:sp>
        <p:nvSpPr>
          <p:cNvPr id="148" name="CustomShape 3"/>
          <p:cNvSpPr/>
          <p:nvPr/>
        </p:nvSpPr>
        <p:spPr>
          <a:xfrm>
            <a:off x="457200" y="2057400"/>
            <a:ext cx="8228880" cy="409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3600">
              <a:lnSpc>
                <a:spcPct val="100000"/>
              </a:lnSpc>
              <a:spcBef>
                <a:spcPts val="601"/>
              </a:spcBef>
              <a:buClr>
                <a:srgbClr val="727CA3"/>
              </a:buClr>
              <a:buSzPct val="76000"/>
              <a:buFont typeface="Wingdings 3" charset="2"/>
              <a:buChar char=""/>
            </a:pPr>
            <a:r>
              <a:rPr lang="en-US" sz="3200" b="0" strike="noStrike" spc="-1">
                <a:solidFill>
                  <a:srgbClr val="000000"/>
                </a:solidFill>
                <a:latin typeface="Gill Sans MT"/>
              </a:rPr>
              <a:t>close the database connection associated with the given database link, ($con).</a:t>
            </a:r>
            <a:endParaRPr lang="en-US" sz="3200" b="0" strike="noStrike" spc="-1">
              <a:latin typeface="Arial"/>
            </a:endParaRPr>
          </a:p>
        </p:txBody>
      </p:sp>
      <p:sp>
        <p:nvSpPr>
          <p:cNvPr id="149" name="CustomShape 4"/>
          <p:cNvSpPr/>
          <p:nvPr/>
        </p:nvSpPr>
        <p:spPr>
          <a:xfrm>
            <a:off x="267840" y="1307880"/>
            <a:ext cx="4068360" cy="577440"/>
          </a:xfrm>
          <a:prstGeom prst="rect">
            <a:avLst/>
          </a:prstGeom>
          <a:gradFill rotWithShape="0">
            <a:gsLst>
              <a:gs pos="0">
                <a:srgbClr val="F8FEC0"/>
              </a:gs>
              <a:gs pos="50000">
                <a:srgbClr val="F5FFA6"/>
              </a:gs>
              <a:gs pos="100000">
                <a:srgbClr val="F8FEC0"/>
              </a:gs>
            </a:gsLst>
            <a:lin ang="948000"/>
          </a:gradFill>
          <a:ln w="9360">
            <a:solidFill>
              <a:srgbClr val="D2DA7A"/>
            </a:solidFill>
            <a:round/>
          </a:ln>
          <a:effectLst>
            <a:outerShdw dist="25560" dir="5400000">
              <a:srgbClr val="000000">
                <a:alpha val="40000"/>
              </a:srgbClr>
            </a:outerShdw>
          </a:effectLst>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3200" b="0" strike="noStrike" spc="-1">
                <a:solidFill>
                  <a:srgbClr val="000000"/>
                </a:solidFill>
                <a:latin typeface="Gill Sans MT"/>
                <a:ea typeface="DejaVu Sans"/>
              </a:rPr>
              <a:t>mysqli_close($con)</a:t>
            </a:r>
            <a:endParaRPr lang="en-US" sz="3200" b="0" strike="noStrike" spc="-1">
              <a:latin typeface="Arial"/>
            </a:endParaRPr>
          </a:p>
        </p:txBody>
      </p:sp>
    </p:spTree>
    <p:extLst>
      <p:ext uri="{BB962C8B-B14F-4D97-AF65-F5344CB8AC3E}">
        <p14:creationId xmlns:p14="http://schemas.microsoft.com/office/powerpoint/2010/main" val="394416310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rPr>
              <a:t>Error handling </a:t>
            </a:r>
            <a:endParaRPr lang="en-US" sz="3200" b="0" strike="noStrike" spc="-1">
              <a:latin typeface="Arial"/>
            </a:endParaRPr>
          </a:p>
        </p:txBody>
      </p:sp>
      <p:sp>
        <p:nvSpPr>
          <p:cNvPr id="151" name="CustomShape 2"/>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sp>
      <p:sp>
        <p:nvSpPr>
          <p:cNvPr id="152" name="CustomShape 3"/>
          <p:cNvSpPr/>
          <p:nvPr/>
        </p:nvSpPr>
        <p:spPr>
          <a:xfrm>
            <a:off x="228600" y="1219320"/>
            <a:ext cx="8762400" cy="5104800"/>
          </a:xfrm>
          <a:prstGeom prst="rect">
            <a:avLst/>
          </a:prstGeom>
          <a:gradFill rotWithShape="0">
            <a:gsLst>
              <a:gs pos="0">
                <a:srgbClr val="F8FEC0"/>
              </a:gs>
              <a:gs pos="50000">
                <a:srgbClr val="F5FFA6"/>
              </a:gs>
              <a:gs pos="100000">
                <a:srgbClr val="F8FEC0"/>
              </a:gs>
            </a:gsLst>
            <a:lin ang="948000"/>
          </a:gradFill>
          <a:ln w="9360">
            <a:solidFill>
              <a:srgbClr val="D2DA7A"/>
            </a:solidFill>
            <a:round/>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601"/>
              </a:spcBef>
            </a:pPr>
            <a:r>
              <a:rPr lang="en-US" sz="3200" b="1" strike="noStrike" spc="-1">
                <a:solidFill>
                  <a:srgbClr val="C00000"/>
                </a:solidFill>
                <a:latin typeface="Gill Sans MT"/>
              </a:rPr>
              <a:t>mysqli_connect_errno()</a:t>
            </a:r>
            <a:endParaRPr lang="en-US" sz="32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Returns the last error code number from the last call to mysqli_connect</a:t>
            </a:r>
            <a:endParaRPr lang="en-US" sz="26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An error code value for the last call to mysqli_connect, if it failed. </a:t>
            </a:r>
            <a:endParaRPr lang="en-US" sz="26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zero means no error occurred</a:t>
            </a:r>
            <a:endParaRPr lang="en-US" sz="2600" b="0" strike="noStrike" spc="-1">
              <a:latin typeface="Arial"/>
            </a:endParaRPr>
          </a:p>
          <a:p>
            <a:pPr>
              <a:lnSpc>
                <a:spcPct val="100000"/>
              </a:lnSpc>
              <a:spcBef>
                <a:spcPts val="601"/>
              </a:spcBef>
            </a:pPr>
            <a:endParaRPr lang="en-US" sz="2600" b="0" strike="noStrike" spc="-1">
              <a:latin typeface="Arial"/>
            </a:endParaRPr>
          </a:p>
          <a:p>
            <a:pPr>
              <a:lnSpc>
                <a:spcPct val="100000"/>
              </a:lnSpc>
              <a:spcBef>
                <a:spcPts val="601"/>
              </a:spcBef>
            </a:pPr>
            <a:r>
              <a:rPr lang="en-US" sz="3200" b="1" strike="noStrike" spc="-1">
                <a:solidFill>
                  <a:srgbClr val="C00000"/>
                </a:solidFill>
                <a:latin typeface="Gill Sans MT"/>
              </a:rPr>
              <a:t>mysqli_connect_error</a:t>
            </a:r>
            <a:endParaRPr lang="en-US" sz="32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Returns a string description of the last connect error</a:t>
            </a:r>
            <a:endParaRPr lang="en-US" sz="26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NULL is returned if no error occurred.</a:t>
            </a:r>
            <a:endParaRPr lang="en-US" sz="2600" b="0" strike="noStrike" spc="-1">
              <a:latin typeface="Arial"/>
            </a:endParaRPr>
          </a:p>
        </p:txBody>
      </p:sp>
    </p:spTree>
    <p:extLst>
      <p:ext uri="{BB962C8B-B14F-4D97-AF65-F5344CB8AC3E}">
        <p14:creationId xmlns:p14="http://schemas.microsoft.com/office/powerpoint/2010/main" val="126962611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dirty="0">
                <a:solidFill>
                  <a:srgbClr val="464653"/>
                </a:solidFill>
                <a:latin typeface="Bookman Old Style"/>
              </a:rPr>
              <a:t>Other functions</a:t>
            </a:r>
            <a:endParaRPr lang="en-US" sz="3200" b="0" strike="noStrike" spc="-1" dirty="0">
              <a:latin typeface="Arial"/>
            </a:endParaRPr>
          </a:p>
        </p:txBody>
      </p:sp>
      <p:sp>
        <p:nvSpPr>
          <p:cNvPr id="154" name="CustomShape 2"/>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sp>
      <p:sp>
        <p:nvSpPr>
          <p:cNvPr id="155" name="CustomShape 3"/>
          <p:cNvSpPr/>
          <p:nvPr/>
        </p:nvSpPr>
        <p:spPr>
          <a:xfrm>
            <a:off x="457200" y="1981080"/>
            <a:ext cx="8228880" cy="417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74320" indent="-27360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This function is used to create a legal SQL string that you can use in an SQL statement. </a:t>
            </a:r>
            <a:endParaRPr lang="en-US" sz="26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The given string is encoded to an escaped SQL string, taking into account the current character set of the connection.</a:t>
            </a:r>
            <a:endParaRPr lang="en-US" sz="26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parameters</a:t>
            </a:r>
            <a:endParaRPr lang="en-US" sz="2600" b="0" strike="noStrike" spc="-1">
              <a:latin typeface="Arial"/>
            </a:endParaRPr>
          </a:p>
          <a:p>
            <a:pPr marL="548640" lvl="1" indent="-273600">
              <a:lnSpc>
                <a:spcPct val="100000"/>
              </a:lnSpc>
              <a:spcBef>
                <a:spcPts val="499"/>
              </a:spcBef>
              <a:buClr>
                <a:srgbClr val="9FB8CD"/>
              </a:buClr>
              <a:buSzPct val="76000"/>
              <a:buFont typeface="Wingdings 3" charset="2"/>
              <a:buChar char=""/>
            </a:pPr>
            <a:r>
              <a:rPr lang="en-US" sz="2300" b="0" strike="noStrike" spc="-1">
                <a:solidFill>
                  <a:srgbClr val="464653"/>
                </a:solidFill>
                <a:latin typeface="Gill Sans MT"/>
              </a:rPr>
              <a:t>$con: a link identifier returned by mysqli_connect</a:t>
            </a:r>
            <a:endParaRPr lang="en-US" sz="2300" b="0" strike="noStrike" spc="-1">
              <a:latin typeface="Arial"/>
            </a:endParaRPr>
          </a:p>
          <a:p>
            <a:pPr marL="548640" lvl="1" indent="-273600">
              <a:lnSpc>
                <a:spcPct val="100000"/>
              </a:lnSpc>
              <a:spcBef>
                <a:spcPts val="499"/>
              </a:spcBef>
              <a:buClr>
                <a:srgbClr val="9FB8CD"/>
              </a:buClr>
              <a:buSzPct val="76000"/>
              <a:buFont typeface="Wingdings 3" charset="2"/>
              <a:buChar char=""/>
            </a:pPr>
            <a:r>
              <a:rPr lang="en-US" sz="2300" b="0" strike="noStrike" spc="-1">
                <a:solidFill>
                  <a:srgbClr val="464653"/>
                </a:solidFill>
                <a:latin typeface="Gill Sans MT"/>
              </a:rPr>
              <a:t>$escapeString: the string to be escaped.</a:t>
            </a:r>
            <a:endParaRPr lang="en-US" sz="2300" b="0" strike="noStrike" spc="-1">
              <a:latin typeface="Arial"/>
            </a:endParaRPr>
          </a:p>
          <a:p>
            <a:pPr marL="822960" lvl="2" indent="-227880">
              <a:lnSpc>
                <a:spcPct val="100000"/>
              </a:lnSpc>
              <a:spcBef>
                <a:spcPts val="499"/>
              </a:spcBef>
              <a:buClr>
                <a:srgbClr val="BCBCBC"/>
              </a:buClr>
              <a:buSzPct val="76000"/>
              <a:buFont typeface="Wingdings 3" charset="2"/>
              <a:buChar char=""/>
            </a:pPr>
            <a:r>
              <a:rPr lang="en-US" sz="2100" b="0" strike="noStrike" spc="-1">
                <a:solidFill>
                  <a:srgbClr val="000000"/>
                </a:solidFill>
                <a:latin typeface="Gill Sans MT"/>
              </a:rPr>
              <a:t>Characters encoded are NUL (ASCII 0), \n, \r, \, ', ", and Control-Z.</a:t>
            </a:r>
            <a:endParaRPr lang="en-US" sz="2100" b="0" strike="noStrike" spc="-1">
              <a:latin typeface="Arial"/>
            </a:endParaRPr>
          </a:p>
          <a:p>
            <a:pPr>
              <a:lnSpc>
                <a:spcPct val="100000"/>
              </a:lnSpc>
              <a:spcBef>
                <a:spcPts val="601"/>
              </a:spcBef>
            </a:pPr>
            <a:endParaRPr lang="en-US" sz="2100" b="0" strike="noStrike" spc="-1">
              <a:latin typeface="Arial"/>
            </a:endParaRPr>
          </a:p>
        </p:txBody>
      </p:sp>
      <p:sp>
        <p:nvSpPr>
          <p:cNvPr id="156" name="CustomShape 4"/>
          <p:cNvSpPr/>
          <p:nvPr/>
        </p:nvSpPr>
        <p:spPr>
          <a:xfrm>
            <a:off x="457200" y="1295280"/>
            <a:ext cx="8228880" cy="516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b="1" strike="noStrike" spc="-1" dirty="0" err="1">
                <a:solidFill>
                  <a:srgbClr val="C00000"/>
                </a:solidFill>
                <a:latin typeface="Gill Sans MT"/>
                <a:ea typeface="DejaVu Sans"/>
              </a:rPr>
              <a:t>mysqli_real_escape_string</a:t>
            </a:r>
            <a:r>
              <a:rPr lang="en-US" sz="2800" b="1" strike="noStrike" spc="-1" dirty="0">
                <a:solidFill>
                  <a:srgbClr val="C00000"/>
                </a:solidFill>
                <a:latin typeface="Gill Sans MT"/>
                <a:ea typeface="DejaVu Sans"/>
              </a:rPr>
              <a:t>($con, $ </a:t>
            </a:r>
            <a:r>
              <a:rPr lang="en-US" sz="2800" b="1" strike="noStrike" spc="-1" dirty="0" err="1">
                <a:solidFill>
                  <a:srgbClr val="C00000"/>
                </a:solidFill>
                <a:latin typeface="Gill Sans MT"/>
                <a:ea typeface="DejaVu Sans"/>
              </a:rPr>
              <a:t>escapeString</a:t>
            </a:r>
            <a:r>
              <a:rPr lang="en-US" sz="2800" b="1" strike="noStrike" spc="-1" dirty="0">
                <a:solidFill>
                  <a:srgbClr val="C00000"/>
                </a:solidFill>
                <a:latin typeface="Gill Sans MT"/>
                <a:ea typeface="DejaVu Sans"/>
              </a:rPr>
              <a:t>);</a:t>
            </a:r>
            <a:endParaRPr lang="en-US" sz="2800" b="0" strike="noStrike" spc="-1" dirty="0">
              <a:latin typeface="Arial"/>
            </a:endParaRPr>
          </a:p>
        </p:txBody>
      </p:sp>
    </p:spTree>
    <p:extLst>
      <p:ext uri="{BB962C8B-B14F-4D97-AF65-F5344CB8AC3E}">
        <p14:creationId xmlns:p14="http://schemas.microsoft.com/office/powerpoint/2010/main" val="132883391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rPr>
              <a:t>Student register example </a:t>
            </a:r>
            <a:endParaRPr lang="en-US" sz="3200" b="0" strike="noStrike" spc="-1">
              <a:latin typeface="Arial"/>
            </a:endParaRPr>
          </a:p>
        </p:txBody>
      </p:sp>
      <p:sp>
        <p:nvSpPr>
          <p:cNvPr id="158" name="CustomShape 2"/>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sp>
      <p:sp>
        <p:nvSpPr>
          <p:cNvPr id="159" name="CustomShape 3"/>
          <p:cNvSpPr/>
          <p:nvPr/>
        </p:nvSpPr>
        <p:spPr>
          <a:xfrm>
            <a:off x="0" y="1219320"/>
            <a:ext cx="8991000" cy="510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74320" indent="-27360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rPr>
              <a:t>First create a database and the table</a:t>
            </a:r>
            <a:endParaRPr lang="en-US" sz="2600" b="0" strike="noStrike" spc="-1">
              <a:latin typeface="Arial"/>
            </a:endParaRPr>
          </a:p>
          <a:p>
            <a:pPr>
              <a:lnSpc>
                <a:spcPct val="100000"/>
              </a:lnSpc>
              <a:spcBef>
                <a:spcPts val="601"/>
              </a:spcBef>
            </a:pPr>
            <a:r>
              <a:rPr lang="en-US" sz="2600" b="0" strike="noStrike" spc="-1">
                <a:solidFill>
                  <a:srgbClr val="000000"/>
                </a:solidFill>
                <a:latin typeface="Gill Sans MT"/>
              </a:rPr>
              <a:t>  CREATE DATABASE sampledb;</a:t>
            </a:r>
            <a:endParaRPr lang="en-US" sz="2600" b="0" strike="noStrike" spc="-1">
              <a:latin typeface="Arial"/>
            </a:endParaRPr>
          </a:p>
          <a:p>
            <a:pPr>
              <a:lnSpc>
                <a:spcPct val="100000"/>
              </a:lnSpc>
              <a:spcBef>
                <a:spcPts val="601"/>
              </a:spcBef>
            </a:pPr>
            <a:r>
              <a:rPr lang="en-US" sz="2600" b="0" strike="noStrike" spc="-1">
                <a:solidFill>
                  <a:srgbClr val="000000"/>
                </a:solidFill>
                <a:latin typeface="Gill Sans MT"/>
              </a:rPr>
              <a:t>  USE sampledb;</a:t>
            </a:r>
            <a:endParaRPr lang="en-US" sz="2600" b="0" strike="noStrike" spc="-1">
              <a:latin typeface="Arial"/>
            </a:endParaRPr>
          </a:p>
          <a:p>
            <a:pPr>
              <a:lnSpc>
                <a:spcPct val="100000"/>
              </a:lnSpc>
              <a:spcBef>
                <a:spcPts val="601"/>
              </a:spcBef>
            </a:pPr>
            <a:r>
              <a:rPr lang="en-US" sz="2600" b="0" strike="noStrike" spc="-1">
                <a:solidFill>
                  <a:srgbClr val="000000"/>
                </a:solidFill>
                <a:latin typeface="Gill Sans MT"/>
              </a:rPr>
              <a:t>  CREATE TABLE student</a:t>
            </a:r>
            <a:endParaRPr lang="en-US" sz="2600" b="0" strike="noStrike" spc="-1">
              <a:latin typeface="Arial"/>
            </a:endParaRPr>
          </a:p>
          <a:p>
            <a:pPr>
              <a:lnSpc>
                <a:spcPct val="100000"/>
              </a:lnSpc>
              <a:spcBef>
                <a:spcPts val="601"/>
              </a:spcBef>
            </a:pPr>
            <a:r>
              <a:rPr lang="en-US" sz="2600" b="0" strike="noStrike" spc="-1">
                <a:solidFill>
                  <a:srgbClr val="000000"/>
                </a:solidFill>
                <a:latin typeface="Gill Sans MT"/>
              </a:rPr>
              <a:t>	(</a:t>
            </a:r>
            <a:endParaRPr lang="en-US" sz="2600" b="0" strike="noStrike" spc="-1">
              <a:latin typeface="Arial"/>
            </a:endParaRPr>
          </a:p>
          <a:p>
            <a:pPr>
              <a:lnSpc>
                <a:spcPct val="100000"/>
              </a:lnSpc>
              <a:spcBef>
                <a:spcPts val="601"/>
              </a:spcBef>
            </a:pPr>
            <a:r>
              <a:rPr lang="en-US" sz="2600" b="0" strike="noStrike" spc="-1">
                <a:solidFill>
                  <a:srgbClr val="000000"/>
                </a:solidFill>
                <a:latin typeface="Gill Sans MT"/>
              </a:rPr>
              <a:t>	SID int PRIMARY KEY NOT NULL AUTOINCREMENT, </a:t>
            </a:r>
            <a:endParaRPr lang="en-US" sz="2600" b="0" strike="noStrike" spc="-1">
              <a:latin typeface="Arial"/>
            </a:endParaRPr>
          </a:p>
          <a:p>
            <a:pPr>
              <a:lnSpc>
                <a:spcPct val="100000"/>
              </a:lnSpc>
              <a:spcBef>
                <a:spcPts val="601"/>
              </a:spcBef>
            </a:pPr>
            <a:r>
              <a:rPr lang="en-US" sz="2600" b="0" strike="noStrike" spc="-1">
                <a:solidFill>
                  <a:srgbClr val="000000"/>
                </a:solidFill>
                <a:latin typeface="Gill Sans MT"/>
              </a:rPr>
              <a:t>	studName varchar(50),</a:t>
            </a:r>
            <a:endParaRPr lang="en-US" sz="2600" b="0" strike="noStrike" spc="-1">
              <a:latin typeface="Arial"/>
            </a:endParaRPr>
          </a:p>
          <a:p>
            <a:pPr>
              <a:lnSpc>
                <a:spcPct val="100000"/>
              </a:lnSpc>
              <a:spcBef>
                <a:spcPts val="601"/>
              </a:spcBef>
            </a:pPr>
            <a:r>
              <a:rPr lang="en-US" sz="2600" b="0" strike="noStrike" spc="-1">
                <a:solidFill>
                  <a:srgbClr val="000000"/>
                </a:solidFill>
                <a:latin typeface="Gill Sans MT"/>
              </a:rPr>
              <a:t>	sex varchar(10),</a:t>
            </a:r>
            <a:endParaRPr lang="en-US" sz="2600" b="0" strike="noStrike" spc="-1">
              <a:latin typeface="Arial"/>
            </a:endParaRPr>
          </a:p>
          <a:p>
            <a:pPr>
              <a:lnSpc>
                <a:spcPct val="100000"/>
              </a:lnSpc>
              <a:spcBef>
                <a:spcPts val="601"/>
              </a:spcBef>
            </a:pPr>
            <a:r>
              <a:rPr lang="en-US" sz="2600" b="0" strike="noStrike" spc="-1">
                <a:solidFill>
                  <a:srgbClr val="000000"/>
                </a:solidFill>
                <a:latin typeface="Gill Sans MT"/>
              </a:rPr>
              <a:t>	age int</a:t>
            </a:r>
            <a:endParaRPr lang="en-US" sz="2600" b="0" strike="noStrike" spc="-1">
              <a:latin typeface="Arial"/>
            </a:endParaRPr>
          </a:p>
          <a:p>
            <a:pPr>
              <a:lnSpc>
                <a:spcPct val="100000"/>
              </a:lnSpc>
              <a:spcBef>
                <a:spcPts val="601"/>
              </a:spcBef>
            </a:pPr>
            <a:r>
              <a:rPr lang="en-US" sz="2600" b="0" strike="noStrike" spc="-1">
                <a:solidFill>
                  <a:srgbClr val="000000"/>
                </a:solidFill>
                <a:latin typeface="Gill Sans MT"/>
              </a:rPr>
              <a:t>	);</a:t>
            </a:r>
            <a:endParaRPr lang="en-US" sz="2600" b="0" strike="noStrike" spc="-1">
              <a:latin typeface="Arial"/>
            </a:endParaRPr>
          </a:p>
        </p:txBody>
      </p:sp>
    </p:spTree>
    <p:extLst>
      <p:ext uri="{BB962C8B-B14F-4D97-AF65-F5344CB8AC3E}">
        <p14:creationId xmlns:p14="http://schemas.microsoft.com/office/powerpoint/2010/main" val="187764850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152280" y="762120"/>
            <a:ext cx="8838360" cy="5942880"/>
          </a:xfrm>
          <a:prstGeom prst="rect">
            <a:avLst/>
          </a:prstGeom>
          <a:gradFill rotWithShape="0">
            <a:gsLst>
              <a:gs pos="0">
                <a:srgbClr val="F8FEC0"/>
              </a:gs>
              <a:gs pos="50000">
                <a:srgbClr val="F5FFA6"/>
              </a:gs>
              <a:gs pos="100000">
                <a:srgbClr val="F8FEC0"/>
              </a:gs>
            </a:gsLst>
            <a:lin ang="948000"/>
          </a:gradFill>
          <a:ln w="9360">
            <a:solidFill>
              <a:srgbClr val="D2DA7A"/>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spcBef>
                <a:spcPts val="601"/>
              </a:spcBef>
            </a:pPr>
            <a:r>
              <a:rPr lang="en-US" sz="2000" b="0" strike="noStrike" spc="-1">
                <a:solidFill>
                  <a:srgbClr val="000000"/>
                </a:solidFill>
                <a:latin typeface="Gill Sans MT"/>
              </a:rPr>
              <a:t>&lt;html&gt;</a:t>
            </a:r>
            <a:endParaRPr lang="en-US" sz="2000" b="0" strike="noStrike" spc="-1">
              <a:latin typeface="Arial"/>
            </a:endParaRPr>
          </a:p>
          <a:p>
            <a:pPr>
              <a:lnSpc>
                <a:spcPct val="100000"/>
              </a:lnSpc>
              <a:spcBef>
                <a:spcPts val="601"/>
              </a:spcBef>
            </a:pPr>
            <a:r>
              <a:rPr lang="en-US" sz="2000" b="0" strike="noStrike" spc="-1">
                <a:solidFill>
                  <a:srgbClr val="000000"/>
                </a:solidFill>
                <a:latin typeface="Gill Sans MT"/>
              </a:rPr>
              <a:t>&lt;body&gt;</a:t>
            </a:r>
            <a:endParaRPr lang="en-US" sz="2000" b="0" strike="noStrike" spc="-1">
              <a:latin typeface="Arial"/>
            </a:endParaRPr>
          </a:p>
          <a:p>
            <a:pPr>
              <a:lnSpc>
                <a:spcPct val="100000"/>
              </a:lnSpc>
              <a:spcBef>
                <a:spcPts val="601"/>
              </a:spcBef>
            </a:pPr>
            <a:r>
              <a:rPr lang="en-US" sz="2000" b="0" strike="noStrike" spc="-1">
                <a:solidFill>
                  <a:srgbClr val="000000"/>
                </a:solidFill>
                <a:latin typeface="Gill Sans MT"/>
              </a:rPr>
              <a:t>&lt;fieldset&gt;</a:t>
            </a:r>
            <a:endParaRPr lang="en-US" sz="2000" b="0" strike="noStrike" spc="-1">
              <a:latin typeface="Arial"/>
            </a:endParaRPr>
          </a:p>
          <a:p>
            <a:pPr>
              <a:lnSpc>
                <a:spcPct val="100000"/>
              </a:lnSpc>
              <a:spcBef>
                <a:spcPts val="601"/>
              </a:spcBef>
            </a:pPr>
            <a:r>
              <a:rPr lang="en-US" sz="2000" b="0" strike="noStrike" spc="-1">
                <a:solidFill>
                  <a:srgbClr val="000000"/>
                </a:solidFill>
                <a:latin typeface="Gill Sans MT"/>
              </a:rPr>
              <a:t>&lt;legend&gt;&lt;h1&gt;Register here...&lt;/h1&gt;&lt;/legend&gt;</a:t>
            </a:r>
            <a:endParaRPr lang="en-US" sz="2000" b="0" strike="noStrike" spc="-1">
              <a:latin typeface="Arial"/>
            </a:endParaRPr>
          </a:p>
          <a:p>
            <a:pPr>
              <a:lnSpc>
                <a:spcPct val="100000"/>
              </a:lnSpc>
              <a:spcBef>
                <a:spcPts val="601"/>
              </a:spcBef>
            </a:pPr>
            <a:r>
              <a:rPr lang="en-US" sz="2000" b="0" strike="noStrike" spc="-1">
                <a:solidFill>
                  <a:srgbClr val="000000"/>
                </a:solidFill>
                <a:latin typeface="Gill Sans MT"/>
              </a:rPr>
              <a:t>&lt;form action="register.php" method="post"&gt;</a:t>
            </a:r>
            <a:endParaRPr lang="en-US" sz="2000" b="0" strike="noStrike" spc="-1">
              <a:latin typeface="Arial"/>
            </a:endParaRPr>
          </a:p>
          <a:p>
            <a:pPr>
              <a:lnSpc>
                <a:spcPct val="100000"/>
              </a:lnSpc>
              <a:spcBef>
                <a:spcPts val="601"/>
              </a:spcBef>
            </a:pPr>
            <a:r>
              <a:rPr lang="en-US" sz="2000" b="0" strike="noStrike" spc="-1">
                <a:solidFill>
                  <a:srgbClr val="000000"/>
                </a:solidFill>
                <a:latin typeface="Gill Sans MT"/>
              </a:rPr>
              <a:t>Name: &amp;nbsp; &lt;input type="text" name="name"&gt;&lt;br&gt;&lt;br&gt;</a:t>
            </a:r>
            <a:endParaRPr lang="en-US" sz="2000" b="0" strike="noStrike" spc="-1">
              <a:latin typeface="Arial"/>
            </a:endParaRPr>
          </a:p>
          <a:p>
            <a:pPr>
              <a:lnSpc>
                <a:spcPct val="100000"/>
              </a:lnSpc>
              <a:spcBef>
                <a:spcPts val="601"/>
              </a:spcBef>
            </a:pPr>
            <a:r>
              <a:rPr lang="en-US" sz="2000" b="0" strike="noStrike" spc="-1">
                <a:solidFill>
                  <a:srgbClr val="000000"/>
                </a:solidFill>
                <a:latin typeface="Gill Sans MT"/>
              </a:rPr>
              <a:t>ID:&amp;tbsp; &amp;nbsp; &amp;nbsp; &amp;nbsp;   &lt;input type="text" name="id"&gt;&lt;br&gt;&lt;br&gt;</a:t>
            </a:r>
            <a:endParaRPr lang="en-US" sz="2000" b="0" strike="noStrike" spc="-1">
              <a:latin typeface="Arial"/>
            </a:endParaRPr>
          </a:p>
          <a:p>
            <a:pPr>
              <a:lnSpc>
                <a:spcPct val="100000"/>
              </a:lnSpc>
              <a:spcBef>
                <a:spcPts val="601"/>
              </a:spcBef>
            </a:pPr>
            <a:r>
              <a:rPr lang="en-US" sz="2000" b="0" strike="noStrike" spc="-1">
                <a:solidFill>
                  <a:srgbClr val="000000"/>
                </a:solidFill>
                <a:latin typeface="Gill Sans MT"/>
              </a:rPr>
              <a:t>Sex:&amp;nbsp; &amp;nbsp; &amp;nbsp;  &lt;input type="text" name="sex"&gt;&lt;br&gt;&lt;br&gt;</a:t>
            </a:r>
            <a:endParaRPr lang="en-US" sz="2000" b="0" strike="noStrike" spc="-1">
              <a:latin typeface="Arial"/>
            </a:endParaRPr>
          </a:p>
          <a:p>
            <a:pPr>
              <a:lnSpc>
                <a:spcPct val="100000"/>
              </a:lnSpc>
              <a:spcBef>
                <a:spcPts val="601"/>
              </a:spcBef>
            </a:pPr>
            <a:r>
              <a:rPr lang="en-US" sz="2000" b="0" strike="noStrike" spc="-1">
                <a:solidFill>
                  <a:srgbClr val="000000"/>
                </a:solidFill>
                <a:latin typeface="Gill Sans MT"/>
              </a:rPr>
              <a:t>Age:&amp;nbsp; &amp;nbsp; &amp;nbsp;  &lt;input type="text" name="age"&gt;&lt;br&gt;&lt;br&gt;</a:t>
            </a:r>
            <a:endParaRPr lang="en-US" sz="2000" b="0" strike="noStrike" spc="-1">
              <a:latin typeface="Arial"/>
            </a:endParaRPr>
          </a:p>
          <a:p>
            <a:pPr>
              <a:lnSpc>
                <a:spcPct val="100000"/>
              </a:lnSpc>
              <a:spcBef>
                <a:spcPts val="601"/>
              </a:spcBef>
            </a:pPr>
            <a:r>
              <a:rPr lang="en-US" sz="2000" b="0" strike="noStrike" spc="-1">
                <a:solidFill>
                  <a:srgbClr val="000000"/>
                </a:solidFill>
                <a:latin typeface="Gill Sans MT"/>
              </a:rPr>
              <a:t>&lt;input type="submit" value="insert"&gt;&lt;br&gt;&lt;br&gt;</a:t>
            </a:r>
            <a:endParaRPr lang="en-US" sz="2000" b="0" strike="noStrike" spc="-1">
              <a:latin typeface="Arial"/>
            </a:endParaRPr>
          </a:p>
          <a:p>
            <a:pPr>
              <a:lnSpc>
                <a:spcPct val="100000"/>
              </a:lnSpc>
              <a:spcBef>
                <a:spcPts val="601"/>
              </a:spcBef>
            </a:pPr>
            <a:r>
              <a:rPr lang="en-US" sz="2000" b="0" strike="noStrike" spc="-1">
                <a:solidFill>
                  <a:srgbClr val="000000"/>
                </a:solidFill>
                <a:latin typeface="Gill Sans MT"/>
              </a:rPr>
              <a:t>&lt;/form&gt;</a:t>
            </a:r>
            <a:endParaRPr lang="en-US" sz="2000" b="0" strike="noStrike" spc="-1">
              <a:latin typeface="Arial"/>
            </a:endParaRPr>
          </a:p>
          <a:p>
            <a:pPr>
              <a:lnSpc>
                <a:spcPct val="100000"/>
              </a:lnSpc>
              <a:spcBef>
                <a:spcPts val="601"/>
              </a:spcBef>
            </a:pPr>
            <a:r>
              <a:rPr lang="en-US" sz="2000" b="0" strike="noStrike" spc="-1">
                <a:solidFill>
                  <a:srgbClr val="000000"/>
                </a:solidFill>
                <a:latin typeface="Gill Sans MT"/>
              </a:rPr>
              <a:t>&lt;/fieldset&gt;</a:t>
            </a:r>
            <a:endParaRPr lang="en-US" sz="2000" b="0" strike="noStrike" spc="-1">
              <a:latin typeface="Arial"/>
            </a:endParaRPr>
          </a:p>
          <a:p>
            <a:pPr>
              <a:lnSpc>
                <a:spcPct val="100000"/>
              </a:lnSpc>
              <a:spcBef>
                <a:spcPts val="601"/>
              </a:spcBef>
            </a:pPr>
            <a:r>
              <a:rPr lang="en-US" sz="2000" b="0" strike="noStrike" spc="-1">
                <a:solidFill>
                  <a:srgbClr val="000000"/>
                </a:solidFill>
                <a:latin typeface="Gill Sans MT"/>
              </a:rPr>
              <a:t>&lt;/body&gt;</a:t>
            </a:r>
            <a:endParaRPr lang="en-US" sz="2000" b="0" strike="noStrike" spc="-1">
              <a:latin typeface="Arial"/>
            </a:endParaRPr>
          </a:p>
          <a:p>
            <a:pPr>
              <a:lnSpc>
                <a:spcPct val="100000"/>
              </a:lnSpc>
              <a:spcBef>
                <a:spcPts val="601"/>
              </a:spcBef>
            </a:pPr>
            <a:r>
              <a:rPr lang="en-US" sz="2000" b="0" strike="noStrike" spc="-1">
                <a:solidFill>
                  <a:srgbClr val="000000"/>
                </a:solidFill>
                <a:latin typeface="Gill Sans MT"/>
              </a:rPr>
              <a:t>&lt;/html&gt;</a:t>
            </a:r>
            <a:endParaRPr lang="en-US" sz="2000" b="0" strike="noStrike" spc="-1">
              <a:latin typeface="Arial"/>
            </a:endParaRPr>
          </a:p>
          <a:p>
            <a:pPr>
              <a:lnSpc>
                <a:spcPct val="100000"/>
              </a:lnSpc>
              <a:spcBef>
                <a:spcPts val="601"/>
              </a:spcBef>
            </a:pPr>
            <a:endParaRPr lang="en-US" sz="2000" b="0" strike="noStrike" spc="-1">
              <a:latin typeface="Arial"/>
            </a:endParaRPr>
          </a:p>
        </p:txBody>
      </p:sp>
      <p:sp>
        <p:nvSpPr>
          <p:cNvPr id="161" name="CustomShape 2"/>
          <p:cNvSpPr/>
          <p:nvPr/>
        </p:nvSpPr>
        <p:spPr>
          <a:xfrm>
            <a:off x="457200" y="-30492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rPr>
              <a:t>Insert.html (insert.php)</a:t>
            </a:r>
            <a:endParaRPr lang="en-US" sz="3200" b="0" strike="noStrike" spc="-1">
              <a:latin typeface="Arial"/>
            </a:endParaRPr>
          </a:p>
        </p:txBody>
      </p:sp>
      <p:sp>
        <p:nvSpPr>
          <p:cNvPr id="162" name="CustomShape 3"/>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sp>
      <p:pic>
        <p:nvPicPr>
          <p:cNvPr id="163" name="Picture 2"/>
          <p:cNvPicPr/>
          <p:nvPr/>
        </p:nvPicPr>
        <p:blipFill>
          <a:blip r:embed="rId2"/>
          <a:stretch/>
        </p:blipFill>
        <p:spPr>
          <a:xfrm>
            <a:off x="3733920" y="4495680"/>
            <a:ext cx="5409360" cy="2361600"/>
          </a:xfrm>
          <a:prstGeom prst="rect">
            <a:avLst/>
          </a:prstGeom>
          <a:ln>
            <a:noFill/>
          </a:ln>
        </p:spPr>
      </p:pic>
    </p:spTree>
    <p:extLst>
      <p:ext uri="{BB962C8B-B14F-4D97-AF65-F5344CB8AC3E}">
        <p14:creationId xmlns:p14="http://schemas.microsoft.com/office/powerpoint/2010/main" val="166143196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76320" y="533520"/>
            <a:ext cx="9066960" cy="6171480"/>
          </a:xfrm>
          <a:prstGeom prst="rect">
            <a:avLst/>
          </a:prstGeom>
          <a:gradFill rotWithShape="0">
            <a:gsLst>
              <a:gs pos="0">
                <a:srgbClr val="F8FEC0"/>
              </a:gs>
              <a:gs pos="50000">
                <a:srgbClr val="F5FFA6"/>
              </a:gs>
              <a:gs pos="100000">
                <a:srgbClr val="F8FEC0"/>
              </a:gs>
            </a:gsLst>
            <a:lin ang="948000"/>
          </a:gradFill>
          <a:ln w="9360">
            <a:solidFill>
              <a:srgbClr val="D2DA7A"/>
            </a:solidFill>
            <a:round/>
          </a:ln>
        </p:spPr>
        <p:style>
          <a:lnRef idx="0">
            <a:scrgbClr r="0" g="0" b="0"/>
          </a:lnRef>
          <a:fillRef idx="0">
            <a:scrgbClr r="0" g="0" b="0"/>
          </a:fillRef>
          <a:effectRef idx="0">
            <a:scrgbClr r="0" g="0" b="0"/>
          </a:effectRef>
          <a:fontRef idx="minor"/>
        </p:style>
        <p:txBody>
          <a:bodyPr lIns="90000" tIns="45000" rIns="90000" bIns="45000">
            <a:normAutofit fontScale="85000" lnSpcReduction="20000"/>
          </a:bodyPr>
          <a:lstStyle/>
          <a:p>
            <a:pPr>
              <a:lnSpc>
                <a:spcPct val="100000"/>
              </a:lnSpc>
              <a:spcBef>
                <a:spcPts val="601"/>
              </a:spcBef>
            </a:pPr>
            <a:r>
              <a:rPr lang="en-US" sz="2600" b="0" strike="noStrike" spc="-1">
                <a:solidFill>
                  <a:srgbClr val="000000"/>
                </a:solidFill>
                <a:latin typeface="Gill Sans MT"/>
              </a:rPr>
              <a:t>&lt;?php</a:t>
            </a:r>
            <a:endParaRPr lang="en-US" sz="2600" b="0" strike="noStrike" spc="-1">
              <a:latin typeface="Arial"/>
            </a:endParaRPr>
          </a:p>
          <a:p>
            <a:pPr>
              <a:lnSpc>
                <a:spcPct val="100000"/>
              </a:lnSpc>
              <a:spcBef>
                <a:spcPts val="601"/>
              </a:spcBef>
            </a:pPr>
            <a:r>
              <a:rPr lang="en-US" sz="2600" b="0" strike="noStrike" spc="-1">
                <a:solidFill>
                  <a:srgbClr val="000000"/>
                </a:solidFill>
                <a:latin typeface="Gill Sans MT"/>
              </a:rPr>
              <a:t>$studname= mysqli_real_escape_string($con, $_POST['name']);</a:t>
            </a:r>
            <a:endParaRPr lang="en-US" sz="2600" b="0" strike="noStrike" spc="-1">
              <a:latin typeface="Arial"/>
            </a:endParaRPr>
          </a:p>
          <a:p>
            <a:pPr>
              <a:lnSpc>
                <a:spcPct val="100000"/>
              </a:lnSpc>
              <a:spcBef>
                <a:spcPts val="601"/>
              </a:spcBef>
            </a:pPr>
            <a:r>
              <a:rPr lang="en-US" sz="2600" b="0" strike="noStrike" spc="-1">
                <a:solidFill>
                  <a:srgbClr val="000000"/>
                </a:solidFill>
                <a:latin typeface="Gill Sans MT"/>
              </a:rPr>
              <a:t>$age=mysqli_real_escape_string($con, $_POST['age']);</a:t>
            </a:r>
            <a:endParaRPr lang="en-US" sz="2600" b="0" strike="noStrike" spc="-1">
              <a:latin typeface="Arial"/>
            </a:endParaRPr>
          </a:p>
          <a:p>
            <a:pPr>
              <a:lnSpc>
                <a:spcPct val="100000"/>
              </a:lnSpc>
              <a:spcBef>
                <a:spcPts val="601"/>
              </a:spcBef>
            </a:pPr>
            <a:r>
              <a:rPr lang="en-US" sz="2600" b="0" strike="noStrike" spc="-1">
                <a:solidFill>
                  <a:srgbClr val="000000"/>
                </a:solidFill>
                <a:latin typeface="Gill Sans MT"/>
              </a:rPr>
              <a:t>$sex=mysqli_real_escape_string($con, $_POST['sex']);</a:t>
            </a:r>
            <a:endParaRPr lang="en-US" sz="2600" b="0" strike="noStrike" spc="-1">
              <a:latin typeface="Arial"/>
            </a:endParaRPr>
          </a:p>
          <a:p>
            <a:pPr>
              <a:lnSpc>
                <a:spcPct val="100000"/>
              </a:lnSpc>
              <a:spcBef>
                <a:spcPts val="601"/>
              </a:spcBef>
            </a:pPr>
            <a:r>
              <a:rPr lang="en-US" sz="2600" b="0" strike="noStrike" spc="-1">
                <a:solidFill>
                  <a:srgbClr val="000000"/>
                </a:solidFill>
                <a:latin typeface="Gill Sans MT"/>
              </a:rPr>
              <a:t>$sid=mysqli_real_escape_string($con, $_POST['id']);</a:t>
            </a:r>
            <a:endParaRPr lang="en-US" sz="2600" b="0" strike="noStrike" spc="-1">
              <a:latin typeface="Arial"/>
            </a:endParaRPr>
          </a:p>
          <a:p>
            <a:pPr>
              <a:lnSpc>
                <a:spcPct val="100000"/>
              </a:lnSpc>
              <a:spcBef>
                <a:spcPts val="601"/>
              </a:spcBef>
            </a:pPr>
            <a:r>
              <a:rPr lang="en-US" sz="2600" b="0" strike="noStrike" spc="-1">
                <a:solidFill>
                  <a:srgbClr val="000000"/>
                </a:solidFill>
                <a:latin typeface="Gill Sans MT"/>
              </a:rPr>
              <a:t>$sql = "INSERT INTO student (StudName, age, sex, SID) VALUES ('$studname', '$age', '$sex', '$sid')";</a:t>
            </a:r>
            <a:endParaRPr lang="en-US" sz="2600" b="0" strike="noStrike" spc="-1">
              <a:latin typeface="Arial"/>
            </a:endParaRPr>
          </a:p>
          <a:p>
            <a:pPr>
              <a:lnSpc>
                <a:spcPct val="100000"/>
              </a:lnSpc>
              <a:spcBef>
                <a:spcPts val="601"/>
              </a:spcBef>
            </a:pPr>
            <a:r>
              <a:rPr lang="en-US" sz="2600" b="0" strike="noStrike" spc="-1">
                <a:solidFill>
                  <a:srgbClr val="000000"/>
                </a:solidFill>
                <a:latin typeface="Gill Sans MT"/>
              </a:rPr>
              <a:t>if (!mysqli_query($con, $sql)) {</a:t>
            </a:r>
            <a:endParaRPr lang="en-US" sz="2600" b="0" strike="noStrike" spc="-1">
              <a:latin typeface="Arial"/>
            </a:endParaRPr>
          </a:p>
          <a:p>
            <a:pPr>
              <a:lnSpc>
                <a:spcPct val="100000"/>
              </a:lnSpc>
              <a:spcBef>
                <a:spcPts val="601"/>
              </a:spcBef>
            </a:pPr>
            <a:r>
              <a:rPr lang="en-US" sz="2600" b="0" strike="noStrike" spc="-1">
                <a:solidFill>
                  <a:srgbClr val="000000"/>
                </a:solidFill>
                <a:latin typeface="Gill Sans MT"/>
              </a:rPr>
              <a:t>	$err=1;</a:t>
            </a:r>
            <a:endParaRPr lang="en-US" sz="2600" b="0" strike="noStrike" spc="-1">
              <a:latin typeface="Arial"/>
            </a:endParaRPr>
          </a:p>
          <a:p>
            <a:pPr>
              <a:lnSpc>
                <a:spcPct val="100000"/>
              </a:lnSpc>
              <a:spcBef>
                <a:spcPts val="601"/>
              </a:spcBef>
            </a:pPr>
            <a:r>
              <a:rPr lang="en-US" sz="2600" b="0" strike="noStrike" spc="-1">
                <a:solidFill>
                  <a:srgbClr val="000000"/>
                </a:solidFill>
                <a:latin typeface="Gill Sans MT"/>
              </a:rPr>
              <a:t>} </a:t>
            </a:r>
            <a:endParaRPr lang="en-US" sz="2600" b="0" strike="noStrike" spc="-1">
              <a:latin typeface="Arial"/>
            </a:endParaRPr>
          </a:p>
          <a:p>
            <a:pPr>
              <a:lnSpc>
                <a:spcPct val="100000"/>
              </a:lnSpc>
              <a:spcBef>
                <a:spcPts val="601"/>
              </a:spcBef>
            </a:pPr>
            <a:r>
              <a:rPr lang="en-US" sz="2600" b="0" strike="noStrike" spc="-1">
                <a:solidFill>
                  <a:srgbClr val="000000"/>
                </a:solidFill>
                <a:latin typeface="Gill Sans MT"/>
              </a:rPr>
              <a:t>mysqli_close($con);</a:t>
            </a:r>
            <a:endParaRPr lang="en-US" sz="2600" b="0" strike="noStrike" spc="-1">
              <a:latin typeface="Arial"/>
            </a:endParaRPr>
          </a:p>
          <a:p>
            <a:pPr>
              <a:lnSpc>
                <a:spcPct val="100000"/>
              </a:lnSpc>
              <a:spcBef>
                <a:spcPts val="601"/>
              </a:spcBef>
            </a:pPr>
            <a:r>
              <a:rPr lang="en-US" sz="2600" b="0" strike="noStrike" spc="-1">
                <a:solidFill>
                  <a:srgbClr val="000000"/>
                </a:solidFill>
                <a:latin typeface="Gill Sans MT"/>
              </a:rPr>
              <a:t>if(isset($err)){</a:t>
            </a:r>
            <a:endParaRPr lang="en-US" sz="2600" b="0" strike="noStrike" spc="-1">
              <a:latin typeface="Arial"/>
            </a:endParaRPr>
          </a:p>
          <a:p>
            <a:pPr>
              <a:lnSpc>
                <a:spcPct val="100000"/>
              </a:lnSpc>
              <a:spcBef>
                <a:spcPts val="601"/>
              </a:spcBef>
            </a:pPr>
            <a:r>
              <a:rPr lang="en-US" sz="2600" b="0" strike="noStrike" spc="-1">
                <a:solidFill>
                  <a:srgbClr val="000000"/>
                </a:solidFill>
                <a:latin typeface="Gill Sans MT"/>
              </a:rPr>
              <a:t>header("location: index.html?err=1");</a:t>
            </a:r>
            <a:endParaRPr lang="en-US" sz="2600" b="0" strike="noStrike" spc="-1">
              <a:latin typeface="Arial"/>
            </a:endParaRPr>
          </a:p>
          <a:p>
            <a:pPr>
              <a:lnSpc>
                <a:spcPct val="100000"/>
              </a:lnSpc>
              <a:spcBef>
                <a:spcPts val="601"/>
              </a:spcBef>
            </a:pPr>
            <a:r>
              <a:rPr lang="en-US" sz="2600" b="0" strike="noStrike" spc="-1">
                <a:solidFill>
                  <a:srgbClr val="000000"/>
                </a:solidFill>
                <a:latin typeface="Gill Sans MT"/>
              </a:rPr>
              <a:t>}</a:t>
            </a:r>
            <a:endParaRPr lang="en-US" sz="2600" b="0" strike="noStrike" spc="-1">
              <a:latin typeface="Arial"/>
            </a:endParaRPr>
          </a:p>
          <a:p>
            <a:pPr>
              <a:lnSpc>
                <a:spcPct val="100000"/>
              </a:lnSpc>
              <a:spcBef>
                <a:spcPts val="601"/>
              </a:spcBef>
            </a:pPr>
            <a:r>
              <a:rPr lang="en-US" sz="2600" b="0" strike="noStrike" spc="-1">
                <a:solidFill>
                  <a:srgbClr val="000000"/>
                </a:solidFill>
                <a:latin typeface="Gill Sans MT"/>
              </a:rPr>
              <a:t>else{</a:t>
            </a:r>
            <a:endParaRPr lang="en-US" sz="2600" b="0" strike="noStrike" spc="-1">
              <a:latin typeface="Arial"/>
            </a:endParaRPr>
          </a:p>
          <a:p>
            <a:pPr>
              <a:lnSpc>
                <a:spcPct val="100000"/>
              </a:lnSpc>
              <a:spcBef>
                <a:spcPts val="601"/>
              </a:spcBef>
            </a:pPr>
            <a:r>
              <a:rPr lang="en-US" sz="2600" b="0" strike="noStrike" spc="-1">
                <a:solidFill>
                  <a:srgbClr val="000000"/>
                </a:solidFill>
                <a:latin typeface="Gill Sans MT"/>
              </a:rPr>
              <a:t>header("location: index.html");</a:t>
            </a:r>
            <a:endParaRPr lang="en-US" sz="2600" b="0" strike="noStrike" spc="-1">
              <a:latin typeface="Arial"/>
            </a:endParaRPr>
          </a:p>
          <a:p>
            <a:pPr>
              <a:lnSpc>
                <a:spcPct val="100000"/>
              </a:lnSpc>
              <a:spcBef>
                <a:spcPts val="601"/>
              </a:spcBef>
            </a:pPr>
            <a:r>
              <a:rPr lang="en-US" sz="2600" b="0" strike="noStrike" spc="-1">
                <a:solidFill>
                  <a:srgbClr val="000000"/>
                </a:solidFill>
                <a:latin typeface="Gill Sans MT"/>
              </a:rPr>
              <a:t>}</a:t>
            </a:r>
            <a:endParaRPr lang="en-US" sz="2600" b="0" strike="noStrike" spc="-1">
              <a:latin typeface="Arial"/>
            </a:endParaRPr>
          </a:p>
          <a:p>
            <a:pPr>
              <a:lnSpc>
                <a:spcPct val="100000"/>
              </a:lnSpc>
              <a:spcBef>
                <a:spcPts val="601"/>
              </a:spcBef>
            </a:pPr>
            <a:r>
              <a:rPr lang="en-US" sz="2600" b="0" strike="noStrike" spc="-1">
                <a:solidFill>
                  <a:srgbClr val="000000"/>
                </a:solidFill>
                <a:latin typeface="Gill Sans MT"/>
              </a:rPr>
              <a:t>?&gt;</a:t>
            </a:r>
            <a:endParaRPr lang="en-US" sz="2600" b="0" strike="noStrike" spc="-1">
              <a:latin typeface="Arial"/>
            </a:endParaRPr>
          </a:p>
        </p:txBody>
      </p:sp>
      <p:sp>
        <p:nvSpPr>
          <p:cNvPr id="165" name="CustomShape 2"/>
          <p:cNvSpPr/>
          <p:nvPr/>
        </p:nvSpPr>
        <p:spPr>
          <a:xfrm>
            <a:off x="457200" y="-45720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rPr>
              <a:t>Register.php</a:t>
            </a:r>
            <a:endParaRPr lang="en-US" sz="3200" b="0" strike="noStrike" spc="-1">
              <a:latin typeface="Arial"/>
            </a:endParaRPr>
          </a:p>
        </p:txBody>
      </p:sp>
      <p:sp>
        <p:nvSpPr>
          <p:cNvPr id="166" name="CustomShape 3"/>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41406814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0" y="609480"/>
            <a:ext cx="9143280" cy="6247800"/>
          </a:xfrm>
          <a:prstGeom prst="rect">
            <a:avLst/>
          </a:prstGeom>
          <a:gradFill rotWithShape="0">
            <a:gsLst>
              <a:gs pos="0">
                <a:srgbClr val="F8FEC0"/>
              </a:gs>
              <a:gs pos="50000">
                <a:srgbClr val="F5FFA6"/>
              </a:gs>
              <a:gs pos="100000">
                <a:srgbClr val="F8FEC0"/>
              </a:gs>
            </a:gsLst>
            <a:lin ang="948000"/>
          </a:gradFill>
          <a:ln w="9360">
            <a:solidFill>
              <a:srgbClr val="D2DA7A"/>
            </a:solidFill>
            <a:round/>
          </a:ln>
        </p:spPr>
        <p:style>
          <a:lnRef idx="0">
            <a:scrgbClr r="0" g="0" b="0"/>
          </a:lnRef>
          <a:fillRef idx="0">
            <a:scrgbClr r="0" g="0" b="0"/>
          </a:fillRef>
          <a:effectRef idx="0">
            <a:scrgbClr r="0" g="0" b="0"/>
          </a:effectRef>
          <a:fontRef idx="minor"/>
        </p:style>
        <p:txBody>
          <a:bodyPr lIns="90000" tIns="45000" rIns="90000" bIns="45000"/>
          <a:lstStyle/>
          <a:p>
            <a:pPr marL="693720">
              <a:lnSpc>
                <a:spcPct val="100000"/>
              </a:lnSpc>
              <a:spcBef>
                <a:spcPts val="601"/>
              </a:spcBef>
            </a:pPr>
            <a:r>
              <a:rPr lang="en-US" sz="1400" b="0" strike="noStrike" spc="-1">
                <a:solidFill>
                  <a:srgbClr val="000000"/>
                </a:solidFill>
                <a:latin typeface="Gill Sans MT"/>
              </a:rPr>
              <a:t>&lt;?php require_once('connect_db.php')?&gt;</a:t>
            </a:r>
            <a:endParaRPr lang="en-US" sz="1400" b="0" strike="noStrike" spc="-1">
              <a:latin typeface="Arial"/>
            </a:endParaRPr>
          </a:p>
          <a:p>
            <a:pPr marL="693720">
              <a:lnSpc>
                <a:spcPct val="100000"/>
              </a:lnSpc>
              <a:spcBef>
                <a:spcPts val="601"/>
              </a:spcBef>
            </a:pPr>
            <a:r>
              <a:rPr lang="en-US" sz="1400" b="0" strike="noStrike" spc="-1">
                <a:solidFill>
                  <a:srgbClr val="000000"/>
                </a:solidFill>
                <a:latin typeface="Gill Sans MT"/>
              </a:rPr>
              <a:t>&lt;html&gt;</a:t>
            </a:r>
            <a:endParaRPr lang="en-US" sz="1400" b="0" strike="noStrike" spc="-1">
              <a:latin typeface="Arial"/>
            </a:endParaRPr>
          </a:p>
          <a:p>
            <a:pPr marL="693720">
              <a:lnSpc>
                <a:spcPct val="100000"/>
              </a:lnSpc>
              <a:spcBef>
                <a:spcPts val="601"/>
              </a:spcBef>
            </a:pPr>
            <a:r>
              <a:rPr lang="en-US" sz="1400" b="0" strike="noStrike" spc="-1">
                <a:solidFill>
                  <a:srgbClr val="000000"/>
                </a:solidFill>
                <a:latin typeface="Gill Sans MT"/>
              </a:rPr>
              <a:t>&lt;body&gt;</a:t>
            </a:r>
            <a:endParaRPr lang="en-US" sz="1400" b="0" strike="noStrike" spc="-1">
              <a:latin typeface="Arial"/>
            </a:endParaRPr>
          </a:p>
          <a:p>
            <a:pPr marL="693720">
              <a:lnSpc>
                <a:spcPct val="100000"/>
              </a:lnSpc>
              <a:spcBef>
                <a:spcPts val="601"/>
              </a:spcBef>
            </a:pPr>
            <a:r>
              <a:rPr lang="en-US" sz="1400" b="0" strike="noStrike" spc="-1">
                <a:solidFill>
                  <a:srgbClr val="000000"/>
                </a:solidFill>
                <a:latin typeface="Gill Sans MT"/>
              </a:rPr>
              <a:t>&lt;?php</a:t>
            </a:r>
            <a:endParaRPr lang="en-US" sz="1400" b="0" strike="noStrike" spc="-1">
              <a:latin typeface="Arial"/>
            </a:endParaRPr>
          </a:p>
          <a:p>
            <a:pPr marL="693720">
              <a:lnSpc>
                <a:spcPct val="100000"/>
              </a:lnSpc>
              <a:spcBef>
                <a:spcPts val="601"/>
              </a:spcBef>
            </a:pPr>
            <a:r>
              <a:rPr lang="en-US" sz="1400" b="0" strike="noStrike" spc="-1">
                <a:solidFill>
                  <a:srgbClr val="000000"/>
                </a:solidFill>
                <a:latin typeface="Gill Sans MT"/>
              </a:rPr>
              <a:t>$dbname="sampledb";</a:t>
            </a:r>
            <a:endParaRPr lang="en-US" sz="1400" b="0" strike="noStrike" spc="-1">
              <a:latin typeface="Arial"/>
            </a:endParaRPr>
          </a:p>
          <a:p>
            <a:pPr marL="693720">
              <a:lnSpc>
                <a:spcPct val="100000"/>
              </a:lnSpc>
              <a:spcBef>
                <a:spcPts val="601"/>
              </a:spcBef>
            </a:pPr>
            <a:r>
              <a:rPr lang="en-US" sz="1400" b="0" strike="noStrike" spc="-1">
                <a:solidFill>
                  <a:srgbClr val="000000"/>
                </a:solidFill>
                <a:latin typeface="Gill Sans MT"/>
              </a:rPr>
              <a:t>$con = connect_db($dbname);</a:t>
            </a:r>
            <a:endParaRPr lang="en-US" sz="1400" b="0" strike="noStrike" spc="-1">
              <a:latin typeface="Arial"/>
            </a:endParaRPr>
          </a:p>
          <a:p>
            <a:pPr marL="693720">
              <a:lnSpc>
                <a:spcPct val="100000"/>
              </a:lnSpc>
              <a:spcBef>
                <a:spcPts val="601"/>
              </a:spcBef>
            </a:pPr>
            <a:r>
              <a:rPr lang="en-US" sz="1400" b="0" strike="noStrike" spc="-1">
                <a:solidFill>
                  <a:srgbClr val="000000"/>
                </a:solidFill>
                <a:latin typeface="Gill Sans MT"/>
              </a:rPr>
              <a:t>$sql = "SELECT SID, StudName, age, sex FROM student";</a:t>
            </a:r>
            <a:endParaRPr lang="en-US" sz="1400" b="0" strike="noStrike" spc="-1">
              <a:latin typeface="Arial"/>
            </a:endParaRPr>
          </a:p>
          <a:p>
            <a:pPr marL="693720">
              <a:lnSpc>
                <a:spcPct val="100000"/>
              </a:lnSpc>
              <a:spcBef>
                <a:spcPts val="601"/>
              </a:spcBef>
            </a:pPr>
            <a:r>
              <a:rPr lang="en-US" sz="1400" b="0" strike="noStrike" spc="-1">
                <a:solidFill>
                  <a:srgbClr val="000000"/>
                </a:solidFill>
                <a:latin typeface="Gill Sans MT"/>
              </a:rPr>
              <a:t>$result=mysqli_query($con, $sql);</a:t>
            </a:r>
            <a:endParaRPr lang="en-US" sz="1400" b="0" strike="noStrike" spc="-1">
              <a:latin typeface="Arial"/>
            </a:endParaRPr>
          </a:p>
          <a:p>
            <a:pPr marL="693720">
              <a:lnSpc>
                <a:spcPct val="100000"/>
              </a:lnSpc>
              <a:spcBef>
                <a:spcPts val="601"/>
              </a:spcBef>
            </a:pPr>
            <a:r>
              <a:rPr lang="en-US" sz="1400" b="0" strike="noStrike" spc="-1">
                <a:solidFill>
                  <a:srgbClr val="000000"/>
                </a:solidFill>
                <a:latin typeface="Gill Sans MT"/>
              </a:rPr>
              <a:t>if(mysqli_num_rows($result)&gt;0){</a:t>
            </a:r>
            <a:endParaRPr lang="en-US" sz="1400" b="0" strike="noStrike" spc="-1">
              <a:latin typeface="Arial"/>
            </a:endParaRPr>
          </a:p>
          <a:p>
            <a:pPr marL="693720">
              <a:lnSpc>
                <a:spcPct val="100000"/>
              </a:lnSpc>
              <a:spcBef>
                <a:spcPts val="601"/>
              </a:spcBef>
            </a:pPr>
            <a:r>
              <a:rPr lang="en-US" sz="1400" b="0" strike="noStrike" spc="-1">
                <a:solidFill>
                  <a:srgbClr val="000000"/>
                </a:solidFill>
                <a:latin typeface="Gill Sans MT"/>
              </a:rPr>
              <a:t>echo "&lt;table border='1'&gt;&lt;th&gt;ID&lt;/th&gt;&lt;th&gt;NAME&lt;/th&gt;&lt;th&gt;AGE&lt;/th&gt;&lt;th&gt;SEX&lt;/th&gt;";</a:t>
            </a:r>
            <a:endParaRPr lang="en-US" sz="1400" b="0" strike="noStrike" spc="-1">
              <a:latin typeface="Arial"/>
            </a:endParaRPr>
          </a:p>
          <a:p>
            <a:pPr marL="693720">
              <a:lnSpc>
                <a:spcPct val="100000"/>
              </a:lnSpc>
              <a:spcBef>
                <a:spcPts val="601"/>
              </a:spcBef>
            </a:pPr>
            <a:r>
              <a:rPr lang="en-US" sz="1400" b="0" strike="noStrike" spc="-1">
                <a:solidFill>
                  <a:srgbClr val="000000"/>
                </a:solidFill>
                <a:latin typeface="Gill Sans MT"/>
              </a:rPr>
              <a:t>while($row=mysqli_fetch_assoc($result)){</a:t>
            </a:r>
            <a:endParaRPr lang="en-US" sz="1400" b="0" strike="noStrike" spc="-1">
              <a:latin typeface="Arial"/>
            </a:endParaRPr>
          </a:p>
          <a:p>
            <a:pPr marL="58680">
              <a:lnSpc>
                <a:spcPct val="100000"/>
              </a:lnSpc>
              <a:spcBef>
                <a:spcPts val="601"/>
              </a:spcBef>
            </a:pPr>
            <a:r>
              <a:rPr lang="en-US" sz="1400" b="0" strike="noStrike" spc="-1">
                <a:solidFill>
                  <a:srgbClr val="000000"/>
                </a:solidFill>
                <a:latin typeface="Gill Sans MT"/>
              </a:rPr>
              <a:t>Echo"&lt;tr&gt;&lt;td&gt;".$row["SID"]."&lt;/td&gt;&lt;td&gt;".$row["StudName"]."&lt;/td&gt;&lt;td&gt;".$row["age"]."&lt;/td&gt;&lt;td&gt;".$row["sex"]."&lt;/td&gt;&lt;/tr&gt;";</a:t>
            </a:r>
            <a:endParaRPr lang="en-US" sz="1400" b="0" strike="noStrike" spc="-1">
              <a:latin typeface="Arial"/>
            </a:endParaRPr>
          </a:p>
          <a:p>
            <a:pPr marL="693720">
              <a:lnSpc>
                <a:spcPct val="100000"/>
              </a:lnSpc>
              <a:spcBef>
                <a:spcPts val="601"/>
              </a:spcBef>
            </a:pPr>
            <a:r>
              <a:rPr lang="en-US" sz="1400" b="0" strike="noStrike" spc="-1">
                <a:solidFill>
                  <a:srgbClr val="000000"/>
                </a:solidFill>
                <a:latin typeface="Gill Sans MT"/>
              </a:rPr>
              <a:t>}</a:t>
            </a:r>
            <a:endParaRPr lang="en-US" sz="1400" b="0" strike="noStrike" spc="-1">
              <a:latin typeface="Arial"/>
            </a:endParaRPr>
          </a:p>
          <a:p>
            <a:pPr marL="693720">
              <a:lnSpc>
                <a:spcPct val="100000"/>
              </a:lnSpc>
              <a:spcBef>
                <a:spcPts val="601"/>
              </a:spcBef>
            </a:pPr>
            <a:r>
              <a:rPr lang="en-US" sz="1400" b="0" strike="noStrike" spc="-1">
                <a:solidFill>
                  <a:srgbClr val="000000"/>
                </a:solidFill>
                <a:latin typeface="Gill Sans MT"/>
              </a:rPr>
              <a:t>echo "&lt;/table&gt;";</a:t>
            </a:r>
            <a:endParaRPr lang="en-US" sz="1400" b="0" strike="noStrike" spc="-1">
              <a:latin typeface="Arial"/>
            </a:endParaRPr>
          </a:p>
          <a:p>
            <a:pPr marL="693720">
              <a:lnSpc>
                <a:spcPct val="100000"/>
              </a:lnSpc>
              <a:spcBef>
                <a:spcPts val="601"/>
              </a:spcBef>
            </a:pPr>
            <a:r>
              <a:rPr lang="en-US" sz="1400" b="0" strike="noStrike" spc="-1">
                <a:solidFill>
                  <a:srgbClr val="000000"/>
                </a:solidFill>
                <a:latin typeface="Gill Sans MT"/>
              </a:rPr>
              <a:t>}</a:t>
            </a:r>
            <a:endParaRPr lang="en-US" sz="1400" b="0" strike="noStrike" spc="-1">
              <a:latin typeface="Arial"/>
            </a:endParaRPr>
          </a:p>
          <a:p>
            <a:pPr marL="693720">
              <a:lnSpc>
                <a:spcPct val="100000"/>
              </a:lnSpc>
              <a:spcBef>
                <a:spcPts val="601"/>
              </a:spcBef>
            </a:pPr>
            <a:r>
              <a:rPr lang="en-US" sz="1400" b="0" strike="noStrike" spc="-1">
                <a:solidFill>
                  <a:srgbClr val="000000"/>
                </a:solidFill>
                <a:latin typeface="Gill Sans MT"/>
              </a:rPr>
              <a:t>else{</a:t>
            </a:r>
            <a:endParaRPr lang="en-US" sz="1400" b="0" strike="noStrike" spc="-1">
              <a:latin typeface="Arial"/>
            </a:endParaRPr>
          </a:p>
          <a:p>
            <a:pPr marL="693720">
              <a:lnSpc>
                <a:spcPct val="100000"/>
              </a:lnSpc>
              <a:spcBef>
                <a:spcPts val="601"/>
              </a:spcBef>
            </a:pPr>
            <a:r>
              <a:rPr lang="en-US" sz="1400" b="0" strike="noStrike" spc="-1">
                <a:solidFill>
                  <a:srgbClr val="000000"/>
                </a:solidFill>
                <a:latin typeface="Gill Sans MT"/>
              </a:rPr>
              <a:t>echo "no record found";</a:t>
            </a:r>
            <a:endParaRPr lang="en-US" sz="1400" b="0" strike="noStrike" spc="-1">
              <a:latin typeface="Arial"/>
            </a:endParaRPr>
          </a:p>
          <a:p>
            <a:pPr marL="693720">
              <a:lnSpc>
                <a:spcPct val="100000"/>
              </a:lnSpc>
              <a:spcBef>
                <a:spcPts val="601"/>
              </a:spcBef>
            </a:pPr>
            <a:r>
              <a:rPr lang="en-US" sz="1400" b="0" strike="noStrike" spc="-1">
                <a:solidFill>
                  <a:srgbClr val="000000"/>
                </a:solidFill>
                <a:latin typeface="Gill Sans MT"/>
              </a:rPr>
              <a:t>}</a:t>
            </a:r>
            <a:endParaRPr lang="en-US" sz="1400" b="0" strike="noStrike" spc="-1">
              <a:latin typeface="Arial"/>
            </a:endParaRPr>
          </a:p>
          <a:p>
            <a:pPr marL="693720">
              <a:lnSpc>
                <a:spcPct val="100000"/>
              </a:lnSpc>
              <a:spcBef>
                <a:spcPts val="601"/>
              </a:spcBef>
            </a:pPr>
            <a:r>
              <a:rPr lang="en-US" sz="1400" b="0" strike="noStrike" spc="-1">
                <a:solidFill>
                  <a:srgbClr val="000000"/>
                </a:solidFill>
                <a:latin typeface="Gill Sans MT"/>
              </a:rPr>
              <a:t>mysqli_close($con);</a:t>
            </a:r>
            <a:endParaRPr lang="en-US" sz="1400" b="0" strike="noStrike" spc="-1">
              <a:latin typeface="Arial"/>
            </a:endParaRPr>
          </a:p>
          <a:p>
            <a:pPr marL="693720">
              <a:lnSpc>
                <a:spcPct val="100000"/>
              </a:lnSpc>
              <a:spcBef>
                <a:spcPts val="601"/>
              </a:spcBef>
            </a:pPr>
            <a:r>
              <a:rPr lang="en-US" sz="1400" b="0" strike="noStrike" spc="-1">
                <a:solidFill>
                  <a:srgbClr val="000000"/>
                </a:solidFill>
                <a:latin typeface="Gill Sans MT"/>
              </a:rPr>
              <a:t>?&gt;</a:t>
            </a:r>
            <a:endParaRPr lang="en-US" sz="1400" b="0" strike="noStrike" spc="-1">
              <a:latin typeface="Arial"/>
            </a:endParaRPr>
          </a:p>
          <a:p>
            <a:pPr marL="693720">
              <a:lnSpc>
                <a:spcPct val="100000"/>
              </a:lnSpc>
              <a:spcBef>
                <a:spcPts val="601"/>
              </a:spcBef>
            </a:pPr>
            <a:r>
              <a:rPr lang="en-US" sz="1400" b="0" strike="noStrike" spc="-1">
                <a:solidFill>
                  <a:srgbClr val="000000"/>
                </a:solidFill>
                <a:latin typeface="Gill Sans MT"/>
              </a:rPr>
              <a:t>&lt;/body&gt;&lt;/html&gt;</a:t>
            </a:r>
            <a:endParaRPr lang="en-US" sz="1400" b="0" strike="noStrike" spc="-1">
              <a:latin typeface="Arial"/>
            </a:endParaRPr>
          </a:p>
        </p:txBody>
      </p:sp>
      <p:sp>
        <p:nvSpPr>
          <p:cNvPr id="168" name="CustomShape 2"/>
          <p:cNvSpPr/>
          <p:nvPr/>
        </p:nvSpPr>
        <p:spPr>
          <a:xfrm>
            <a:off x="457200" y="-38088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rPr>
              <a:t>View.php</a:t>
            </a:r>
            <a:endParaRPr lang="en-US" sz="3200" b="0" strike="noStrike" spc="-1">
              <a:latin typeface="Arial"/>
            </a:endParaRPr>
          </a:p>
        </p:txBody>
      </p:sp>
      <p:sp>
        <p:nvSpPr>
          <p:cNvPr id="169" name="CustomShape 3"/>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sp>
      <p:pic>
        <p:nvPicPr>
          <p:cNvPr id="170" name="Picture 2"/>
          <p:cNvPicPr/>
          <p:nvPr/>
        </p:nvPicPr>
        <p:blipFill>
          <a:blip r:embed="rId2"/>
          <a:stretch/>
        </p:blipFill>
        <p:spPr>
          <a:xfrm>
            <a:off x="4267080" y="4181040"/>
            <a:ext cx="4342680" cy="2597040"/>
          </a:xfrm>
          <a:prstGeom prst="rect">
            <a:avLst/>
          </a:prstGeom>
          <a:ln>
            <a:noFill/>
          </a:ln>
        </p:spPr>
      </p:pic>
    </p:spTree>
    <p:extLst>
      <p:ext uri="{BB962C8B-B14F-4D97-AF65-F5344CB8AC3E}">
        <p14:creationId xmlns:p14="http://schemas.microsoft.com/office/powerpoint/2010/main" val="143935327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100000"/>
              </a:lnSpc>
            </a:pPr>
            <a:r>
              <a:rPr lang="en-US" sz="3200" b="0" strike="noStrike" spc="-1">
                <a:solidFill>
                  <a:srgbClr val="464653"/>
                </a:solidFill>
                <a:latin typeface="Bookman Old Style"/>
              </a:rPr>
              <a:t>Introduction…. </a:t>
            </a:r>
            <a:endParaRPr lang="en-US" sz="3200" b="0" strike="noStrike" spc="-1">
              <a:latin typeface="Arial"/>
            </a:endParaRPr>
          </a:p>
        </p:txBody>
      </p:sp>
      <p:sp>
        <p:nvSpPr>
          <p:cNvPr id="157" name="CustomShape 2"/>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5B5DC531-D087-4B3D-9C55-D9B4484D5FEF}" type="slidenum">
              <a:rPr lang="en-US" sz="1400" b="0" strike="noStrike" spc="-1">
                <a:solidFill>
                  <a:srgbClr val="464653"/>
                </a:solidFill>
                <a:latin typeface="Gill Sans MT"/>
              </a:rPr>
              <a:t>8</a:t>
            </a:fld>
            <a:endParaRPr lang="en-US" sz="1400" b="0" strike="noStrike" spc="-1">
              <a:latin typeface="Arial"/>
            </a:endParaRPr>
          </a:p>
        </p:txBody>
      </p:sp>
      <p:sp>
        <p:nvSpPr>
          <p:cNvPr id="158" name="CustomShape 3"/>
          <p:cNvSpPr/>
          <p:nvPr/>
        </p:nvSpPr>
        <p:spPr>
          <a:xfrm>
            <a:off x="457200" y="1219320"/>
            <a:ext cx="8228880" cy="493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601"/>
              </a:spcBef>
            </a:pPr>
            <a:r>
              <a:rPr lang="en-US" sz="2600" b="1" strike="noStrike" spc="-1">
                <a:solidFill>
                  <a:srgbClr val="000000"/>
                </a:solidFill>
                <a:latin typeface="Gill Sans MT"/>
              </a:rPr>
              <a:t>What is a PHP File?</a:t>
            </a:r>
            <a:endParaRPr lang="en-US" sz="26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a:solidFill>
                  <a:srgbClr val="000000"/>
                </a:solidFill>
                <a:latin typeface="Nyala"/>
              </a:rPr>
              <a:t>PHP files may contain text, HTML tags and scripts</a:t>
            </a:r>
            <a:endParaRPr lang="en-US" sz="26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a:solidFill>
                  <a:srgbClr val="000000"/>
                </a:solidFill>
                <a:latin typeface="Nyala"/>
              </a:rPr>
              <a:t>PHP files are returned to the browser as plain HTML</a:t>
            </a:r>
            <a:endParaRPr lang="en-US" sz="2600" b="0" strike="noStrike" spc="-1">
              <a:latin typeface="Arial"/>
            </a:endParaRPr>
          </a:p>
          <a:p>
            <a:pPr marL="274320" indent="-273600">
              <a:lnSpc>
                <a:spcPct val="100000"/>
              </a:lnSpc>
              <a:spcBef>
                <a:spcPts val="601"/>
              </a:spcBef>
              <a:buClr>
                <a:srgbClr val="727CA3"/>
              </a:buClr>
              <a:buSzPct val="76000"/>
              <a:buFont typeface="Wingdings 3" charset="2"/>
              <a:buChar char=""/>
            </a:pPr>
            <a:r>
              <a:rPr lang="en-US" sz="2600" b="0" strike="noStrike" spc="-1">
                <a:solidFill>
                  <a:srgbClr val="000000"/>
                </a:solidFill>
                <a:latin typeface="Nyala"/>
              </a:rPr>
              <a:t>PHP files have a file extension of ".php"</a:t>
            </a:r>
            <a:endParaRPr lang="en-US" sz="2600" b="0" strike="noStrike" spc="-1">
              <a:latin typeface="Arial"/>
            </a:endParaRPr>
          </a:p>
          <a:p>
            <a:pPr>
              <a:lnSpc>
                <a:spcPct val="100000"/>
              </a:lnSpc>
              <a:spcBef>
                <a:spcPts val="601"/>
              </a:spcBef>
            </a:pPr>
            <a:endParaRPr lang="en-US" sz="2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1219320" y="3886200"/>
            <a:ext cx="6856920" cy="98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algn="r">
              <a:lnSpc>
                <a:spcPct val="100000"/>
              </a:lnSpc>
            </a:pPr>
            <a:r>
              <a:rPr lang="en-US" sz="3200" b="1" strike="noStrike" spc="-1">
                <a:solidFill>
                  <a:srgbClr val="000000"/>
                </a:solidFill>
                <a:latin typeface="Bookman Old Style"/>
                <a:ea typeface="DejaVu Sans"/>
              </a:rPr>
              <a:t>Sessions and Cookies management in PHP</a:t>
            </a:r>
            <a:endParaRPr lang="en-US" sz="3200" b="0" strike="noStrike" spc="-1">
              <a:latin typeface="Arial"/>
            </a:endParaRPr>
          </a:p>
        </p:txBody>
      </p:sp>
      <p:sp>
        <p:nvSpPr>
          <p:cNvPr id="93" name="CustomShape 2"/>
          <p:cNvSpPr/>
          <p:nvPr/>
        </p:nvSpPr>
        <p:spPr>
          <a:xfrm>
            <a:off x="1219320" y="5124600"/>
            <a:ext cx="6856920" cy="53244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10134202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457200" y="152280"/>
            <a:ext cx="8228520" cy="98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100000"/>
              </a:lnSpc>
            </a:pPr>
            <a:r>
              <a:rPr lang="en-US" sz="3200" b="0" strike="noStrike" spc="-1">
                <a:solidFill>
                  <a:srgbClr val="464653"/>
                </a:solidFill>
                <a:latin typeface="Bookman Old Style"/>
                <a:ea typeface="DejaVu Sans"/>
              </a:rPr>
              <a:t>Topics </a:t>
            </a:r>
            <a:endParaRPr lang="en-US" sz="3200" b="0" strike="noStrike" spc="-1">
              <a:latin typeface="Arial"/>
            </a:endParaRPr>
          </a:p>
        </p:txBody>
      </p:sp>
      <p:sp>
        <p:nvSpPr>
          <p:cNvPr id="95" name="CustomShape 2"/>
          <p:cNvSpPr/>
          <p:nvPr/>
        </p:nvSpPr>
        <p:spPr>
          <a:xfrm>
            <a:off x="457200" y="1219320"/>
            <a:ext cx="8228520" cy="493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74320" indent="-27324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What are cookies? </a:t>
            </a:r>
            <a:endParaRPr lang="en-US" sz="2600" b="0" strike="noStrike" spc="-1">
              <a:latin typeface="Arial"/>
            </a:endParaRPr>
          </a:p>
          <a:p>
            <a:pPr marL="274320" indent="-27324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Create and use cookies. </a:t>
            </a:r>
            <a:endParaRPr lang="en-US" sz="2600" b="0" strike="noStrike" spc="-1">
              <a:latin typeface="Arial"/>
            </a:endParaRPr>
          </a:p>
          <a:p>
            <a:pPr marL="274320" indent="-27324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What are sessions? </a:t>
            </a:r>
            <a:endParaRPr lang="en-US" sz="2600" b="0" strike="noStrike" spc="-1">
              <a:latin typeface="Arial"/>
            </a:endParaRPr>
          </a:p>
          <a:p>
            <a:pPr marL="274320" indent="-27324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Create and use sessions </a:t>
            </a:r>
            <a:endParaRPr lang="en-US" sz="2600" b="0" strike="noStrike" spc="-1">
              <a:latin typeface="Arial"/>
            </a:endParaRPr>
          </a:p>
        </p:txBody>
      </p:sp>
      <p:sp>
        <p:nvSpPr>
          <p:cNvPr id="96" name="CustomShape 3"/>
          <p:cNvSpPr/>
          <p:nvPr/>
        </p:nvSpPr>
        <p:spPr>
          <a:xfrm>
            <a:off x="2898720" y="6356520"/>
            <a:ext cx="35042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b="0" strike="noStrike" spc="-1">
                <a:solidFill>
                  <a:srgbClr val="464653"/>
                </a:solidFill>
                <a:latin typeface="Gill Sans MT"/>
                <a:ea typeface="DejaVu Sans"/>
              </a:rPr>
              <a:t>Sessions and Cookies management in PHP</a:t>
            </a:r>
            <a:endParaRPr lang="en-US" sz="1400" b="0" strike="noStrike" spc="-1">
              <a:latin typeface="Arial"/>
            </a:endParaRPr>
          </a:p>
        </p:txBody>
      </p:sp>
      <p:sp>
        <p:nvSpPr>
          <p:cNvPr id="97" name="CustomShape 4"/>
          <p:cNvSpPr/>
          <p:nvPr/>
        </p:nvSpPr>
        <p:spPr>
          <a:xfrm>
            <a:off x="612720" y="6356520"/>
            <a:ext cx="19800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6C45BC5B-EF39-40D3-B5A7-21CCEEE6BB8F}" type="slidenum">
              <a:rPr lang="en-US" sz="1400" b="0" strike="noStrike" spc="-1">
                <a:solidFill>
                  <a:srgbClr val="464653"/>
                </a:solidFill>
                <a:latin typeface="Gill Sans MT"/>
                <a:ea typeface="DejaVu Sans"/>
              </a:rPr>
              <a:t>81</a:t>
            </a:fld>
            <a:endParaRPr lang="en-US" sz="1400" b="0" strike="noStrike" spc="-1">
              <a:latin typeface="Arial"/>
            </a:endParaRPr>
          </a:p>
        </p:txBody>
      </p:sp>
    </p:spTree>
    <p:extLst>
      <p:ext uri="{BB962C8B-B14F-4D97-AF65-F5344CB8AC3E}">
        <p14:creationId xmlns:p14="http://schemas.microsoft.com/office/powerpoint/2010/main" val="31701589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457200" y="152280"/>
            <a:ext cx="8228520" cy="98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ea typeface="DejaVu Sans"/>
              </a:rPr>
              <a:t>Introduction </a:t>
            </a:r>
            <a:endParaRPr lang="en-US" sz="3200" b="0" strike="noStrike" spc="-1">
              <a:latin typeface="Arial"/>
            </a:endParaRPr>
          </a:p>
        </p:txBody>
      </p:sp>
      <p:sp>
        <p:nvSpPr>
          <p:cNvPr id="99" name="CustomShape 2"/>
          <p:cNvSpPr/>
          <p:nvPr/>
        </p:nvSpPr>
        <p:spPr>
          <a:xfrm>
            <a:off x="228600" y="1143000"/>
            <a:ext cx="8685720" cy="5256720"/>
          </a:xfrm>
          <a:prstGeom prst="rect">
            <a:avLst/>
          </a:prstGeom>
          <a:solidFill>
            <a:srgbClr val="FFFFFF"/>
          </a:solidFill>
          <a:ln w="19080">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274320" indent="-273240" algn="just">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HTTP is a stateless protocol. </a:t>
            </a:r>
            <a:endParaRPr lang="en-US" sz="2600" b="0" strike="noStrike" spc="-1">
              <a:latin typeface="Arial"/>
            </a:endParaRPr>
          </a:p>
          <a:p>
            <a:pPr marL="274320" indent="-273240" algn="just">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A stateless protocol does not require the server to retain information or status about each user for the duration of multiple requests. </a:t>
            </a:r>
            <a:endParaRPr lang="en-US" sz="2600" b="0" strike="noStrike" spc="-1">
              <a:latin typeface="Arial"/>
            </a:endParaRPr>
          </a:p>
          <a:p>
            <a:pPr marL="274320" indent="-273240" algn="just">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this means that after an exchange is over...</a:t>
            </a:r>
            <a:endParaRPr lang="en-US" sz="2600" b="0" strike="noStrike" spc="-1">
              <a:latin typeface="Arial"/>
            </a:endParaRPr>
          </a:p>
          <a:p>
            <a:pPr marL="548640" lvl="1" indent="-273240" algn="just">
              <a:lnSpc>
                <a:spcPct val="100000"/>
              </a:lnSpc>
              <a:spcBef>
                <a:spcPts val="499"/>
              </a:spcBef>
              <a:buClr>
                <a:srgbClr val="9FB8CD"/>
              </a:buClr>
              <a:buSzPct val="76000"/>
              <a:buFont typeface="Wingdings 3" charset="2"/>
              <a:buChar char=""/>
            </a:pPr>
            <a:r>
              <a:rPr lang="en-US" sz="2300" b="0" strike="noStrike" spc="-1">
                <a:solidFill>
                  <a:srgbClr val="000000"/>
                </a:solidFill>
                <a:latin typeface="Gill Sans MT"/>
                <a:ea typeface="DejaVu Sans"/>
              </a:rPr>
              <a:t> a browser requests a resource from a server</a:t>
            </a:r>
            <a:endParaRPr lang="en-US" sz="2300" b="0" strike="noStrike" spc="-1">
              <a:latin typeface="Arial"/>
            </a:endParaRPr>
          </a:p>
          <a:p>
            <a:pPr marL="548640" lvl="1" indent="-273240" algn="just">
              <a:lnSpc>
                <a:spcPct val="100000"/>
              </a:lnSpc>
              <a:spcBef>
                <a:spcPts val="499"/>
              </a:spcBef>
              <a:buClr>
                <a:srgbClr val="9FB8CD"/>
              </a:buClr>
              <a:buSzPct val="76000"/>
              <a:buFont typeface="Wingdings 3" charset="2"/>
              <a:buChar char=""/>
            </a:pPr>
            <a:r>
              <a:rPr lang="en-US" sz="2300" b="0" strike="noStrike" spc="-1">
                <a:solidFill>
                  <a:srgbClr val="000000"/>
                </a:solidFill>
                <a:latin typeface="Gill Sans MT"/>
                <a:ea typeface="DejaVu Sans"/>
              </a:rPr>
              <a:t>the web server sends the resource to the browser</a:t>
            </a:r>
            <a:endParaRPr lang="en-US" sz="2300" b="0" strike="noStrike" spc="-1">
              <a:latin typeface="Arial"/>
            </a:endParaRPr>
          </a:p>
          <a:p>
            <a:pPr marL="274320" indent="-273240" algn="just">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...the connection will be closed and forgotten</a:t>
            </a:r>
            <a:endParaRPr lang="en-US" sz="2600" b="0" strike="noStrike" spc="-1">
              <a:latin typeface="Arial"/>
            </a:endParaRPr>
          </a:p>
          <a:p>
            <a:pPr marL="274320" indent="-273240" algn="just">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this has its advantages</a:t>
            </a:r>
            <a:endParaRPr lang="en-US" sz="2600" b="0" strike="noStrike" spc="-1">
              <a:latin typeface="Arial"/>
            </a:endParaRPr>
          </a:p>
          <a:p>
            <a:pPr marL="548640" lvl="1" indent="-273240" algn="just">
              <a:lnSpc>
                <a:spcPct val="100000"/>
              </a:lnSpc>
              <a:spcBef>
                <a:spcPts val="499"/>
              </a:spcBef>
              <a:buClr>
                <a:srgbClr val="9FB8CD"/>
              </a:buClr>
              <a:buSzPct val="76000"/>
              <a:buFont typeface="Wingdings 3" charset="2"/>
              <a:buChar char=""/>
            </a:pPr>
            <a:r>
              <a:rPr lang="en-US" sz="2300" b="0" strike="noStrike" spc="-1">
                <a:solidFill>
                  <a:srgbClr val="000000"/>
                </a:solidFill>
                <a:latin typeface="Gill Sans MT"/>
                <a:ea typeface="DejaVu Sans"/>
              </a:rPr>
              <a:t>because there is nothing to be kept track of, it is relatively easy to build web servers that are very efficient</a:t>
            </a:r>
            <a:endParaRPr lang="en-US" sz="2300" b="0" strike="noStrike" spc="-1">
              <a:latin typeface="Arial"/>
            </a:endParaRPr>
          </a:p>
          <a:p>
            <a:pPr marL="274320" indent="-273240" algn="just">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But also it has drawbacks</a:t>
            </a:r>
            <a:endParaRPr lang="en-US" sz="2600" b="0" strike="noStrike" spc="-1">
              <a:latin typeface="Arial"/>
            </a:endParaRPr>
          </a:p>
          <a:p>
            <a:pPr marL="548640" lvl="1" indent="-273240" algn="just">
              <a:lnSpc>
                <a:spcPct val="100000"/>
              </a:lnSpc>
              <a:spcBef>
                <a:spcPts val="499"/>
              </a:spcBef>
              <a:buClr>
                <a:srgbClr val="9FB8CD"/>
              </a:buClr>
              <a:buSzPct val="76000"/>
              <a:buFont typeface="Wingdings 3" charset="2"/>
              <a:buChar char=""/>
            </a:pPr>
            <a:r>
              <a:rPr lang="en-US" sz="2300" b="0" strike="noStrike" spc="-1">
                <a:solidFill>
                  <a:srgbClr val="000000"/>
                </a:solidFill>
                <a:latin typeface="Gill Sans MT"/>
                <a:ea typeface="DejaVu Sans"/>
              </a:rPr>
              <a:t>it makes it hard to follow a user on a website</a:t>
            </a:r>
            <a:endParaRPr lang="en-US" sz="2300" b="0" strike="noStrike" spc="-1">
              <a:latin typeface="Arial"/>
            </a:endParaRPr>
          </a:p>
        </p:txBody>
      </p:sp>
      <p:sp>
        <p:nvSpPr>
          <p:cNvPr id="100" name="CustomShape 3"/>
          <p:cNvSpPr/>
          <p:nvPr/>
        </p:nvSpPr>
        <p:spPr>
          <a:xfrm>
            <a:off x="2898720" y="6356520"/>
            <a:ext cx="35042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b="0" strike="noStrike" spc="-1">
                <a:solidFill>
                  <a:srgbClr val="464653"/>
                </a:solidFill>
                <a:latin typeface="Gill Sans MT"/>
                <a:ea typeface="DejaVu Sans"/>
              </a:rPr>
              <a:t>Sessions and Cookies management in PHP</a:t>
            </a:r>
            <a:endParaRPr lang="en-US" sz="1400" b="0" strike="noStrike" spc="-1">
              <a:latin typeface="Arial"/>
            </a:endParaRPr>
          </a:p>
        </p:txBody>
      </p:sp>
      <p:sp>
        <p:nvSpPr>
          <p:cNvPr id="101" name="CustomShape 4"/>
          <p:cNvSpPr/>
          <p:nvPr/>
        </p:nvSpPr>
        <p:spPr>
          <a:xfrm>
            <a:off x="612720" y="6356520"/>
            <a:ext cx="19800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7504C576-91FB-4F61-8F7F-B986F2B21AA6}" type="slidenum">
              <a:rPr lang="en-US" sz="1400" b="0" strike="noStrike" spc="-1">
                <a:solidFill>
                  <a:srgbClr val="464653"/>
                </a:solidFill>
                <a:latin typeface="Gill Sans MT"/>
                <a:ea typeface="DejaVu Sans"/>
              </a:rPr>
              <a:t>82</a:t>
            </a:fld>
            <a:endParaRPr lang="en-US" sz="1400" b="0" strike="noStrike" spc="-1">
              <a:latin typeface="Arial"/>
            </a:endParaRPr>
          </a:p>
        </p:txBody>
      </p:sp>
    </p:spTree>
    <p:extLst>
      <p:ext uri="{BB962C8B-B14F-4D97-AF65-F5344CB8AC3E}">
        <p14:creationId xmlns:p14="http://schemas.microsoft.com/office/powerpoint/2010/main" val="37941483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457200" y="152280"/>
            <a:ext cx="8228520" cy="98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100000"/>
              </a:lnSpc>
            </a:pPr>
            <a:r>
              <a:rPr lang="en-US" sz="3200" b="0" strike="noStrike" spc="-1">
                <a:solidFill>
                  <a:srgbClr val="464653"/>
                </a:solidFill>
                <a:latin typeface="Bookman Old Style"/>
                <a:ea typeface="DejaVu Sans"/>
              </a:rPr>
              <a:t>Why to follow a user’s?</a:t>
            </a:r>
            <a:endParaRPr lang="en-US" sz="3200" b="0" strike="noStrike" spc="-1">
              <a:latin typeface="Arial"/>
            </a:endParaRPr>
          </a:p>
        </p:txBody>
      </p:sp>
      <p:sp>
        <p:nvSpPr>
          <p:cNvPr id="103" name="CustomShape 2"/>
          <p:cNvSpPr/>
          <p:nvPr/>
        </p:nvSpPr>
        <p:spPr>
          <a:xfrm>
            <a:off x="228600" y="1143000"/>
            <a:ext cx="8685720" cy="5256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3240" algn="just">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It is often extremely useful to be able to follow a user’s activities on a website so that one can for example</a:t>
            </a:r>
            <a:endParaRPr lang="en-US" sz="2600" b="0" strike="noStrike" spc="-1">
              <a:latin typeface="Arial"/>
            </a:endParaRPr>
          </a:p>
          <a:p>
            <a:pPr marL="548640" lvl="1" indent="-273240" algn="just">
              <a:lnSpc>
                <a:spcPct val="100000"/>
              </a:lnSpc>
              <a:spcBef>
                <a:spcPts val="499"/>
              </a:spcBef>
              <a:buClr>
                <a:srgbClr val="9FB8CD"/>
              </a:buClr>
              <a:buSzPct val="76000"/>
              <a:buFont typeface="Wingdings 3" charset="2"/>
              <a:buChar char=""/>
            </a:pPr>
            <a:r>
              <a:rPr lang="en-US" sz="2300" b="0" strike="noStrike" spc="-1">
                <a:solidFill>
                  <a:srgbClr val="464653"/>
                </a:solidFill>
                <a:latin typeface="Gill Sans MT"/>
                <a:ea typeface="DejaVu Sans"/>
              </a:rPr>
              <a:t>have a shopping cart</a:t>
            </a:r>
            <a:endParaRPr lang="en-US" sz="2300" b="0" strike="noStrike" spc="-1">
              <a:latin typeface="Arial"/>
            </a:endParaRPr>
          </a:p>
          <a:p>
            <a:pPr marL="548640" lvl="1" indent="-273240" algn="just">
              <a:lnSpc>
                <a:spcPct val="100000"/>
              </a:lnSpc>
              <a:spcBef>
                <a:spcPts val="499"/>
              </a:spcBef>
              <a:buClr>
                <a:srgbClr val="9FB8CD"/>
              </a:buClr>
              <a:buSzPct val="76000"/>
              <a:buFont typeface="Wingdings 3" charset="2"/>
              <a:buChar char=""/>
            </a:pPr>
            <a:r>
              <a:rPr lang="en-US" sz="2300" b="0" strike="noStrike" spc="-1">
                <a:solidFill>
                  <a:srgbClr val="464653"/>
                </a:solidFill>
                <a:latin typeface="Gill Sans MT"/>
                <a:ea typeface="DejaVu Sans"/>
              </a:rPr>
              <a:t>maintain the user’s identity</a:t>
            </a:r>
            <a:endParaRPr lang="en-US" sz="2300" b="0" strike="noStrike" spc="-1">
              <a:latin typeface="Arial"/>
            </a:endParaRPr>
          </a:p>
          <a:p>
            <a:pPr marL="548640" lvl="1" indent="-273240" algn="just">
              <a:lnSpc>
                <a:spcPct val="100000"/>
              </a:lnSpc>
              <a:spcBef>
                <a:spcPts val="499"/>
              </a:spcBef>
              <a:buClr>
                <a:srgbClr val="9FB8CD"/>
              </a:buClr>
              <a:buSzPct val="76000"/>
              <a:buFont typeface="Wingdings 3" charset="2"/>
              <a:buChar char=""/>
            </a:pPr>
            <a:r>
              <a:rPr lang="en-US" sz="2300" b="0" strike="noStrike" spc="-1">
                <a:solidFill>
                  <a:srgbClr val="464653"/>
                </a:solidFill>
                <a:latin typeface="Gill Sans MT"/>
                <a:ea typeface="DejaVu Sans"/>
              </a:rPr>
              <a:t>display information specifically tailored to the individual user</a:t>
            </a:r>
            <a:endParaRPr lang="en-US" sz="2300" b="0" strike="noStrike" spc="-1">
              <a:latin typeface="Arial"/>
            </a:endParaRPr>
          </a:p>
          <a:p>
            <a:pPr marL="274320" indent="-273240" algn="just">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Increased ability to provide the user a richer experience of using that website</a:t>
            </a:r>
            <a:endParaRPr lang="en-US" sz="2600" b="0" strike="noStrike" spc="-1">
              <a:latin typeface="Arial"/>
            </a:endParaRPr>
          </a:p>
          <a:p>
            <a:pPr marL="548640" lvl="1" indent="-273240" algn="just">
              <a:lnSpc>
                <a:spcPct val="100000"/>
              </a:lnSpc>
              <a:spcBef>
                <a:spcPts val="499"/>
              </a:spcBef>
              <a:buClr>
                <a:srgbClr val="9FB8CD"/>
              </a:buClr>
              <a:buSzPct val="76000"/>
              <a:buFont typeface="Wingdings 3" charset="2"/>
              <a:buChar char=""/>
            </a:pPr>
            <a:r>
              <a:rPr lang="en-US" sz="2300" b="0" strike="noStrike" spc="-1">
                <a:solidFill>
                  <a:srgbClr val="464653"/>
                </a:solidFill>
                <a:latin typeface="Gill Sans MT"/>
                <a:ea typeface="DejaVu Sans"/>
              </a:rPr>
              <a:t> a fine example of a site that truly exploits the user’s identity is Amazon, which in many ways has set the standard in the application of user identity to provide a rich experience</a:t>
            </a:r>
            <a:endParaRPr lang="en-US" sz="2300" b="0" strike="noStrike" spc="-1">
              <a:latin typeface="Arial"/>
            </a:endParaRPr>
          </a:p>
        </p:txBody>
      </p:sp>
      <p:sp>
        <p:nvSpPr>
          <p:cNvPr id="104" name="CustomShape 3"/>
          <p:cNvSpPr/>
          <p:nvPr/>
        </p:nvSpPr>
        <p:spPr>
          <a:xfrm>
            <a:off x="2898720" y="6356520"/>
            <a:ext cx="35042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b="0" strike="noStrike" spc="-1">
                <a:solidFill>
                  <a:srgbClr val="464653"/>
                </a:solidFill>
                <a:latin typeface="Gill Sans MT"/>
                <a:ea typeface="DejaVu Sans"/>
              </a:rPr>
              <a:t>Sessions and Cookies management in PHP</a:t>
            </a:r>
            <a:endParaRPr lang="en-US" sz="1400" b="0" strike="noStrike" spc="-1">
              <a:latin typeface="Arial"/>
            </a:endParaRPr>
          </a:p>
        </p:txBody>
      </p:sp>
      <p:sp>
        <p:nvSpPr>
          <p:cNvPr id="105" name="CustomShape 4"/>
          <p:cNvSpPr/>
          <p:nvPr/>
        </p:nvSpPr>
        <p:spPr>
          <a:xfrm>
            <a:off x="612720" y="6356520"/>
            <a:ext cx="19800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800F96C6-6ED3-4563-9E06-7E26C370AE15}" type="slidenum">
              <a:rPr lang="en-US" sz="1400" b="0" strike="noStrike" spc="-1">
                <a:solidFill>
                  <a:srgbClr val="464653"/>
                </a:solidFill>
                <a:latin typeface="Gill Sans MT"/>
                <a:ea typeface="DejaVu Sans"/>
              </a:rPr>
              <a:t>83</a:t>
            </a:fld>
            <a:endParaRPr lang="en-US" sz="1400" b="0" strike="noStrike" spc="-1">
              <a:latin typeface="Arial"/>
            </a:endParaRPr>
          </a:p>
        </p:txBody>
      </p:sp>
    </p:spTree>
    <p:extLst>
      <p:ext uri="{BB962C8B-B14F-4D97-AF65-F5344CB8AC3E}">
        <p14:creationId xmlns:p14="http://schemas.microsoft.com/office/powerpoint/2010/main" val="17222342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457200" y="152280"/>
            <a:ext cx="8228520" cy="98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100000"/>
              </a:lnSpc>
            </a:pPr>
            <a:r>
              <a:rPr lang="en-US" sz="3200" b="0" strike="noStrike" spc="-1">
                <a:solidFill>
                  <a:srgbClr val="464653"/>
                </a:solidFill>
                <a:latin typeface="Bookman Old Style"/>
                <a:ea typeface="DejaVu Sans"/>
              </a:rPr>
              <a:t>…</a:t>
            </a:r>
            <a:endParaRPr lang="en-US" sz="3200" b="0" strike="noStrike" spc="-1">
              <a:latin typeface="Arial"/>
            </a:endParaRPr>
          </a:p>
        </p:txBody>
      </p:sp>
      <p:sp>
        <p:nvSpPr>
          <p:cNvPr id="107" name="CustomShape 2"/>
          <p:cNvSpPr/>
          <p:nvPr/>
        </p:nvSpPr>
        <p:spPr>
          <a:xfrm>
            <a:off x="228600" y="1107000"/>
            <a:ext cx="8685720" cy="5256720"/>
          </a:xfrm>
          <a:prstGeom prst="rect">
            <a:avLst/>
          </a:prstGeom>
          <a:solidFill>
            <a:srgbClr val="FFFFFF"/>
          </a:solidFill>
          <a:ln w="19080">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324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Login</a:t>
            </a:r>
            <a:endParaRPr lang="en-US" sz="2600" b="0" strike="noStrike" spc="-1">
              <a:latin typeface="Arial"/>
            </a:endParaRPr>
          </a:p>
          <a:p>
            <a:pPr marL="432000" lvl="1" indent="-215640">
              <a:lnSpc>
                <a:spcPct val="100000"/>
              </a:lnSpc>
              <a:spcBef>
                <a:spcPts val="601"/>
              </a:spcBef>
              <a:buClr>
                <a:srgbClr val="000000"/>
              </a:buClr>
              <a:buSzPct val="45000"/>
              <a:buFont typeface="Wingdings" charset="2"/>
              <a:buChar char=""/>
            </a:pPr>
            <a:r>
              <a:rPr lang="en-US" sz="2600" b="0" strike="noStrike" spc="-1">
                <a:solidFill>
                  <a:srgbClr val="000000"/>
                </a:solidFill>
                <a:latin typeface="Gill Sans MT"/>
                <a:ea typeface="DejaVu Sans"/>
              </a:rPr>
              <a:t>Another aspect is the ability to log into a site with username and password</a:t>
            </a:r>
            <a:endParaRPr lang="en-US" sz="2600" b="0" strike="noStrike" spc="-1">
              <a:latin typeface="Arial"/>
            </a:endParaRPr>
          </a:p>
          <a:p>
            <a:pPr marL="432000" lvl="1" indent="-215640">
              <a:lnSpc>
                <a:spcPct val="100000"/>
              </a:lnSpc>
              <a:spcBef>
                <a:spcPts val="601"/>
              </a:spcBef>
              <a:buClr>
                <a:srgbClr val="000000"/>
              </a:buClr>
              <a:buSzPct val="45000"/>
              <a:buFont typeface="Wingdings" charset="2"/>
              <a:buChar char=""/>
            </a:pPr>
            <a:r>
              <a:rPr lang="en-US" sz="2600" b="0" strike="noStrike" spc="-1">
                <a:solidFill>
                  <a:srgbClr val="000000"/>
                </a:solidFill>
                <a:latin typeface="Gill Sans MT"/>
                <a:ea typeface="DejaVu Sans"/>
              </a:rPr>
              <a:t>this provides some level of security</a:t>
            </a:r>
            <a:endParaRPr lang="en-US" sz="2600" b="0" strike="noStrike" spc="-1">
              <a:latin typeface="Arial"/>
            </a:endParaRPr>
          </a:p>
          <a:p>
            <a:pPr marL="432000" lvl="1" indent="-215640">
              <a:lnSpc>
                <a:spcPct val="100000"/>
              </a:lnSpc>
              <a:spcBef>
                <a:spcPts val="601"/>
              </a:spcBef>
              <a:buClr>
                <a:srgbClr val="000000"/>
              </a:buClr>
              <a:buSzPct val="45000"/>
              <a:buFont typeface="Wingdings" charset="2"/>
              <a:buChar char=""/>
            </a:pPr>
            <a:r>
              <a:rPr lang="en-US" sz="2600" b="0" strike="noStrike" spc="-1">
                <a:solidFill>
                  <a:srgbClr val="000000"/>
                </a:solidFill>
                <a:latin typeface="Gill Sans MT"/>
                <a:ea typeface="DejaVu Sans"/>
              </a:rPr>
              <a:t>One gets the opportunity to have “your own” page</a:t>
            </a:r>
            <a:endParaRPr lang="en-US" sz="2600" b="0" strike="noStrike" spc="-1">
              <a:latin typeface="Arial"/>
            </a:endParaRPr>
          </a:p>
          <a:p>
            <a:pPr marL="648000" lvl="2" indent="-215640">
              <a:lnSpc>
                <a:spcPct val="100000"/>
              </a:lnSpc>
              <a:spcBef>
                <a:spcPts val="499"/>
              </a:spcBef>
              <a:buClr>
                <a:srgbClr val="000000"/>
              </a:buClr>
              <a:buSzPct val="45000"/>
              <a:buFont typeface="Wingdings" charset="2"/>
              <a:buChar char=""/>
            </a:pPr>
            <a:r>
              <a:rPr lang="en-US" sz="2300" b="0" strike="noStrike" spc="-1">
                <a:solidFill>
                  <a:srgbClr val="000000"/>
                </a:solidFill>
                <a:latin typeface="Gill Sans MT"/>
                <a:ea typeface="DejaVu Sans"/>
              </a:rPr>
              <a:t>with personal things, like your own photos on Facebook</a:t>
            </a:r>
            <a:endParaRPr lang="en-US" sz="2300" b="0" strike="noStrike" spc="-1">
              <a:latin typeface="Arial"/>
            </a:endParaRPr>
          </a:p>
          <a:p>
            <a:pPr marL="648000" lvl="2" indent="-215640">
              <a:lnSpc>
                <a:spcPct val="100000"/>
              </a:lnSpc>
              <a:spcBef>
                <a:spcPts val="499"/>
              </a:spcBef>
              <a:buClr>
                <a:srgbClr val="000000"/>
              </a:buClr>
              <a:buSzPct val="45000"/>
              <a:buFont typeface="Wingdings" charset="2"/>
              <a:buChar char=""/>
            </a:pPr>
            <a:r>
              <a:rPr lang="en-US" sz="2300" b="0" strike="noStrike" spc="-1">
                <a:solidFill>
                  <a:srgbClr val="000000"/>
                </a:solidFill>
                <a:latin typeface="Gill Sans MT"/>
                <a:ea typeface="DejaVu Sans"/>
              </a:rPr>
              <a:t>a personal configuration of the page</a:t>
            </a:r>
            <a:endParaRPr lang="en-US" sz="2300" b="0" strike="noStrike" spc="-1">
              <a:latin typeface="Arial"/>
            </a:endParaRPr>
          </a:p>
          <a:p>
            <a:pPr marL="648000" lvl="2" indent="-215640">
              <a:lnSpc>
                <a:spcPct val="100000"/>
              </a:lnSpc>
              <a:spcBef>
                <a:spcPts val="499"/>
              </a:spcBef>
              <a:buClr>
                <a:srgbClr val="000000"/>
              </a:buClr>
              <a:buSzPct val="45000"/>
              <a:buFont typeface="Wingdings" charset="2"/>
              <a:buChar char=""/>
            </a:pPr>
            <a:r>
              <a:rPr lang="en-US" sz="2300" b="0" strike="noStrike" spc="-1">
                <a:solidFill>
                  <a:srgbClr val="000000"/>
                </a:solidFill>
                <a:latin typeface="Gill Sans MT"/>
                <a:ea typeface="DejaVu Sans"/>
              </a:rPr>
              <a:t>a user identity for postings on web boards</a:t>
            </a:r>
            <a:endParaRPr lang="en-US" sz="2300" b="0" strike="noStrike" spc="-1">
              <a:latin typeface="Arial"/>
            </a:endParaRPr>
          </a:p>
          <a:p>
            <a:pPr marL="274320" indent="-27324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etc.</a:t>
            </a:r>
            <a:endParaRPr lang="en-US" sz="2600" b="0" strike="noStrike" spc="-1">
              <a:latin typeface="Arial"/>
            </a:endParaRPr>
          </a:p>
          <a:p>
            <a:pPr>
              <a:lnSpc>
                <a:spcPct val="100000"/>
              </a:lnSpc>
              <a:spcBef>
                <a:spcPts val="601"/>
              </a:spcBef>
            </a:pPr>
            <a:endParaRPr lang="en-US" sz="2600" b="0" strike="noStrike" spc="-1">
              <a:latin typeface="Arial"/>
            </a:endParaRPr>
          </a:p>
        </p:txBody>
      </p:sp>
      <p:sp>
        <p:nvSpPr>
          <p:cNvPr id="108" name="CustomShape 3"/>
          <p:cNvSpPr/>
          <p:nvPr/>
        </p:nvSpPr>
        <p:spPr>
          <a:xfrm>
            <a:off x="2898720" y="6356520"/>
            <a:ext cx="35042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b="0" strike="noStrike" spc="-1">
                <a:solidFill>
                  <a:srgbClr val="464653"/>
                </a:solidFill>
                <a:latin typeface="Gill Sans MT"/>
                <a:ea typeface="DejaVu Sans"/>
              </a:rPr>
              <a:t>Sessions and Cookies management in PHP</a:t>
            </a:r>
            <a:endParaRPr lang="en-US" sz="1400" b="0" strike="noStrike" spc="-1">
              <a:latin typeface="Arial"/>
            </a:endParaRPr>
          </a:p>
        </p:txBody>
      </p:sp>
      <p:sp>
        <p:nvSpPr>
          <p:cNvPr id="109" name="CustomShape 4"/>
          <p:cNvSpPr/>
          <p:nvPr/>
        </p:nvSpPr>
        <p:spPr>
          <a:xfrm>
            <a:off x="612720" y="6356520"/>
            <a:ext cx="19800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4120AEE-3646-4CE1-8F9F-80238B8DD228}" type="slidenum">
              <a:rPr lang="en-US" sz="1400" b="0" strike="noStrike" spc="-1">
                <a:solidFill>
                  <a:srgbClr val="464653"/>
                </a:solidFill>
                <a:latin typeface="Gill Sans MT"/>
                <a:ea typeface="DejaVu Sans"/>
              </a:rPr>
              <a:t>84</a:t>
            </a:fld>
            <a:endParaRPr lang="en-US" sz="1400" b="0" strike="noStrike" spc="-1">
              <a:latin typeface="Arial"/>
            </a:endParaRPr>
          </a:p>
        </p:txBody>
      </p:sp>
    </p:spTree>
    <p:extLst>
      <p:ext uri="{BB962C8B-B14F-4D97-AF65-F5344CB8AC3E}">
        <p14:creationId xmlns:p14="http://schemas.microsoft.com/office/powerpoint/2010/main" val="16641605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457200" y="152280"/>
            <a:ext cx="8228520" cy="989640"/>
          </a:xfrm>
          <a:prstGeom prst="rect">
            <a:avLst/>
          </a:prstGeom>
          <a:noFill/>
          <a:ln>
            <a:noFill/>
          </a:ln>
        </p:spPr>
        <p:style>
          <a:lnRef idx="0">
            <a:scrgbClr r="0" g="0" b="0"/>
          </a:lnRef>
          <a:fillRef idx="0">
            <a:scrgbClr r="0" g="0" b="0"/>
          </a:fillRef>
          <a:effectRef idx="0">
            <a:scrgbClr r="0" g="0" b="0"/>
          </a:effectRef>
          <a:fontRef idx="minor"/>
        </p:style>
      </p:sp>
      <p:sp>
        <p:nvSpPr>
          <p:cNvPr id="111" name="CustomShape 2"/>
          <p:cNvSpPr/>
          <p:nvPr/>
        </p:nvSpPr>
        <p:spPr>
          <a:xfrm>
            <a:off x="228600" y="1143000"/>
            <a:ext cx="8685720" cy="5256720"/>
          </a:xfrm>
          <a:prstGeom prst="rect">
            <a:avLst/>
          </a:prstGeom>
          <a:solidFill>
            <a:srgbClr val="FFFFFF"/>
          </a:solidFill>
          <a:ln w="19080">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3240">
              <a:lnSpc>
                <a:spcPct val="100000"/>
              </a:lnSpc>
              <a:spcBef>
                <a:spcPts val="601"/>
              </a:spcBef>
              <a:buClr>
                <a:srgbClr val="727CA3"/>
              </a:buClr>
              <a:buSzPct val="76000"/>
              <a:buFont typeface="Wingdings 3" charset="2"/>
              <a:buChar char=""/>
            </a:pPr>
            <a:r>
              <a:rPr lang="en-US" sz="2800" b="0" strike="noStrike" spc="-1">
                <a:solidFill>
                  <a:srgbClr val="000000"/>
                </a:solidFill>
                <a:latin typeface="Gill Sans MT"/>
                <a:ea typeface="DejaVu Sans"/>
              </a:rPr>
              <a:t>Some of the scenarios </a:t>
            </a:r>
            <a:r>
              <a:rPr lang="en-US" sz="2800" b="0" strike="noStrike" spc="-1">
                <a:solidFill>
                  <a:srgbClr val="CE181E"/>
                </a:solidFill>
                <a:latin typeface="Gill Sans MT"/>
                <a:ea typeface="DejaVu Sans"/>
              </a:rPr>
              <a:t>do not need to know “who” you are</a:t>
            </a:r>
            <a:endParaRPr lang="en-US" sz="2800" b="0" strike="noStrike" spc="-1">
              <a:latin typeface="Arial"/>
            </a:endParaRPr>
          </a:p>
          <a:p>
            <a:pPr marL="548640" lvl="1" indent="-273240">
              <a:lnSpc>
                <a:spcPct val="100000"/>
              </a:lnSpc>
              <a:spcBef>
                <a:spcPts val="499"/>
              </a:spcBef>
              <a:buClr>
                <a:srgbClr val="9FB8CD"/>
              </a:buClr>
              <a:buSzPct val="76000"/>
              <a:buFont typeface="Wingdings 3" charset="2"/>
              <a:buChar char=""/>
            </a:pPr>
            <a:r>
              <a:rPr lang="en-US" sz="2400" b="0" strike="noStrike" spc="-1">
                <a:solidFill>
                  <a:srgbClr val="000000"/>
                </a:solidFill>
                <a:latin typeface="Gill Sans MT"/>
                <a:ea typeface="DejaVu Sans"/>
              </a:rPr>
              <a:t>“a specific browser on a particular machine” is often enough</a:t>
            </a:r>
            <a:endParaRPr lang="en-US" sz="2400" b="0" strike="noStrike" spc="-1">
              <a:latin typeface="Arial"/>
            </a:endParaRPr>
          </a:p>
          <a:p>
            <a:pPr marL="548640" lvl="1" indent="-273240">
              <a:lnSpc>
                <a:spcPct val="100000"/>
              </a:lnSpc>
              <a:spcBef>
                <a:spcPts val="499"/>
              </a:spcBef>
              <a:buClr>
                <a:srgbClr val="9FB8CD"/>
              </a:buClr>
              <a:buSzPct val="76000"/>
              <a:buFont typeface="Wingdings 3" charset="2"/>
              <a:buChar char=""/>
            </a:pPr>
            <a:r>
              <a:rPr lang="en-US" sz="2400" b="0" strike="noStrike" spc="-1">
                <a:solidFill>
                  <a:srgbClr val="000000"/>
                </a:solidFill>
                <a:latin typeface="Gill Sans MT"/>
                <a:ea typeface="DejaVu Sans"/>
              </a:rPr>
              <a:t>here we often talk about the temporary nature of information</a:t>
            </a:r>
            <a:endParaRPr lang="en-US" sz="2400" b="0" strike="noStrike" spc="-1">
              <a:latin typeface="Arial"/>
            </a:endParaRPr>
          </a:p>
          <a:p>
            <a:pPr>
              <a:lnSpc>
                <a:spcPct val="100000"/>
              </a:lnSpc>
            </a:pPr>
            <a:endParaRPr lang="en-US" sz="2400" b="0" strike="noStrike" spc="-1">
              <a:latin typeface="Arial"/>
            </a:endParaRPr>
          </a:p>
          <a:p>
            <a:pPr marL="274320" indent="-273240">
              <a:lnSpc>
                <a:spcPct val="100000"/>
              </a:lnSpc>
              <a:spcBef>
                <a:spcPts val="601"/>
              </a:spcBef>
              <a:buClr>
                <a:srgbClr val="727CA3"/>
              </a:buClr>
              <a:buSzPct val="76000"/>
              <a:buFont typeface="Wingdings 3" charset="2"/>
              <a:buChar char=""/>
            </a:pPr>
            <a:r>
              <a:rPr lang="en-US" sz="2800" b="0" strike="noStrike" spc="-1">
                <a:solidFill>
                  <a:srgbClr val="000000"/>
                </a:solidFill>
                <a:latin typeface="Gill Sans MT"/>
                <a:ea typeface="DejaVu Sans"/>
              </a:rPr>
              <a:t>In other situations it is useful to know “who” people are</a:t>
            </a:r>
            <a:endParaRPr lang="en-US" sz="2800" b="0" strike="noStrike" spc="-1">
              <a:latin typeface="Arial"/>
            </a:endParaRPr>
          </a:p>
          <a:p>
            <a:pPr marL="548640" lvl="1" indent="-273240">
              <a:lnSpc>
                <a:spcPct val="100000"/>
              </a:lnSpc>
              <a:spcBef>
                <a:spcPts val="499"/>
              </a:spcBef>
              <a:buClr>
                <a:srgbClr val="9FB8CD"/>
              </a:buClr>
              <a:buSzPct val="76000"/>
              <a:buFont typeface="Wingdings 3" charset="2"/>
              <a:buChar char=""/>
            </a:pPr>
            <a:r>
              <a:rPr lang="en-US" sz="2400" b="0" strike="noStrike" spc="-1">
                <a:solidFill>
                  <a:srgbClr val="000000"/>
                </a:solidFill>
                <a:latin typeface="Gill Sans MT"/>
                <a:ea typeface="DejaVu Sans"/>
              </a:rPr>
              <a:t>one can get a more personalized experience of the site (this helps perhaps also with loyalty)</a:t>
            </a:r>
            <a:endParaRPr lang="en-US" sz="2400" b="0" strike="noStrike" spc="-1">
              <a:latin typeface="Arial"/>
            </a:endParaRPr>
          </a:p>
          <a:p>
            <a:pPr marL="548640" lvl="1" indent="-273240">
              <a:lnSpc>
                <a:spcPct val="100000"/>
              </a:lnSpc>
              <a:spcBef>
                <a:spcPts val="499"/>
              </a:spcBef>
              <a:buClr>
                <a:srgbClr val="9FB8CD"/>
              </a:buClr>
              <a:buSzPct val="76000"/>
              <a:buFont typeface="Wingdings 3" charset="2"/>
              <a:buChar char=""/>
            </a:pPr>
            <a:r>
              <a:rPr lang="en-US" sz="2400" b="0" strike="noStrike" spc="-1">
                <a:solidFill>
                  <a:srgbClr val="000000"/>
                </a:solidFill>
                <a:latin typeface="Gill Sans MT"/>
                <a:ea typeface="DejaVu Sans"/>
              </a:rPr>
              <a:t>one can log on from different machines and have the same user experience</a:t>
            </a:r>
            <a:endParaRPr lang="en-US" sz="2400" b="0" strike="noStrike" spc="-1">
              <a:latin typeface="Arial"/>
            </a:endParaRPr>
          </a:p>
        </p:txBody>
      </p:sp>
      <p:sp>
        <p:nvSpPr>
          <p:cNvPr id="112" name="CustomShape 3"/>
          <p:cNvSpPr/>
          <p:nvPr/>
        </p:nvSpPr>
        <p:spPr>
          <a:xfrm>
            <a:off x="2898720" y="6356520"/>
            <a:ext cx="35042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b="0" strike="noStrike" spc="-1">
                <a:solidFill>
                  <a:srgbClr val="464653"/>
                </a:solidFill>
                <a:latin typeface="Gill Sans MT"/>
                <a:ea typeface="DejaVu Sans"/>
              </a:rPr>
              <a:t>Sessions and Cookies management in PHP</a:t>
            </a:r>
            <a:endParaRPr lang="en-US" sz="1400" b="0" strike="noStrike" spc="-1">
              <a:latin typeface="Arial"/>
            </a:endParaRPr>
          </a:p>
        </p:txBody>
      </p:sp>
      <p:sp>
        <p:nvSpPr>
          <p:cNvPr id="113" name="CustomShape 4"/>
          <p:cNvSpPr/>
          <p:nvPr/>
        </p:nvSpPr>
        <p:spPr>
          <a:xfrm>
            <a:off x="612720" y="6356520"/>
            <a:ext cx="19800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9AB73AEB-B7AB-4BBC-9547-B107B6B039B0}" type="slidenum">
              <a:rPr lang="en-US" sz="1400" b="0" strike="noStrike" spc="-1">
                <a:solidFill>
                  <a:srgbClr val="464653"/>
                </a:solidFill>
                <a:latin typeface="Gill Sans MT"/>
                <a:ea typeface="DejaVu Sans"/>
              </a:rPr>
              <a:t>85</a:t>
            </a:fld>
            <a:endParaRPr lang="en-US" sz="1400" b="0" strike="noStrike" spc="-1">
              <a:latin typeface="Arial"/>
            </a:endParaRPr>
          </a:p>
        </p:txBody>
      </p:sp>
    </p:spTree>
    <p:extLst>
      <p:ext uri="{BB962C8B-B14F-4D97-AF65-F5344CB8AC3E}">
        <p14:creationId xmlns:p14="http://schemas.microsoft.com/office/powerpoint/2010/main" val="26237530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457200" y="152280"/>
            <a:ext cx="8228520" cy="98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100000"/>
              </a:lnSpc>
            </a:pPr>
            <a:r>
              <a:rPr lang="en-US" sz="3200" b="0" strike="noStrike" spc="-1">
                <a:solidFill>
                  <a:srgbClr val="464653"/>
                </a:solidFill>
                <a:latin typeface="Bookman Old Style"/>
                <a:ea typeface="DejaVu Sans"/>
              </a:rPr>
              <a:t>So what can we do?</a:t>
            </a:r>
            <a:endParaRPr lang="en-US" sz="3200" b="0" strike="noStrike" spc="-1">
              <a:latin typeface="Arial"/>
            </a:endParaRPr>
          </a:p>
        </p:txBody>
      </p:sp>
      <p:sp>
        <p:nvSpPr>
          <p:cNvPr id="115" name="CustomShape 2"/>
          <p:cNvSpPr/>
          <p:nvPr/>
        </p:nvSpPr>
        <p:spPr>
          <a:xfrm>
            <a:off x="228600" y="1143000"/>
            <a:ext cx="8685720" cy="5256720"/>
          </a:xfrm>
          <a:prstGeom prst="rect">
            <a:avLst/>
          </a:prstGeom>
          <a:solidFill>
            <a:srgbClr val="FFFFFF"/>
          </a:solidFill>
          <a:ln w="19080">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3240">
              <a:lnSpc>
                <a:spcPct val="100000"/>
              </a:lnSpc>
              <a:spcBef>
                <a:spcPts val="601"/>
              </a:spcBef>
              <a:buClr>
                <a:srgbClr val="727CA3"/>
              </a:buClr>
              <a:buSzPct val="76000"/>
              <a:buFont typeface="Wingdings 3" charset="2"/>
              <a:buChar char=""/>
            </a:pPr>
            <a:r>
              <a:rPr lang="en-US" sz="2800" b="0" strike="noStrike" spc="-1">
                <a:solidFill>
                  <a:srgbClr val="000000"/>
                </a:solidFill>
                <a:latin typeface="Gill Sans MT"/>
                <a:ea typeface="DejaVu Sans"/>
              </a:rPr>
              <a:t>One can add a parameter to the URL and remember it so that all subsequent links on the site contain it</a:t>
            </a:r>
            <a:endParaRPr lang="en-US" sz="2800" b="0" strike="noStrike" spc="-1">
              <a:latin typeface="Arial"/>
            </a:endParaRPr>
          </a:p>
          <a:p>
            <a:pPr marL="548640" lvl="1" indent="-273240">
              <a:lnSpc>
                <a:spcPct val="100000"/>
              </a:lnSpc>
              <a:spcBef>
                <a:spcPts val="499"/>
              </a:spcBef>
              <a:buClr>
                <a:srgbClr val="9FB8CD"/>
              </a:buClr>
              <a:buSzPct val="76000"/>
              <a:buFont typeface="Wingdings 3" charset="2"/>
              <a:buChar char=""/>
            </a:pPr>
            <a:r>
              <a:rPr lang="en-US" sz="2400" b="0" strike="noStrike" spc="-1">
                <a:solidFill>
                  <a:srgbClr val="000000"/>
                </a:solidFill>
                <a:latin typeface="Gill Sans MT"/>
                <a:ea typeface="DejaVu Sans"/>
              </a:rPr>
              <a:t>but that gives ugly URLs that are difficult to maintain (one always has to rewrite all the URLs in a document) and </a:t>
            </a:r>
            <a:endParaRPr lang="en-US" sz="2400" b="0" strike="noStrike" spc="-1">
              <a:latin typeface="Arial"/>
            </a:endParaRPr>
          </a:p>
          <a:p>
            <a:pPr marL="548640" lvl="1" indent="-273240">
              <a:lnSpc>
                <a:spcPct val="100000"/>
              </a:lnSpc>
              <a:spcBef>
                <a:spcPts val="499"/>
              </a:spcBef>
              <a:buClr>
                <a:srgbClr val="9FB8CD"/>
              </a:buClr>
              <a:buSzPct val="76000"/>
              <a:buFont typeface="Wingdings 3" charset="2"/>
              <a:buChar char=""/>
            </a:pPr>
            <a:r>
              <a:rPr lang="en-US" sz="2400" b="0" strike="noStrike" spc="-1">
                <a:solidFill>
                  <a:srgbClr val="000000"/>
                </a:solidFill>
                <a:latin typeface="Gill Sans MT"/>
                <a:ea typeface="DejaVu Sans"/>
              </a:rPr>
              <a:t>are vulnerable to trivial hacks</a:t>
            </a:r>
            <a:endParaRPr lang="en-US" sz="2400" b="0" strike="noStrike" spc="-1">
              <a:latin typeface="Arial"/>
            </a:endParaRPr>
          </a:p>
          <a:p>
            <a:pPr marL="274320" indent="-273240">
              <a:lnSpc>
                <a:spcPct val="100000"/>
              </a:lnSpc>
              <a:spcBef>
                <a:spcPts val="601"/>
              </a:spcBef>
              <a:buClr>
                <a:srgbClr val="727CA3"/>
              </a:buClr>
              <a:buSzPct val="76000"/>
              <a:buFont typeface="Wingdings 3" charset="2"/>
              <a:buChar char=""/>
            </a:pPr>
            <a:r>
              <a:rPr lang="en-US" sz="2800" b="0" strike="noStrike" spc="-1">
                <a:solidFill>
                  <a:srgbClr val="000000"/>
                </a:solidFill>
                <a:latin typeface="Gill Sans MT"/>
                <a:ea typeface="DejaVu Sans"/>
              </a:rPr>
              <a:t>Since the web server can see, where a request comes from, one could use the user’s machine address as an ID</a:t>
            </a:r>
            <a:endParaRPr lang="en-US" sz="2800" b="0" strike="noStrike" spc="-1">
              <a:latin typeface="Arial"/>
            </a:endParaRPr>
          </a:p>
          <a:p>
            <a:pPr marL="548640" lvl="1" indent="-273240">
              <a:lnSpc>
                <a:spcPct val="100000"/>
              </a:lnSpc>
              <a:spcBef>
                <a:spcPts val="499"/>
              </a:spcBef>
              <a:buClr>
                <a:srgbClr val="9FB8CD"/>
              </a:buClr>
              <a:buSzPct val="76000"/>
              <a:buFont typeface="Wingdings 3" charset="2"/>
              <a:buChar char=""/>
            </a:pPr>
            <a:r>
              <a:rPr lang="en-US" sz="2400" b="0" strike="noStrike" spc="-1">
                <a:solidFill>
                  <a:srgbClr val="000000"/>
                </a:solidFill>
                <a:latin typeface="Gill Sans MT"/>
                <a:ea typeface="DejaVu Sans"/>
              </a:rPr>
              <a:t>but what if it is a shared computer?</a:t>
            </a:r>
            <a:endParaRPr lang="en-US" sz="2400" b="0" strike="noStrike" spc="-1">
              <a:latin typeface="Arial"/>
            </a:endParaRPr>
          </a:p>
          <a:p>
            <a:pPr marL="548640" lvl="1" indent="-273240">
              <a:lnSpc>
                <a:spcPct val="100000"/>
              </a:lnSpc>
              <a:spcBef>
                <a:spcPts val="499"/>
              </a:spcBef>
              <a:buClr>
                <a:srgbClr val="9FB8CD"/>
              </a:buClr>
              <a:buSzPct val="76000"/>
              <a:buFont typeface="Wingdings 3" charset="2"/>
              <a:buChar char=""/>
            </a:pPr>
            <a:r>
              <a:rPr lang="en-US" sz="2400" b="0" strike="noStrike" spc="-1">
                <a:solidFill>
                  <a:srgbClr val="000000"/>
                </a:solidFill>
                <a:latin typeface="Gill Sans MT"/>
                <a:ea typeface="DejaVu Sans"/>
              </a:rPr>
              <a:t>or if it just looks like one computer due to NAT or a proxy?</a:t>
            </a:r>
            <a:endParaRPr lang="en-US" sz="2400" b="0" strike="noStrike" spc="-1">
              <a:latin typeface="Arial"/>
            </a:endParaRPr>
          </a:p>
          <a:p>
            <a:pPr marL="274320" indent="-273240">
              <a:lnSpc>
                <a:spcPct val="100000"/>
              </a:lnSpc>
              <a:spcBef>
                <a:spcPts val="601"/>
              </a:spcBef>
              <a:buClr>
                <a:srgbClr val="727CA3"/>
              </a:buClr>
              <a:buSzPct val="76000"/>
              <a:buFont typeface="Wingdings 3" charset="2"/>
              <a:buChar char=""/>
            </a:pPr>
            <a:r>
              <a:rPr lang="en-US" sz="2800" b="0" strike="noStrike" spc="-1">
                <a:solidFill>
                  <a:srgbClr val="000000"/>
                </a:solidFill>
                <a:latin typeface="Gill Sans MT"/>
                <a:ea typeface="DejaVu Sans"/>
              </a:rPr>
              <a:t>It would be great if a website could save a little bit of data on the user’s machine ...</a:t>
            </a:r>
            <a:endParaRPr lang="en-US" sz="2800" b="0" strike="noStrike" spc="-1">
              <a:latin typeface="Arial"/>
            </a:endParaRPr>
          </a:p>
        </p:txBody>
      </p:sp>
      <p:sp>
        <p:nvSpPr>
          <p:cNvPr id="116" name="CustomShape 3"/>
          <p:cNvSpPr/>
          <p:nvPr/>
        </p:nvSpPr>
        <p:spPr>
          <a:xfrm>
            <a:off x="2898720" y="6356520"/>
            <a:ext cx="35042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b="0" strike="noStrike" spc="-1">
                <a:solidFill>
                  <a:srgbClr val="464653"/>
                </a:solidFill>
                <a:latin typeface="Gill Sans MT"/>
                <a:ea typeface="DejaVu Sans"/>
              </a:rPr>
              <a:t>Sessions and Cookies management in PHP</a:t>
            </a:r>
            <a:endParaRPr lang="en-US" sz="1400" b="0" strike="noStrike" spc="-1">
              <a:latin typeface="Arial"/>
            </a:endParaRPr>
          </a:p>
        </p:txBody>
      </p:sp>
      <p:sp>
        <p:nvSpPr>
          <p:cNvPr id="117" name="CustomShape 4"/>
          <p:cNvSpPr/>
          <p:nvPr/>
        </p:nvSpPr>
        <p:spPr>
          <a:xfrm>
            <a:off x="612720" y="6356520"/>
            <a:ext cx="19800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AC4DA253-DB14-4285-9C5F-B333142838DB}" type="slidenum">
              <a:rPr lang="en-US" sz="1400" b="0" strike="noStrike" spc="-1">
                <a:solidFill>
                  <a:srgbClr val="464653"/>
                </a:solidFill>
                <a:latin typeface="Gill Sans MT"/>
                <a:ea typeface="DejaVu Sans"/>
              </a:rPr>
              <a:t>86</a:t>
            </a:fld>
            <a:endParaRPr lang="en-US" sz="1400" b="0" strike="noStrike" spc="-1">
              <a:latin typeface="Arial"/>
            </a:endParaRPr>
          </a:p>
        </p:txBody>
      </p:sp>
    </p:spTree>
    <p:extLst>
      <p:ext uri="{BB962C8B-B14F-4D97-AF65-F5344CB8AC3E}">
        <p14:creationId xmlns:p14="http://schemas.microsoft.com/office/powerpoint/2010/main" val="274907012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457200" y="152280"/>
            <a:ext cx="8228520" cy="98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ea typeface="DejaVu Sans"/>
              </a:rPr>
              <a:t>So… </a:t>
            </a:r>
            <a:endParaRPr lang="en-US" sz="3200" b="0" strike="noStrike" spc="-1">
              <a:latin typeface="Arial"/>
            </a:endParaRPr>
          </a:p>
        </p:txBody>
      </p:sp>
      <p:sp>
        <p:nvSpPr>
          <p:cNvPr id="119" name="CustomShape 2"/>
          <p:cNvSpPr/>
          <p:nvPr/>
        </p:nvSpPr>
        <p:spPr>
          <a:xfrm>
            <a:off x="228600" y="1143000"/>
            <a:ext cx="8685720" cy="5256720"/>
          </a:xfrm>
          <a:prstGeom prst="rect">
            <a:avLst/>
          </a:prstGeom>
          <a:solidFill>
            <a:srgbClr val="FFFFFF"/>
          </a:solidFill>
          <a:ln w="19080">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3240" algn="just">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So, web applications need to track the user's progress from page to page, for example when a web server is required to customize the content of a web page for a user.</a:t>
            </a:r>
            <a:endParaRPr lang="en-US" sz="2600" b="0" strike="noStrike" spc="-1">
              <a:latin typeface="Arial"/>
            </a:endParaRPr>
          </a:p>
          <a:p>
            <a:pPr marL="274320" indent="-273240" algn="just">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Solutions to address the above mentioned problems are cases that include:</a:t>
            </a:r>
            <a:endParaRPr lang="en-US" sz="2600" b="0" strike="noStrike" spc="-1">
              <a:latin typeface="Arial"/>
            </a:endParaRPr>
          </a:p>
          <a:p>
            <a:pPr marL="548640" lvl="1" indent="-273240">
              <a:lnSpc>
                <a:spcPct val="100000"/>
              </a:lnSpc>
              <a:spcBef>
                <a:spcPts val="499"/>
              </a:spcBef>
              <a:buClr>
                <a:srgbClr val="9FB8CD"/>
              </a:buClr>
              <a:buSzPct val="76000"/>
              <a:buFont typeface="Wingdings 3" charset="2"/>
              <a:buChar char=""/>
            </a:pPr>
            <a:r>
              <a:rPr lang="en-US" sz="2300" b="0" strike="noStrike" spc="-1">
                <a:solidFill>
                  <a:srgbClr val="000000"/>
                </a:solidFill>
                <a:latin typeface="Gill Sans MT"/>
                <a:ea typeface="DejaVu Sans"/>
              </a:rPr>
              <a:t>the use of HTTP cookies.</a:t>
            </a:r>
            <a:endParaRPr lang="en-US" sz="2300" b="0" strike="noStrike" spc="-1">
              <a:latin typeface="Arial"/>
            </a:endParaRPr>
          </a:p>
          <a:p>
            <a:pPr marL="548640" lvl="1" indent="-273240">
              <a:lnSpc>
                <a:spcPct val="100000"/>
              </a:lnSpc>
              <a:spcBef>
                <a:spcPts val="499"/>
              </a:spcBef>
              <a:buClr>
                <a:srgbClr val="9FB8CD"/>
              </a:buClr>
              <a:buSzPct val="76000"/>
              <a:buFont typeface="Wingdings 3" charset="2"/>
              <a:buChar char=""/>
            </a:pPr>
            <a:r>
              <a:rPr lang="en-US" sz="2300" b="0" strike="noStrike" spc="-1">
                <a:solidFill>
                  <a:srgbClr val="000000"/>
                </a:solidFill>
                <a:latin typeface="Gill Sans MT"/>
                <a:ea typeface="DejaVu Sans"/>
              </a:rPr>
              <a:t>server side sessions,</a:t>
            </a:r>
            <a:endParaRPr lang="en-US" sz="2300" b="0" strike="noStrike" spc="-1">
              <a:latin typeface="Arial"/>
            </a:endParaRPr>
          </a:p>
          <a:p>
            <a:pPr marL="548640" lvl="1" indent="-273240">
              <a:lnSpc>
                <a:spcPct val="100000"/>
              </a:lnSpc>
              <a:spcBef>
                <a:spcPts val="499"/>
              </a:spcBef>
              <a:buClr>
                <a:srgbClr val="9FB8CD"/>
              </a:buClr>
              <a:buSzPct val="76000"/>
              <a:buFont typeface="Wingdings 3" charset="2"/>
              <a:buChar char=""/>
            </a:pPr>
            <a:r>
              <a:rPr lang="en-US" sz="2300" b="0" strike="noStrike" spc="-1">
                <a:solidFill>
                  <a:srgbClr val="000000"/>
                </a:solidFill>
                <a:latin typeface="Gill Sans MT"/>
                <a:ea typeface="DejaVu Sans"/>
              </a:rPr>
              <a:t>hidden variables (when the current page contains a form), and</a:t>
            </a:r>
            <a:endParaRPr lang="en-US" sz="2300" b="0" strike="noStrike" spc="-1">
              <a:latin typeface="Arial"/>
            </a:endParaRPr>
          </a:p>
          <a:p>
            <a:pPr marL="548640" lvl="1" indent="-273240">
              <a:lnSpc>
                <a:spcPct val="100000"/>
              </a:lnSpc>
              <a:spcBef>
                <a:spcPts val="499"/>
              </a:spcBef>
              <a:buClr>
                <a:srgbClr val="9FB8CD"/>
              </a:buClr>
              <a:buSzPct val="76000"/>
              <a:buFont typeface="Wingdings 3" charset="2"/>
              <a:buChar char=""/>
            </a:pPr>
            <a:r>
              <a:rPr lang="en-US" sz="2300" b="0" strike="noStrike" spc="-1">
                <a:solidFill>
                  <a:srgbClr val="000000"/>
                </a:solidFill>
                <a:latin typeface="Gill Sans MT"/>
                <a:ea typeface="DejaVu Sans"/>
              </a:rPr>
              <a:t>URL-rewriting using URI-encoded parameters, e.g., /index.php?session_id=some_unique_session_code.</a:t>
            </a:r>
            <a:endParaRPr lang="en-US" sz="2300" b="0" strike="noStrike" spc="-1">
              <a:latin typeface="Arial"/>
            </a:endParaRPr>
          </a:p>
          <a:p>
            <a:pPr algn="just">
              <a:lnSpc>
                <a:spcPct val="100000"/>
              </a:lnSpc>
              <a:spcBef>
                <a:spcPts val="601"/>
              </a:spcBef>
            </a:pPr>
            <a:endParaRPr lang="en-US" sz="2300" b="0" strike="noStrike" spc="-1">
              <a:latin typeface="Arial"/>
            </a:endParaRPr>
          </a:p>
        </p:txBody>
      </p:sp>
      <p:sp>
        <p:nvSpPr>
          <p:cNvPr id="120" name="CustomShape 3"/>
          <p:cNvSpPr/>
          <p:nvPr/>
        </p:nvSpPr>
        <p:spPr>
          <a:xfrm>
            <a:off x="2898720" y="6356520"/>
            <a:ext cx="35042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b="0" strike="noStrike" spc="-1">
                <a:solidFill>
                  <a:srgbClr val="464653"/>
                </a:solidFill>
                <a:latin typeface="Gill Sans MT"/>
                <a:ea typeface="DejaVu Sans"/>
              </a:rPr>
              <a:t>Sessions and Cookies management in PHP</a:t>
            </a:r>
            <a:endParaRPr lang="en-US" sz="1400" b="0" strike="noStrike" spc="-1">
              <a:latin typeface="Arial"/>
            </a:endParaRPr>
          </a:p>
        </p:txBody>
      </p:sp>
      <p:sp>
        <p:nvSpPr>
          <p:cNvPr id="121" name="CustomShape 4"/>
          <p:cNvSpPr/>
          <p:nvPr/>
        </p:nvSpPr>
        <p:spPr>
          <a:xfrm>
            <a:off x="612720" y="6356520"/>
            <a:ext cx="19800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673AB041-79EA-4BDC-824F-15BA6E012375}" type="slidenum">
              <a:rPr lang="en-US" sz="1400" b="0" strike="noStrike" spc="-1">
                <a:solidFill>
                  <a:srgbClr val="464653"/>
                </a:solidFill>
                <a:latin typeface="Gill Sans MT"/>
                <a:ea typeface="DejaVu Sans"/>
              </a:rPr>
              <a:t>87</a:t>
            </a:fld>
            <a:endParaRPr lang="en-US" sz="1400" b="0" strike="noStrike" spc="-1">
              <a:latin typeface="Arial"/>
            </a:endParaRPr>
          </a:p>
        </p:txBody>
      </p:sp>
    </p:spTree>
    <p:extLst>
      <p:ext uri="{BB962C8B-B14F-4D97-AF65-F5344CB8AC3E}">
        <p14:creationId xmlns:p14="http://schemas.microsoft.com/office/powerpoint/2010/main" val="18499275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457200" y="152280"/>
            <a:ext cx="8228520" cy="98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ea typeface="DejaVu Sans"/>
              </a:rPr>
              <a:t>Solution… </a:t>
            </a:r>
            <a:endParaRPr lang="en-US" sz="3200" b="0" strike="noStrike" spc="-1">
              <a:latin typeface="Arial"/>
            </a:endParaRPr>
          </a:p>
        </p:txBody>
      </p:sp>
      <p:sp>
        <p:nvSpPr>
          <p:cNvPr id="123" name="CustomShape 2"/>
          <p:cNvSpPr/>
          <p:nvPr/>
        </p:nvSpPr>
        <p:spPr>
          <a:xfrm>
            <a:off x="2898720" y="6356520"/>
            <a:ext cx="35042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b="0" strike="noStrike" spc="-1">
                <a:solidFill>
                  <a:srgbClr val="464653"/>
                </a:solidFill>
                <a:latin typeface="Gill Sans MT"/>
                <a:ea typeface="DejaVu Sans"/>
              </a:rPr>
              <a:t>Sessions and Cookies management in PHP</a:t>
            </a:r>
            <a:endParaRPr lang="en-US" sz="1400" b="0" strike="noStrike" spc="-1">
              <a:latin typeface="Arial"/>
            </a:endParaRPr>
          </a:p>
        </p:txBody>
      </p:sp>
      <p:sp>
        <p:nvSpPr>
          <p:cNvPr id="124" name="CustomShape 3"/>
          <p:cNvSpPr/>
          <p:nvPr/>
        </p:nvSpPr>
        <p:spPr>
          <a:xfrm>
            <a:off x="612720" y="6356520"/>
            <a:ext cx="19800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F55F186D-BE56-4E0F-9A24-6E5C06282E2B}" type="slidenum">
              <a:rPr lang="en-US" sz="1400" b="0" strike="noStrike" spc="-1">
                <a:solidFill>
                  <a:srgbClr val="464653"/>
                </a:solidFill>
                <a:latin typeface="Gill Sans MT"/>
                <a:ea typeface="DejaVu Sans"/>
              </a:rPr>
              <a:t>88</a:t>
            </a:fld>
            <a:endParaRPr lang="en-US" sz="1400" b="0" strike="noStrike" spc="-1">
              <a:latin typeface="Arial"/>
            </a:endParaRPr>
          </a:p>
        </p:txBody>
      </p:sp>
      <p:sp>
        <p:nvSpPr>
          <p:cNvPr id="125" name="CustomShape 4"/>
          <p:cNvSpPr/>
          <p:nvPr/>
        </p:nvSpPr>
        <p:spPr>
          <a:xfrm>
            <a:off x="228600" y="1219320"/>
            <a:ext cx="8762040" cy="5028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274320" indent="-27324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HTTP remains stateless – there is no fixed connection between web server and browser</a:t>
            </a:r>
            <a:endParaRPr lang="en-US" sz="2600" b="0" strike="noStrike" spc="-1">
              <a:latin typeface="Arial"/>
            </a:endParaRPr>
          </a:p>
          <a:p>
            <a:pPr marL="274320" indent="-27324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While the stateless nature of HTTP has some important benefits</a:t>
            </a:r>
            <a:endParaRPr lang="en-US" sz="2600" b="0" strike="noStrike" spc="-1">
              <a:latin typeface="Arial"/>
            </a:endParaRPr>
          </a:p>
          <a:p>
            <a:pPr marL="548640" lvl="1" indent="-273240">
              <a:lnSpc>
                <a:spcPct val="100000"/>
              </a:lnSpc>
              <a:spcBef>
                <a:spcPts val="499"/>
              </a:spcBef>
              <a:buClr>
                <a:srgbClr val="9FB8CD"/>
              </a:buClr>
              <a:buSzPct val="76000"/>
              <a:buFont typeface="Wingdings 3" charset="2"/>
              <a:buChar char=""/>
            </a:pPr>
            <a:r>
              <a:rPr lang="en-US" sz="2300" b="0" strike="noStrike" spc="-1">
                <a:solidFill>
                  <a:srgbClr val="464653"/>
                </a:solidFill>
                <a:latin typeface="Gill Sans MT"/>
                <a:ea typeface="DejaVu Sans"/>
              </a:rPr>
              <a:t>after all, maintaining state requires some overhead</a:t>
            </a:r>
            <a:endParaRPr lang="en-US" sz="2300" b="0" strike="noStrike" spc="-1">
              <a:latin typeface="Arial"/>
            </a:endParaRPr>
          </a:p>
          <a:p>
            <a:pPr marL="548640" lvl="1" indent="-273240">
              <a:lnSpc>
                <a:spcPct val="100000"/>
              </a:lnSpc>
              <a:spcBef>
                <a:spcPts val="499"/>
              </a:spcBef>
              <a:buClr>
                <a:srgbClr val="9FB8CD"/>
              </a:buClr>
              <a:buSzPct val="76000"/>
              <a:buFont typeface="Wingdings 3" charset="2"/>
              <a:buChar char=""/>
            </a:pPr>
            <a:r>
              <a:rPr lang="en-US" sz="2300" b="0" strike="noStrike" spc="-1">
                <a:solidFill>
                  <a:srgbClr val="464653"/>
                </a:solidFill>
                <a:latin typeface="Gill Sans MT"/>
                <a:ea typeface="DejaVu Sans"/>
              </a:rPr>
              <a:t>it presents a unique challenge to developers who need to create state-full web applications.</a:t>
            </a:r>
            <a:endParaRPr lang="en-US" sz="2300" b="0" strike="noStrike" spc="-1">
              <a:latin typeface="Arial"/>
            </a:endParaRPr>
          </a:p>
          <a:p>
            <a:pPr marL="274320" indent="-27324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 With no way to identify the client, it is impossible to determine </a:t>
            </a:r>
            <a:endParaRPr lang="en-US" sz="2600" b="0" strike="noStrike" spc="-1">
              <a:latin typeface="Arial"/>
            </a:endParaRPr>
          </a:p>
          <a:p>
            <a:pPr marL="548640" lvl="1" indent="-273240">
              <a:lnSpc>
                <a:spcPct val="100000"/>
              </a:lnSpc>
              <a:spcBef>
                <a:spcPts val="499"/>
              </a:spcBef>
              <a:buClr>
                <a:srgbClr val="9FB8CD"/>
              </a:buClr>
              <a:buSzPct val="76000"/>
              <a:buFont typeface="Wingdings 3" charset="2"/>
              <a:buChar char=""/>
            </a:pPr>
            <a:r>
              <a:rPr lang="en-US" sz="2300" b="0" strike="noStrike" spc="-1">
                <a:solidFill>
                  <a:srgbClr val="464653"/>
                </a:solidFill>
                <a:latin typeface="Gill Sans MT"/>
                <a:ea typeface="DejaVu Sans"/>
              </a:rPr>
              <a:t>whether the user is already logged in, </a:t>
            </a:r>
            <a:endParaRPr lang="en-US" sz="2300" b="0" strike="noStrike" spc="-1">
              <a:latin typeface="Arial"/>
            </a:endParaRPr>
          </a:p>
          <a:p>
            <a:pPr marL="548640" lvl="1" indent="-273240">
              <a:lnSpc>
                <a:spcPct val="100000"/>
              </a:lnSpc>
              <a:spcBef>
                <a:spcPts val="499"/>
              </a:spcBef>
              <a:buClr>
                <a:srgbClr val="9FB8CD"/>
              </a:buClr>
              <a:buSzPct val="76000"/>
              <a:buFont typeface="Wingdings 3" charset="2"/>
              <a:buChar char=""/>
            </a:pPr>
            <a:r>
              <a:rPr lang="en-US" sz="2300" b="0" strike="noStrike" spc="-1">
                <a:solidFill>
                  <a:srgbClr val="464653"/>
                </a:solidFill>
                <a:latin typeface="Gill Sans MT"/>
                <a:ea typeface="DejaVu Sans"/>
              </a:rPr>
              <a:t>has items in a shopping cart, or needs to register.</a:t>
            </a:r>
            <a:endParaRPr lang="en-US" sz="2300" b="0" strike="noStrike" spc="-1">
              <a:latin typeface="Arial"/>
            </a:endParaRPr>
          </a:p>
          <a:p>
            <a:pPr marL="274320" indent="-27324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An elegant solution to this problem, originally conceived by Netscape, is a state management mechanism called cookies. </a:t>
            </a:r>
            <a:endParaRPr lang="en-US" sz="2600" b="0" strike="noStrike" spc="-1">
              <a:latin typeface="Arial"/>
            </a:endParaRPr>
          </a:p>
          <a:p>
            <a:pPr>
              <a:lnSpc>
                <a:spcPct val="100000"/>
              </a:lnSpc>
              <a:spcBef>
                <a:spcPts val="601"/>
              </a:spcBef>
            </a:pPr>
            <a:endParaRPr lang="en-US" sz="2600" b="0" strike="noStrike" spc="-1">
              <a:latin typeface="Arial"/>
            </a:endParaRPr>
          </a:p>
        </p:txBody>
      </p:sp>
    </p:spTree>
    <p:extLst>
      <p:ext uri="{BB962C8B-B14F-4D97-AF65-F5344CB8AC3E}">
        <p14:creationId xmlns:p14="http://schemas.microsoft.com/office/powerpoint/2010/main" val="42040881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457200" y="152280"/>
            <a:ext cx="8228520" cy="98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just">
              <a:lnSpc>
                <a:spcPct val="100000"/>
              </a:lnSpc>
            </a:pPr>
            <a:r>
              <a:rPr lang="en-US" sz="3200" b="0" strike="noStrike" spc="-1">
                <a:solidFill>
                  <a:srgbClr val="464653"/>
                </a:solidFill>
                <a:latin typeface="Bookman Old Style"/>
                <a:ea typeface="DejaVu Sans"/>
              </a:rPr>
              <a:t>Cookies</a:t>
            </a:r>
            <a:endParaRPr lang="en-US" sz="3200" b="0" strike="noStrike" spc="-1">
              <a:latin typeface="Arial"/>
            </a:endParaRPr>
          </a:p>
        </p:txBody>
      </p:sp>
      <p:sp>
        <p:nvSpPr>
          <p:cNvPr id="127" name="CustomShape 2"/>
          <p:cNvSpPr/>
          <p:nvPr/>
        </p:nvSpPr>
        <p:spPr>
          <a:xfrm>
            <a:off x="2898720" y="6356520"/>
            <a:ext cx="35042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1400" b="0" strike="noStrike" spc="-1">
                <a:solidFill>
                  <a:srgbClr val="464653"/>
                </a:solidFill>
                <a:latin typeface="Gill Sans MT"/>
                <a:ea typeface="DejaVu Sans"/>
              </a:rPr>
              <a:t>Sessions and Cookies management in PHP</a:t>
            </a:r>
            <a:endParaRPr lang="en-US" sz="1400" b="0" strike="noStrike" spc="-1">
              <a:latin typeface="Arial"/>
            </a:endParaRPr>
          </a:p>
        </p:txBody>
      </p:sp>
      <p:sp>
        <p:nvSpPr>
          <p:cNvPr id="128" name="CustomShape 3"/>
          <p:cNvSpPr/>
          <p:nvPr/>
        </p:nvSpPr>
        <p:spPr>
          <a:xfrm>
            <a:off x="612720" y="6356520"/>
            <a:ext cx="19800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fld id="{B425CA3D-E07C-4DEB-9930-B80B3BEAC205}" type="slidenum">
              <a:rPr lang="en-US" sz="1400" b="0" strike="noStrike" spc="-1">
                <a:solidFill>
                  <a:srgbClr val="464653"/>
                </a:solidFill>
                <a:latin typeface="Gill Sans MT"/>
                <a:ea typeface="DejaVu Sans"/>
              </a:rPr>
              <a:t>89</a:t>
            </a:fld>
            <a:endParaRPr lang="en-US" sz="1400" b="0" strike="noStrike" spc="-1">
              <a:latin typeface="Arial"/>
            </a:endParaRPr>
          </a:p>
        </p:txBody>
      </p:sp>
      <p:sp>
        <p:nvSpPr>
          <p:cNvPr id="129" name="CustomShape 4"/>
          <p:cNvSpPr/>
          <p:nvPr/>
        </p:nvSpPr>
        <p:spPr>
          <a:xfrm>
            <a:off x="304920" y="1219320"/>
            <a:ext cx="8380800" cy="510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3240" algn="just">
              <a:lnSpc>
                <a:spcPct val="100000"/>
              </a:lnSpc>
              <a:spcBef>
                <a:spcPts val="601"/>
              </a:spcBef>
              <a:buClr>
                <a:srgbClr val="727CA3"/>
              </a:buClr>
              <a:buSzPct val="76000"/>
              <a:buFont typeface="Wingdings 3" charset="2"/>
              <a:buChar char=""/>
            </a:pPr>
            <a:r>
              <a:rPr lang="en-US" sz="2800" b="0" strike="noStrike" spc="-1">
                <a:solidFill>
                  <a:srgbClr val="000000"/>
                </a:solidFill>
                <a:latin typeface="Gill Sans MT"/>
                <a:ea typeface="DejaVu Sans"/>
              </a:rPr>
              <a:t>a web server can leave a “cookie” in the browser (i.e. on the user’s computer)</a:t>
            </a:r>
            <a:endParaRPr lang="en-US" sz="2800" b="0" strike="noStrike" spc="-1">
              <a:latin typeface="Arial"/>
            </a:endParaRPr>
          </a:p>
          <a:p>
            <a:pPr marL="548640" lvl="1" indent="-273240" algn="just">
              <a:lnSpc>
                <a:spcPct val="100000"/>
              </a:lnSpc>
              <a:spcBef>
                <a:spcPts val="499"/>
              </a:spcBef>
              <a:buClr>
                <a:srgbClr val="9FB8CD"/>
              </a:buClr>
              <a:buSzPct val="76000"/>
              <a:buFont typeface="Wingdings 3" charset="2"/>
              <a:buChar char=""/>
            </a:pPr>
            <a:r>
              <a:rPr lang="en-US" sz="2400" b="0" strike="noStrike" spc="-1">
                <a:solidFill>
                  <a:srgbClr val="464653"/>
                </a:solidFill>
                <a:latin typeface="Gill Sans MT"/>
                <a:ea typeface="DejaVu Sans"/>
              </a:rPr>
              <a:t>it is up to the browser to manage these cookies</a:t>
            </a:r>
            <a:endParaRPr lang="en-US" sz="2400" b="0" strike="noStrike" spc="-1">
              <a:latin typeface="Arial"/>
            </a:endParaRPr>
          </a:p>
          <a:p>
            <a:pPr marL="548640" lvl="1" indent="-273240" algn="just">
              <a:lnSpc>
                <a:spcPct val="100000"/>
              </a:lnSpc>
              <a:spcBef>
                <a:spcPts val="499"/>
              </a:spcBef>
              <a:buClr>
                <a:srgbClr val="9FB8CD"/>
              </a:buClr>
              <a:buSzPct val="76000"/>
              <a:buFont typeface="Wingdings 3" charset="2"/>
              <a:buChar char=""/>
            </a:pPr>
            <a:r>
              <a:rPr lang="en-US" sz="2400" b="0" strike="noStrike" spc="-1">
                <a:solidFill>
                  <a:srgbClr val="464653"/>
                </a:solidFill>
                <a:latin typeface="Gill Sans MT"/>
                <a:ea typeface="DejaVu Sans"/>
              </a:rPr>
              <a:t>the cookie gets transmitted to the server in future connections</a:t>
            </a:r>
            <a:endParaRPr lang="en-US" sz="2400" b="0" strike="noStrike" spc="-1">
              <a:latin typeface="Arial"/>
            </a:endParaRPr>
          </a:p>
          <a:p>
            <a:pPr marL="274320" indent="-273240" algn="just">
              <a:lnSpc>
                <a:spcPct val="100000"/>
              </a:lnSpc>
              <a:spcBef>
                <a:spcPts val="601"/>
              </a:spcBef>
              <a:buClr>
                <a:srgbClr val="727CA3"/>
              </a:buClr>
              <a:buSzPct val="76000"/>
              <a:buFont typeface="Wingdings 3" charset="2"/>
              <a:buChar char=""/>
            </a:pPr>
            <a:r>
              <a:rPr lang="en-US" sz="2800" b="0" strike="noStrike" spc="-1">
                <a:solidFill>
                  <a:srgbClr val="000000"/>
                </a:solidFill>
                <a:latin typeface="Gill Sans MT"/>
                <a:ea typeface="DejaVu Sans"/>
              </a:rPr>
              <a:t>A cookie is a small piece of data (typically max  4 KB, usually far less) that is used by the web server to identify the user</a:t>
            </a:r>
            <a:endParaRPr lang="en-US" sz="2800" b="0" strike="noStrike" spc="-1">
              <a:latin typeface="Arial"/>
            </a:endParaRPr>
          </a:p>
          <a:p>
            <a:pPr marL="274320" indent="-273240" algn="just">
              <a:lnSpc>
                <a:spcPct val="100000"/>
              </a:lnSpc>
              <a:spcBef>
                <a:spcPts val="601"/>
              </a:spcBef>
              <a:buClr>
                <a:srgbClr val="727CA3"/>
              </a:buClr>
              <a:buSzPct val="76000"/>
              <a:buFont typeface="Wingdings 3" charset="2"/>
              <a:buChar char=""/>
            </a:pPr>
            <a:r>
              <a:rPr lang="en-US" sz="2800" b="0" strike="noStrike" spc="-1">
                <a:solidFill>
                  <a:srgbClr val="000000"/>
                </a:solidFill>
                <a:latin typeface="Gill Sans MT"/>
                <a:ea typeface="DejaVu Sans"/>
              </a:rPr>
              <a:t>Cookies may be limited in time with an expiration date</a:t>
            </a:r>
            <a:endParaRPr lang="en-US" sz="2800" b="0" strike="noStrike" spc="-1">
              <a:latin typeface="Arial"/>
            </a:endParaRPr>
          </a:p>
          <a:p>
            <a:pPr marL="548640" lvl="1" indent="-273240" algn="just">
              <a:lnSpc>
                <a:spcPct val="100000"/>
              </a:lnSpc>
              <a:spcBef>
                <a:spcPts val="499"/>
              </a:spcBef>
              <a:buClr>
                <a:srgbClr val="9FB8CD"/>
              </a:buClr>
              <a:buSzPct val="76000"/>
              <a:buFont typeface="Wingdings 3" charset="2"/>
              <a:buChar char=""/>
            </a:pPr>
            <a:r>
              <a:rPr lang="en-US" sz="2400" b="0" strike="noStrike" spc="-1">
                <a:solidFill>
                  <a:srgbClr val="464653"/>
                </a:solidFill>
                <a:latin typeface="Gill Sans MT"/>
                <a:ea typeface="DejaVu Sans"/>
              </a:rPr>
              <a:t>else the cookie will be deleted when the browser is closed</a:t>
            </a:r>
            <a:endParaRPr lang="en-US" sz="2400" b="0" strike="noStrike" spc="-1">
              <a:latin typeface="Arial"/>
            </a:endParaRPr>
          </a:p>
          <a:p>
            <a:pPr algn="just">
              <a:lnSpc>
                <a:spcPct val="100000"/>
              </a:lnSpc>
              <a:spcBef>
                <a:spcPts val="601"/>
              </a:spcBef>
            </a:pPr>
            <a:endParaRPr lang="en-US" sz="2400" b="0" strike="noStrike" spc="-1">
              <a:latin typeface="Arial"/>
            </a:endParaRPr>
          </a:p>
        </p:txBody>
      </p:sp>
    </p:spTree>
    <p:extLst>
      <p:ext uri="{BB962C8B-B14F-4D97-AF65-F5344CB8AC3E}">
        <p14:creationId xmlns:p14="http://schemas.microsoft.com/office/powerpoint/2010/main" val="591678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457200" y="152280"/>
            <a:ext cx="82288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rPr>
              <a:t>Introduction </a:t>
            </a:r>
            <a:endParaRPr lang="en-US" sz="3200" b="0" strike="noStrike" spc="-1">
              <a:latin typeface="Arial"/>
            </a:endParaRPr>
          </a:p>
        </p:txBody>
      </p:sp>
      <p:sp>
        <p:nvSpPr>
          <p:cNvPr id="160" name="CustomShape 2"/>
          <p:cNvSpPr/>
          <p:nvPr/>
        </p:nvSpPr>
        <p:spPr>
          <a:xfrm>
            <a:off x="612720" y="6356520"/>
            <a:ext cx="1980360" cy="36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21EF79DA-7DC9-4AE8-B9C4-BD990555A779}" type="slidenum">
              <a:rPr lang="en-US" sz="1400" b="0" strike="noStrike" spc="-1">
                <a:solidFill>
                  <a:srgbClr val="464653"/>
                </a:solidFill>
                <a:latin typeface="Gill Sans MT"/>
              </a:rPr>
              <a:t>9</a:t>
            </a:fld>
            <a:endParaRPr lang="en-US" sz="1400" b="0" strike="noStrike" spc="-1">
              <a:latin typeface="Arial"/>
            </a:endParaRPr>
          </a:p>
        </p:txBody>
      </p:sp>
      <p:sp>
        <p:nvSpPr>
          <p:cNvPr id="161" name="CustomShape 3"/>
          <p:cNvSpPr/>
          <p:nvPr/>
        </p:nvSpPr>
        <p:spPr>
          <a:xfrm>
            <a:off x="228600" y="1219320"/>
            <a:ext cx="8533800" cy="510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3600">
              <a:lnSpc>
                <a:spcPct val="100000"/>
              </a:lnSpc>
              <a:spcBef>
                <a:spcPts val="601"/>
              </a:spcBef>
              <a:buClr>
                <a:srgbClr val="727CA3"/>
              </a:buClr>
              <a:buSzPct val="76000"/>
              <a:buFont typeface="Wingdings 3" charset="2"/>
              <a:buChar char=""/>
            </a:pPr>
            <a:r>
              <a:rPr lang="en-US" sz="2800" b="1" strike="noStrike" spc="-1" dirty="0">
                <a:solidFill>
                  <a:srgbClr val="000000"/>
                </a:solidFill>
                <a:latin typeface="Nyala"/>
              </a:rPr>
              <a:t>Why PHP?</a:t>
            </a:r>
            <a:endParaRPr lang="en-US" sz="2800" b="0" strike="noStrike" spc="-1" dirty="0">
              <a:latin typeface="Arial"/>
            </a:endParaRPr>
          </a:p>
          <a:p>
            <a:pPr marL="274320" indent="-273600">
              <a:lnSpc>
                <a:spcPct val="100000"/>
              </a:lnSpc>
              <a:spcBef>
                <a:spcPts val="601"/>
              </a:spcBef>
              <a:buClr>
                <a:srgbClr val="727CA3"/>
              </a:buClr>
              <a:buSzPct val="76000"/>
              <a:buFont typeface="Wingdings 3" charset="2"/>
              <a:buChar char=""/>
            </a:pPr>
            <a:r>
              <a:rPr lang="en-US" sz="2800" b="0" strike="noStrike" spc="-1" dirty="0">
                <a:solidFill>
                  <a:srgbClr val="000000"/>
                </a:solidFill>
                <a:latin typeface="Nyala"/>
              </a:rPr>
              <a:t>PHP runs on different platforms (Windows, Linux, Unix, etc.)</a:t>
            </a:r>
            <a:endParaRPr lang="en-US" sz="2800" b="0" strike="noStrike" spc="-1" dirty="0">
              <a:latin typeface="Arial"/>
            </a:endParaRPr>
          </a:p>
          <a:p>
            <a:pPr marL="274320" indent="-273600">
              <a:lnSpc>
                <a:spcPct val="100000"/>
              </a:lnSpc>
              <a:spcBef>
                <a:spcPts val="601"/>
              </a:spcBef>
              <a:buClr>
                <a:srgbClr val="727CA3"/>
              </a:buClr>
              <a:buSzPct val="76000"/>
              <a:buFont typeface="Wingdings 3" charset="2"/>
              <a:buChar char=""/>
            </a:pPr>
            <a:r>
              <a:rPr lang="en-US" sz="2800" b="0" strike="noStrike" spc="-1" dirty="0">
                <a:solidFill>
                  <a:srgbClr val="000000"/>
                </a:solidFill>
                <a:latin typeface="Nyala"/>
              </a:rPr>
              <a:t>PHP is compatible with almost all servers used today (Apache, IIS, etc.)</a:t>
            </a:r>
            <a:endParaRPr lang="en-US" sz="2800" b="0" strike="noStrike" spc="-1" dirty="0">
              <a:latin typeface="Arial"/>
            </a:endParaRPr>
          </a:p>
          <a:p>
            <a:pPr marL="274320" indent="-273600">
              <a:lnSpc>
                <a:spcPct val="100000"/>
              </a:lnSpc>
              <a:spcBef>
                <a:spcPts val="601"/>
              </a:spcBef>
              <a:buClr>
                <a:srgbClr val="727CA3"/>
              </a:buClr>
              <a:buSzPct val="76000"/>
              <a:buFont typeface="Wingdings 3" charset="2"/>
              <a:buChar char=""/>
            </a:pPr>
            <a:r>
              <a:rPr lang="en-US" sz="2800" b="0" strike="noStrike" spc="-1" dirty="0">
                <a:solidFill>
                  <a:srgbClr val="000000"/>
                </a:solidFill>
                <a:latin typeface="Nyala"/>
              </a:rPr>
              <a:t>PHP is FREE to download from the official PHP resource: </a:t>
            </a:r>
            <a:r>
              <a:rPr lang="en-US" sz="2800" b="0" u="sng" strike="noStrike" spc="-1" dirty="0">
                <a:solidFill>
                  <a:srgbClr val="B292CA"/>
                </a:solidFill>
                <a:uFillTx/>
                <a:latin typeface="Nyala"/>
                <a:hlinkClick r:id="rId2"/>
              </a:rPr>
              <a:t>www.php.net</a:t>
            </a:r>
            <a:endParaRPr lang="en-US" sz="2800" b="0" strike="noStrike" spc="-1" dirty="0">
              <a:latin typeface="Arial"/>
            </a:endParaRPr>
          </a:p>
          <a:p>
            <a:pPr marL="274320" indent="-273600">
              <a:lnSpc>
                <a:spcPct val="100000"/>
              </a:lnSpc>
              <a:spcBef>
                <a:spcPts val="601"/>
              </a:spcBef>
              <a:buClr>
                <a:srgbClr val="727CA3"/>
              </a:buClr>
              <a:buSzPct val="76000"/>
              <a:buFont typeface="Wingdings 3" charset="2"/>
              <a:buChar char=""/>
            </a:pPr>
            <a:r>
              <a:rPr lang="en-US" sz="2800" b="0" strike="noStrike" spc="-1" dirty="0">
                <a:solidFill>
                  <a:srgbClr val="000000"/>
                </a:solidFill>
                <a:latin typeface="Nyala"/>
              </a:rPr>
              <a:t>PHP is easy to learn and runs efficiently on the server side</a:t>
            </a:r>
            <a:endParaRPr lang="en-US" sz="2800" b="0" strike="noStrike" spc="-1" dirty="0">
              <a:latin typeface="Arial"/>
            </a:endParaRPr>
          </a:p>
          <a:p>
            <a:pPr>
              <a:lnSpc>
                <a:spcPct val="100000"/>
              </a:lnSpc>
              <a:spcBef>
                <a:spcPts val="601"/>
              </a:spcBef>
            </a:pPr>
            <a:endParaRPr lang="en-US" sz="2800" b="0" strike="noStrike" spc="-1" dirty="0">
              <a:latin typeface="Arial"/>
            </a:endParaRPr>
          </a:p>
          <a:p>
            <a:pPr>
              <a:lnSpc>
                <a:spcPct val="100000"/>
              </a:lnSpc>
              <a:spcBef>
                <a:spcPts val="601"/>
              </a:spcBef>
            </a:pP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457200" y="152280"/>
            <a:ext cx="8228520" cy="98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ea typeface="DejaVu Sans"/>
              </a:rPr>
              <a:t>Cookies </a:t>
            </a:r>
            <a:endParaRPr lang="en-US" sz="3200" b="0" strike="noStrike" spc="-1">
              <a:latin typeface="Arial"/>
            </a:endParaRPr>
          </a:p>
        </p:txBody>
      </p:sp>
      <p:sp>
        <p:nvSpPr>
          <p:cNvPr id="131" name="CustomShape 2"/>
          <p:cNvSpPr/>
          <p:nvPr/>
        </p:nvSpPr>
        <p:spPr>
          <a:xfrm>
            <a:off x="2898720" y="6356520"/>
            <a:ext cx="35042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b="0" strike="noStrike" spc="-1">
                <a:solidFill>
                  <a:srgbClr val="464653"/>
                </a:solidFill>
                <a:latin typeface="Gill Sans MT"/>
                <a:ea typeface="DejaVu Sans"/>
              </a:rPr>
              <a:t>Sessions and Cookies management in PHP</a:t>
            </a:r>
            <a:endParaRPr lang="en-US" sz="1400" b="0" strike="noStrike" spc="-1">
              <a:latin typeface="Arial"/>
            </a:endParaRPr>
          </a:p>
        </p:txBody>
      </p:sp>
      <p:sp>
        <p:nvSpPr>
          <p:cNvPr id="132" name="CustomShape 3"/>
          <p:cNvSpPr/>
          <p:nvPr/>
        </p:nvSpPr>
        <p:spPr>
          <a:xfrm>
            <a:off x="612720" y="6356520"/>
            <a:ext cx="19800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C6AC9D1B-789D-45A8-9E05-243882CF41C5}" type="slidenum">
              <a:rPr lang="en-US" sz="1400" b="0" strike="noStrike" spc="-1">
                <a:solidFill>
                  <a:srgbClr val="464653"/>
                </a:solidFill>
                <a:latin typeface="Gill Sans MT"/>
                <a:ea typeface="DejaVu Sans"/>
              </a:rPr>
              <a:t>90</a:t>
            </a:fld>
            <a:endParaRPr lang="en-US" sz="1400" b="0" strike="noStrike" spc="-1">
              <a:latin typeface="Arial"/>
            </a:endParaRPr>
          </a:p>
        </p:txBody>
      </p:sp>
      <p:sp>
        <p:nvSpPr>
          <p:cNvPr id="133" name="CustomShape 4"/>
          <p:cNvSpPr/>
          <p:nvPr/>
        </p:nvSpPr>
        <p:spPr>
          <a:xfrm>
            <a:off x="304920" y="1219320"/>
            <a:ext cx="8609400" cy="510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274320" indent="-273240" algn="just">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are an extension of the HTTP protocol.</a:t>
            </a:r>
            <a:endParaRPr lang="en-US" sz="2600" b="0" strike="noStrike" spc="-1">
              <a:latin typeface="Arial"/>
            </a:endParaRPr>
          </a:p>
          <a:p>
            <a:pPr marL="274320" indent="-273240" algn="just">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they consist of two HTTP headers: </a:t>
            </a:r>
            <a:endParaRPr lang="en-US" sz="2600" b="0" strike="noStrike" spc="-1">
              <a:latin typeface="Arial"/>
            </a:endParaRPr>
          </a:p>
          <a:p>
            <a:pPr marL="548640" lvl="1" indent="-273240" algn="just">
              <a:lnSpc>
                <a:spcPct val="100000"/>
              </a:lnSpc>
              <a:spcBef>
                <a:spcPts val="499"/>
              </a:spcBef>
              <a:buClr>
                <a:srgbClr val="9FB8CD"/>
              </a:buClr>
              <a:buSzPct val="76000"/>
              <a:buFont typeface="Wingdings 3" charset="2"/>
              <a:buChar char=""/>
            </a:pPr>
            <a:r>
              <a:rPr lang="en-US" sz="2300" b="0" strike="noStrike" spc="-1">
                <a:solidFill>
                  <a:srgbClr val="464653"/>
                </a:solidFill>
                <a:latin typeface="Gill Sans MT"/>
                <a:ea typeface="DejaVu Sans"/>
              </a:rPr>
              <a:t>the Set-Cookie response header and </a:t>
            </a:r>
            <a:endParaRPr lang="en-US" sz="2300" b="0" strike="noStrike" spc="-1">
              <a:latin typeface="Arial"/>
            </a:endParaRPr>
          </a:p>
          <a:p>
            <a:pPr marL="548640" lvl="1" indent="-273240" algn="just">
              <a:lnSpc>
                <a:spcPct val="100000"/>
              </a:lnSpc>
              <a:spcBef>
                <a:spcPts val="499"/>
              </a:spcBef>
              <a:buClr>
                <a:srgbClr val="9FB8CD"/>
              </a:buClr>
              <a:buSzPct val="76000"/>
              <a:buFont typeface="Wingdings 3" charset="2"/>
              <a:buChar char=""/>
            </a:pPr>
            <a:r>
              <a:rPr lang="en-US" sz="2300" b="0" strike="noStrike" spc="-1">
                <a:solidFill>
                  <a:srgbClr val="464653"/>
                </a:solidFill>
                <a:latin typeface="Gill Sans MT"/>
                <a:ea typeface="DejaVu Sans"/>
              </a:rPr>
              <a:t>the Cookie request header.</a:t>
            </a:r>
            <a:endParaRPr lang="en-US" sz="2300" b="0" strike="noStrike" spc="-1">
              <a:latin typeface="Arial"/>
            </a:endParaRPr>
          </a:p>
          <a:p>
            <a:pPr marL="274320" indent="-273240" algn="just">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When a client sends a request for a particular URL, the server can opt to include a Set-Cookie header in the response, so as to request for the client to include a corresponding Cookie header in its future requests</a:t>
            </a:r>
            <a:endParaRPr lang="en-US" sz="2600" b="0" strike="noStrike" spc="-1">
              <a:latin typeface="Arial"/>
            </a:endParaRPr>
          </a:p>
          <a:p>
            <a:pPr marL="274320" indent="-273240" algn="just">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Cookies </a:t>
            </a:r>
            <a:endParaRPr lang="en-US" sz="2600" b="0" strike="noStrike" spc="-1">
              <a:latin typeface="Arial"/>
            </a:endParaRPr>
          </a:p>
          <a:p>
            <a:pPr marL="548640" lvl="1" indent="-273240" algn="just">
              <a:lnSpc>
                <a:spcPct val="100000"/>
              </a:lnSpc>
              <a:spcBef>
                <a:spcPts val="499"/>
              </a:spcBef>
              <a:buClr>
                <a:srgbClr val="9FB8CD"/>
              </a:buClr>
              <a:buSzPct val="76000"/>
              <a:buFont typeface="Wingdings 3" charset="2"/>
              <a:buChar char=""/>
            </a:pPr>
            <a:r>
              <a:rPr lang="en-US" sz="2300" b="0" strike="noStrike" spc="-1">
                <a:solidFill>
                  <a:srgbClr val="464653"/>
                </a:solidFill>
                <a:latin typeface="Gill Sans MT"/>
                <a:ea typeface="DejaVu Sans"/>
              </a:rPr>
              <a:t>allow a unique identifier to be included in each request (in a Cookie header), </a:t>
            </a:r>
            <a:endParaRPr lang="en-US" sz="2300" b="0" strike="noStrike" spc="-1">
              <a:latin typeface="Arial"/>
            </a:endParaRPr>
          </a:p>
          <a:p>
            <a:pPr marL="548640" lvl="1" indent="-273240" algn="just">
              <a:lnSpc>
                <a:spcPct val="100000"/>
              </a:lnSpc>
              <a:spcBef>
                <a:spcPts val="499"/>
              </a:spcBef>
              <a:buClr>
                <a:srgbClr val="9FB8CD"/>
              </a:buClr>
              <a:buSzPct val="76000"/>
              <a:buFont typeface="Wingdings 3" charset="2"/>
              <a:buChar char=""/>
            </a:pPr>
            <a:r>
              <a:rPr lang="en-US" sz="2300" b="0" strike="noStrike" spc="-1">
                <a:solidFill>
                  <a:srgbClr val="464653"/>
                </a:solidFill>
                <a:latin typeface="Gill Sans MT"/>
                <a:ea typeface="DejaVu Sans"/>
              </a:rPr>
              <a:t>This help to uniquely identify clients and associate their requests together. </a:t>
            </a:r>
            <a:endParaRPr lang="en-US" sz="2300" b="0" strike="noStrike" spc="-1">
              <a:latin typeface="Arial"/>
            </a:endParaRPr>
          </a:p>
          <a:p>
            <a:pPr algn="just">
              <a:lnSpc>
                <a:spcPct val="100000"/>
              </a:lnSpc>
              <a:spcBef>
                <a:spcPts val="601"/>
              </a:spcBef>
            </a:pPr>
            <a:endParaRPr lang="en-US" sz="2300" b="0" strike="noStrike" spc="-1">
              <a:latin typeface="Arial"/>
            </a:endParaRPr>
          </a:p>
        </p:txBody>
      </p:sp>
    </p:spTree>
    <p:extLst>
      <p:ext uri="{BB962C8B-B14F-4D97-AF65-F5344CB8AC3E}">
        <p14:creationId xmlns:p14="http://schemas.microsoft.com/office/powerpoint/2010/main" val="265238935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457200" y="152280"/>
            <a:ext cx="8228520" cy="989640"/>
          </a:xfrm>
          <a:prstGeom prst="rect">
            <a:avLst/>
          </a:prstGeom>
          <a:noFill/>
          <a:ln>
            <a:noFill/>
          </a:ln>
        </p:spPr>
        <p:style>
          <a:lnRef idx="0">
            <a:scrgbClr r="0" g="0" b="0"/>
          </a:lnRef>
          <a:fillRef idx="0">
            <a:scrgbClr r="0" g="0" b="0"/>
          </a:fillRef>
          <a:effectRef idx="0">
            <a:scrgbClr r="0" g="0" b="0"/>
          </a:effectRef>
          <a:fontRef idx="minor"/>
        </p:style>
      </p:sp>
      <p:pic>
        <p:nvPicPr>
          <p:cNvPr id="135" name="Content Placeholder 3"/>
          <p:cNvPicPr/>
          <p:nvPr/>
        </p:nvPicPr>
        <p:blipFill>
          <a:blip r:embed="rId2"/>
          <a:stretch/>
        </p:blipFill>
        <p:spPr>
          <a:xfrm>
            <a:off x="0" y="228600"/>
            <a:ext cx="9295200" cy="6171120"/>
          </a:xfrm>
          <a:prstGeom prst="rect">
            <a:avLst/>
          </a:prstGeom>
          <a:ln>
            <a:noFill/>
          </a:ln>
        </p:spPr>
      </p:pic>
      <p:sp>
        <p:nvSpPr>
          <p:cNvPr id="136" name="CustomShape 2"/>
          <p:cNvSpPr/>
          <p:nvPr/>
        </p:nvSpPr>
        <p:spPr>
          <a:xfrm>
            <a:off x="2898720" y="6356520"/>
            <a:ext cx="35042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b="0" strike="noStrike" spc="-1" dirty="0">
                <a:solidFill>
                  <a:srgbClr val="464653"/>
                </a:solidFill>
                <a:latin typeface="Gill Sans MT"/>
                <a:ea typeface="DejaVu Sans"/>
              </a:rPr>
              <a:t>Sessions and Cookies management in PHP</a:t>
            </a:r>
            <a:endParaRPr lang="en-US" sz="1400" b="0" strike="noStrike" spc="-1" dirty="0">
              <a:latin typeface="Arial"/>
            </a:endParaRPr>
          </a:p>
        </p:txBody>
      </p:sp>
      <p:sp>
        <p:nvSpPr>
          <p:cNvPr id="137" name="CustomShape 3"/>
          <p:cNvSpPr/>
          <p:nvPr/>
        </p:nvSpPr>
        <p:spPr>
          <a:xfrm>
            <a:off x="612720" y="6356520"/>
            <a:ext cx="19800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20609CD7-1649-462D-9928-A27DA33F5DBA}" type="slidenum">
              <a:rPr lang="en-US" sz="1400" b="0" strike="noStrike" spc="-1">
                <a:solidFill>
                  <a:srgbClr val="464653"/>
                </a:solidFill>
                <a:latin typeface="Gill Sans MT"/>
                <a:ea typeface="DejaVu Sans"/>
              </a:rPr>
              <a:t>91</a:t>
            </a:fld>
            <a:endParaRPr lang="en-US" sz="1400" b="0" strike="noStrike" spc="-1">
              <a:latin typeface="Arial"/>
            </a:endParaRPr>
          </a:p>
        </p:txBody>
      </p:sp>
    </p:spTree>
    <p:extLst>
      <p:ext uri="{BB962C8B-B14F-4D97-AF65-F5344CB8AC3E}">
        <p14:creationId xmlns:p14="http://schemas.microsoft.com/office/powerpoint/2010/main" val="47926201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457200" y="152280"/>
            <a:ext cx="8228520" cy="98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100000"/>
              </a:lnSpc>
            </a:pPr>
            <a:r>
              <a:rPr lang="en-US" sz="3200" b="1" strike="noStrike" spc="-1">
                <a:solidFill>
                  <a:srgbClr val="464653"/>
                </a:solidFill>
                <a:latin typeface="Bookman Old Style"/>
                <a:ea typeface="DejaVu Sans"/>
              </a:rPr>
              <a:t>Create Cookies in PHP</a:t>
            </a:r>
            <a:endParaRPr lang="en-US" sz="3200" b="0" strike="noStrike" spc="-1">
              <a:latin typeface="Arial"/>
            </a:endParaRPr>
          </a:p>
        </p:txBody>
      </p:sp>
      <p:sp>
        <p:nvSpPr>
          <p:cNvPr id="139" name="CustomShape 2"/>
          <p:cNvSpPr/>
          <p:nvPr/>
        </p:nvSpPr>
        <p:spPr>
          <a:xfrm>
            <a:off x="2898720" y="6356520"/>
            <a:ext cx="35042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b="0" strike="noStrike" spc="-1">
                <a:solidFill>
                  <a:srgbClr val="464653"/>
                </a:solidFill>
                <a:latin typeface="Gill Sans MT"/>
                <a:ea typeface="DejaVu Sans"/>
              </a:rPr>
              <a:t>Sessions and Cookies management in PHP</a:t>
            </a:r>
            <a:endParaRPr lang="en-US" sz="1400" b="0" strike="noStrike" spc="-1">
              <a:latin typeface="Arial"/>
            </a:endParaRPr>
          </a:p>
        </p:txBody>
      </p:sp>
      <p:sp>
        <p:nvSpPr>
          <p:cNvPr id="140" name="CustomShape 3"/>
          <p:cNvSpPr/>
          <p:nvPr/>
        </p:nvSpPr>
        <p:spPr>
          <a:xfrm>
            <a:off x="612720" y="6356520"/>
            <a:ext cx="19800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8FB872E5-73B3-42DD-9F6F-1795704479C3}" type="slidenum">
              <a:rPr lang="en-US" sz="1400" b="0" strike="noStrike" spc="-1">
                <a:solidFill>
                  <a:srgbClr val="464653"/>
                </a:solidFill>
                <a:latin typeface="Gill Sans MT"/>
                <a:ea typeface="DejaVu Sans"/>
              </a:rPr>
              <a:t>92</a:t>
            </a:fld>
            <a:endParaRPr lang="en-US" sz="1400" b="0" strike="noStrike" spc="-1">
              <a:latin typeface="Arial"/>
            </a:endParaRPr>
          </a:p>
        </p:txBody>
      </p:sp>
      <p:sp>
        <p:nvSpPr>
          <p:cNvPr id="141" name="CustomShape 4"/>
          <p:cNvSpPr/>
          <p:nvPr/>
        </p:nvSpPr>
        <p:spPr>
          <a:xfrm>
            <a:off x="152280" y="1219320"/>
            <a:ext cx="8838000" cy="518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3240">
              <a:lnSpc>
                <a:spcPct val="100000"/>
              </a:lnSpc>
              <a:spcBef>
                <a:spcPts val="601"/>
              </a:spcBef>
              <a:buClr>
                <a:srgbClr val="727CA3"/>
              </a:buClr>
              <a:buSzPct val="76000"/>
              <a:buFont typeface="Wingdings 3" charset="2"/>
              <a:buChar char=""/>
            </a:pPr>
            <a:r>
              <a:rPr lang="en-US" sz="2800" b="0" strike="noStrike" spc="-1">
                <a:solidFill>
                  <a:srgbClr val="000000"/>
                </a:solidFill>
                <a:latin typeface="Gill Sans MT"/>
                <a:ea typeface="DejaVu Sans"/>
              </a:rPr>
              <a:t>Use setcookie() function to create a cookie.</a:t>
            </a:r>
            <a:endParaRPr lang="en-US" sz="2800" b="0" strike="noStrike" spc="-1">
              <a:latin typeface="Arial"/>
            </a:endParaRPr>
          </a:p>
          <a:p>
            <a:pPr>
              <a:lnSpc>
                <a:spcPct val="100000"/>
              </a:lnSpc>
              <a:spcBef>
                <a:spcPts val="601"/>
              </a:spcBef>
            </a:pPr>
            <a:r>
              <a:rPr lang="en-US" sz="2800" b="1" strike="noStrike" spc="-1">
                <a:solidFill>
                  <a:srgbClr val="000000"/>
                </a:solidFill>
                <a:latin typeface="Gill Sans MT"/>
                <a:ea typeface="DejaVu Sans"/>
              </a:rPr>
              <a:t>Syntax</a:t>
            </a:r>
            <a:endParaRPr lang="en-US" sz="2800" b="0" strike="noStrike" spc="-1">
              <a:latin typeface="Arial"/>
            </a:endParaRPr>
          </a:p>
          <a:p>
            <a:pPr>
              <a:lnSpc>
                <a:spcPct val="100000"/>
              </a:lnSpc>
              <a:spcBef>
                <a:spcPts val="601"/>
              </a:spcBef>
            </a:pPr>
            <a:r>
              <a:rPr lang="en-US" sz="2800" b="1" strike="noStrike" spc="-1">
                <a:solidFill>
                  <a:srgbClr val="000000"/>
                </a:solidFill>
                <a:latin typeface="Gill Sans MT"/>
                <a:ea typeface="DejaVu Sans"/>
              </a:rPr>
              <a:t>setcookie</a:t>
            </a:r>
            <a:r>
              <a:rPr lang="en-US" sz="2600" b="0" strike="noStrike" spc="-1">
                <a:solidFill>
                  <a:srgbClr val="000000"/>
                </a:solidFill>
                <a:latin typeface="Gill Sans MT"/>
                <a:ea typeface="DejaVu Sans"/>
              </a:rPr>
              <a:t>(string </a:t>
            </a:r>
            <a:r>
              <a:rPr lang="en-US" sz="2600" b="0" i="1" strike="noStrike" spc="-1">
                <a:solidFill>
                  <a:srgbClr val="000000"/>
                </a:solidFill>
                <a:latin typeface="Gill Sans MT"/>
                <a:ea typeface="DejaVu Sans"/>
              </a:rPr>
              <a:t>name, string value, int expire, string path, string domain, int secure</a:t>
            </a:r>
            <a:r>
              <a:rPr lang="en-US" sz="2600" b="0" strike="noStrike" spc="-1">
                <a:solidFill>
                  <a:srgbClr val="000000"/>
                </a:solidFill>
                <a:latin typeface="Gill Sans MT"/>
                <a:ea typeface="DejaVu Sans"/>
              </a:rPr>
              <a:t>);</a:t>
            </a:r>
            <a:endParaRPr lang="en-US" sz="2600" b="0" strike="noStrike" spc="-1">
              <a:latin typeface="Arial"/>
            </a:endParaRPr>
          </a:p>
          <a:p>
            <a:pPr>
              <a:lnSpc>
                <a:spcPct val="100000"/>
              </a:lnSpc>
              <a:spcBef>
                <a:spcPts val="601"/>
              </a:spcBef>
            </a:pPr>
            <a:r>
              <a:rPr lang="en-US" sz="2800" b="0" strike="noStrike" spc="-1">
                <a:solidFill>
                  <a:srgbClr val="000000"/>
                </a:solidFill>
                <a:latin typeface="Gill Sans MT"/>
                <a:ea typeface="DejaVu Sans"/>
              </a:rPr>
              <a:t>Example:</a:t>
            </a:r>
            <a:endParaRPr lang="en-US" sz="2800" b="0" strike="noStrike" spc="-1">
              <a:latin typeface="Arial"/>
            </a:endParaRPr>
          </a:p>
          <a:p>
            <a:pPr>
              <a:lnSpc>
                <a:spcPct val="100000"/>
              </a:lnSpc>
              <a:spcBef>
                <a:spcPts val="601"/>
              </a:spcBef>
            </a:pPr>
            <a:endParaRPr lang="en-US" sz="2800" b="0" strike="noStrike" spc="-1">
              <a:latin typeface="Arial"/>
            </a:endParaRPr>
          </a:p>
          <a:p>
            <a:pPr>
              <a:lnSpc>
                <a:spcPct val="100000"/>
              </a:lnSpc>
              <a:spcBef>
                <a:spcPts val="601"/>
              </a:spcBef>
            </a:pPr>
            <a:r>
              <a:rPr lang="en-US" sz="2800" b="0" strike="noStrike" spc="-1">
                <a:solidFill>
                  <a:srgbClr val="000000"/>
                </a:solidFill>
                <a:latin typeface="Gill Sans MT"/>
                <a:ea typeface="DejaVu Sans"/>
              </a:rPr>
              <a:t> </a:t>
            </a:r>
            <a:endParaRPr lang="en-US" sz="2800" b="0" strike="noStrike" spc="-1">
              <a:latin typeface="Arial"/>
            </a:endParaRPr>
          </a:p>
          <a:p>
            <a:pPr>
              <a:lnSpc>
                <a:spcPct val="100000"/>
              </a:lnSpc>
              <a:spcBef>
                <a:spcPts val="601"/>
              </a:spcBef>
            </a:pPr>
            <a:endParaRPr lang="en-US" sz="2800" b="0" strike="noStrike" spc="-1">
              <a:latin typeface="Arial"/>
            </a:endParaRPr>
          </a:p>
        </p:txBody>
      </p:sp>
      <p:sp>
        <p:nvSpPr>
          <p:cNvPr id="142" name="CustomShape 5"/>
          <p:cNvSpPr/>
          <p:nvPr/>
        </p:nvSpPr>
        <p:spPr>
          <a:xfrm>
            <a:off x="465120" y="4389120"/>
            <a:ext cx="6483600" cy="1674360"/>
          </a:xfrm>
          <a:prstGeom prst="rect">
            <a:avLst/>
          </a:prstGeom>
          <a:gradFill rotWithShape="0">
            <a:gsLst>
              <a:gs pos="0">
                <a:srgbClr val="F9FFCD"/>
              </a:gs>
              <a:gs pos="100000">
                <a:srgbClr val="FDFFEA"/>
              </a:gs>
            </a:gsLst>
            <a:lin ang="16200000"/>
          </a:gradFill>
          <a:ln w="9360">
            <a:solidFill>
              <a:srgbClr val="CFD775"/>
            </a:solidFill>
            <a:round/>
          </a:ln>
          <a:effectLst>
            <a:outerShdw dist="25560" dir="5400000">
              <a:srgbClr val="000000">
                <a:alpha val="40000"/>
              </a:srgbClr>
            </a:outerShdw>
          </a:effectLst>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dirty="0">
                <a:solidFill>
                  <a:srgbClr val="000000"/>
                </a:solidFill>
                <a:latin typeface="Gill Sans MT"/>
                <a:ea typeface="DejaVu Sans"/>
              </a:rPr>
              <a:t>&lt;?</a:t>
            </a:r>
            <a:r>
              <a:rPr lang="en-US" sz="1800" b="0" strike="noStrike" spc="-1" dirty="0" err="1">
                <a:solidFill>
                  <a:srgbClr val="000000"/>
                </a:solidFill>
                <a:latin typeface="Gill Sans MT"/>
                <a:ea typeface="DejaVu Sans"/>
              </a:rPr>
              <a:t>php</a:t>
            </a:r>
            <a:endParaRPr lang="en-US" sz="1800" b="0" strike="noStrike" spc="-1" dirty="0">
              <a:latin typeface="Arial"/>
            </a:endParaRPr>
          </a:p>
          <a:p>
            <a:pPr>
              <a:lnSpc>
                <a:spcPct val="100000"/>
              </a:lnSpc>
            </a:pPr>
            <a:r>
              <a:rPr lang="en-US" sz="1800" b="0" strike="noStrike" spc="-1" dirty="0">
                <a:solidFill>
                  <a:srgbClr val="000000"/>
                </a:solidFill>
                <a:latin typeface="Gill Sans MT"/>
                <a:ea typeface="DejaVu Sans"/>
              </a:rPr>
              <a:t>// Setting a cookie</a:t>
            </a:r>
            <a:endParaRPr lang="en-US" sz="1800" b="0" strike="noStrike" spc="-1" dirty="0">
              <a:latin typeface="Arial"/>
            </a:endParaRPr>
          </a:p>
          <a:p>
            <a:pPr>
              <a:lnSpc>
                <a:spcPct val="100000"/>
              </a:lnSpc>
            </a:pPr>
            <a:r>
              <a:rPr lang="en-US" sz="1800" b="0" strike="noStrike" spc="-1" dirty="0" err="1">
                <a:solidFill>
                  <a:srgbClr val="000000"/>
                </a:solidFill>
                <a:latin typeface="Gill Sans MT"/>
                <a:ea typeface="DejaVu Sans"/>
              </a:rPr>
              <a:t>setcookie</a:t>
            </a:r>
            <a:r>
              <a:rPr lang="en-US" sz="1800" b="0" strike="noStrike" spc="-1" dirty="0">
                <a:solidFill>
                  <a:srgbClr val="000000"/>
                </a:solidFill>
                <a:latin typeface="Gill Sans MT"/>
                <a:ea typeface="DejaVu Sans"/>
              </a:rPr>
              <a:t>("username", “</a:t>
            </a:r>
            <a:r>
              <a:rPr lang="en-US" sz="1800" b="0" strike="noStrike" spc="-1" dirty="0" err="1">
                <a:solidFill>
                  <a:srgbClr val="000000"/>
                </a:solidFill>
                <a:latin typeface="Gill Sans MT"/>
                <a:ea typeface="DejaVu Sans"/>
              </a:rPr>
              <a:t>Abebe</a:t>
            </a:r>
            <a:r>
              <a:rPr lang="en-US" sz="1800" b="0" strike="noStrike" spc="-1" dirty="0">
                <a:solidFill>
                  <a:srgbClr val="000000"/>
                </a:solidFill>
                <a:latin typeface="Gill Sans MT"/>
                <a:ea typeface="DejaVu Sans"/>
              </a:rPr>
              <a:t>", time()+10*24*60*60);</a:t>
            </a:r>
            <a:endParaRPr lang="en-US" sz="1800" b="0" strike="noStrike" spc="-1" dirty="0">
              <a:latin typeface="Arial"/>
            </a:endParaRPr>
          </a:p>
          <a:p>
            <a:pPr>
              <a:lnSpc>
                <a:spcPct val="100000"/>
              </a:lnSpc>
            </a:pPr>
            <a:r>
              <a:rPr lang="en-US" sz="1800" b="0" strike="noStrike" spc="-1" dirty="0">
                <a:solidFill>
                  <a:srgbClr val="000000"/>
                </a:solidFill>
                <a:latin typeface="Gill Sans MT"/>
                <a:ea typeface="DejaVu Sans"/>
              </a:rPr>
              <a:t>?&gt;</a:t>
            </a:r>
            <a:endParaRPr lang="en-US" sz="1800" b="0" strike="noStrike" spc="-1" dirty="0">
              <a:latin typeface="Arial"/>
            </a:endParaRPr>
          </a:p>
          <a:p>
            <a:pPr>
              <a:lnSpc>
                <a:spcPct val="100000"/>
              </a:lnSpc>
            </a:pPr>
            <a:endParaRPr lang="en-US" sz="1800" b="0" strike="noStrike" spc="-1" dirty="0">
              <a:latin typeface="Arial"/>
            </a:endParaRPr>
          </a:p>
        </p:txBody>
      </p:sp>
    </p:spTree>
    <p:extLst>
      <p:ext uri="{BB962C8B-B14F-4D97-AF65-F5344CB8AC3E}">
        <p14:creationId xmlns:p14="http://schemas.microsoft.com/office/powerpoint/2010/main" val="7942883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2898720" y="6356520"/>
            <a:ext cx="35042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b="0" strike="noStrike" spc="-1">
                <a:solidFill>
                  <a:srgbClr val="464653"/>
                </a:solidFill>
                <a:latin typeface="Gill Sans MT"/>
                <a:ea typeface="DejaVu Sans"/>
              </a:rPr>
              <a:t>Sessions and Cookies management in PHP</a:t>
            </a:r>
            <a:endParaRPr lang="en-US" sz="1400" b="0" strike="noStrike" spc="-1">
              <a:latin typeface="Arial"/>
            </a:endParaRPr>
          </a:p>
        </p:txBody>
      </p:sp>
      <p:sp>
        <p:nvSpPr>
          <p:cNvPr id="144" name="CustomShape 2"/>
          <p:cNvSpPr/>
          <p:nvPr/>
        </p:nvSpPr>
        <p:spPr>
          <a:xfrm>
            <a:off x="612720" y="6356520"/>
            <a:ext cx="19800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3253793F-4C0F-4CCA-86A5-257BE53BD754}" type="slidenum">
              <a:rPr lang="en-US" sz="1400" b="0" strike="noStrike" spc="-1">
                <a:solidFill>
                  <a:srgbClr val="464653"/>
                </a:solidFill>
                <a:latin typeface="Gill Sans MT"/>
                <a:ea typeface="DejaVu Sans"/>
              </a:rPr>
              <a:t>93</a:t>
            </a:fld>
            <a:endParaRPr lang="en-US" sz="1400" b="0" strike="noStrike" spc="-1">
              <a:latin typeface="Arial"/>
            </a:endParaRPr>
          </a:p>
        </p:txBody>
      </p:sp>
      <p:graphicFrame>
        <p:nvGraphicFramePr>
          <p:cNvPr id="145" name="Table 3"/>
          <p:cNvGraphicFramePr/>
          <p:nvPr/>
        </p:nvGraphicFramePr>
        <p:xfrm>
          <a:off x="0" y="119520"/>
          <a:ext cx="9144000" cy="6490200"/>
        </p:xfrm>
        <a:graphic>
          <a:graphicData uri="http://schemas.openxmlformats.org/drawingml/2006/table">
            <a:tbl>
              <a:tblPr/>
              <a:tblGrid>
                <a:gridCol w="2122200">
                  <a:extLst>
                    <a:ext uri="{9D8B030D-6E8A-4147-A177-3AD203B41FA5}">
                      <a16:colId xmlns:a16="http://schemas.microsoft.com/office/drawing/2014/main" val="20000"/>
                    </a:ext>
                  </a:extLst>
                </a:gridCol>
                <a:gridCol w="7021800">
                  <a:extLst>
                    <a:ext uri="{9D8B030D-6E8A-4147-A177-3AD203B41FA5}">
                      <a16:colId xmlns:a16="http://schemas.microsoft.com/office/drawing/2014/main" val="20001"/>
                    </a:ext>
                  </a:extLst>
                </a:gridCol>
              </a:tblGrid>
              <a:tr h="627480">
                <a:tc>
                  <a:txBody>
                    <a:bodyPr/>
                    <a:lstStyle/>
                    <a:p>
                      <a:pPr>
                        <a:lnSpc>
                          <a:spcPct val="100000"/>
                        </a:lnSpc>
                      </a:pPr>
                      <a:r>
                        <a:rPr lang="en-US" sz="2400" b="1" strike="noStrike" spc="-1">
                          <a:solidFill>
                            <a:srgbClr val="000000"/>
                          </a:solidFill>
                          <a:latin typeface="Gill Sans MT"/>
                        </a:rPr>
                        <a:t>Parameter</a:t>
                      </a:r>
                      <a:endParaRPr lang="en-US" sz="2400" b="0" strike="noStrike" spc="-1">
                        <a:latin typeface="Arial"/>
                      </a:endParaRPr>
                    </a:p>
                  </a:txBody>
                  <a:tcPr marL="84960" marR="84960">
                    <a:lnL w="12240">
                      <a:solidFill>
                        <a:srgbClr val="727CA3"/>
                      </a:solidFill>
                    </a:lnL>
                    <a:lnR w="12240">
                      <a:solidFill>
                        <a:srgbClr val="727CA3"/>
                      </a:solidFill>
                    </a:lnR>
                    <a:lnT w="12240">
                      <a:solidFill>
                        <a:srgbClr val="727CA3"/>
                      </a:solidFill>
                    </a:lnT>
                    <a:lnB w="12240">
                      <a:solidFill>
                        <a:srgbClr val="727CA3"/>
                      </a:solidFill>
                    </a:lnB>
                    <a:noFill/>
                  </a:tcPr>
                </a:tc>
                <a:tc>
                  <a:txBody>
                    <a:bodyPr/>
                    <a:lstStyle/>
                    <a:p>
                      <a:pPr>
                        <a:lnSpc>
                          <a:spcPct val="100000"/>
                        </a:lnSpc>
                      </a:pPr>
                      <a:r>
                        <a:rPr lang="en-US" sz="2800" b="1" strike="noStrike" spc="-1">
                          <a:solidFill>
                            <a:srgbClr val="000000"/>
                          </a:solidFill>
                          <a:latin typeface="Gill Sans MT"/>
                        </a:rPr>
                        <a:t>Description</a:t>
                      </a:r>
                      <a:endParaRPr lang="en-US" sz="2800" b="0" strike="noStrike" spc="-1">
                        <a:latin typeface="Arial"/>
                      </a:endParaRPr>
                    </a:p>
                  </a:txBody>
                  <a:tcPr marL="84960" marR="84960">
                    <a:lnL w="12240">
                      <a:solidFill>
                        <a:srgbClr val="727CA3"/>
                      </a:solidFill>
                    </a:lnL>
                    <a:lnR w="12240">
                      <a:solidFill>
                        <a:srgbClr val="727CA3"/>
                      </a:solidFill>
                    </a:lnR>
                    <a:lnT w="12240">
                      <a:solidFill>
                        <a:srgbClr val="727CA3"/>
                      </a:solidFill>
                    </a:lnT>
                    <a:lnB w="12240">
                      <a:solidFill>
                        <a:srgbClr val="727CA3"/>
                      </a:solidFill>
                    </a:lnB>
                    <a:noFill/>
                  </a:tcPr>
                </a:tc>
                <a:extLst>
                  <a:ext uri="{0D108BD9-81ED-4DB2-BD59-A6C34878D82A}">
                    <a16:rowId xmlns:a16="http://schemas.microsoft.com/office/drawing/2014/main" val="10000"/>
                  </a:ext>
                </a:extLst>
              </a:tr>
              <a:tr h="380880">
                <a:tc>
                  <a:txBody>
                    <a:bodyPr/>
                    <a:lstStyle/>
                    <a:p>
                      <a:pPr>
                        <a:lnSpc>
                          <a:spcPct val="100000"/>
                        </a:lnSpc>
                      </a:pPr>
                      <a:r>
                        <a:rPr lang="en-US" sz="2000" b="0" strike="noStrike" spc="-1">
                          <a:solidFill>
                            <a:srgbClr val="000000"/>
                          </a:solidFill>
                          <a:latin typeface="Gill Sans MT"/>
                        </a:rPr>
                        <a:t>name</a:t>
                      </a:r>
                      <a:endParaRPr lang="en-US" sz="2000" b="0" strike="noStrike" spc="-1">
                        <a:latin typeface="Arial"/>
                      </a:endParaRPr>
                    </a:p>
                  </a:txBody>
                  <a:tcPr marL="84960" marR="84960">
                    <a:lnL w="12240">
                      <a:solidFill>
                        <a:srgbClr val="727CA3"/>
                      </a:solidFill>
                    </a:lnL>
                    <a:lnR w="12240">
                      <a:solidFill>
                        <a:srgbClr val="727CA3"/>
                      </a:solidFill>
                    </a:lnR>
                    <a:lnT w="12240">
                      <a:solidFill>
                        <a:srgbClr val="727CA3"/>
                      </a:solidFill>
                    </a:lnT>
                    <a:lnB w="12240">
                      <a:solidFill>
                        <a:srgbClr val="727CA3"/>
                      </a:solidFill>
                    </a:lnB>
                    <a:noFill/>
                  </a:tcPr>
                </a:tc>
                <a:tc>
                  <a:txBody>
                    <a:bodyPr/>
                    <a:lstStyle/>
                    <a:p>
                      <a:pPr>
                        <a:lnSpc>
                          <a:spcPct val="100000"/>
                        </a:lnSpc>
                      </a:pPr>
                      <a:r>
                        <a:rPr lang="en-US" sz="2000" b="0" strike="noStrike" spc="-1">
                          <a:solidFill>
                            <a:srgbClr val="000000"/>
                          </a:solidFill>
                          <a:latin typeface="Gill Sans MT"/>
                        </a:rPr>
                        <a:t>The name of the cookie.</a:t>
                      </a:r>
                      <a:endParaRPr lang="en-US" sz="2000" b="0" strike="noStrike" spc="-1">
                        <a:latin typeface="Arial"/>
                      </a:endParaRPr>
                    </a:p>
                  </a:txBody>
                  <a:tcPr marL="84960" marR="84960">
                    <a:lnL w="12240">
                      <a:solidFill>
                        <a:srgbClr val="727CA3"/>
                      </a:solidFill>
                    </a:lnL>
                    <a:lnR w="12240">
                      <a:solidFill>
                        <a:srgbClr val="727CA3"/>
                      </a:solidFill>
                    </a:lnR>
                    <a:lnT w="12240">
                      <a:solidFill>
                        <a:srgbClr val="727CA3"/>
                      </a:solidFill>
                    </a:lnT>
                    <a:lnB w="12240">
                      <a:solidFill>
                        <a:srgbClr val="727CA3"/>
                      </a:solidFill>
                    </a:lnB>
                    <a:noFill/>
                  </a:tcPr>
                </a:tc>
                <a:extLst>
                  <a:ext uri="{0D108BD9-81ED-4DB2-BD59-A6C34878D82A}">
                    <a16:rowId xmlns:a16="http://schemas.microsoft.com/office/drawing/2014/main" val="10001"/>
                  </a:ext>
                </a:extLst>
              </a:tr>
              <a:tr h="380880">
                <a:tc>
                  <a:txBody>
                    <a:bodyPr/>
                    <a:lstStyle/>
                    <a:p>
                      <a:pPr>
                        <a:lnSpc>
                          <a:spcPct val="100000"/>
                        </a:lnSpc>
                      </a:pPr>
                      <a:r>
                        <a:rPr lang="en-US" sz="2000" b="0" strike="noStrike" spc="-1">
                          <a:solidFill>
                            <a:srgbClr val="000000"/>
                          </a:solidFill>
                          <a:latin typeface="Gill Sans MT"/>
                        </a:rPr>
                        <a:t>value</a:t>
                      </a:r>
                      <a:endParaRPr lang="en-US" sz="2000" b="0" strike="noStrike" spc="-1">
                        <a:latin typeface="Arial"/>
                      </a:endParaRPr>
                    </a:p>
                  </a:txBody>
                  <a:tcPr marL="84960" marR="84960">
                    <a:lnL w="12240">
                      <a:solidFill>
                        <a:srgbClr val="727CA3"/>
                      </a:solidFill>
                    </a:lnL>
                    <a:lnR w="12240">
                      <a:solidFill>
                        <a:srgbClr val="727CA3"/>
                      </a:solidFill>
                    </a:lnR>
                    <a:lnT w="12240">
                      <a:solidFill>
                        <a:srgbClr val="727CA3"/>
                      </a:solidFill>
                    </a:lnT>
                    <a:lnB w="12240">
                      <a:solidFill>
                        <a:srgbClr val="727CA3"/>
                      </a:solidFill>
                    </a:lnB>
                    <a:noFill/>
                  </a:tcPr>
                </a:tc>
                <a:tc>
                  <a:txBody>
                    <a:bodyPr/>
                    <a:lstStyle/>
                    <a:p>
                      <a:pPr>
                        <a:lnSpc>
                          <a:spcPct val="100000"/>
                        </a:lnSpc>
                      </a:pPr>
                      <a:r>
                        <a:rPr lang="en-US" sz="2000" b="0" strike="noStrike" spc="-1">
                          <a:solidFill>
                            <a:srgbClr val="000000"/>
                          </a:solidFill>
                          <a:latin typeface="Gill Sans MT"/>
                        </a:rPr>
                        <a:t>The value of the cookie. </a:t>
                      </a:r>
                      <a:endParaRPr lang="en-US" sz="2000" b="0" strike="noStrike" spc="-1">
                        <a:latin typeface="Arial"/>
                      </a:endParaRPr>
                    </a:p>
                  </a:txBody>
                  <a:tcPr marL="84960" marR="84960">
                    <a:lnL w="12240">
                      <a:solidFill>
                        <a:srgbClr val="727CA3"/>
                      </a:solidFill>
                    </a:lnL>
                    <a:lnR w="12240">
                      <a:solidFill>
                        <a:srgbClr val="727CA3"/>
                      </a:solidFill>
                    </a:lnR>
                    <a:lnT w="12240">
                      <a:solidFill>
                        <a:srgbClr val="727CA3"/>
                      </a:solidFill>
                    </a:lnT>
                    <a:lnB w="12240">
                      <a:solidFill>
                        <a:srgbClr val="727CA3"/>
                      </a:solidFill>
                    </a:lnB>
                    <a:noFill/>
                  </a:tcPr>
                </a:tc>
                <a:extLst>
                  <a:ext uri="{0D108BD9-81ED-4DB2-BD59-A6C34878D82A}">
                    <a16:rowId xmlns:a16="http://schemas.microsoft.com/office/drawing/2014/main" val="10002"/>
                  </a:ext>
                </a:extLst>
              </a:tr>
              <a:tr h="1267560">
                <a:tc>
                  <a:txBody>
                    <a:bodyPr/>
                    <a:lstStyle/>
                    <a:p>
                      <a:pPr>
                        <a:lnSpc>
                          <a:spcPct val="100000"/>
                        </a:lnSpc>
                      </a:pPr>
                      <a:r>
                        <a:rPr lang="en-US" sz="2000" b="0" strike="noStrike" spc="-1">
                          <a:solidFill>
                            <a:srgbClr val="000000"/>
                          </a:solidFill>
                          <a:latin typeface="Gill Sans MT"/>
                        </a:rPr>
                        <a:t>expires</a:t>
                      </a:r>
                      <a:endParaRPr lang="en-US" sz="2000" b="0" strike="noStrike" spc="-1">
                        <a:latin typeface="Arial"/>
                      </a:endParaRPr>
                    </a:p>
                  </a:txBody>
                  <a:tcPr marL="84960" marR="84960">
                    <a:lnL w="12240">
                      <a:solidFill>
                        <a:srgbClr val="727CA3"/>
                      </a:solidFill>
                    </a:lnL>
                    <a:lnR w="12240">
                      <a:solidFill>
                        <a:srgbClr val="727CA3"/>
                      </a:solidFill>
                    </a:lnR>
                    <a:lnT w="12240">
                      <a:solidFill>
                        <a:srgbClr val="727CA3"/>
                      </a:solidFill>
                    </a:lnT>
                    <a:lnB w="12240">
                      <a:solidFill>
                        <a:srgbClr val="727CA3"/>
                      </a:solidFill>
                    </a:lnB>
                    <a:noFill/>
                  </a:tcPr>
                </a:tc>
                <a:tc>
                  <a:txBody>
                    <a:bodyPr/>
                    <a:lstStyle/>
                    <a:p>
                      <a:pPr>
                        <a:lnSpc>
                          <a:spcPct val="100000"/>
                        </a:lnSpc>
                      </a:pPr>
                      <a:r>
                        <a:rPr lang="en-US" sz="2000" b="0" strike="noStrike" spc="-1">
                          <a:solidFill>
                            <a:srgbClr val="000000"/>
                          </a:solidFill>
                          <a:latin typeface="Gill Sans MT"/>
                        </a:rPr>
                        <a:t>The expiry date in UNIX timestamp format. </a:t>
                      </a:r>
                      <a:endParaRPr lang="en-US" sz="2000" b="0" strike="noStrike" spc="-1">
                        <a:latin typeface="Arial"/>
                      </a:endParaRPr>
                    </a:p>
                    <a:p>
                      <a:pPr>
                        <a:lnSpc>
                          <a:spcPct val="100000"/>
                        </a:lnSpc>
                      </a:pPr>
                      <a:r>
                        <a:rPr lang="en-US" sz="2000" b="0" strike="noStrike" spc="-1">
                          <a:solidFill>
                            <a:srgbClr val="000000"/>
                          </a:solidFill>
                          <a:latin typeface="Gill Sans MT"/>
                        </a:rPr>
                        <a:t>This implies,  After this time cookie will become inaccessible. </a:t>
                      </a:r>
                      <a:endParaRPr lang="en-US" sz="2000" b="0" strike="noStrike" spc="-1">
                        <a:latin typeface="Arial"/>
                      </a:endParaRPr>
                    </a:p>
                    <a:p>
                      <a:pPr>
                        <a:lnSpc>
                          <a:spcPct val="100000"/>
                        </a:lnSpc>
                      </a:pPr>
                      <a:r>
                        <a:rPr lang="en-US" sz="2000" b="0" strike="noStrike" spc="-1">
                          <a:solidFill>
                            <a:srgbClr val="000000"/>
                          </a:solidFill>
                          <a:latin typeface="Gill Sans MT"/>
                        </a:rPr>
                        <a:t>The default value is 0.</a:t>
                      </a:r>
                      <a:endParaRPr lang="en-US" sz="2000" b="0" strike="noStrike" spc="-1">
                        <a:latin typeface="Arial"/>
                      </a:endParaRPr>
                    </a:p>
                  </a:txBody>
                  <a:tcPr marL="84960" marR="84960">
                    <a:lnL w="12240">
                      <a:solidFill>
                        <a:srgbClr val="727CA3"/>
                      </a:solidFill>
                    </a:lnL>
                    <a:lnR w="12240">
                      <a:solidFill>
                        <a:srgbClr val="727CA3"/>
                      </a:solidFill>
                    </a:lnR>
                    <a:lnT w="12240">
                      <a:solidFill>
                        <a:srgbClr val="727CA3"/>
                      </a:solidFill>
                    </a:lnT>
                    <a:lnB w="12240">
                      <a:solidFill>
                        <a:srgbClr val="727CA3"/>
                      </a:solidFill>
                    </a:lnB>
                    <a:noFill/>
                  </a:tcPr>
                </a:tc>
                <a:extLst>
                  <a:ext uri="{0D108BD9-81ED-4DB2-BD59-A6C34878D82A}">
                    <a16:rowId xmlns:a16="http://schemas.microsoft.com/office/drawing/2014/main" val="10003"/>
                  </a:ext>
                </a:extLst>
              </a:tr>
              <a:tr h="1267560">
                <a:tc>
                  <a:txBody>
                    <a:bodyPr/>
                    <a:lstStyle/>
                    <a:p>
                      <a:pPr>
                        <a:lnSpc>
                          <a:spcPct val="100000"/>
                        </a:lnSpc>
                      </a:pPr>
                      <a:r>
                        <a:rPr lang="en-US" sz="2000" b="0" strike="noStrike" spc="-1">
                          <a:solidFill>
                            <a:srgbClr val="000000"/>
                          </a:solidFill>
                          <a:latin typeface="Gill Sans MT"/>
                        </a:rPr>
                        <a:t>path</a:t>
                      </a:r>
                      <a:endParaRPr lang="en-US" sz="2000" b="0" strike="noStrike" spc="-1">
                        <a:latin typeface="Arial"/>
                      </a:endParaRPr>
                    </a:p>
                  </a:txBody>
                  <a:tcPr marL="84960" marR="84960">
                    <a:lnL w="12240">
                      <a:solidFill>
                        <a:srgbClr val="727CA3"/>
                      </a:solidFill>
                    </a:lnL>
                    <a:lnR w="12240">
                      <a:solidFill>
                        <a:srgbClr val="727CA3"/>
                      </a:solidFill>
                    </a:lnR>
                    <a:lnT w="12240">
                      <a:solidFill>
                        <a:srgbClr val="727CA3"/>
                      </a:solidFill>
                    </a:lnT>
                    <a:lnB w="12240">
                      <a:solidFill>
                        <a:srgbClr val="727CA3"/>
                      </a:solidFill>
                    </a:lnB>
                    <a:noFill/>
                  </a:tcPr>
                </a:tc>
                <a:tc>
                  <a:txBody>
                    <a:bodyPr/>
                    <a:lstStyle/>
                    <a:p>
                      <a:pPr>
                        <a:lnSpc>
                          <a:spcPct val="100000"/>
                        </a:lnSpc>
                      </a:pPr>
                      <a:r>
                        <a:rPr lang="en-US" sz="2000" b="0" strike="noStrike" spc="-1">
                          <a:solidFill>
                            <a:srgbClr val="000000"/>
                          </a:solidFill>
                          <a:latin typeface="Gill Sans MT"/>
                        </a:rPr>
                        <a:t>Specify the path on the server for which the cookie will be available. </a:t>
                      </a:r>
                      <a:endParaRPr lang="en-US" sz="2000" b="0" strike="noStrike" spc="-1">
                        <a:latin typeface="Arial"/>
                      </a:endParaRPr>
                    </a:p>
                    <a:p>
                      <a:pPr>
                        <a:lnSpc>
                          <a:spcPct val="100000"/>
                        </a:lnSpc>
                      </a:pPr>
                      <a:r>
                        <a:rPr lang="en-US" sz="2000" b="0" strike="noStrike" spc="-1">
                          <a:solidFill>
                            <a:srgbClr val="000000"/>
                          </a:solidFill>
                          <a:latin typeface="Gill Sans MT"/>
                        </a:rPr>
                        <a:t>If set to '/', the cookie will be available within the entire domain.</a:t>
                      </a:r>
                      <a:endParaRPr lang="en-US" sz="2000" b="0" strike="noStrike" spc="-1">
                        <a:latin typeface="Arial"/>
                      </a:endParaRPr>
                    </a:p>
                  </a:txBody>
                  <a:tcPr marL="84960" marR="84960">
                    <a:lnL w="12240">
                      <a:solidFill>
                        <a:srgbClr val="727CA3"/>
                      </a:solidFill>
                    </a:lnL>
                    <a:lnR w="12240">
                      <a:solidFill>
                        <a:srgbClr val="727CA3"/>
                      </a:solidFill>
                    </a:lnR>
                    <a:lnT w="12240">
                      <a:solidFill>
                        <a:srgbClr val="727CA3"/>
                      </a:solidFill>
                    </a:lnT>
                    <a:lnB w="12240">
                      <a:solidFill>
                        <a:srgbClr val="727CA3"/>
                      </a:solidFill>
                    </a:lnB>
                    <a:noFill/>
                  </a:tcPr>
                </a:tc>
                <a:extLst>
                  <a:ext uri="{0D108BD9-81ED-4DB2-BD59-A6C34878D82A}">
                    <a16:rowId xmlns:a16="http://schemas.microsoft.com/office/drawing/2014/main" val="10004"/>
                  </a:ext>
                </a:extLst>
              </a:tr>
              <a:tr h="972000">
                <a:tc>
                  <a:txBody>
                    <a:bodyPr/>
                    <a:lstStyle/>
                    <a:p>
                      <a:pPr>
                        <a:lnSpc>
                          <a:spcPct val="100000"/>
                        </a:lnSpc>
                      </a:pPr>
                      <a:r>
                        <a:rPr lang="en-US" sz="2000" b="0" strike="noStrike" spc="-1">
                          <a:solidFill>
                            <a:srgbClr val="000000"/>
                          </a:solidFill>
                          <a:latin typeface="Gill Sans MT"/>
                        </a:rPr>
                        <a:t>domain</a:t>
                      </a:r>
                      <a:endParaRPr lang="en-US" sz="2000" b="0" strike="noStrike" spc="-1">
                        <a:latin typeface="Arial"/>
                      </a:endParaRPr>
                    </a:p>
                  </a:txBody>
                  <a:tcPr marL="84960" marR="84960">
                    <a:lnL w="12240">
                      <a:solidFill>
                        <a:srgbClr val="727CA3"/>
                      </a:solidFill>
                    </a:lnL>
                    <a:lnR w="12240">
                      <a:solidFill>
                        <a:srgbClr val="727CA3"/>
                      </a:solidFill>
                    </a:lnR>
                    <a:lnT w="12240">
                      <a:solidFill>
                        <a:srgbClr val="727CA3"/>
                      </a:solidFill>
                    </a:lnT>
                    <a:lnB w="12240">
                      <a:solidFill>
                        <a:srgbClr val="727CA3"/>
                      </a:solidFill>
                    </a:lnB>
                    <a:noFill/>
                  </a:tcPr>
                </a:tc>
                <a:tc>
                  <a:txBody>
                    <a:bodyPr/>
                    <a:lstStyle/>
                    <a:p>
                      <a:pPr>
                        <a:lnSpc>
                          <a:spcPct val="100000"/>
                        </a:lnSpc>
                      </a:pPr>
                      <a:r>
                        <a:rPr lang="en-US" sz="2000" b="0" strike="noStrike" spc="-1">
                          <a:solidFill>
                            <a:srgbClr val="000000"/>
                          </a:solidFill>
                          <a:latin typeface="Gill Sans MT"/>
                        </a:rPr>
                        <a:t>Specify the domain for which the cookie is available to </a:t>
                      </a:r>
                      <a:endParaRPr lang="en-US" sz="2000" b="0" strike="noStrike" spc="-1">
                        <a:latin typeface="Arial"/>
                      </a:endParaRPr>
                    </a:p>
                    <a:p>
                      <a:pPr>
                        <a:lnSpc>
                          <a:spcPct val="100000"/>
                        </a:lnSpc>
                      </a:pPr>
                      <a:r>
                        <a:rPr lang="en-US" sz="2000" b="0" strike="noStrike" spc="-1">
                          <a:solidFill>
                            <a:srgbClr val="000000"/>
                          </a:solidFill>
                          <a:latin typeface="Gill Sans MT"/>
                        </a:rPr>
                        <a:t>e.g www.example.com.</a:t>
                      </a:r>
                      <a:endParaRPr lang="en-US" sz="2000" b="0" strike="noStrike" spc="-1">
                        <a:latin typeface="Arial"/>
                      </a:endParaRPr>
                    </a:p>
                  </a:txBody>
                  <a:tcPr marL="84960" marR="84960">
                    <a:lnL w="12240">
                      <a:solidFill>
                        <a:srgbClr val="727CA3"/>
                      </a:solidFill>
                    </a:lnL>
                    <a:lnR w="12240">
                      <a:solidFill>
                        <a:srgbClr val="727CA3"/>
                      </a:solidFill>
                    </a:lnR>
                    <a:lnT w="12240">
                      <a:solidFill>
                        <a:srgbClr val="727CA3"/>
                      </a:solidFill>
                    </a:lnT>
                    <a:lnB w="12240">
                      <a:solidFill>
                        <a:srgbClr val="727CA3"/>
                      </a:solidFill>
                    </a:lnB>
                    <a:noFill/>
                  </a:tcPr>
                </a:tc>
                <a:extLst>
                  <a:ext uri="{0D108BD9-81ED-4DB2-BD59-A6C34878D82A}">
                    <a16:rowId xmlns:a16="http://schemas.microsoft.com/office/drawing/2014/main" val="10005"/>
                  </a:ext>
                </a:extLst>
              </a:tr>
              <a:tr h="1563120">
                <a:tc>
                  <a:txBody>
                    <a:bodyPr/>
                    <a:lstStyle/>
                    <a:p>
                      <a:pPr>
                        <a:lnSpc>
                          <a:spcPct val="100000"/>
                        </a:lnSpc>
                      </a:pPr>
                      <a:r>
                        <a:rPr lang="en-US" sz="2000" b="0" strike="noStrike" spc="-1">
                          <a:solidFill>
                            <a:srgbClr val="000000"/>
                          </a:solidFill>
                          <a:latin typeface="Gill Sans MT"/>
                        </a:rPr>
                        <a:t>secure</a:t>
                      </a:r>
                      <a:endParaRPr lang="en-US" sz="2000" b="0" strike="noStrike" spc="-1">
                        <a:latin typeface="Arial"/>
                      </a:endParaRPr>
                    </a:p>
                  </a:txBody>
                  <a:tcPr marL="84960" marR="84960">
                    <a:lnL w="12240">
                      <a:solidFill>
                        <a:srgbClr val="727CA3"/>
                      </a:solidFill>
                    </a:lnL>
                    <a:lnR w="12240">
                      <a:solidFill>
                        <a:srgbClr val="727CA3"/>
                      </a:solidFill>
                    </a:lnR>
                    <a:lnT w="12240">
                      <a:solidFill>
                        <a:srgbClr val="727CA3"/>
                      </a:solidFill>
                    </a:lnT>
                    <a:lnB w="12240">
                      <a:solidFill>
                        <a:srgbClr val="727CA3"/>
                      </a:solidFill>
                    </a:lnB>
                    <a:noFill/>
                  </a:tcPr>
                </a:tc>
                <a:tc>
                  <a:txBody>
                    <a:bodyPr/>
                    <a:lstStyle/>
                    <a:p>
                      <a:pPr>
                        <a:lnSpc>
                          <a:spcPct val="100000"/>
                        </a:lnSpc>
                      </a:pPr>
                      <a:r>
                        <a:rPr lang="en-US" sz="2000" b="0" strike="noStrike" spc="-1">
                          <a:solidFill>
                            <a:srgbClr val="000000"/>
                          </a:solidFill>
                          <a:latin typeface="Gill Sans MT"/>
                        </a:rPr>
                        <a:t>This field, if present, indicates that the cookie should be sent only if a secure HTTPS connection exists.</a:t>
                      </a:r>
                      <a:endParaRPr lang="en-US" sz="2000" b="0" strike="noStrike" spc="-1">
                        <a:latin typeface="Arial"/>
                      </a:endParaRPr>
                    </a:p>
                    <a:p>
                      <a:pPr>
                        <a:lnSpc>
                          <a:spcPct val="100000"/>
                        </a:lnSpc>
                      </a:pPr>
                      <a:r>
                        <a:rPr lang="en-US" sz="2000" b="0" strike="noStrike" spc="-1">
                          <a:solidFill>
                            <a:srgbClr val="000000"/>
                          </a:solidFill>
                          <a:latin typeface="Gill Sans MT"/>
                        </a:rPr>
                        <a:t>Is a Keyword referring that the cookie will not be sent over a plain HTTP connection</a:t>
                      </a:r>
                      <a:endParaRPr lang="en-US" sz="2000" b="0" strike="noStrike" spc="-1">
                        <a:latin typeface="Arial"/>
                      </a:endParaRPr>
                    </a:p>
                  </a:txBody>
                  <a:tcPr marL="84960" marR="84960">
                    <a:lnL w="12240">
                      <a:solidFill>
                        <a:srgbClr val="727CA3"/>
                      </a:solidFill>
                    </a:lnL>
                    <a:lnR w="12240">
                      <a:solidFill>
                        <a:srgbClr val="727CA3"/>
                      </a:solidFill>
                    </a:lnR>
                    <a:lnT w="12240">
                      <a:solidFill>
                        <a:srgbClr val="727CA3"/>
                      </a:solidFill>
                    </a:lnT>
                    <a:lnB w="12240">
                      <a:solidFill>
                        <a:srgbClr val="727CA3"/>
                      </a:solidFill>
                    </a:lnB>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1825389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457200" y="152280"/>
            <a:ext cx="8228520" cy="98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464653"/>
                </a:solidFill>
                <a:latin typeface="Bookman Old Style"/>
                <a:ea typeface="DejaVu Sans"/>
              </a:rPr>
              <a:t>Accessing cookie </a:t>
            </a:r>
            <a:endParaRPr lang="en-US" sz="3200" b="0" strike="noStrike" spc="-1">
              <a:latin typeface="Arial"/>
            </a:endParaRPr>
          </a:p>
        </p:txBody>
      </p:sp>
      <p:sp>
        <p:nvSpPr>
          <p:cNvPr id="147" name="CustomShape 2"/>
          <p:cNvSpPr/>
          <p:nvPr/>
        </p:nvSpPr>
        <p:spPr>
          <a:xfrm>
            <a:off x="2898720" y="6356520"/>
            <a:ext cx="35042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b="0" strike="noStrike" spc="-1">
                <a:solidFill>
                  <a:srgbClr val="464653"/>
                </a:solidFill>
                <a:latin typeface="Gill Sans MT"/>
                <a:ea typeface="DejaVu Sans"/>
              </a:rPr>
              <a:t>Sessions and Cookies management in PHP</a:t>
            </a:r>
            <a:endParaRPr lang="en-US" sz="1400" b="0" strike="noStrike" spc="-1">
              <a:latin typeface="Arial"/>
            </a:endParaRPr>
          </a:p>
        </p:txBody>
      </p:sp>
      <p:sp>
        <p:nvSpPr>
          <p:cNvPr id="148" name="CustomShape 3"/>
          <p:cNvSpPr/>
          <p:nvPr/>
        </p:nvSpPr>
        <p:spPr>
          <a:xfrm>
            <a:off x="612720" y="6356520"/>
            <a:ext cx="19800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7046E787-23E3-4E29-968E-DF7FE8D3AA6E}" type="slidenum">
              <a:rPr lang="en-US" sz="1400" b="0" strike="noStrike" spc="-1">
                <a:solidFill>
                  <a:srgbClr val="464653"/>
                </a:solidFill>
                <a:latin typeface="Gill Sans MT"/>
                <a:ea typeface="DejaVu Sans"/>
              </a:rPr>
              <a:t>94</a:t>
            </a:fld>
            <a:endParaRPr lang="en-US" sz="1400" b="0" strike="noStrike" spc="-1">
              <a:latin typeface="Arial"/>
            </a:endParaRPr>
          </a:p>
        </p:txBody>
      </p:sp>
      <p:sp>
        <p:nvSpPr>
          <p:cNvPr id="149" name="CustomShape 4"/>
          <p:cNvSpPr/>
          <p:nvPr/>
        </p:nvSpPr>
        <p:spPr>
          <a:xfrm>
            <a:off x="457200" y="1143000"/>
            <a:ext cx="8228520" cy="493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3240" algn="just">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The PHP $_COOKIE super global variable is used to retrieve a cookie value.</a:t>
            </a:r>
            <a:endParaRPr lang="en-US" sz="2600" b="0" strike="noStrike" spc="-1">
              <a:latin typeface="Arial"/>
            </a:endParaRPr>
          </a:p>
        </p:txBody>
      </p:sp>
      <p:sp>
        <p:nvSpPr>
          <p:cNvPr id="150" name="CustomShape 5"/>
          <p:cNvSpPr/>
          <p:nvPr/>
        </p:nvSpPr>
        <p:spPr>
          <a:xfrm>
            <a:off x="1066680" y="1981080"/>
            <a:ext cx="7237800" cy="4967640"/>
          </a:xfrm>
          <a:prstGeom prst="rect">
            <a:avLst/>
          </a:prstGeom>
          <a:gradFill rotWithShape="0">
            <a:gsLst>
              <a:gs pos="0">
                <a:srgbClr val="F9FFCD"/>
              </a:gs>
              <a:gs pos="100000">
                <a:srgbClr val="FDFFEA"/>
              </a:gs>
            </a:gsLst>
            <a:lin ang="16200000"/>
          </a:gradFill>
          <a:ln w="9360">
            <a:solidFill>
              <a:srgbClr val="CFD775"/>
            </a:solidFill>
            <a:round/>
          </a:ln>
          <a:effectLst>
            <a:outerShdw dist="25560" dir="5400000">
              <a:srgbClr val="000000">
                <a:alpha val="40000"/>
              </a:srgbClr>
            </a:outerShdw>
          </a:effectLst>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000000"/>
                </a:solidFill>
                <a:latin typeface="Gill Sans MT"/>
                <a:ea typeface="DejaVu Sans"/>
              </a:rPr>
              <a:t>&lt;html&gt;</a:t>
            </a:r>
            <a:endParaRPr lang="en-US" sz="2000" b="0" strike="noStrike" spc="-1" dirty="0">
              <a:latin typeface="Arial"/>
            </a:endParaRPr>
          </a:p>
          <a:p>
            <a:pPr>
              <a:lnSpc>
                <a:spcPct val="100000"/>
              </a:lnSpc>
            </a:pPr>
            <a:r>
              <a:rPr lang="en-US" sz="2000" b="0" strike="noStrike" spc="-1" dirty="0">
                <a:solidFill>
                  <a:srgbClr val="000000"/>
                </a:solidFill>
                <a:latin typeface="Gill Sans MT"/>
                <a:ea typeface="DejaVu Sans"/>
              </a:rPr>
              <a:t>&lt;head&gt;&lt;title&gt;sample on cookie&lt;/title&gt;&lt;/head&gt;</a:t>
            </a:r>
            <a:endParaRPr lang="en-US" sz="2000" b="0" strike="noStrike" spc="-1" dirty="0">
              <a:latin typeface="Arial"/>
            </a:endParaRPr>
          </a:p>
          <a:p>
            <a:pPr>
              <a:lnSpc>
                <a:spcPct val="100000"/>
              </a:lnSpc>
            </a:pPr>
            <a:r>
              <a:rPr lang="en-US" sz="2000" b="0" strike="noStrike" spc="-1" dirty="0">
                <a:solidFill>
                  <a:srgbClr val="000000"/>
                </a:solidFill>
                <a:latin typeface="Gill Sans MT"/>
                <a:ea typeface="DejaVu Sans"/>
              </a:rPr>
              <a:t>&lt;body&gt;</a:t>
            </a:r>
            <a:endParaRPr lang="en-US" sz="2000" b="0" strike="noStrike" spc="-1" dirty="0">
              <a:latin typeface="Arial"/>
            </a:endParaRPr>
          </a:p>
          <a:p>
            <a:pPr>
              <a:lnSpc>
                <a:spcPct val="100000"/>
              </a:lnSpc>
            </a:pPr>
            <a:r>
              <a:rPr lang="en-US" sz="2000" b="0" strike="noStrike" spc="-1" dirty="0">
                <a:solidFill>
                  <a:srgbClr val="000000"/>
                </a:solidFill>
                <a:latin typeface="Gill Sans MT"/>
                <a:ea typeface="DejaVu Sans"/>
              </a:rPr>
              <a:t>&lt;?</a:t>
            </a:r>
            <a:r>
              <a:rPr lang="en-US" sz="2000" b="0" strike="noStrike" spc="-1" dirty="0" err="1">
                <a:solidFill>
                  <a:srgbClr val="000000"/>
                </a:solidFill>
                <a:latin typeface="Gill Sans MT"/>
                <a:ea typeface="DejaVu Sans"/>
              </a:rPr>
              <a:t>php</a:t>
            </a:r>
            <a:endParaRPr lang="en-US" sz="2000" b="0" strike="noStrike" spc="-1" dirty="0">
              <a:latin typeface="Arial"/>
            </a:endParaRPr>
          </a:p>
          <a:p>
            <a:pPr>
              <a:lnSpc>
                <a:spcPct val="100000"/>
              </a:lnSpc>
            </a:pPr>
            <a:r>
              <a:rPr lang="en-US" sz="2000" b="0" strike="noStrike" spc="-1" dirty="0">
                <a:solidFill>
                  <a:srgbClr val="000000"/>
                </a:solidFill>
                <a:latin typeface="Gill Sans MT"/>
                <a:ea typeface="DejaVu Sans"/>
              </a:rPr>
              <a:t>if(!</a:t>
            </a:r>
            <a:r>
              <a:rPr lang="en-US" sz="2000" b="0" strike="noStrike" spc="-1" dirty="0" err="1">
                <a:solidFill>
                  <a:srgbClr val="000000"/>
                </a:solidFill>
                <a:latin typeface="Gill Sans MT"/>
                <a:ea typeface="DejaVu Sans"/>
              </a:rPr>
              <a:t>isset</a:t>
            </a:r>
            <a:r>
              <a:rPr lang="en-US" sz="2000" b="0" strike="noStrike" spc="-1" dirty="0">
                <a:solidFill>
                  <a:srgbClr val="000000"/>
                </a:solidFill>
                <a:latin typeface="Gill Sans MT"/>
                <a:ea typeface="DejaVu Sans"/>
              </a:rPr>
              <a:t>($_COOKIE["username"])) </a:t>
            </a:r>
            <a:endParaRPr lang="en-US" sz="2000" b="0" strike="noStrike" spc="-1" dirty="0">
              <a:latin typeface="Arial"/>
            </a:endParaRPr>
          </a:p>
          <a:p>
            <a:pPr>
              <a:lnSpc>
                <a:spcPct val="100000"/>
              </a:lnSpc>
            </a:pPr>
            <a:r>
              <a:rPr lang="en-US" sz="2000" b="0" strike="noStrike" spc="-1" dirty="0">
                <a:solidFill>
                  <a:srgbClr val="000000"/>
                </a:solidFill>
                <a:latin typeface="Gill Sans MT"/>
                <a:ea typeface="DejaVu Sans"/>
              </a:rPr>
              <a:t>{</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r>
              <a:rPr lang="en-US" sz="2000" b="0" strike="noStrike" spc="-1" dirty="0" err="1">
                <a:solidFill>
                  <a:srgbClr val="000000"/>
                </a:solidFill>
                <a:latin typeface="Gill Sans MT"/>
                <a:ea typeface="DejaVu Sans"/>
              </a:rPr>
              <a:t>setcookie</a:t>
            </a:r>
            <a:r>
              <a:rPr lang="en-US" sz="2000" b="0" strike="noStrike" spc="-1" dirty="0">
                <a:solidFill>
                  <a:srgbClr val="000000"/>
                </a:solidFill>
                <a:latin typeface="Gill Sans MT"/>
                <a:ea typeface="DejaVu Sans"/>
              </a:rPr>
              <a:t>("username", "</a:t>
            </a:r>
            <a:r>
              <a:rPr lang="en-US" sz="2000" b="0" strike="noStrike" spc="-1" dirty="0" err="1">
                <a:solidFill>
                  <a:srgbClr val="000000"/>
                </a:solidFill>
                <a:latin typeface="Gill Sans MT"/>
                <a:ea typeface="DejaVu Sans"/>
              </a:rPr>
              <a:t>Abebe</a:t>
            </a:r>
            <a:r>
              <a:rPr lang="en-US" sz="2000" b="0" strike="noStrike" spc="-1" dirty="0">
                <a:solidFill>
                  <a:srgbClr val="000000"/>
                </a:solidFill>
                <a:latin typeface="Gill Sans MT"/>
                <a:ea typeface="DejaVu Sans"/>
              </a:rPr>
              <a:t>", time()+10*24*60*60);</a:t>
            </a:r>
            <a:endParaRPr lang="en-US" sz="2000" b="0" strike="noStrike" spc="-1" dirty="0">
              <a:latin typeface="Arial"/>
            </a:endParaRPr>
          </a:p>
          <a:p>
            <a:pPr>
              <a:lnSpc>
                <a:spcPct val="100000"/>
              </a:lnSpc>
            </a:pPr>
            <a:r>
              <a:rPr lang="en-US" sz="2000" b="0" strike="noStrike" spc="-1" dirty="0">
                <a:solidFill>
                  <a:srgbClr val="000000"/>
                </a:solidFill>
                <a:latin typeface="Gill Sans MT"/>
                <a:ea typeface="DejaVu Sans"/>
              </a:rPr>
              <a:t>} </a:t>
            </a:r>
            <a:endParaRPr lang="en-US" sz="2000" b="0" strike="noStrike" spc="-1" dirty="0">
              <a:latin typeface="Arial"/>
            </a:endParaRPr>
          </a:p>
          <a:p>
            <a:pPr>
              <a:lnSpc>
                <a:spcPct val="100000"/>
              </a:lnSpc>
            </a:pPr>
            <a:r>
              <a:rPr lang="en-US" sz="2000" b="0" strike="noStrike" spc="-1" dirty="0">
                <a:solidFill>
                  <a:srgbClr val="000000"/>
                </a:solidFill>
                <a:latin typeface="Gill Sans MT"/>
                <a:ea typeface="DejaVu Sans"/>
              </a:rPr>
              <a:t>else{</a:t>
            </a:r>
            <a:endParaRPr lang="en-US" sz="2000" b="0" strike="noStrike" spc="-1" dirty="0">
              <a:latin typeface="Arial"/>
            </a:endParaRPr>
          </a:p>
          <a:p>
            <a:pPr>
              <a:lnSpc>
                <a:spcPct val="100000"/>
              </a:lnSpc>
            </a:pPr>
            <a:r>
              <a:rPr lang="en-US" sz="2000" b="0" strike="noStrike" spc="-1" dirty="0">
                <a:solidFill>
                  <a:srgbClr val="FF0000"/>
                </a:solidFill>
                <a:latin typeface="Gill Sans MT"/>
                <a:ea typeface="DejaVu Sans"/>
              </a:rPr>
              <a:t>echo $_COOKIE["username"]; // used to access a cookie </a:t>
            </a:r>
            <a:endParaRPr lang="en-US" sz="2000" b="0" strike="noStrike" spc="-1" dirty="0">
              <a:latin typeface="Arial"/>
            </a:endParaRPr>
          </a:p>
          <a:p>
            <a:pPr>
              <a:lnSpc>
                <a:spcPct val="100000"/>
              </a:lnSpc>
            </a:pPr>
            <a:r>
              <a:rPr lang="en-US" sz="2000" b="0" strike="noStrike" spc="-1" dirty="0">
                <a:solidFill>
                  <a:srgbClr val="000000"/>
                </a:solidFill>
                <a:latin typeface="Gill Sans MT"/>
                <a:ea typeface="DejaVu Sans"/>
              </a:rPr>
              <a:t>}?&gt;</a:t>
            </a:r>
            <a:endParaRPr lang="en-US" sz="2000" b="0" strike="noStrike" spc="-1" dirty="0">
              <a:latin typeface="Arial"/>
            </a:endParaRPr>
          </a:p>
          <a:p>
            <a:pPr>
              <a:lnSpc>
                <a:spcPct val="100000"/>
              </a:lnSpc>
            </a:pPr>
            <a:r>
              <a:rPr lang="en-US" sz="2000" b="0" strike="noStrike" spc="-1" dirty="0">
                <a:solidFill>
                  <a:srgbClr val="000000"/>
                </a:solidFill>
                <a:latin typeface="Gill Sans MT"/>
                <a:ea typeface="DejaVu Sans"/>
              </a:rPr>
              <a:t>&lt;/body&gt;</a:t>
            </a:r>
            <a:endParaRPr lang="en-US" sz="2000" b="0" strike="noStrike" spc="-1" dirty="0">
              <a:latin typeface="Arial"/>
            </a:endParaRPr>
          </a:p>
          <a:p>
            <a:pPr>
              <a:lnSpc>
                <a:spcPct val="100000"/>
              </a:lnSpc>
            </a:pPr>
            <a:r>
              <a:rPr lang="en-US" sz="2000" b="0" strike="noStrike" spc="-1" dirty="0">
                <a:solidFill>
                  <a:srgbClr val="000000"/>
                </a:solidFill>
                <a:latin typeface="Gill Sans MT"/>
                <a:ea typeface="DejaVu Sans"/>
              </a:rPr>
              <a:t>&lt;/html&gt; </a:t>
            </a:r>
            <a:endParaRPr lang="en-US" sz="2000" b="0" strike="noStrike" spc="-1" dirty="0">
              <a:latin typeface="Arial"/>
            </a:endParaRPr>
          </a:p>
          <a:p>
            <a:pPr>
              <a:lnSpc>
                <a:spcPct val="100000"/>
              </a:lnSpc>
            </a:pPr>
            <a:endParaRPr lang="en-US" sz="2000" b="0" strike="noStrike" spc="-1" dirty="0">
              <a:latin typeface="Arial"/>
            </a:endParaRPr>
          </a:p>
        </p:txBody>
      </p:sp>
    </p:spTree>
    <p:extLst>
      <p:ext uri="{BB962C8B-B14F-4D97-AF65-F5344CB8AC3E}">
        <p14:creationId xmlns:p14="http://schemas.microsoft.com/office/powerpoint/2010/main" val="110884341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457200" y="152280"/>
            <a:ext cx="8228520" cy="98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100000"/>
              </a:lnSpc>
            </a:pPr>
            <a:r>
              <a:rPr lang="en-US" sz="3200" b="1" strike="noStrike" spc="-1">
                <a:solidFill>
                  <a:srgbClr val="464653"/>
                </a:solidFill>
                <a:latin typeface="Bookman Old Style"/>
                <a:ea typeface="DejaVu Sans"/>
              </a:rPr>
              <a:t>Check if Cookies are Enabled</a:t>
            </a:r>
            <a:endParaRPr lang="en-US" sz="3200" b="0" strike="noStrike" spc="-1">
              <a:latin typeface="Arial"/>
            </a:endParaRPr>
          </a:p>
        </p:txBody>
      </p:sp>
      <p:sp>
        <p:nvSpPr>
          <p:cNvPr id="152" name="CustomShape 2"/>
          <p:cNvSpPr/>
          <p:nvPr/>
        </p:nvSpPr>
        <p:spPr>
          <a:xfrm>
            <a:off x="2898720" y="6356520"/>
            <a:ext cx="35042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b="0" strike="noStrike" spc="-1">
                <a:solidFill>
                  <a:srgbClr val="464653"/>
                </a:solidFill>
                <a:latin typeface="Gill Sans MT"/>
                <a:ea typeface="DejaVu Sans"/>
              </a:rPr>
              <a:t>Sessions and Cookies management in PHP</a:t>
            </a:r>
            <a:endParaRPr lang="en-US" sz="1400" b="0" strike="noStrike" spc="-1">
              <a:latin typeface="Arial"/>
            </a:endParaRPr>
          </a:p>
        </p:txBody>
      </p:sp>
      <p:sp>
        <p:nvSpPr>
          <p:cNvPr id="153" name="CustomShape 3"/>
          <p:cNvSpPr/>
          <p:nvPr/>
        </p:nvSpPr>
        <p:spPr>
          <a:xfrm>
            <a:off x="612720" y="6356520"/>
            <a:ext cx="19800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17FD64B3-086B-4053-8541-7EF23FF08C11}" type="slidenum">
              <a:rPr lang="en-US" sz="1400" b="0" strike="noStrike" spc="-1">
                <a:solidFill>
                  <a:srgbClr val="464653"/>
                </a:solidFill>
                <a:latin typeface="Gill Sans MT"/>
                <a:ea typeface="DejaVu Sans"/>
              </a:rPr>
              <a:t>95</a:t>
            </a:fld>
            <a:endParaRPr lang="en-US" sz="1400" b="0" strike="noStrike" spc="-1">
              <a:latin typeface="Arial"/>
            </a:endParaRPr>
          </a:p>
        </p:txBody>
      </p:sp>
      <p:sp>
        <p:nvSpPr>
          <p:cNvPr id="154" name="CustomShape 4"/>
          <p:cNvSpPr/>
          <p:nvPr/>
        </p:nvSpPr>
        <p:spPr>
          <a:xfrm>
            <a:off x="457200" y="1219320"/>
            <a:ext cx="8228520" cy="493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74320" indent="-27324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count the $_COOKIE array variable</a:t>
            </a:r>
            <a:endParaRPr lang="en-US" sz="2600" b="0" strike="noStrike" spc="-1">
              <a:latin typeface="Arial"/>
            </a:endParaRPr>
          </a:p>
          <a:p>
            <a:pPr>
              <a:lnSpc>
                <a:spcPct val="100000"/>
              </a:lnSpc>
              <a:spcBef>
                <a:spcPts val="601"/>
              </a:spcBef>
            </a:pPr>
            <a:endParaRPr lang="en-US" sz="2600" b="0" strike="noStrike" spc="-1">
              <a:latin typeface="Arial"/>
            </a:endParaRPr>
          </a:p>
        </p:txBody>
      </p:sp>
      <p:sp>
        <p:nvSpPr>
          <p:cNvPr id="155" name="CustomShape 5"/>
          <p:cNvSpPr/>
          <p:nvPr/>
        </p:nvSpPr>
        <p:spPr>
          <a:xfrm>
            <a:off x="352440" y="1676520"/>
            <a:ext cx="7216920" cy="4663440"/>
          </a:xfrm>
          <a:prstGeom prst="rect">
            <a:avLst/>
          </a:prstGeom>
          <a:gradFill rotWithShape="0">
            <a:gsLst>
              <a:gs pos="0">
                <a:srgbClr val="F9FFCD"/>
              </a:gs>
              <a:gs pos="100000">
                <a:srgbClr val="FDFFEA"/>
              </a:gs>
            </a:gsLst>
            <a:lin ang="16200000"/>
          </a:gradFill>
          <a:ln w="9360">
            <a:solidFill>
              <a:srgbClr val="CFD775"/>
            </a:solidFill>
            <a:round/>
          </a:ln>
          <a:effectLst>
            <a:outerShdw dist="25560" dir="5400000">
              <a:srgbClr val="000000">
                <a:alpha val="40000"/>
              </a:srgbClr>
            </a:outerShdw>
          </a:effectLst>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0" strike="noStrike" spc="-1" dirty="0">
                <a:solidFill>
                  <a:srgbClr val="000000"/>
                </a:solidFill>
                <a:latin typeface="Gill Sans MT"/>
                <a:ea typeface="DejaVu Sans"/>
              </a:rPr>
              <a:t>&lt;?</a:t>
            </a:r>
            <a:r>
              <a:rPr lang="en-US" sz="2000" b="0" strike="noStrike" spc="-1" dirty="0" err="1">
                <a:solidFill>
                  <a:srgbClr val="000000"/>
                </a:solidFill>
                <a:latin typeface="Gill Sans MT"/>
                <a:ea typeface="DejaVu Sans"/>
              </a:rPr>
              <a:t>php</a:t>
            </a:r>
            <a:endParaRPr lang="en-US" sz="2000" b="0" strike="noStrike" spc="-1" dirty="0">
              <a:latin typeface="Arial"/>
            </a:endParaRPr>
          </a:p>
          <a:p>
            <a:pPr>
              <a:lnSpc>
                <a:spcPct val="100000"/>
              </a:lnSpc>
            </a:pPr>
            <a:r>
              <a:rPr lang="en-US" sz="2000" b="0" strike="noStrike" spc="-1" dirty="0" err="1">
                <a:solidFill>
                  <a:srgbClr val="000000"/>
                </a:solidFill>
                <a:latin typeface="Gill Sans MT"/>
                <a:ea typeface="DejaVu Sans"/>
              </a:rPr>
              <a:t>setcookie</a:t>
            </a:r>
            <a:r>
              <a:rPr lang="en-US" sz="2000" b="0" strike="noStrike" spc="-1" dirty="0">
                <a:solidFill>
                  <a:srgbClr val="000000"/>
                </a:solidFill>
                <a:latin typeface="Gill Sans MT"/>
                <a:ea typeface="DejaVu Sans"/>
              </a:rPr>
              <a:t>("username", "</a:t>
            </a:r>
            <a:r>
              <a:rPr lang="en-US" sz="2000" b="0" strike="noStrike" spc="-1" dirty="0" err="1">
                <a:solidFill>
                  <a:srgbClr val="000000"/>
                </a:solidFill>
                <a:latin typeface="Gill Sans MT"/>
                <a:ea typeface="DejaVu Sans"/>
              </a:rPr>
              <a:t>Abebe</a:t>
            </a:r>
            <a:r>
              <a:rPr lang="en-US" sz="2000" b="0" strike="noStrike" spc="-1" dirty="0">
                <a:solidFill>
                  <a:srgbClr val="000000"/>
                </a:solidFill>
                <a:latin typeface="Gill Sans MT"/>
                <a:ea typeface="DejaVu Sans"/>
              </a:rPr>
              <a:t>", time()+10*24*60*60);</a:t>
            </a:r>
            <a:endParaRPr lang="en-US" sz="2000" b="0" strike="noStrike" spc="-1" dirty="0">
              <a:latin typeface="Arial"/>
            </a:endParaRPr>
          </a:p>
          <a:p>
            <a:pPr>
              <a:lnSpc>
                <a:spcPct val="100000"/>
              </a:lnSpc>
            </a:pPr>
            <a:r>
              <a:rPr lang="en-US" sz="2000" b="0" strike="noStrike" spc="-1" dirty="0">
                <a:solidFill>
                  <a:srgbClr val="000000"/>
                </a:solidFill>
                <a:latin typeface="Gill Sans MT"/>
                <a:ea typeface="DejaVu Sans"/>
              </a:rPr>
              <a:t>?&gt;</a:t>
            </a:r>
            <a:endParaRPr lang="en-US" sz="2000" b="0" strike="noStrike" spc="-1" dirty="0">
              <a:latin typeface="Arial"/>
            </a:endParaRPr>
          </a:p>
          <a:p>
            <a:pPr>
              <a:lnSpc>
                <a:spcPct val="100000"/>
              </a:lnSpc>
            </a:pPr>
            <a:r>
              <a:rPr lang="en-US" sz="2000" b="0" strike="noStrike" spc="-1" dirty="0">
                <a:solidFill>
                  <a:srgbClr val="000000"/>
                </a:solidFill>
                <a:latin typeface="Gill Sans MT"/>
                <a:ea typeface="DejaVu Sans"/>
              </a:rPr>
              <a:t>&lt;html&gt;</a:t>
            </a:r>
            <a:endParaRPr lang="en-US" sz="2000" b="0" strike="noStrike" spc="-1" dirty="0">
              <a:latin typeface="Arial"/>
            </a:endParaRPr>
          </a:p>
          <a:p>
            <a:pPr>
              <a:lnSpc>
                <a:spcPct val="100000"/>
              </a:lnSpc>
            </a:pPr>
            <a:r>
              <a:rPr lang="en-US" sz="2000" b="0" strike="noStrike" spc="-1" dirty="0">
                <a:solidFill>
                  <a:srgbClr val="000000"/>
                </a:solidFill>
                <a:latin typeface="Gill Sans MT"/>
                <a:ea typeface="DejaVu Sans"/>
              </a:rPr>
              <a:t>&lt;body&gt;</a:t>
            </a:r>
            <a:endParaRPr lang="en-US" sz="2000" b="0" strike="noStrike" spc="-1" dirty="0">
              <a:latin typeface="Arial"/>
            </a:endParaRPr>
          </a:p>
          <a:p>
            <a:pPr>
              <a:lnSpc>
                <a:spcPct val="100000"/>
              </a:lnSpc>
            </a:pPr>
            <a:endParaRPr lang="en-US" sz="2000" b="0" strike="noStrike" spc="-1" dirty="0">
              <a:latin typeface="Arial"/>
            </a:endParaRPr>
          </a:p>
          <a:p>
            <a:pPr>
              <a:lnSpc>
                <a:spcPct val="100000"/>
              </a:lnSpc>
            </a:pPr>
            <a:r>
              <a:rPr lang="en-US" sz="2000" b="0" strike="noStrike" spc="-1" dirty="0">
                <a:solidFill>
                  <a:srgbClr val="000000"/>
                </a:solidFill>
                <a:latin typeface="Gill Sans MT"/>
                <a:ea typeface="DejaVu Sans"/>
              </a:rPr>
              <a:t>&lt;?</a:t>
            </a:r>
            <a:r>
              <a:rPr lang="en-US" sz="2000" b="0" strike="noStrike" spc="-1" dirty="0" err="1">
                <a:solidFill>
                  <a:srgbClr val="000000"/>
                </a:solidFill>
                <a:latin typeface="Gill Sans MT"/>
                <a:ea typeface="DejaVu Sans"/>
              </a:rPr>
              <a:t>php</a:t>
            </a:r>
            <a:endParaRPr lang="en-US" sz="2000" b="0" strike="noStrike" spc="-1" dirty="0">
              <a:latin typeface="Arial"/>
            </a:endParaRPr>
          </a:p>
          <a:p>
            <a:pPr>
              <a:lnSpc>
                <a:spcPct val="100000"/>
              </a:lnSpc>
            </a:pPr>
            <a:r>
              <a:rPr lang="en-US" sz="2000" b="0" strike="noStrike" spc="-1" dirty="0">
                <a:solidFill>
                  <a:srgbClr val="000000"/>
                </a:solidFill>
                <a:latin typeface="Gill Sans MT"/>
                <a:ea typeface="DejaVu Sans"/>
              </a:rPr>
              <a:t>if(count($_COOKIE) &gt; 0) {</a:t>
            </a:r>
            <a:endParaRPr lang="en-US" sz="2000" b="0" strike="noStrike" spc="-1" dirty="0">
              <a:latin typeface="Arial"/>
            </a:endParaRPr>
          </a:p>
          <a:p>
            <a:pPr>
              <a:lnSpc>
                <a:spcPct val="100000"/>
              </a:lnSpc>
            </a:pPr>
            <a:r>
              <a:rPr lang="en-US" sz="2000" b="0" strike="noStrike" spc="-1" dirty="0">
                <a:solidFill>
                  <a:srgbClr val="000000"/>
                </a:solidFill>
                <a:latin typeface="Gill Sans MT"/>
                <a:ea typeface="DejaVu Sans"/>
              </a:rPr>
              <a:t>    echo "Cookies are enabled.";</a:t>
            </a:r>
            <a:endParaRPr lang="en-US" sz="2000" b="0" strike="noStrike" spc="-1" dirty="0">
              <a:latin typeface="Arial"/>
            </a:endParaRPr>
          </a:p>
          <a:p>
            <a:pPr>
              <a:lnSpc>
                <a:spcPct val="100000"/>
              </a:lnSpc>
            </a:pPr>
            <a:r>
              <a:rPr lang="en-US" sz="2000" b="0" strike="noStrike" spc="-1" dirty="0">
                <a:solidFill>
                  <a:srgbClr val="000000"/>
                </a:solidFill>
                <a:latin typeface="Gill Sans MT"/>
                <a:ea typeface="DejaVu Sans"/>
              </a:rPr>
              <a:t>} else {</a:t>
            </a:r>
            <a:endParaRPr lang="en-US" sz="2000" b="0" strike="noStrike" spc="-1" dirty="0">
              <a:latin typeface="Arial"/>
            </a:endParaRPr>
          </a:p>
          <a:p>
            <a:pPr>
              <a:lnSpc>
                <a:spcPct val="100000"/>
              </a:lnSpc>
            </a:pPr>
            <a:r>
              <a:rPr lang="en-US" sz="2000" b="0" strike="noStrike" spc="-1" dirty="0">
                <a:solidFill>
                  <a:srgbClr val="000000"/>
                </a:solidFill>
                <a:latin typeface="Gill Sans MT"/>
                <a:ea typeface="DejaVu Sans"/>
              </a:rPr>
              <a:t>    echo "Cookies are disabled.";</a:t>
            </a:r>
            <a:endParaRPr lang="en-US" sz="2000" b="0" strike="noStrike" spc="-1" dirty="0">
              <a:latin typeface="Arial"/>
            </a:endParaRPr>
          </a:p>
          <a:p>
            <a:pPr>
              <a:lnSpc>
                <a:spcPct val="100000"/>
              </a:lnSpc>
            </a:pPr>
            <a:r>
              <a:rPr lang="en-US" sz="2000" b="0" strike="noStrike" spc="-1" dirty="0">
                <a:solidFill>
                  <a:srgbClr val="000000"/>
                </a:solidFill>
                <a:latin typeface="Gill Sans MT"/>
                <a:ea typeface="DejaVu Sans"/>
              </a:rPr>
              <a:t>}</a:t>
            </a:r>
            <a:endParaRPr lang="en-US" sz="2000" b="0" strike="noStrike" spc="-1" dirty="0">
              <a:latin typeface="Arial"/>
            </a:endParaRPr>
          </a:p>
          <a:p>
            <a:pPr>
              <a:lnSpc>
                <a:spcPct val="100000"/>
              </a:lnSpc>
            </a:pPr>
            <a:r>
              <a:rPr lang="en-US" sz="2000" b="0" strike="noStrike" spc="-1" dirty="0">
                <a:solidFill>
                  <a:srgbClr val="000000"/>
                </a:solidFill>
                <a:latin typeface="Gill Sans MT"/>
                <a:ea typeface="DejaVu Sans"/>
              </a:rPr>
              <a:t>?&gt;</a:t>
            </a:r>
            <a:endParaRPr lang="en-US" sz="2000" b="0" strike="noStrike" spc="-1" dirty="0">
              <a:latin typeface="Arial"/>
            </a:endParaRPr>
          </a:p>
          <a:p>
            <a:pPr>
              <a:lnSpc>
                <a:spcPct val="100000"/>
              </a:lnSpc>
            </a:pPr>
            <a:r>
              <a:rPr lang="en-US" sz="2000" b="0" strike="noStrike" spc="-1" dirty="0">
                <a:solidFill>
                  <a:srgbClr val="000000"/>
                </a:solidFill>
                <a:latin typeface="Gill Sans MT"/>
                <a:ea typeface="DejaVu Sans"/>
              </a:rPr>
              <a:t>&lt;/body&gt;</a:t>
            </a:r>
            <a:endParaRPr lang="en-US" sz="2000" b="0" strike="noStrike" spc="-1" dirty="0">
              <a:latin typeface="Arial"/>
            </a:endParaRPr>
          </a:p>
          <a:p>
            <a:pPr>
              <a:lnSpc>
                <a:spcPct val="100000"/>
              </a:lnSpc>
            </a:pPr>
            <a:r>
              <a:rPr lang="en-US" sz="2000" b="0" strike="noStrike" spc="-1" dirty="0">
                <a:solidFill>
                  <a:srgbClr val="000000"/>
                </a:solidFill>
                <a:latin typeface="Gill Sans MT"/>
                <a:ea typeface="DejaVu Sans"/>
              </a:rPr>
              <a:t>&lt;/html&gt;</a:t>
            </a:r>
            <a:endParaRPr lang="en-US" sz="2000" b="0" strike="noStrike" spc="-1" dirty="0">
              <a:latin typeface="Arial"/>
            </a:endParaRPr>
          </a:p>
        </p:txBody>
      </p:sp>
    </p:spTree>
    <p:extLst>
      <p:ext uri="{BB962C8B-B14F-4D97-AF65-F5344CB8AC3E}">
        <p14:creationId xmlns:p14="http://schemas.microsoft.com/office/powerpoint/2010/main" val="414400836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457200" y="152280"/>
            <a:ext cx="8228520" cy="98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100000"/>
              </a:lnSpc>
            </a:pPr>
            <a:r>
              <a:rPr lang="en-US" sz="3200" b="1" strike="noStrike" spc="-1">
                <a:solidFill>
                  <a:srgbClr val="464653"/>
                </a:solidFill>
                <a:latin typeface="Bookman Old Style"/>
                <a:ea typeface="DejaVu Sans"/>
              </a:rPr>
              <a:t>Removing Cookies</a:t>
            </a:r>
            <a:endParaRPr lang="en-US" sz="3200" b="0" strike="noStrike" spc="-1">
              <a:latin typeface="Arial"/>
            </a:endParaRPr>
          </a:p>
        </p:txBody>
      </p:sp>
      <p:sp>
        <p:nvSpPr>
          <p:cNvPr id="157" name="CustomShape 2"/>
          <p:cNvSpPr/>
          <p:nvPr/>
        </p:nvSpPr>
        <p:spPr>
          <a:xfrm>
            <a:off x="2898720" y="6356520"/>
            <a:ext cx="35042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b="0" strike="noStrike" spc="-1">
                <a:solidFill>
                  <a:srgbClr val="464653"/>
                </a:solidFill>
                <a:latin typeface="Gill Sans MT"/>
                <a:ea typeface="DejaVu Sans"/>
              </a:rPr>
              <a:t>Sessions and Cookies management in PHP</a:t>
            </a:r>
            <a:endParaRPr lang="en-US" sz="1400" b="0" strike="noStrike" spc="-1">
              <a:latin typeface="Arial"/>
            </a:endParaRPr>
          </a:p>
        </p:txBody>
      </p:sp>
      <p:sp>
        <p:nvSpPr>
          <p:cNvPr id="158" name="CustomShape 3"/>
          <p:cNvSpPr/>
          <p:nvPr/>
        </p:nvSpPr>
        <p:spPr>
          <a:xfrm>
            <a:off x="612720" y="6356520"/>
            <a:ext cx="19800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310E28A-C14C-46E0-9E49-8E43F4B30C32}" type="slidenum">
              <a:rPr lang="en-US" sz="1400" b="0" strike="noStrike" spc="-1">
                <a:solidFill>
                  <a:srgbClr val="464653"/>
                </a:solidFill>
                <a:latin typeface="Gill Sans MT"/>
                <a:ea typeface="DejaVu Sans"/>
              </a:rPr>
              <a:t>96</a:t>
            </a:fld>
            <a:endParaRPr lang="en-US" sz="1400" b="0" strike="noStrike" spc="-1">
              <a:latin typeface="Arial"/>
            </a:endParaRPr>
          </a:p>
        </p:txBody>
      </p:sp>
      <p:sp>
        <p:nvSpPr>
          <p:cNvPr id="159" name="CustomShape 4"/>
          <p:cNvSpPr/>
          <p:nvPr/>
        </p:nvSpPr>
        <p:spPr>
          <a:xfrm>
            <a:off x="457200" y="1219320"/>
            <a:ext cx="8228520" cy="493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spcBef>
                <a:spcPts val="601"/>
              </a:spcBef>
            </a:pPr>
            <a:r>
              <a:rPr lang="en-US" sz="2600" b="0" strike="noStrike" spc="-1">
                <a:solidFill>
                  <a:srgbClr val="000000"/>
                </a:solidFill>
                <a:latin typeface="Gill Sans MT"/>
                <a:ea typeface="DejaVu Sans"/>
              </a:rPr>
              <a:t>Cookies can be deleted by calling the </a:t>
            </a:r>
            <a:r>
              <a:rPr lang="en-US" sz="2600" b="1" i="1" strike="noStrike" spc="-1">
                <a:solidFill>
                  <a:srgbClr val="000000"/>
                </a:solidFill>
                <a:latin typeface="Gill Sans MT"/>
                <a:ea typeface="DejaVu Sans"/>
              </a:rPr>
              <a:t>setcookie()</a:t>
            </a:r>
            <a:r>
              <a:rPr lang="en-US" sz="2600" b="0" strike="noStrike" spc="-1">
                <a:solidFill>
                  <a:srgbClr val="000000"/>
                </a:solidFill>
                <a:latin typeface="Gill Sans MT"/>
                <a:ea typeface="DejaVu Sans"/>
              </a:rPr>
              <a:t> function with the cookie name and any value (such as an empty string) with expiration date set in the past, </a:t>
            </a:r>
            <a:endParaRPr lang="en-US" sz="2600" b="0" strike="noStrike" spc="-1">
              <a:latin typeface="Arial"/>
            </a:endParaRPr>
          </a:p>
          <a:p>
            <a:pPr>
              <a:lnSpc>
                <a:spcPct val="100000"/>
              </a:lnSpc>
              <a:spcBef>
                <a:spcPts val="601"/>
              </a:spcBef>
            </a:pPr>
            <a:endParaRPr lang="en-US" sz="2600" b="0" strike="noStrike" spc="-1">
              <a:latin typeface="Arial"/>
            </a:endParaRPr>
          </a:p>
          <a:p>
            <a:pPr>
              <a:lnSpc>
                <a:spcPct val="100000"/>
              </a:lnSpc>
              <a:spcBef>
                <a:spcPts val="601"/>
              </a:spcBef>
            </a:pPr>
            <a:endParaRPr lang="en-US" sz="2600" b="0" strike="noStrike" spc="-1">
              <a:latin typeface="Arial"/>
            </a:endParaRPr>
          </a:p>
        </p:txBody>
      </p:sp>
      <p:sp>
        <p:nvSpPr>
          <p:cNvPr id="160" name="CustomShape 5"/>
          <p:cNvSpPr/>
          <p:nvPr/>
        </p:nvSpPr>
        <p:spPr>
          <a:xfrm>
            <a:off x="84960" y="2819520"/>
            <a:ext cx="8294400" cy="2039400"/>
          </a:xfrm>
          <a:prstGeom prst="rect">
            <a:avLst/>
          </a:prstGeom>
          <a:gradFill rotWithShape="0">
            <a:gsLst>
              <a:gs pos="0">
                <a:srgbClr val="F9FFCD"/>
              </a:gs>
              <a:gs pos="100000">
                <a:srgbClr val="FDFFEA"/>
              </a:gs>
            </a:gsLst>
            <a:lin ang="16200000"/>
          </a:gradFill>
          <a:ln w="9360">
            <a:solidFill>
              <a:srgbClr val="CFD775"/>
            </a:solidFill>
            <a:round/>
          </a:ln>
          <a:effectLst>
            <a:outerShdw dist="25560" dir="5400000">
              <a:srgbClr val="000000">
                <a:alpha val="40000"/>
              </a:srgbClr>
            </a:outerShdw>
          </a:effectLst>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3200" b="0" strike="noStrike" spc="-1">
                <a:solidFill>
                  <a:srgbClr val="000000"/>
                </a:solidFill>
                <a:latin typeface="Gill Sans MT"/>
                <a:ea typeface="DejaVu Sans"/>
              </a:rPr>
              <a:t>&lt;?php</a:t>
            </a:r>
            <a:endParaRPr lang="en-US" sz="3200" b="0" strike="noStrike" spc="-1">
              <a:latin typeface="Arial"/>
            </a:endParaRPr>
          </a:p>
          <a:p>
            <a:pPr>
              <a:lnSpc>
                <a:spcPct val="100000"/>
              </a:lnSpc>
            </a:pPr>
            <a:r>
              <a:rPr lang="en-US" sz="3200" b="0" strike="noStrike" spc="-1">
                <a:solidFill>
                  <a:srgbClr val="000000"/>
                </a:solidFill>
                <a:latin typeface="Gill Sans MT"/>
                <a:ea typeface="DejaVu Sans"/>
              </a:rPr>
              <a:t>// Deleting a cookie</a:t>
            </a:r>
            <a:endParaRPr lang="en-US" sz="3200" b="0" strike="noStrike" spc="-1">
              <a:latin typeface="Arial"/>
            </a:endParaRPr>
          </a:p>
          <a:p>
            <a:pPr>
              <a:lnSpc>
                <a:spcPct val="100000"/>
              </a:lnSpc>
            </a:pPr>
            <a:r>
              <a:rPr lang="en-US" sz="3200" b="0" strike="noStrike" spc="-1">
                <a:solidFill>
                  <a:srgbClr val="000000"/>
                </a:solidFill>
                <a:latin typeface="Gill Sans MT"/>
                <a:ea typeface="DejaVu Sans"/>
              </a:rPr>
              <a:t>setcookie("username", "", time()-3600);</a:t>
            </a:r>
            <a:endParaRPr lang="en-US" sz="3200" b="0" strike="noStrike" spc="-1">
              <a:latin typeface="Arial"/>
            </a:endParaRPr>
          </a:p>
          <a:p>
            <a:pPr>
              <a:lnSpc>
                <a:spcPct val="100000"/>
              </a:lnSpc>
            </a:pPr>
            <a:r>
              <a:rPr lang="en-US" sz="3200" b="0" strike="noStrike" spc="-1">
                <a:solidFill>
                  <a:srgbClr val="000000"/>
                </a:solidFill>
                <a:latin typeface="Gill Sans MT"/>
                <a:ea typeface="DejaVu Sans"/>
              </a:rPr>
              <a:t>?&gt;</a:t>
            </a:r>
            <a:endParaRPr lang="en-US" sz="3200" b="0" strike="noStrike" spc="-1">
              <a:latin typeface="Arial"/>
            </a:endParaRPr>
          </a:p>
        </p:txBody>
      </p:sp>
    </p:spTree>
    <p:extLst>
      <p:ext uri="{BB962C8B-B14F-4D97-AF65-F5344CB8AC3E}">
        <p14:creationId xmlns:p14="http://schemas.microsoft.com/office/powerpoint/2010/main" val="30070682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457200" y="152280"/>
            <a:ext cx="8228520" cy="98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100000"/>
              </a:lnSpc>
            </a:pPr>
            <a:r>
              <a:rPr lang="en-US" sz="3200" b="0" strike="noStrike" spc="-1">
                <a:solidFill>
                  <a:srgbClr val="464653"/>
                </a:solidFill>
                <a:latin typeface="Bookman Old Style"/>
                <a:ea typeface="DejaVu Sans"/>
              </a:rPr>
              <a:t>Scope of cookies</a:t>
            </a:r>
            <a:endParaRPr lang="en-US" sz="3200" b="0" strike="noStrike" spc="-1">
              <a:latin typeface="Arial"/>
            </a:endParaRPr>
          </a:p>
        </p:txBody>
      </p:sp>
      <p:sp>
        <p:nvSpPr>
          <p:cNvPr id="162" name="CustomShape 2"/>
          <p:cNvSpPr/>
          <p:nvPr/>
        </p:nvSpPr>
        <p:spPr>
          <a:xfrm>
            <a:off x="2898720" y="6356520"/>
            <a:ext cx="35042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b="0" strike="noStrike" spc="-1">
                <a:solidFill>
                  <a:srgbClr val="464653"/>
                </a:solidFill>
                <a:latin typeface="Gill Sans MT"/>
                <a:ea typeface="DejaVu Sans"/>
              </a:rPr>
              <a:t>Sessions and Cookies management in PHP</a:t>
            </a:r>
            <a:endParaRPr lang="en-US" sz="1400" b="0" strike="noStrike" spc="-1">
              <a:latin typeface="Arial"/>
            </a:endParaRPr>
          </a:p>
        </p:txBody>
      </p:sp>
      <p:sp>
        <p:nvSpPr>
          <p:cNvPr id="163" name="CustomShape 3"/>
          <p:cNvSpPr/>
          <p:nvPr/>
        </p:nvSpPr>
        <p:spPr>
          <a:xfrm>
            <a:off x="612720" y="6356520"/>
            <a:ext cx="19800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34BBBD17-3146-4E4C-942E-D8DEF8FFC99B}" type="slidenum">
              <a:rPr lang="en-US" sz="1400" b="0" strike="noStrike" spc="-1">
                <a:solidFill>
                  <a:srgbClr val="464653"/>
                </a:solidFill>
                <a:latin typeface="Gill Sans MT"/>
                <a:ea typeface="DejaVu Sans"/>
              </a:rPr>
              <a:t>97</a:t>
            </a:fld>
            <a:endParaRPr lang="en-US" sz="1400" b="0" strike="noStrike" spc="-1">
              <a:latin typeface="Arial"/>
            </a:endParaRPr>
          </a:p>
        </p:txBody>
      </p:sp>
      <p:sp>
        <p:nvSpPr>
          <p:cNvPr id="164" name="CustomShape 4"/>
          <p:cNvSpPr/>
          <p:nvPr/>
        </p:nvSpPr>
        <p:spPr>
          <a:xfrm>
            <a:off x="304920" y="1219320"/>
            <a:ext cx="8685720" cy="5028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3240">
              <a:lnSpc>
                <a:spcPct val="100000"/>
              </a:lnSpc>
              <a:spcBef>
                <a:spcPts val="601"/>
              </a:spcBef>
              <a:buClr>
                <a:srgbClr val="727CA3"/>
              </a:buClr>
              <a:buSzPct val="76000"/>
              <a:buFont typeface="Wingdings 3" charset="2"/>
              <a:buChar char=""/>
            </a:pPr>
            <a:r>
              <a:rPr lang="en-US" sz="2600" b="0" strike="noStrike" spc="-1" dirty="0">
                <a:solidFill>
                  <a:srgbClr val="000000"/>
                </a:solidFill>
                <a:latin typeface="Gill Sans MT"/>
                <a:ea typeface="DejaVu Sans"/>
              </a:rPr>
              <a:t>Cookies can only be read from the site from which they were set</a:t>
            </a:r>
            <a:endParaRPr lang="en-US" sz="2600" b="0" strike="noStrike" spc="-1" dirty="0">
              <a:latin typeface="Arial"/>
            </a:endParaRPr>
          </a:p>
          <a:p>
            <a:pPr marL="274320" indent="-273240">
              <a:lnSpc>
                <a:spcPct val="100000"/>
              </a:lnSpc>
              <a:spcBef>
                <a:spcPts val="601"/>
              </a:spcBef>
              <a:buClr>
                <a:srgbClr val="727CA3"/>
              </a:buClr>
              <a:buSzPct val="76000"/>
              <a:buFont typeface="Wingdings 3" charset="2"/>
              <a:buChar char=""/>
            </a:pPr>
            <a:r>
              <a:rPr lang="en-US" sz="2600" b="0" strike="noStrike" spc="-1" dirty="0">
                <a:solidFill>
                  <a:srgbClr val="FF0000"/>
                </a:solidFill>
                <a:latin typeface="Gill Sans MT"/>
                <a:ea typeface="DejaVu Sans"/>
              </a:rPr>
              <a:t>this helps to ensure that one can not steal cookies (and thus identities) through hostile websites</a:t>
            </a:r>
            <a:endParaRPr lang="en-US" sz="2600" b="0" strike="noStrike" spc="-1" dirty="0">
              <a:latin typeface="Arial"/>
            </a:endParaRPr>
          </a:p>
          <a:p>
            <a:pPr>
              <a:lnSpc>
                <a:spcPct val="100000"/>
              </a:lnSpc>
              <a:spcBef>
                <a:spcPts val="601"/>
              </a:spcBef>
            </a:pPr>
            <a:endParaRPr lang="en-US" sz="2600" b="0" strike="noStrike" spc="-1" dirty="0">
              <a:latin typeface="Arial"/>
            </a:endParaRPr>
          </a:p>
        </p:txBody>
      </p:sp>
    </p:spTree>
    <p:extLst>
      <p:ext uri="{BB962C8B-B14F-4D97-AF65-F5344CB8AC3E}">
        <p14:creationId xmlns:p14="http://schemas.microsoft.com/office/powerpoint/2010/main" val="211182170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457200" y="152280"/>
            <a:ext cx="8228520" cy="98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100000"/>
              </a:lnSpc>
            </a:pPr>
            <a:r>
              <a:rPr lang="en-US" sz="3200" b="0" strike="noStrike" spc="-1">
                <a:solidFill>
                  <a:srgbClr val="464653"/>
                </a:solidFill>
                <a:latin typeface="Bookman Old Style"/>
                <a:ea typeface="DejaVu Sans"/>
              </a:rPr>
              <a:t>Cookies and their use</a:t>
            </a:r>
            <a:endParaRPr lang="en-US" sz="3200" b="0" strike="noStrike" spc="-1">
              <a:latin typeface="Arial"/>
            </a:endParaRPr>
          </a:p>
        </p:txBody>
      </p:sp>
      <p:sp>
        <p:nvSpPr>
          <p:cNvPr id="166" name="CustomShape 2"/>
          <p:cNvSpPr/>
          <p:nvPr/>
        </p:nvSpPr>
        <p:spPr>
          <a:xfrm>
            <a:off x="2898720" y="6356520"/>
            <a:ext cx="35042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b="0" strike="noStrike" spc="-1">
                <a:solidFill>
                  <a:srgbClr val="464653"/>
                </a:solidFill>
                <a:latin typeface="Gill Sans MT"/>
                <a:ea typeface="DejaVu Sans"/>
              </a:rPr>
              <a:t>Sessions and Cookies management in PHP</a:t>
            </a:r>
            <a:endParaRPr lang="en-US" sz="1400" b="0" strike="noStrike" spc="-1">
              <a:latin typeface="Arial"/>
            </a:endParaRPr>
          </a:p>
        </p:txBody>
      </p:sp>
      <p:sp>
        <p:nvSpPr>
          <p:cNvPr id="167" name="CustomShape 3"/>
          <p:cNvSpPr/>
          <p:nvPr/>
        </p:nvSpPr>
        <p:spPr>
          <a:xfrm>
            <a:off x="612720" y="6356520"/>
            <a:ext cx="19800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AC48B301-B66A-4B03-957A-4E8881F55A77}" type="slidenum">
              <a:rPr lang="en-US" sz="1400" b="0" strike="noStrike" spc="-1">
                <a:solidFill>
                  <a:srgbClr val="464653"/>
                </a:solidFill>
                <a:latin typeface="Gill Sans MT"/>
                <a:ea typeface="DejaVu Sans"/>
              </a:rPr>
              <a:t>98</a:t>
            </a:fld>
            <a:endParaRPr lang="en-US" sz="1400" b="0" strike="noStrike" spc="-1">
              <a:latin typeface="Arial"/>
            </a:endParaRPr>
          </a:p>
        </p:txBody>
      </p:sp>
      <p:sp>
        <p:nvSpPr>
          <p:cNvPr id="168" name="CustomShape 4"/>
          <p:cNvSpPr/>
          <p:nvPr/>
        </p:nvSpPr>
        <p:spPr>
          <a:xfrm>
            <a:off x="152280" y="1219320"/>
            <a:ext cx="8762040" cy="510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324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Shopping cart</a:t>
            </a:r>
            <a:endParaRPr lang="en-US" sz="2600" b="0" strike="noStrike" spc="-1">
              <a:latin typeface="Arial"/>
            </a:endParaRPr>
          </a:p>
          <a:p>
            <a:pPr marL="548640" lvl="1" indent="-273240">
              <a:lnSpc>
                <a:spcPct val="100000"/>
              </a:lnSpc>
              <a:spcBef>
                <a:spcPts val="499"/>
              </a:spcBef>
              <a:buClr>
                <a:srgbClr val="9FB8CD"/>
              </a:buClr>
              <a:buSzPct val="76000"/>
              <a:buFont typeface="Wingdings 3" charset="2"/>
              <a:buChar char=""/>
            </a:pPr>
            <a:r>
              <a:rPr lang="en-US" sz="2300" b="0" strike="noStrike" spc="-1">
                <a:solidFill>
                  <a:srgbClr val="464653"/>
                </a:solidFill>
                <a:latin typeface="Gill Sans MT"/>
                <a:ea typeface="DejaVu Sans"/>
              </a:rPr>
              <a:t>when the front page appears, set a new (empty) cookie</a:t>
            </a:r>
            <a:endParaRPr lang="en-US" sz="2300" b="0" strike="noStrike" spc="-1">
              <a:latin typeface="Arial"/>
            </a:endParaRPr>
          </a:p>
          <a:p>
            <a:pPr marL="548640" lvl="1" indent="-273240">
              <a:lnSpc>
                <a:spcPct val="100000"/>
              </a:lnSpc>
              <a:spcBef>
                <a:spcPts val="499"/>
              </a:spcBef>
              <a:buClr>
                <a:srgbClr val="9FB8CD"/>
              </a:buClr>
              <a:buSzPct val="76000"/>
              <a:buFont typeface="Wingdings 3" charset="2"/>
              <a:buChar char=""/>
            </a:pPr>
            <a:r>
              <a:rPr lang="en-US" sz="2300" b="0" strike="noStrike" spc="-1">
                <a:solidFill>
                  <a:srgbClr val="464653"/>
                </a:solidFill>
                <a:latin typeface="Gill Sans MT"/>
                <a:ea typeface="DejaVu Sans"/>
              </a:rPr>
              <a:t>items are added by updating the cookie</a:t>
            </a:r>
            <a:endParaRPr lang="en-US" sz="2300" b="0" strike="noStrike" spc="-1">
              <a:latin typeface="Arial"/>
            </a:endParaRPr>
          </a:p>
          <a:p>
            <a:pPr marL="548640" lvl="1" indent="-273240">
              <a:lnSpc>
                <a:spcPct val="100000"/>
              </a:lnSpc>
              <a:spcBef>
                <a:spcPts val="499"/>
              </a:spcBef>
              <a:buClr>
                <a:srgbClr val="9FB8CD"/>
              </a:buClr>
              <a:buSzPct val="76000"/>
              <a:buFont typeface="Wingdings 3" charset="2"/>
              <a:buChar char=""/>
            </a:pPr>
            <a:r>
              <a:rPr lang="en-US" sz="2300" b="0" i="1" strike="noStrike" spc="-1">
                <a:solidFill>
                  <a:srgbClr val="464653"/>
                </a:solidFill>
                <a:latin typeface="Gill Sans MT"/>
                <a:ea typeface="DejaVu Sans"/>
              </a:rPr>
              <a:t>alternatively, one can store goods in the server’s database and just store an ID in the cookie that points to your basket</a:t>
            </a:r>
            <a:endParaRPr lang="en-US" sz="2300" b="0" strike="noStrike" spc="-1">
              <a:latin typeface="Arial"/>
            </a:endParaRPr>
          </a:p>
          <a:p>
            <a:pPr marL="274320" indent="-273240">
              <a:lnSpc>
                <a:spcPct val="100000"/>
              </a:lnSpc>
              <a:spcBef>
                <a:spcPts val="601"/>
              </a:spcBef>
              <a:buClr>
                <a:srgbClr val="727CA3"/>
              </a:buClr>
              <a:buSzPct val="76000"/>
              <a:buFont typeface="Wingdings 3" charset="2"/>
              <a:buChar char=""/>
            </a:pPr>
            <a:r>
              <a:rPr lang="en-US" sz="2600" b="0" strike="noStrike" spc="-1">
                <a:solidFill>
                  <a:srgbClr val="000000"/>
                </a:solidFill>
                <a:latin typeface="Gill Sans MT"/>
                <a:ea typeface="DejaVu Sans"/>
              </a:rPr>
              <a:t>Login</a:t>
            </a:r>
            <a:endParaRPr lang="en-US" sz="2600" b="0" strike="noStrike" spc="-1">
              <a:latin typeface="Arial"/>
            </a:endParaRPr>
          </a:p>
          <a:p>
            <a:pPr marL="548640" lvl="1" indent="-273240">
              <a:lnSpc>
                <a:spcPct val="100000"/>
              </a:lnSpc>
              <a:spcBef>
                <a:spcPts val="499"/>
              </a:spcBef>
              <a:buClr>
                <a:srgbClr val="9FB8CD"/>
              </a:buClr>
              <a:buSzPct val="76000"/>
              <a:buFont typeface="Wingdings 3" charset="2"/>
              <a:buChar char=""/>
            </a:pPr>
            <a:r>
              <a:rPr lang="en-US" sz="2300" b="0" strike="noStrike" spc="-1">
                <a:solidFill>
                  <a:srgbClr val="464653"/>
                </a:solidFill>
                <a:latin typeface="Gill Sans MT"/>
                <a:ea typeface="DejaVu Sans"/>
              </a:rPr>
              <a:t>user inputs name and password into a form</a:t>
            </a:r>
            <a:endParaRPr lang="en-US" sz="2300" b="0" strike="noStrike" spc="-1">
              <a:latin typeface="Arial"/>
            </a:endParaRPr>
          </a:p>
          <a:p>
            <a:pPr marL="548640" lvl="1" indent="-273240">
              <a:lnSpc>
                <a:spcPct val="100000"/>
              </a:lnSpc>
              <a:spcBef>
                <a:spcPts val="499"/>
              </a:spcBef>
              <a:buClr>
                <a:srgbClr val="9FB8CD"/>
              </a:buClr>
              <a:buSzPct val="76000"/>
              <a:buFont typeface="Wingdings 3" charset="2"/>
              <a:buChar char=""/>
            </a:pPr>
            <a:r>
              <a:rPr lang="en-US" sz="2300" b="0" i="1" strike="noStrike" spc="-1">
                <a:solidFill>
                  <a:srgbClr val="464653"/>
                </a:solidFill>
                <a:latin typeface="Gill Sans MT"/>
                <a:ea typeface="DejaVu Sans"/>
              </a:rPr>
              <a:t>after the combination has been verified, it sends a cookie to the user that identifies the user to the system</a:t>
            </a:r>
            <a:endParaRPr lang="en-US" sz="2300" b="0" strike="noStrike" spc="-1">
              <a:latin typeface="Arial"/>
            </a:endParaRPr>
          </a:p>
          <a:p>
            <a:pPr marL="548640" lvl="1" indent="-273240">
              <a:lnSpc>
                <a:spcPct val="100000"/>
              </a:lnSpc>
              <a:spcBef>
                <a:spcPts val="499"/>
              </a:spcBef>
              <a:buClr>
                <a:srgbClr val="9FB8CD"/>
              </a:buClr>
              <a:buSzPct val="76000"/>
              <a:buFont typeface="Wingdings 3" charset="2"/>
              <a:buChar char=""/>
            </a:pPr>
            <a:r>
              <a:rPr lang="en-US" sz="2300" b="0" strike="noStrike" spc="-1">
                <a:solidFill>
                  <a:srgbClr val="464653"/>
                </a:solidFill>
                <a:latin typeface="Gill Sans MT"/>
                <a:ea typeface="DejaVu Sans"/>
              </a:rPr>
              <a:t>next time the user visits the page, the web server checks if there is a cookie, and if so the user is identified</a:t>
            </a:r>
            <a:endParaRPr lang="en-US" sz="2300" b="0" strike="noStrike" spc="-1">
              <a:latin typeface="Arial"/>
            </a:endParaRPr>
          </a:p>
          <a:p>
            <a:pPr>
              <a:lnSpc>
                <a:spcPct val="100000"/>
              </a:lnSpc>
              <a:spcBef>
                <a:spcPts val="601"/>
              </a:spcBef>
            </a:pPr>
            <a:endParaRPr lang="en-US" sz="2300" b="0" strike="noStrike" spc="-1">
              <a:latin typeface="Arial"/>
            </a:endParaRPr>
          </a:p>
        </p:txBody>
      </p:sp>
    </p:spTree>
    <p:extLst>
      <p:ext uri="{BB962C8B-B14F-4D97-AF65-F5344CB8AC3E}">
        <p14:creationId xmlns:p14="http://schemas.microsoft.com/office/powerpoint/2010/main" val="349196004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457200" y="152280"/>
            <a:ext cx="8228520" cy="98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100000"/>
              </a:lnSpc>
            </a:pPr>
            <a:r>
              <a:rPr lang="en-US" sz="3200" b="0" strike="noStrike" spc="-1">
                <a:solidFill>
                  <a:srgbClr val="464653"/>
                </a:solidFill>
                <a:latin typeface="Bookman Old Style"/>
                <a:ea typeface="DejaVu Sans"/>
              </a:rPr>
              <a:t>Criticism of cookies</a:t>
            </a:r>
            <a:endParaRPr lang="en-US" sz="3200" b="0" strike="noStrike" spc="-1">
              <a:latin typeface="Arial"/>
            </a:endParaRPr>
          </a:p>
        </p:txBody>
      </p:sp>
      <p:sp>
        <p:nvSpPr>
          <p:cNvPr id="170" name="CustomShape 2"/>
          <p:cNvSpPr/>
          <p:nvPr/>
        </p:nvSpPr>
        <p:spPr>
          <a:xfrm>
            <a:off x="2898720" y="6356520"/>
            <a:ext cx="35042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400" b="0" strike="noStrike" spc="-1">
                <a:solidFill>
                  <a:srgbClr val="464653"/>
                </a:solidFill>
                <a:latin typeface="Gill Sans MT"/>
                <a:ea typeface="DejaVu Sans"/>
              </a:rPr>
              <a:t>Sessions and Cookies management in PHP</a:t>
            </a:r>
            <a:endParaRPr lang="en-US" sz="1400" b="0" strike="noStrike" spc="-1">
              <a:latin typeface="Arial"/>
            </a:endParaRPr>
          </a:p>
        </p:txBody>
      </p:sp>
      <p:sp>
        <p:nvSpPr>
          <p:cNvPr id="171" name="CustomShape 3"/>
          <p:cNvSpPr/>
          <p:nvPr/>
        </p:nvSpPr>
        <p:spPr>
          <a:xfrm>
            <a:off x="612720" y="6356520"/>
            <a:ext cx="19800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6A602427-D281-4365-8783-ADC7302FB164}" type="slidenum">
              <a:rPr lang="en-US" sz="1400" b="0" strike="noStrike" spc="-1">
                <a:solidFill>
                  <a:srgbClr val="464653"/>
                </a:solidFill>
                <a:latin typeface="Gill Sans MT"/>
                <a:ea typeface="DejaVu Sans"/>
              </a:rPr>
              <a:t>99</a:t>
            </a:fld>
            <a:endParaRPr lang="en-US" sz="1400" b="0" strike="noStrike" spc="-1">
              <a:latin typeface="Arial"/>
            </a:endParaRPr>
          </a:p>
        </p:txBody>
      </p:sp>
      <p:sp>
        <p:nvSpPr>
          <p:cNvPr id="172" name="CustomShape 4"/>
          <p:cNvSpPr/>
          <p:nvPr/>
        </p:nvSpPr>
        <p:spPr>
          <a:xfrm>
            <a:off x="228600" y="1219320"/>
            <a:ext cx="8914320" cy="510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74320" indent="-273240" algn="just">
              <a:lnSpc>
                <a:spcPct val="100000"/>
              </a:lnSpc>
              <a:spcBef>
                <a:spcPts val="601"/>
              </a:spcBef>
              <a:buClr>
                <a:srgbClr val="727CA3"/>
              </a:buClr>
              <a:buSzPct val="76000"/>
              <a:buFont typeface="Wingdings 3" charset="2"/>
              <a:buChar char=""/>
            </a:pPr>
            <a:r>
              <a:rPr lang="en-US" sz="2800" b="0" strike="noStrike" spc="-1">
                <a:solidFill>
                  <a:srgbClr val="000000"/>
                </a:solidFill>
                <a:latin typeface="Gill Sans MT"/>
                <a:ea typeface="DejaVu Sans"/>
              </a:rPr>
              <a:t>One can not be completely anonymous on the net</a:t>
            </a:r>
            <a:endParaRPr lang="en-US" sz="2800" b="0" strike="noStrike" spc="-1">
              <a:latin typeface="Arial"/>
            </a:endParaRPr>
          </a:p>
          <a:p>
            <a:pPr marL="548640" lvl="1" indent="-273240" algn="just">
              <a:lnSpc>
                <a:spcPct val="100000"/>
              </a:lnSpc>
              <a:spcBef>
                <a:spcPts val="499"/>
              </a:spcBef>
              <a:buClr>
                <a:srgbClr val="9FB8CD"/>
              </a:buClr>
              <a:buSzPct val="76000"/>
              <a:buFont typeface="Wingdings 3" charset="2"/>
              <a:buChar char=""/>
            </a:pPr>
            <a:r>
              <a:rPr lang="en-US" sz="2400" b="0" strike="noStrike" spc="-1">
                <a:solidFill>
                  <a:srgbClr val="464653"/>
                </a:solidFill>
                <a:latin typeface="Gill Sans MT"/>
                <a:ea typeface="DejaVu Sans"/>
              </a:rPr>
              <a:t>most ads/banners come from relatively few advertisers.</a:t>
            </a:r>
            <a:endParaRPr lang="en-US" sz="2400" b="0" strike="noStrike" spc="-1">
              <a:latin typeface="Arial"/>
            </a:endParaRPr>
          </a:p>
          <a:p>
            <a:pPr marL="548640" lvl="1" indent="-273240" algn="just">
              <a:lnSpc>
                <a:spcPct val="100000"/>
              </a:lnSpc>
              <a:spcBef>
                <a:spcPts val="499"/>
              </a:spcBef>
              <a:buClr>
                <a:srgbClr val="9FB8CD"/>
              </a:buClr>
              <a:buSzPct val="76000"/>
              <a:buFont typeface="Wingdings 3" charset="2"/>
              <a:buChar char=""/>
            </a:pPr>
            <a:r>
              <a:rPr lang="en-US" sz="2400" b="0" strike="noStrike" spc="-1">
                <a:solidFill>
                  <a:srgbClr val="464653"/>
                </a:solidFill>
                <a:latin typeface="Gill Sans MT"/>
                <a:ea typeface="DejaVu Sans"/>
              </a:rPr>
              <a:t>these may, with the help of cookies, follow a browser/ computer combination on all the sites they advertise on.</a:t>
            </a:r>
            <a:endParaRPr lang="en-US" sz="2400" b="0" strike="noStrike" spc="-1">
              <a:latin typeface="Arial"/>
            </a:endParaRPr>
          </a:p>
          <a:p>
            <a:pPr marL="274320" indent="-273240" algn="just">
              <a:lnSpc>
                <a:spcPct val="100000"/>
              </a:lnSpc>
              <a:spcBef>
                <a:spcPts val="601"/>
              </a:spcBef>
              <a:buClr>
                <a:srgbClr val="727CA3"/>
              </a:buClr>
              <a:buSzPct val="76000"/>
              <a:buFont typeface="Wingdings 3" charset="2"/>
              <a:buChar char=""/>
            </a:pPr>
            <a:r>
              <a:rPr lang="en-US" sz="2800" b="0" strike="noStrike" spc="-1">
                <a:solidFill>
                  <a:srgbClr val="000000"/>
                </a:solidFill>
                <a:latin typeface="Gill Sans MT"/>
                <a:ea typeface="DejaVu Sans"/>
              </a:rPr>
              <a:t>there have been examples of security vulnerabilities in browsers, so that adversaries can get access to cookies</a:t>
            </a:r>
            <a:endParaRPr lang="en-US" sz="2800" b="0" strike="noStrike" spc="-1">
              <a:latin typeface="Arial"/>
            </a:endParaRPr>
          </a:p>
          <a:p>
            <a:pPr marL="548640" lvl="1" indent="-273240" algn="just">
              <a:lnSpc>
                <a:spcPct val="100000"/>
              </a:lnSpc>
              <a:spcBef>
                <a:spcPts val="499"/>
              </a:spcBef>
              <a:buClr>
                <a:srgbClr val="9FB8CD"/>
              </a:buClr>
              <a:buSzPct val="76000"/>
              <a:buFont typeface="Wingdings 3" charset="2"/>
              <a:buChar char=""/>
            </a:pPr>
            <a:r>
              <a:rPr lang="en-US" sz="2400" b="0" strike="noStrike" spc="-1">
                <a:solidFill>
                  <a:srgbClr val="464653"/>
                </a:solidFill>
                <a:latin typeface="Gill Sans MT"/>
                <a:ea typeface="DejaVu Sans"/>
              </a:rPr>
              <a:t>which they can use to gain access to sites with a faked identity</a:t>
            </a:r>
            <a:endParaRPr lang="en-US" sz="2400" b="0" strike="noStrike" spc="-1">
              <a:latin typeface="Arial"/>
            </a:endParaRPr>
          </a:p>
        </p:txBody>
      </p:sp>
    </p:spTree>
    <p:extLst>
      <p:ext uri="{BB962C8B-B14F-4D97-AF65-F5344CB8AC3E}">
        <p14:creationId xmlns:p14="http://schemas.microsoft.com/office/powerpoint/2010/main" val="433166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2518</TotalTime>
  <Words>12631</Words>
  <Application>Microsoft Office PowerPoint</Application>
  <PresentationFormat>On-screen Show (4:3)</PresentationFormat>
  <Paragraphs>1623</Paragraphs>
  <Slides>144</Slides>
  <Notes>11</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144</vt:i4>
      </vt:variant>
    </vt:vector>
  </HeadingPairs>
  <TitlesOfParts>
    <vt:vector size="159" baseType="lpstr">
      <vt:lpstr>Arial</vt:lpstr>
      <vt:lpstr>Bookman Old Style</vt:lpstr>
      <vt:lpstr>Calibri</vt:lpstr>
      <vt:lpstr>Comic Sans MS</vt:lpstr>
      <vt:lpstr>Courier New</vt:lpstr>
      <vt:lpstr>Gill Sans MT</vt:lpstr>
      <vt:lpstr>Lucida Console</vt:lpstr>
      <vt:lpstr>Nyala</vt:lpstr>
      <vt:lpstr>Symbol</vt:lpstr>
      <vt:lpstr>Times New Roman</vt:lpstr>
      <vt:lpstr>Wingdings</vt:lpstr>
      <vt:lpstr>Wingdings 3</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Handling file upload</vt:lpstr>
      <vt:lpstr>Handling file upload- Create The HTML Form</vt:lpstr>
      <vt:lpstr>Handling file upload- Rules to follow for the HTML form</vt:lpstr>
      <vt:lpstr>Handling file upload- Upload File PHP Script</vt:lpstr>
      <vt:lpstr>PowerPoint Presentation</vt:lpstr>
      <vt:lpstr>Add some restrictions</vt:lpstr>
      <vt:lpstr>Complete Upload File PHP Script</vt:lpstr>
      <vt:lpstr>Complete Upload File PHP Script cont’d…</vt:lpstr>
      <vt:lpstr>Handling file upload- Example 2</vt:lpstr>
      <vt:lpstr>Handling file upload- Example 2</vt:lpstr>
      <vt:lpstr>Working with directories</vt:lpstr>
      <vt:lpstr>PHP mkdir() Function</vt:lpstr>
      <vt:lpstr>Working with directories</vt:lpstr>
      <vt:lpstr>Finding and Changing the Current Working Directory</vt:lpstr>
      <vt:lpstr>Change current working directory: chdir() function</vt:lpstr>
      <vt:lpstr>Listing Files in a Directory</vt:lpstr>
      <vt:lpstr>Web service </vt:lpstr>
      <vt:lpstr>Application Programming Interface (API)</vt:lpstr>
      <vt:lpstr> Web Services Architecture </vt:lpstr>
      <vt:lpstr> Web Services Architecture </vt:lpstr>
      <vt:lpstr>Web Services Description Language</vt:lpstr>
      <vt:lpstr>WSDL document</vt:lpstr>
      <vt:lpstr>Web Services - SOAP</vt:lpstr>
      <vt:lpstr>Web Services - SOAP</vt:lpstr>
      <vt:lpstr>Web Services - REST</vt:lpstr>
      <vt:lpstr>Web Services - UDDI</vt:lpstr>
      <vt:lpstr>Cont’d </vt:lpstr>
      <vt:lpstr>ASSIGNMENT </vt:lpstr>
      <vt:lpstr>What is a Cookie? </vt:lpstr>
      <vt:lpstr>PHP File Upload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web development</dc:title>
  <dc:subject/>
  <dc:creator>Ad-mine</dc:creator>
  <dc:description/>
  <cp:lastModifiedBy>Teshome Megersa Bekele</cp:lastModifiedBy>
  <cp:revision>115</cp:revision>
  <dcterms:created xsi:type="dcterms:W3CDTF">2014-06-24T07:04:43Z</dcterms:created>
  <dcterms:modified xsi:type="dcterms:W3CDTF">2024-03-06T09:13:55Z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47</vt:i4>
  </property>
</Properties>
</file>