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5"/>
  </p:notesMasterIdLst>
  <p:handoutMasterIdLst>
    <p:handoutMasterId r:id="rId36"/>
  </p:handoutMasterIdLst>
  <p:sldIdLst>
    <p:sldId id="679" r:id="rId3"/>
    <p:sldId id="680" r:id="rId4"/>
    <p:sldId id="1197" r:id="rId5"/>
    <p:sldId id="1198" r:id="rId6"/>
    <p:sldId id="681" r:id="rId7"/>
    <p:sldId id="841" r:id="rId8"/>
    <p:sldId id="1054" r:id="rId9"/>
    <p:sldId id="682" r:id="rId10"/>
    <p:sldId id="1084" r:id="rId11"/>
    <p:sldId id="1085" r:id="rId12"/>
    <p:sldId id="1086" r:id="rId13"/>
    <p:sldId id="1087" r:id="rId14"/>
    <p:sldId id="1088" r:id="rId15"/>
    <p:sldId id="1089" r:id="rId16"/>
    <p:sldId id="1090" r:id="rId17"/>
    <p:sldId id="1091" r:id="rId18"/>
    <p:sldId id="1092" r:id="rId19"/>
    <p:sldId id="1093" r:id="rId20"/>
    <p:sldId id="1094" r:id="rId21"/>
    <p:sldId id="1095" r:id="rId22"/>
    <p:sldId id="1096" r:id="rId23"/>
    <p:sldId id="1097" r:id="rId24"/>
    <p:sldId id="1098" r:id="rId25"/>
    <p:sldId id="1055" r:id="rId26"/>
    <p:sldId id="685" r:id="rId27"/>
    <p:sldId id="686" r:id="rId28"/>
    <p:sldId id="1056" r:id="rId29"/>
    <p:sldId id="842" r:id="rId30"/>
    <p:sldId id="687" r:id="rId31"/>
    <p:sldId id="688" r:id="rId32"/>
    <p:sldId id="689" r:id="rId33"/>
    <p:sldId id="1070" r:id="rId34"/>
  </p:sldIdLst>
  <p:sldSz cx="12192000" cy="6858000"/>
  <p:notesSz cx="6881495"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fsaa"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055" autoAdjust="0"/>
  </p:normalViewPr>
  <p:slideViewPr>
    <p:cSldViewPr snapToGrid="0">
      <p:cViewPr varScale="1">
        <p:scale>
          <a:sx n="58" d="100"/>
          <a:sy n="58"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009CD452-6B32-4CEB-BAC6-DAC1F24A2EFA}" type="datetimeFigureOut">
              <a:rPr lang="en-US" smtClean="0"/>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7F9EBC10-AEC0-4F11-8BB8-DCE231A5715F}"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9A399C5B-032D-4600-B520-FEF23E744E61}" type="datetimeFigureOut">
              <a:rPr lang="en-US" smtClean="0"/>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CEAF900A-D127-4761-9989-E5C9575D9FC0}"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26479" y="1553028"/>
            <a:ext cx="9144000" cy="1855304"/>
          </a:xfrm>
        </p:spPr>
        <p:txBody>
          <a:bodyPr anchor="b"/>
          <a:lstStyle>
            <a:lvl1pPr algn="ctr">
              <a:defRPr sz="6000" b="1">
                <a:solidFill>
                  <a:srgbClr val="FF0000"/>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991429"/>
            <a:ext cx="9144000" cy="1266371"/>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Design and Analysis of Algorithms</a:t>
            </a:r>
            <a:endParaRPr lang="en-US" dirty="0"/>
          </a:p>
        </p:txBody>
      </p:sp>
      <p:sp>
        <p:nvSpPr>
          <p:cNvPr id="5" name="Footer Placeholder 4"/>
          <p:cNvSpPr>
            <a:spLocks noGrp="1"/>
          </p:cNvSpPr>
          <p:nvPr>
            <p:ph type="ftr" sz="quarter" idx="11"/>
          </p:nvPr>
        </p:nvSpPr>
        <p:spPr/>
        <p:txBody>
          <a:bodyPr/>
          <a:lstStyle/>
          <a:p>
            <a:r>
              <a:rPr lang="en-US" dirty="0"/>
              <a:t>ASTU Dep. of CSE</a:t>
            </a:r>
            <a:endParaRPr lang="en-US" dirty="0"/>
          </a:p>
        </p:txBody>
      </p:sp>
      <p:sp>
        <p:nvSpPr>
          <p:cNvPr id="6" name="Slide Number Placeholder 5"/>
          <p:cNvSpPr>
            <a:spLocks noGrp="1"/>
          </p:cNvSpPr>
          <p:nvPr>
            <p:ph type="sldNum" sz="quarter" idx="12"/>
          </p:nvPr>
        </p:nvSpPr>
        <p:spPr/>
        <p:txBody>
          <a:bodyPr/>
          <a:lstStyle/>
          <a:p>
            <a:pPr algn="l"/>
            <a:r>
              <a:rPr lang="en-US" dirty="0"/>
              <a:t>Ch-6, Dynamic Programming and Greedy Technique</a:t>
            </a:r>
            <a:endParaRPr lang="en-US" sz="1000" dirty="0"/>
          </a:p>
        </p:txBody>
      </p:sp>
      <p:sp>
        <p:nvSpPr>
          <p:cNvPr id="7" name="Slide Number Placeholder 5"/>
          <p:cNvSpPr txBox="1"/>
          <p:nvPr/>
        </p:nvSpPr>
        <p:spPr>
          <a:xfrm>
            <a:off x="11210707" y="0"/>
            <a:ext cx="812800" cy="5508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1800" b="1" dirty="0">
                <a:solidFill>
                  <a:srgbClr val="0070C0"/>
                </a:solidFill>
              </a:rPr>
              <a:t>3</a:t>
            </a:r>
            <a:r>
              <a:rPr lang="en-US" sz="1800" b="1" dirty="0">
                <a:solidFill>
                  <a:srgbClr val="0070C0"/>
                </a:solidFill>
              </a:rPr>
              <a:t>-</a:t>
            </a:r>
            <a:fld id="{4718B81D-0182-44A6-97B5-969885B107D6}" type="slidenum">
              <a:rPr lang="en-US" sz="1800" b="1" smtClean="0">
                <a:solidFill>
                  <a:srgbClr val="0070C0"/>
                </a:solidFill>
              </a:rPr>
            </a:fld>
            <a:endParaRPr lang="en-US" sz="1800" b="1" dirty="0">
              <a:solidFill>
                <a:srgbClr val="0070C0"/>
              </a:solidFill>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5375"/>
            <a:ext cx="10515600" cy="5081588"/>
          </a:xfrm>
        </p:spPr>
        <p:txBody>
          <a:bodyPr>
            <a:normAutofit/>
          </a:bodyPr>
          <a:lstStyle>
            <a:lvl1pPr marL="228600" indent="-228600" algn="just">
              <a:buFont typeface="Wingdings" panose="05000000000000000000" pitchFamily="2" charset="2"/>
              <a:buChar char="§"/>
              <a:defRPr sz="3200" b="1">
                <a:latin typeface="Trebuchet MS" panose="020B0603020202020204" pitchFamily="34" charset="0"/>
              </a:defRPr>
            </a:lvl1pPr>
            <a:lvl2pPr marL="685800" indent="-228600" algn="just">
              <a:buClr>
                <a:srgbClr val="0070C0"/>
              </a:buClr>
              <a:buSzPct val="60000"/>
              <a:buFont typeface="Wingdings" panose="05000000000000000000" pitchFamily="2" charset="2"/>
              <a:buChar char=""/>
              <a:defRPr sz="2800" b="1">
                <a:solidFill>
                  <a:srgbClr val="0070C0"/>
                </a:solidFill>
              </a:defRPr>
            </a:lvl2pPr>
            <a:lvl3pPr algn="just">
              <a:defRPr sz="2400" b="1">
                <a:solidFill>
                  <a:srgbClr val="FF0000"/>
                </a:solidFill>
              </a:defRPr>
            </a:lvl3pPr>
            <a:lvl4pPr marL="1600200" indent="-228600" algn="just">
              <a:buClr>
                <a:schemeClr val="accent6">
                  <a:lumMod val="75000"/>
                </a:schemeClr>
              </a:buClr>
              <a:buSzPct val="60000"/>
              <a:buFont typeface="Trebuchet MS" panose="020B0603020202020204" pitchFamily="34" charset="0"/>
              <a:buChar char="»"/>
              <a:defRPr sz="2000" b="1">
                <a:solidFill>
                  <a:srgbClr val="7030A0"/>
                </a:solidFill>
              </a:defRPr>
            </a:lvl4pPr>
            <a:lvl5pPr algn="just">
              <a:defRPr sz="2000" b="1">
                <a:solidFill>
                  <a:srgbClr val="00B050"/>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Title 10"/>
          <p:cNvSpPr>
            <a:spLocks noGrp="1"/>
          </p:cNvSpPr>
          <p:nvPr>
            <p:ph type="title"/>
          </p:nvPr>
        </p:nvSpPr>
        <p:spPr/>
        <p:txBody>
          <a:bodyPr/>
          <a:lstStyle/>
          <a:p>
            <a:r>
              <a:rPr lang="en-US"/>
              <a:t>Click to edit Master title style</a:t>
            </a:r>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r>
              <a:rPr lang="en-US" dirty="0"/>
              <a:t>ASTU Dep. of CSE</a:t>
            </a:r>
            <a:endParaRPr lang="en-US" dirty="0"/>
          </a:p>
        </p:txBody>
      </p:sp>
      <p:sp>
        <p:nvSpPr>
          <p:cNvPr id="6" name="Slide Number Placeholder 5"/>
          <p:cNvSpPr>
            <a:spLocks noGrp="1"/>
          </p:cNvSpPr>
          <p:nvPr>
            <p:ph type="sldNum" sz="quarter" idx="12"/>
          </p:nvPr>
        </p:nvSpPr>
        <p:spPr/>
        <p:txBody>
          <a:bodyPr/>
          <a:lstStyle/>
          <a:p>
            <a:pPr algn="l"/>
            <a:r>
              <a:rPr lang="en-US" dirty="0"/>
              <a:t>Ch-6, Dynamic Programming and Greedy Technique</a:t>
            </a:r>
            <a:endParaRPr lang="en-US" sz="1000" dirty="0"/>
          </a:p>
        </p:txBody>
      </p:sp>
      <p:sp>
        <p:nvSpPr>
          <p:cNvPr id="7" name="Date Placeholder 7"/>
          <p:cNvSpPr txBox="1"/>
          <p:nvPr userDrawn="1"/>
        </p:nvSpPr>
        <p:spPr>
          <a:xfrm>
            <a:off x="642257"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0070C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Cryptograph and Network Security </a:t>
            </a:r>
            <a:endParaRPr lang="en-US" dirty="0"/>
          </a:p>
        </p:txBody>
      </p:sp>
      <p:sp>
        <p:nvSpPr>
          <p:cNvPr id="4" name="Slide Number Placeholder 5"/>
          <p:cNvSpPr txBox="1"/>
          <p:nvPr userDrawn="1"/>
        </p:nvSpPr>
        <p:spPr>
          <a:xfrm>
            <a:off x="11219542" y="-9413"/>
            <a:ext cx="812800" cy="5508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0070C0"/>
                </a:solidFill>
              </a:rPr>
              <a:t>6-</a:t>
            </a:r>
            <a:fld id="{4718B81D-0182-44A6-97B5-969885B107D6}" type="slidenum">
              <a:rPr lang="en-US" sz="1800" b="1" smtClean="0">
                <a:solidFill>
                  <a:srgbClr val="0070C0"/>
                </a:solidFill>
              </a:rPr>
            </a:fld>
            <a:endParaRPr lang="en-US" sz="1800" b="1" dirty="0">
              <a:solidFill>
                <a:srgbClr val="0070C0"/>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213189"/>
            <a:ext cx="5181600" cy="496377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213189"/>
            <a:ext cx="5181600" cy="496377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r>
              <a:rPr lang="en-US"/>
              <a:t>Design and Analysis of Algorithms</a:t>
            </a:r>
            <a:endParaRPr lang="en-US" dirty="0"/>
          </a:p>
        </p:txBody>
      </p:sp>
      <p:sp>
        <p:nvSpPr>
          <p:cNvPr id="6" name="Footer Placeholder 5"/>
          <p:cNvSpPr>
            <a:spLocks noGrp="1"/>
          </p:cNvSpPr>
          <p:nvPr>
            <p:ph type="ftr" sz="quarter" idx="11"/>
          </p:nvPr>
        </p:nvSpPr>
        <p:spPr/>
        <p:txBody>
          <a:bodyPr/>
          <a:lstStyle/>
          <a:p>
            <a:r>
              <a:rPr lang="en-US" dirty="0"/>
              <a:t>ASTU Dep. of CSE</a:t>
            </a:r>
            <a:endParaRPr lang="en-US" dirty="0"/>
          </a:p>
        </p:txBody>
      </p:sp>
      <p:sp>
        <p:nvSpPr>
          <p:cNvPr id="7" name="Slide Number Placeholder 6"/>
          <p:cNvSpPr>
            <a:spLocks noGrp="1"/>
          </p:cNvSpPr>
          <p:nvPr>
            <p:ph type="sldNum" sz="quarter" idx="12"/>
          </p:nvPr>
        </p:nvSpPr>
        <p:spPr/>
        <p:txBody>
          <a:bodyPr/>
          <a:lstStyle/>
          <a:p>
            <a:pPr algn="l"/>
            <a:r>
              <a:rPr lang="en-US" dirty="0"/>
              <a:t>Ch-6, Dynamic Programming and Greedy Technique</a:t>
            </a:r>
            <a:endParaRPr lang="en-US" sz="1000" dirty="0"/>
          </a:p>
        </p:txBody>
      </p:sp>
      <p:sp>
        <p:nvSpPr>
          <p:cNvPr id="8" name="Slide Number Placeholder 5"/>
          <p:cNvSpPr txBox="1"/>
          <p:nvPr userDrawn="1"/>
        </p:nvSpPr>
        <p:spPr>
          <a:xfrm>
            <a:off x="11219542" y="-9413"/>
            <a:ext cx="812800" cy="5508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0070C0"/>
                </a:solidFill>
              </a:rPr>
              <a:t>6-</a:t>
            </a:r>
            <a:fld id="{4718B81D-0182-44A6-97B5-969885B107D6}" type="slidenum">
              <a:rPr lang="en-US" sz="1800" b="1" smtClean="0">
                <a:solidFill>
                  <a:srgbClr val="0070C0"/>
                </a:solidFill>
              </a:rPr>
            </a:fld>
            <a:endParaRPr lang="en-US" sz="1800" b="1" dirty="0">
              <a:solidFill>
                <a:srgbClr val="0070C0"/>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Design and Analysis of Algorithms</a:t>
            </a:r>
            <a:endParaRPr lang="en-US" dirty="0"/>
          </a:p>
        </p:txBody>
      </p:sp>
      <p:sp>
        <p:nvSpPr>
          <p:cNvPr id="8" name="Footer Placeholder 7"/>
          <p:cNvSpPr>
            <a:spLocks noGrp="1"/>
          </p:cNvSpPr>
          <p:nvPr>
            <p:ph type="ftr" sz="quarter" idx="11"/>
          </p:nvPr>
        </p:nvSpPr>
        <p:spPr/>
        <p:txBody>
          <a:bodyPr/>
          <a:lstStyle/>
          <a:p>
            <a:r>
              <a:rPr lang="en-US" dirty="0"/>
              <a:t>ASTU Dep. of CSE</a:t>
            </a:r>
            <a:endParaRPr lang="en-US" dirty="0"/>
          </a:p>
        </p:txBody>
      </p:sp>
      <p:sp>
        <p:nvSpPr>
          <p:cNvPr id="9" name="Slide Number Placeholder 8"/>
          <p:cNvSpPr>
            <a:spLocks noGrp="1"/>
          </p:cNvSpPr>
          <p:nvPr>
            <p:ph type="sldNum" sz="quarter" idx="12"/>
          </p:nvPr>
        </p:nvSpPr>
        <p:spPr/>
        <p:txBody>
          <a:bodyPr/>
          <a:lstStyle/>
          <a:p>
            <a:pPr algn="l"/>
            <a:r>
              <a:rPr lang="en-US" dirty="0"/>
              <a:t>Ch-6, Dynamic Programming and Greedy Technique</a:t>
            </a:r>
            <a:endParaRPr lang="en-US" sz="1000" dirty="0"/>
          </a:p>
          <a:p>
            <a:endParaRPr lang="en-US" dirty="0"/>
          </a:p>
        </p:txBody>
      </p:sp>
      <p:sp>
        <p:nvSpPr>
          <p:cNvPr id="10" name="Slide Number Placeholder 5"/>
          <p:cNvSpPr txBox="1"/>
          <p:nvPr userDrawn="1"/>
        </p:nvSpPr>
        <p:spPr>
          <a:xfrm>
            <a:off x="11219542" y="-9413"/>
            <a:ext cx="812800" cy="5508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0070C0"/>
                </a:solidFill>
              </a:rPr>
              <a:t>6-</a:t>
            </a:r>
            <a:fld id="{4718B81D-0182-44A6-97B5-969885B107D6}" type="slidenum">
              <a:rPr lang="en-US" sz="1800" b="1" smtClean="0">
                <a:solidFill>
                  <a:srgbClr val="0070C0"/>
                </a:solidFill>
              </a:rPr>
            </a:fld>
            <a:endParaRPr lang="en-US" sz="1800" b="1" dirty="0">
              <a:solidFill>
                <a:srgbClr val="0070C0"/>
              </a:solidFill>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Design and Analysis of Algorithms</a:t>
            </a:r>
            <a:endParaRPr lang="en-US" dirty="0"/>
          </a:p>
        </p:txBody>
      </p:sp>
      <p:sp>
        <p:nvSpPr>
          <p:cNvPr id="4" name="Footer Placeholder 3"/>
          <p:cNvSpPr>
            <a:spLocks noGrp="1"/>
          </p:cNvSpPr>
          <p:nvPr>
            <p:ph type="ftr" sz="quarter" idx="11"/>
          </p:nvPr>
        </p:nvSpPr>
        <p:spPr/>
        <p:txBody>
          <a:bodyPr/>
          <a:lstStyle/>
          <a:p>
            <a:r>
              <a:rPr lang="en-US" dirty="0"/>
              <a:t>ASTU Dep. of CSE</a:t>
            </a:r>
            <a:endParaRPr lang="en-US" dirty="0"/>
          </a:p>
        </p:txBody>
      </p:sp>
      <p:sp>
        <p:nvSpPr>
          <p:cNvPr id="5" name="Slide Number Placeholder 4"/>
          <p:cNvSpPr>
            <a:spLocks noGrp="1"/>
          </p:cNvSpPr>
          <p:nvPr>
            <p:ph type="sldNum" sz="quarter" idx="12"/>
          </p:nvPr>
        </p:nvSpPr>
        <p:spPr/>
        <p:txBody>
          <a:bodyPr/>
          <a:lstStyle/>
          <a:p>
            <a:r>
              <a:rPr lang="en-US" dirty="0"/>
              <a:t>Ch-3, Mathematical analysis</a:t>
            </a:r>
            <a:endParaRPr lang="en-US" sz="1000" dirty="0"/>
          </a:p>
          <a:p>
            <a:endParaRPr lang="en-US" dirty="0"/>
          </a:p>
        </p:txBody>
      </p:sp>
      <p:sp>
        <p:nvSpPr>
          <p:cNvPr id="6" name="Slide Number Placeholder 5"/>
          <p:cNvSpPr txBox="1"/>
          <p:nvPr userDrawn="1"/>
        </p:nvSpPr>
        <p:spPr>
          <a:xfrm>
            <a:off x="11219542" y="-9413"/>
            <a:ext cx="812800" cy="5508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0070C0"/>
                </a:solidFill>
              </a:rPr>
              <a:t>3-</a:t>
            </a:r>
            <a:fld id="{4718B81D-0182-44A6-97B5-969885B107D6}" type="slidenum">
              <a:rPr lang="en-US" sz="1800" b="1" smtClean="0">
                <a:solidFill>
                  <a:srgbClr val="0070C0"/>
                </a:solidFill>
              </a:rPr>
            </a:fld>
            <a:endParaRPr lang="en-US" sz="1800" b="1" dirty="0">
              <a:solidFill>
                <a:srgbClr val="0070C0"/>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Design and Analysis of Algorithms</a:t>
            </a:r>
            <a:endParaRPr lang="en-US" dirty="0"/>
          </a:p>
        </p:txBody>
      </p:sp>
      <p:sp>
        <p:nvSpPr>
          <p:cNvPr id="3" name="Footer Placeholder 2"/>
          <p:cNvSpPr>
            <a:spLocks noGrp="1"/>
          </p:cNvSpPr>
          <p:nvPr>
            <p:ph type="ftr" sz="quarter" idx="11"/>
          </p:nvPr>
        </p:nvSpPr>
        <p:spPr/>
        <p:txBody>
          <a:bodyPr/>
          <a:lstStyle/>
          <a:p>
            <a:r>
              <a:rPr lang="en-US" dirty="0"/>
              <a:t>ASTU Dep. of CSE</a:t>
            </a:r>
            <a:endParaRPr lang="en-US" dirty="0"/>
          </a:p>
        </p:txBody>
      </p:sp>
      <p:sp>
        <p:nvSpPr>
          <p:cNvPr id="4" name="Slide Number Placeholder 3"/>
          <p:cNvSpPr>
            <a:spLocks noGrp="1"/>
          </p:cNvSpPr>
          <p:nvPr>
            <p:ph type="sldNum" sz="quarter" idx="12"/>
          </p:nvPr>
        </p:nvSpPr>
        <p:spPr/>
        <p:txBody>
          <a:bodyPr/>
          <a:lstStyle/>
          <a:p>
            <a:r>
              <a:rPr lang="en-US" dirty="0"/>
              <a:t>Ch-3, Mathematical analysis</a:t>
            </a:r>
            <a:endParaRPr lang="en-US" sz="1000" dirty="0"/>
          </a:p>
          <a:p>
            <a:endParaRPr lang="en-US" dirty="0"/>
          </a:p>
        </p:txBody>
      </p:sp>
      <p:sp>
        <p:nvSpPr>
          <p:cNvPr id="5" name="Slide Number Placeholder 5"/>
          <p:cNvSpPr txBox="1"/>
          <p:nvPr userDrawn="1"/>
        </p:nvSpPr>
        <p:spPr>
          <a:xfrm>
            <a:off x="11219542" y="-9413"/>
            <a:ext cx="812800" cy="5508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0070C0"/>
                </a:solidFill>
              </a:rPr>
              <a:t>3-</a:t>
            </a:r>
            <a:fld id="{4718B81D-0182-44A6-97B5-969885B107D6}" type="slidenum">
              <a:rPr lang="en-US" sz="1800" b="1" smtClean="0">
                <a:solidFill>
                  <a:srgbClr val="0070C0"/>
                </a:solidFill>
              </a:rPr>
            </a:fld>
            <a:endParaRPr lang="en-US" sz="1800" b="1" dirty="0">
              <a:solidFill>
                <a:srgbClr val="0070C0"/>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9098"/>
            <a:ext cx="10515600" cy="984704"/>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092200"/>
            <a:ext cx="10515600" cy="50847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rgbClr val="0070C0"/>
                </a:solidFill>
              </a:defRPr>
            </a:lvl1pPr>
          </a:lstStyle>
          <a:p>
            <a:r>
              <a:rPr lang="en-US"/>
              <a:t>Design and Analysis of Algorithms</a:t>
            </a:r>
            <a:endParaRPr lang="en-US" sz="1200" b="1" kern="1200" dirty="0">
              <a:solidFill>
                <a:srgbClr val="0070C0"/>
              </a:solidFill>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0070C0"/>
                </a:solidFill>
              </a:defRPr>
            </a:lvl1pPr>
          </a:lstStyle>
          <a:p>
            <a:r>
              <a:rPr lang="en-US" dirty="0"/>
              <a:t>ASTU Dep. of CSE</a:t>
            </a:r>
            <a:endParaRPr lang="en-US" dirty="0"/>
          </a:p>
        </p:txBody>
      </p:sp>
      <p:sp>
        <p:nvSpPr>
          <p:cNvPr id="6" name="Slide Number Placeholder 5"/>
          <p:cNvSpPr>
            <a:spLocks noGrp="1"/>
          </p:cNvSpPr>
          <p:nvPr>
            <p:ph type="sldNum" sz="quarter" idx="4"/>
          </p:nvPr>
        </p:nvSpPr>
        <p:spPr>
          <a:xfrm>
            <a:off x="7663543" y="6356350"/>
            <a:ext cx="3690257" cy="365125"/>
          </a:xfrm>
          <a:prstGeom prst="rect">
            <a:avLst/>
          </a:prstGeom>
        </p:spPr>
        <p:txBody>
          <a:bodyPr vert="horz" lIns="91440" tIns="45720" rIns="91440" bIns="45720" rtlCol="0" anchor="ctr"/>
          <a:lstStyle>
            <a:lvl1pPr algn="r">
              <a:defRPr sz="1200" b="1">
                <a:solidFill>
                  <a:srgbClr val="0070C0"/>
                </a:solidFill>
              </a:defRPr>
            </a:lvl1pPr>
          </a:lstStyle>
          <a:p>
            <a:pPr algn="l"/>
            <a:r>
              <a:rPr lang="en-US" dirty="0"/>
              <a:t>Ch-6, Dynamic Programming and Greedy Technique</a:t>
            </a:r>
            <a:endParaRPr lang="en-US" sz="1000" dirty="0"/>
          </a:p>
        </p:txBody>
      </p:sp>
      <p:sp useBgFill="1">
        <p:nvSpPr>
          <p:cNvPr id="10" name="Slide Number Placeholder 5"/>
          <p:cNvSpPr txBox="1"/>
          <p:nvPr/>
        </p:nvSpPr>
        <p:spPr>
          <a:xfrm>
            <a:off x="11234057" y="0"/>
            <a:ext cx="812800" cy="55086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0070C0"/>
                </a:solidFill>
              </a:rPr>
              <a:t>6-</a:t>
            </a:r>
            <a:fld id="{4718B81D-0182-44A6-97B5-969885B107D6}" type="slidenum">
              <a:rPr lang="en-US" sz="1800" b="1" smtClean="0">
                <a:solidFill>
                  <a:srgbClr val="0070C0"/>
                </a:solidFill>
              </a:rPr>
            </a:fld>
            <a:endParaRPr lang="en-US" sz="1800" b="1" dirty="0">
              <a:solidFill>
                <a:srgbClr val="007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lnSpc>
          <a:spcPct val="90000"/>
        </a:lnSpc>
        <a:spcBef>
          <a:spcPct val="0"/>
        </a:spcBef>
        <a:buNone/>
        <a:defRPr sz="4400" b="1" kern="1200">
          <a:solidFill>
            <a:srgbClr val="0070C0"/>
          </a:solidFill>
          <a:latin typeface="Trebuchet MS" panose="020B0603020202020204" pitchFamily="34" charset="0"/>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Trebuchet MS" panose="020B0603020202020204" pitchFamily="34"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3000" b="1" kern="1200">
          <a:solidFill>
            <a:srgbClr val="0070C0"/>
          </a:solidFill>
          <a:latin typeface="Trebuchet MS" panose="020B0603020202020204" pitchFamily="34"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800" b="1" kern="1200">
          <a:solidFill>
            <a:srgbClr val="FF0000"/>
          </a:solidFill>
          <a:latin typeface="Trebuchet MS" panose="020B0603020202020204" pitchFamily="34"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2600" b="1" kern="1200">
          <a:solidFill>
            <a:srgbClr val="7030A0"/>
          </a:solidFill>
          <a:latin typeface="Trebuchet MS" panose="020B0603020202020204" pitchFamily="34"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2400" b="1" kern="1200">
          <a:solidFill>
            <a:srgbClr val="00B050"/>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0" indent="0" algn="ctr">
              <a:buNone/>
            </a:pPr>
            <a:endParaRPr lang="en-GB" sz="4000" dirty="0" smtClean="0">
              <a:latin typeface="Times New Roman" panose="02020603050405020304" pitchFamily="18" charset="0"/>
              <a:cs typeface="Times New Roman" panose="02020603050405020304" pitchFamily="18" charset="0"/>
              <a:sym typeface="+mn-ea"/>
            </a:endParaRPr>
          </a:p>
          <a:p>
            <a:pPr marL="0" indent="0" algn="ctr">
              <a:buNone/>
            </a:pPr>
            <a:endParaRPr lang="en-GB" sz="4000" dirty="0" smtClean="0">
              <a:latin typeface="Times New Roman" panose="02020603050405020304" pitchFamily="18" charset="0"/>
              <a:cs typeface="Times New Roman" panose="02020603050405020304" pitchFamily="18" charset="0"/>
              <a:sym typeface="+mn-ea"/>
            </a:endParaRPr>
          </a:p>
          <a:p>
            <a:pPr marL="0" indent="0" algn="ctr">
              <a:buNone/>
            </a:pPr>
            <a:r>
              <a:rPr lang="en-GB" sz="4000" dirty="0" smtClean="0">
                <a:latin typeface="Times New Roman" panose="02020603050405020304" pitchFamily="18" charset="0"/>
                <a:cs typeface="Times New Roman" panose="02020603050405020304" pitchFamily="18" charset="0"/>
                <a:sym typeface="+mn-ea"/>
              </a:rPr>
              <a:t>Machine learning and Bayesian </a:t>
            </a:r>
            <a:endParaRPr lang="en-GB" sz="4000" dirty="0">
              <a:latin typeface="Times New Roman" panose="02020603050405020304" pitchFamily="18" charset="0"/>
              <a:cs typeface="Times New Roman" panose="02020603050405020304" pitchFamily="18" charset="0"/>
            </a:endParaRPr>
          </a:p>
          <a:p>
            <a:pPr marL="0" indent="0" algn="ctr">
              <a:buNone/>
            </a:pPr>
            <a:endParaRPr sz="4000" dirty="0">
              <a:latin typeface="Times New Roman" panose="02020603050405020304" pitchFamily="18" charset="0"/>
            </a:endParaRPr>
          </a:p>
        </p:txBody>
      </p:sp>
      <p:sp>
        <p:nvSpPr>
          <p:cNvPr id="3" name="Title 2"/>
          <p:cNvSpPr>
            <a:spLocks noGrp="1"/>
          </p:cNvSpPr>
          <p:nvPr>
            <p:ph type="title"/>
          </p:nvPr>
        </p:nvSpPr>
        <p:spPr/>
        <p:txBody>
          <a:bodyPr/>
          <a:p>
            <a:r>
              <a:rPr lang="en-GB" dirty="0" smtClean="0">
                <a:latin typeface="Times New Roman" panose="02020603050405020304" pitchFamily="18" charset="0"/>
                <a:cs typeface="Times New Roman" panose="02020603050405020304" pitchFamily="18" charset="0"/>
                <a:sym typeface="+mn-ea"/>
              </a:rPr>
              <a:t>Chapter 5</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11455" y="1194435"/>
            <a:ext cx="11857355" cy="4982845"/>
          </a:xfrm>
        </p:spPr>
        <p:txBody>
          <a:bodyPr/>
          <a:p>
            <a:pPr marL="342900" indent="-342900" algn="just">
              <a:lnSpc>
                <a:spcPct val="100000"/>
              </a:lnSpc>
              <a:spcBef>
                <a:spcPct val="20000"/>
              </a:spcBef>
              <a:buFont typeface="Wingdings" panose="05000000000000000000" charset="0"/>
              <a:buChar char="Ø"/>
            </a:pPr>
            <a:r>
              <a:rPr lang="en-GB" sz="2500" b="0" dirty="0">
                <a:solidFill>
                  <a:srgbClr val="0000FF"/>
                </a:solidFill>
                <a:latin typeface="Times New Roman" panose="02020603050405020304" pitchFamily="18" charset="0"/>
                <a:ea typeface="+mn-ea"/>
                <a:cs typeface="Times New Roman" panose="02020603050405020304" pitchFamily="18" charset="0"/>
                <a:sym typeface="+mn-ea"/>
              </a:rPr>
              <a:t>Image recognition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one of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most common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applications of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It is used to identify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objects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persons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places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digital images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etc. The popular use case of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image recognition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face detection is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Automatic friend tagging suggestion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rgbClr val="FF0000"/>
                </a:solidFill>
                <a:latin typeface="Times New Roman" panose="02020603050405020304" pitchFamily="18" charset="0"/>
                <a:ea typeface="+mn-ea"/>
                <a:cs typeface="Times New Roman" panose="02020603050405020304" pitchFamily="18" charset="0"/>
                <a:sym typeface="+mn-ea"/>
              </a:rPr>
              <a:t>Facebook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provides us a feature of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auto friend tagging suggestion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Whenever we upload a photo with our Facebook friends, then we automatically get a tagging suggestion with name,&amp; the technology behind this is machine learning's face detection and recognition algorithm.</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It is based on the Facebook project named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Deep Face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which is responsible for face recognition and person identification in the picture.</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altLang="en-US" sz="2500"/>
          </a:p>
        </p:txBody>
      </p:sp>
      <p:sp>
        <p:nvSpPr>
          <p:cNvPr id="3" name="Title 2"/>
          <p:cNvSpPr>
            <a:spLocks noGrp="1"/>
          </p:cNvSpPr>
          <p:nvPr>
            <p:ph type="title"/>
          </p:nvPr>
        </p:nvSpPr>
        <p:spPr>
          <a:xfrm>
            <a:off x="838200" y="194310"/>
            <a:ext cx="10515600" cy="839470"/>
          </a:xfrm>
        </p:spPr>
        <p:txBody>
          <a:bodyPr/>
          <a:p>
            <a:r>
              <a:rPr lang="en-GB" dirty="0">
                <a:latin typeface="Times New Roman" panose="02020603050405020304" pitchFamily="18" charset="0"/>
                <a:cs typeface="Times New Roman" panose="02020603050405020304" pitchFamily="18" charset="0"/>
                <a:sym typeface="+mn-ea"/>
              </a:rPr>
              <a:t> Image Recognition</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55270" y="1153160"/>
            <a:ext cx="11666855" cy="5024120"/>
          </a:xfrm>
        </p:spPr>
        <p:txBody>
          <a:bodyPr/>
          <a:p>
            <a:pPr marL="342900" indent="-342900" algn="just">
              <a:lnSpc>
                <a:spcPct val="100000"/>
              </a:lnSpc>
              <a:spcBef>
                <a:spcPct val="20000"/>
              </a:spcBef>
              <a:buChar char="Ø"/>
            </a:pPr>
            <a:r>
              <a:rPr lang="en-GB" sz="2500" b="0" dirty="0">
                <a:solidFill>
                  <a:srgbClr val="0000FF"/>
                </a:solidFill>
                <a:latin typeface="Times New Roman" panose="02020603050405020304" pitchFamily="18" charset="0"/>
                <a:ea typeface="+mn-ea"/>
                <a:cs typeface="Times New Roman" panose="02020603050405020304" pitchFamily="18" charset="0"/>
                <a:sym typeface="+mn-ea"/>
              </a:rPr>
              <a:t>While using Google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we get an option of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Search by voice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it comes under speech recognition, and it's a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popular application of 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Speech recognition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a process of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converting</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voice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instructions into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text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it is also known as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Speech to text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or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Computer speech recognition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present, machine learning algorithms are widely used by various applications of speech recognition. </a:t>
            </a:r>
            <a:endParaRPr lang="en-GB" sz="2500" b="0" dirty="0" smtClean="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smtClean="0">
                <a:solidFill>
                  <a:srgbClr val="FF0000"/>
                </a:solidFill>
                <a:latin typeface="Times New Roman" panose="02020603050405020304" pitchFamily="18" charset="0"/>
                <a:ea typeface="+mn-ea"/>
                <a:cs typeface="Times New Roman" panose="02020603050405020304" pitchFamily="18" charset="0"/>
                <a:sym typeface="+mn-ea"/>
              </a:rPr>
              <a:t>Google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assistant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err="1">
                <a:solidFill>
                  <a:srgbClr val="FF0000"/>
                </a:solidFill>
                <a:latin typeface="Times New Roman" panose="02020603050405020304" pitchFamily="18" charset="0"/>
                <a:ea typeface="+mn-ea"/>
                <a:cs typeface="Times New Roman" panose="02020603050405020304" pitchFamily="18" charset="0"/>
                <a:sym typeface="+mn-ea"/>
              </a:rPr>
              <a:t>Siri</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err="1">
                <a:solidFill>
                  <a:srgbClr val="FF0000"/>
                </a:solidFill>
                <a:latin typeface="Times New Roman" panose="02020603050405020304" pitchFamily="18" charset="0"/>
                <a:ea typeface="+mn-ea"/>
                <a:cs typeface="Times New Roman" panose="02020603050405020304" pitchFamily="18" charset="0"/>
                <a:sym typeface="+mn-ea"/>
              </a:rPr>
              <a:t>Cortana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err="1">
                <a:solidFill>
                  <a:srgbClr val="FF0000"/>
                </a:solidFill>
                <a:latin typeface="Times New Roman" panose="02020603050405020304" pitchFamily="18" charset="0"/>
                <a:ea typeface="+mn-ea"/>
                <a:cs typeface="Times New Roman" panose="02020603050405020304" pitchFamily="18" charset="0"/>
                <a:sym typeface="+mn-ea"/>
              </a:rPr>
              <a:t>Alexa</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are using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speech recognition technology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to follow the voice instructions.</a:t>
            </a:r>
            <a:endParaRPr lang="en-GB" sz="2500" b="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Char char="Ø"/>
            </a:pPr>
            <a:endParaRPr lang="en-GB" sz="2500" dirty="0">
              <a:latin typeface="Times New Roman" panose="02020603050405020304" pitchFamily="18" charset="0"/>
              <a:cs typeface="Times New Roman" panose="02020603050405020304" pitchFamily="18" charset="0"/>
            </a:endParaRPr>
          </a:p>
          <a:p>
            <a:pPr marL="0" indent="0">
              <a:buNone/>
            </a:pPr>
            <a:endParaRPr lang="en-GB" altLang="en-US" sz="2500"/>
          </a:p>
        </p:txBody>
      </p:sp>
      <p:sp>
        <p:nvSpPr>
          <p:cNvPr id="3" name="Title 2"/>
          <p:cNvSpPr>
            <a:spLocks noGrp="1"/>
          </p:cNvSpPr>
          <p:nvPr>
            <p:ph type="title"/>
          </p:nvPr>
        </p:nvSpPr>
        <p:spPr>
          <a:xfrm>
            <a:off x="838200" y="165735"/>
            <a:ext cx="10515600" cy="868045"/>
          </a:xfrm>
        </p:spPr>
        <p:txBody>
          <a:bodyPr>
            <a:normAutofit fontScale="90000"/>
          </a:bodyPr>
          <a:p>
            <a:br>
              <a:rPr lang="en-GB" dirty="0">
                <a:latin typeface="Times New Roman" panose="02020603050405020304" pitchFamily="18" charset="0"/>
                <a:cs typeface="Times New Roman" panose="02020603050405020304" pitchFamily="18" charset="0"/>
                <a:sym typeface="+mn-ea"/>
              </a:rPr>
            </a:br>
            <a:r>
              <a:rPr lang="en-GB" dirty="0">
                <a:latin typeface="Times New Roman" panose="02020603050405020304" pitchFamily="18" charset="0"/>
                <a:cs typeface="Times New Roman" panose="02020603050405020304" pitchFamily="18" charset="0"/>
                <a:sym typeface="+mn-ea"/>
              </a:rPr>
              <a:t>Speech Recognition</a:t>
            </a:r>
            <a:br>
              <a:rPr lang="en-GB" dirty="0">
                <a:latin typeface="Times New Roman" panose="02020603050405020304" pitchFamily="18" charset="0"/>
                <a:cs typeface="Times New Roman" panose="02020603050405020304" pitchFamily="18" charset="0"/>
                <a:sym typeface="+mn-ea"/>
              </a:rPr>
            </a:b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6365" y="1095375"/>
            <a:ext cx="11927205" cy="5081905"/>
          </a:xfrm>
        </p:spPr>
        <p:txBody>
          <a:bodyPr/>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If we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want to visit a new place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we take help of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Google Maps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which shows us the </a:t>
            </a:r>
            <a:r>
              <a:rPr lang="en-GB" sz="2500" b="0" dirty="0">
                <a:solidFill>
                  <a:srgbClr val="C00000"/>
                </a:solidFill>
                <a:latin typeface="Times New Roman" panose="02020603050405020304" pitchFamily="18" charset="0"/>
                <a:ea typeface="+mn-ea"/>
                <a:cs typeface="Times New Roman" panose="02020603050405020304" pitchFamily="18" charset="0"/>
                <a:sym typeface="+mn-ea"/>
              </a:rPr>
              <a:t>correct path</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with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shortest route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predicts the traffic conditions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predicts the traffic conditions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such as whether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traffic is cleared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slow-moving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or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heavily congested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with the help of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two ways:</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Real Time location of the vehicle form </a:t>
            </a:r>
            <a:r>
              <a:rPr lang="en-GB" sz="2500" b="0" dirty="0">
                <a:solidFill>
                  <a:srgbClr val="4F81BD"/>
                </a:solidFill>
                <a:latin typeface="Times New Roman" panose="02020603050405020304" pitchFamily="18" charset="0"/>
                <a:ea typeface="+mn-ea"/>
                <a:cs typeface="Times New Roman" panose="02020603050405020304" pitchFamily="18" charset="0"/>
                <a:sym typeface="+mn-ea"/>
              </a:rPr>
              <a:t>Google Map app</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4F81BD"/>
                </a:solidFill>
                <a:latin typeface="Times New Roman" panose="02020603050405020304" pitchFamily="18" charset="0"/>
                <a:ea typeface="+mn-ea"/>
                <a:cs typeface="Times New Roman" panose="02020603050405020304" pitchFamily="18" charset="0"/>
                <a:sym typeface="+mn-ea"/>
              </a:rPr>
              <a:t>sensors</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Average time has taken on past days at the same time.</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Everyone who is using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Google Map is helping this app</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 make it better.</a:t>
            </a:r>
            <a:endPar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It takes information from the user and sends back to its database to improve the performance.</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endParaRPr lang="en-GB" sz="2500" dirty="0">
              <a:latin typeface="Times New Roman" panose="02020603050405020304" pitchFamily="18" charset="0"/>
              <a:cs typeface="Times New Roman" panose="02020603050405020304" pitchFamily="18" charset="0"/>
            </a:endParaRPr>
          </a:p>
          <a:p>
            <a:pPr marL="0" indent="0" algn="just">
              <a:buNone/>
            </a:pPr>
            <a:endParaRPr lang="en-GB" altLang="en-US" sz="2500"/>
          </a:p>
        </p:txBody>
      </p:sp>
      <p:sp>
        <p:nvSpPr>
          <p:cNvPr id="3" name="Title 2"/>
          <p:cNvSpPr>
            <a:spLocks noGrp="1"/>
          </p:cNvSpPr>
          <p:nvPr>
            <p:ph type="title"/>
          </p:nvPr>
        </p:nvSpPr>
        <p:spPr>
          <a:xfrm>
            <a:off x="838200" y="209550"/>
            <a:ext cx="10515600" cy="824230"/>
          </a:xfrm>
        </p:spPr>
        <p:txBody>
          <a:bodyPr/>
          <a:p>
            <a:r>
              <a:rPr lang="en-GB" sz="4000" dirty="0">
                <a:latin typeface="Times New Roman" panose="02020603050405020304" pitchFamily="18" charset="0"/>
                <a:cs typeface="Times New Roman" panose="02020603050405020304" pitchFamily="18" charset="0"/>
                <a:sym typeface="+mn-ea"/>
              </a:rPr>
              <a:t>Traffic prediction</a:t>
            </a:r>
            <a:endParaRPr lang="en-GB"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40665" y="1197610"/>
            <a:ext cx="11652885" cy="4979670"/>
          </a:xfrm>
        </p:spPr>
        <p:txBody>
          <a:bodyPr/>
          <a:p>
            <a:pPr marL="342900" indent="-342900" algn="just">
              <a:lnSpc>
                <a:spcPct val="100000"/>
              </a:lnSpc>
              <a:spcBef>
                <a:spcPct val="20000"/>
              </a:spcBef>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widely used by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various e-commerce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entertainment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companies such as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Amazon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Netflix</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etc., for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product recommendation to the user</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Whenever we </a:t>
            </a:r>
            <a:r>
              <a:rPr lang="en-GB" sz="2500" b="0" dirty="0">
                <a:solidFill>
                  <a:srgbClr val="C00000"/>
                </a:solidFill>
                <a:latin typeface="Times New Roman" panose="02020603050405020304" pitchFamily="18" charset="0"/>
                <a:ea typeface="+mn-ea"/>
                <a:cs typeface="Times New Roman" panose="02020603050405020304" pitchFamily="18" charset="0"/>
                <a:sym typeface="+mn-ea"/>
              </a:rPr>
              <a:t>search for some product on Amazon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then we started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getting an advertisement for the same product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while internet surfing on the same browser and this is because of</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 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Google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understands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user interest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using </a:t>
            </a:r>
            <a:r>
              <a:rPr lang="en-GB" sz="2500" dirty="0">
                <a:solidFill>
                  <a:srgbClr val="0000FF"/>
                </a:solidFill>
                <a:latin typeface="Times New Roman" panose="02020603050405020304" pitchFamily="18" charset="0"/>
                <a:ea typeface="+mn-ea"/>
                <a:cs typeface="Times New Roman" panose="02020603050405020304" pitchFamily="18" charset="0"/>
                <a:sym typeface="+mn-ea"/>
              </a:rPr>
              <a:t>various machine learning algorithms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suggests the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product as per customer interest.</a:t>
            </a:r>
            <a:endParaRPr lang="en-GB" sz="2500" b="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As similar, when we use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Youtube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we find some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recommendations for entertainment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series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movies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etc., and this is also done with the help of machine learning.</a:t>
            </a:r>
            <a:endParaRPr lang="en-GB" altLang="en-US" sz="2500" b="0"/>
          </a:p>
        </p:txBody>
      </p:sp>
      <p:sp>
        <p:nvSpPr>
          <p:cNvPr id="3" name="Title 2"/>
          <p:cNvSpPr>
            <a:spLocks noGrp="1"/>
          </p:cNvSpPr>
          <p:nvPr>
            <p:ph type="title"/>
          </p:nvPr>
        </p:nvSpPr>
        <p:spPr>
          <a:xfrm>
            <a:off x="838200" y="238760"/>
            <a:ext cx="10515600" cy="795020"/>
          </a:xfrm>
        </p:spPr>
        <p:txBody>
          <a:bodyPr>
            <a:normAutofit fontScale="90000"/>
          </a:bodyPr>
          <a:p>
            <a:br>
              <a:rPr lang="en-GB" dirty="0">
                <a:latin typeface="Times New Roman" panose="02020603050405020304" pitchFamily="18" charset="0"/>
                <a:cs typeface="Times New Roman" panose="02020603050405020304" pitchFamily="18" charset="0"/>
                <a:sym typeface="+mn-ea"/>
              </a:rPr>
            </a:br>
            <a:r>
              <a:rPr lang="en-GB" dirty="0">
                <a:latin typeface="Times New Roman" panose="02020603050405020304" pitchFamily="18" charset="0"/>
                <a:cs typeface="Times New Roman" panose="02020603050405020304" pitchFamily="18" charset="0"/>
                <a:sym typeface="+mn-ea"/>
              </a:rPr>
              <a:t>Product Recommendations</a:t>
            </a:r>
            <a:br>
              <a:rPr lang="en-GB" dirty="0">
                <a:latin typeface="Times New Roman" panose="02020603050405020304" pitchFamily="18" charset="0"/>
                <a:cs typeface="Times New Roman" panose="02020603050405020304" pitchFamily="18" charset="0"/>
                <a:sym typeface="+mn-ea"/>
              </a:rPr>
            </a:b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356870" y="1197610"/>
            <a:ext cx="11317605" cy="4979670"/>
          </a:xfrm>
        </p:spPr>
        <p:txBody>
          <a:bodyPr/>
          <a:p>
            <a:pPr marL="342900" indent="-342900" algn="just">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One of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most exciting applications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of machine learning is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self-driving cars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Machine learning plays a significant role in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self-driving cars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dirty="0">
                <a:solidFill>
                  <a:srgbClr val="0000FF"/>
                </a:solidFill>
                <a:latin typeface="Times New Roman" panose="02020603050405020304" pitchFamily="18" charset="0"/>
                <a:ea typeface="+mn-ea"/>
                <a:cs typeface="Times New Roman" panose="02020603050405020304" pitchFamily="18" charset="0"/>
                <a:sym typeface="+mn-ea"/>
              </a:rPr>
              <a:t>Tesla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the most popular car manufacturing company is working on self-driving car. </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It is using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unsupervised learning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method to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train the car</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models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 detect people and objects while driving.</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altLang="en-US"/>
          </a:p>
        </p:txBody>
      </p:sp>
      <p:sp>
        <p:nvSpPr>
          <p:cNvPr id="3" name="Title 2"/>
          <p:cNvSpPr>
            <a:spLocks noGrp="1"/>
          </p:cNvSpPr>
          <p:nvPr>
            <p:ph type="title"/>
          </p:nvPr>
        </p:nvSpPr>
        <p:spPr>
          <a:xfrm>
            <a:off x="838200" y="311150"/>
            <a:ext cx="10515600" cy="722630"/>
          </a:xfrm>
        </p:spPr>
        <p:txBody>
          <a:bodyPr>
            <a:normAutofit fontScale="90000"/>
          </a:bodyPr>
          <a:p>
            <a:r>
              <a:rPr lang="en-GB" dirty="0">
                <a:latin typeface="Times New Roman" panose="02020603050405020304" pitchFamily="18" charset="0"/>
                <a:cs typeface="Times New Roman" panose="02020603050405020304" pitchFamily="18" charset="0"/>
                <a:sym typeface="+mn-ea"/>
              </a:rPr>
              <a:t>Self-driving cars</a:t>
            </a: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473075" y="1095375"/>
            <a:ext cx="11478260" cy="5081905"/>
          </a:xfrm>
        </p:spPr>
        <p:txBody>
          <a:bodyPr/>
          <a:p>
            <a:pPr>
              <a:buFont typeface="Wingdings" panose="05000000000000000000" charset="0"/>
              <a:buChar char="§"/>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Whenever we receive a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new email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it is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filtered automatically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important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normal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spam</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endParaRPr>
          </a:p>
          <a:p>
            <a:pPr>
              <a:buFont typeface="Wingdings" panose="05000000000000000000" charset="0"/>
              <a:buChar char="§"/>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We always receive an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important mail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our inbox</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with the important symbol 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spam emails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our spam box</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the technology behind this is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a:buFont typeface="Wingdings" panose="05000000000000000000" charset="0"/>
              <a:buChar char="§"/>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Below are some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spam filters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used by Gmail:</a:t>
            </a:r>
            <a:endParaRPr lang="en-GB" sz="2500" b="0" dirty="0">
              <a:latin typeface="Times New Roman" panose="02020603050405020304" pitchFamily="18" charset="0"/>
              <a:cs typeface="Times New Roman" panose="02020603050405020304" pitchFamily="18" charset="0"/>
            </a:endParaRPr>
          </a:p>
          <a:p>
            <a:pPr marL="742950" lvl="1" indent="-285750" algn="l">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Content </a:t>
            </a: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Filter</a:t>
            </a:r>
            <a:endParaRPr lang="en-GB" sz="2500" b="0" dirty="0">
              <a:latin typeface="Times New Roman" panose="02020603050405020304" pitchFamily="18" charset="0"/>
              <a:cs typeface="Times New Roman" panose="02020603050405020304" pitchFamily="18" charset="0"/>
            </a:endParaRPr>
          </a:p>
          <a:p>
            <a:pPr marL="742950" lvl="1" indent="-285750" algn="l">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General blacklists filter</a:t>
            </a:r>
            <a:endParaRPr lang="en-GB" sz="2500" b="0" dirty="0">
              <a:latin typeface="Times New Roman" panose="02020603050405020304" pitchFamily="18" charset="0"/>
              <a:cs typeface="Times New Roman" panose="02020603050405020304" pitchFamily="18" charset="0"/>
            </a:endParaRPr>
          </a:p>
          <a:p>
            <a:pPr marL="742950" lvl="1" indent="-285750" algn="l">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Rules-based filters</a:t>
            </a:r>
            <a:endParaRPr lang="en-GB" sz="2500" b="0" dirty="0">
              <a:latin typeface="Times New Roman" panose="02020603050405020304" pitchFamily="18" charset="0"/>
              <a:cs typeface="Times New Roman" panose="02020603050405020304" pitchFamily="18" charset="0"/>
            </a:endParaRPr>
          </a:p>
          <a:p>
            <a:pPr marL="742950" lvl="1" indent="-285750" algn="l">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Permission filters</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altLang="en-US" sz="2500"/>
          </a:p>
        </p:txBody>
      </p:sp>
      <p:sp>
        <p:nvSpPr>
          <p:cNvPr id="3" name="Title 2"/>
          <p:cNvSpPr>
            <a:spLocks noGrp="1"/>
          </p:cNvSpPr>
          <p:nvPr>
            <p:ph type="title"/>
          </p:nvPr>
        </p:nvSpPr>
        <p:spPr/>
        <p:txBody>
          <a:bodyPr/>
          <a:p>
            <a:r>
              <a:rPr lang="en-GB" sz="4000" dirty="0" smtClean="0">
                <a:latin typeface="Times New Roman" panose="02020603050405020304" pitchFamily="18" charset="0"/>
                <a:cs typeface="Times New Roman" panose="02020603050405020304" pitchFamily="18" charset="0"/>
                <a:sym typeface="+mn-ea"/>
              </a:rPr>
              <a:t>Email </a:t>
            </a:r>
            <a:r>
              <a:rPr lang="en-GB" sz="4000" dirty="0">
                <a:latin typeface="Times New Roman" panose="02020603050405020304" pitchFamily="18" charset="0"/>
                <a:cs typeface="Times New Roman" panose="02020603050405020304" pitchFamily="18" charset="0"/>
                <a:sym typeface="+mn-ea"/>
              </a:rPr>
              <a:t>Spam and Malware Filtering</a:t>
            </a:r>
            <a:endParaRPr lang="en-GB" altLang="en-US"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414655" y="1153160"/>
            <a:ext cx="11362055" cy="5024120"/>
          </a:xfrm>
        </p:spPr>
        <p:txBody>
          <a:bodyPr/>
          <a:p>
            <a:pPr marL="342900" indent="-342900" algn="just">
              <a:lnSpc>
                <a:spcPct val="100000"/>
              </a:lnSpc>
              <a:spcBef>
                <a:spcPct val="20000"/>
              </a:spcBef>
              <a:buFont typeface="Wingdings" panose="05000000000000000000" charset="0"/>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making our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online transaction safe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secure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by detecting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fraud transaction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Whenever we perform some online transaction, there may be various ways that a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fraudulent transaction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can take place such as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fake accounts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fake ids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steal money</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the middle of a transaction. </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So to detect this, Feed Forward Neural network helps us by checking whether it is a genuine transaction or a fraud transaction.</a:t>
            </a:r>
            <a:endParaRPr lang="en-GB" altLang="en-US"/>
          </a:p>
        </p:txBody>
      </p:sp>
      <p:sp>
        <p:nvSpPr>
          <p:cNvPr id="3" name="Title 2"/>
          <p:cNvSpPr>
            <a:spLocks noGrp="1"/>
          </p:cNvSpPr>
          <p:nvPr>
            <p:ph type="title"/>
          </p:nvPr>
        </p:nvSpPr>
        <p:spPr>
          <a:xfrm>
            <a:off x="838200" y="194310"/>
            <a:ext cx="10515600" cy="839470"/>
          </a:xfrm>
        </p:spPr>
        <p:txBody>
          <a:bodyPr/>
          <a:p>
            <a:pPr algn="ctr">
              <a:buClrTx/>
              <a:buSzTx/>
              <a:buFontTx/>
            </a:pPr>
            <a:r>
              <a:rPr lang="en-GB" sz="4000" dirty="0" smtClean="0">
                <a:latin typeface="Times New Roman" panose="02020603050405020304" pitchFamily="18" charset="0"/>
                <a:cs typeface="Times New Roman" panose="02020603050405020304" pitchFamily="18" charset="0"/>
                <a:sym typeface="+mn-ea"/>
              </a:rPr>
              <a:t>Online Fraud Detection</a:t>
            </a:r>
            <a:endParaRPr lang="en-GB" sz="4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443865" y="1095375"/>
            <a:ext cx="11362055" cy="5081905"/>
          </a:xfrm>
        </p:spPr>
        <p:txBody>
          <a:bodyPr/>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Nowadays, if we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visit a new place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we are not aware of the language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then it is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not a problem at all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as for this also</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 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helps us by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converting the text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into our</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 known languages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rgbClr val="0000FF"/>
                </a:solidFill>
                <a:latin typeface="Times New Roman" panose="02020603050405020304" pitchFamily="18" charset="0"/>
                <a:ea typeface="+mn-ea"/>
                <a:cs typeface="Times New Roman" panose="02020603050405020304" pitchFamily="18" charset="0"/>
                <a:sym typeface="+mn-ea"/>
              </a:rPr>
              <a:t>Google's GNMT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(Google Neural Machine Translation) provide this feature, which is a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Neural Machine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translates the text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into our</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 familiar language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it called as automatic translation.</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t</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echnology behind the automatic translation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is a sequence to sequence</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 learning algorithm</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which is used with image recognition and translates the text from one language to another language.</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altLang="en-US" sz="2500"/>
          </a:p>
        </p:txBody>
      </p:sp>
      <p:sp>
        <p:nvSpPr>
          <p:cNvPr id="3" name="Title 2"/>
          <p:cNvSpPr>
            <a:spLocks noGrp="1"/>
          </p:cNvSpPr>
          <p:nvPr>
            <p:ph type="title"/>
          </p:nvPr>
        </p:nvSpPr>
        <p:spPr>
          <a:xfrm>
            <a:off x="838200" y="120650"/>
            <a:ext cx="10515600" cy="840740"/>
          </a:xfrm>
        </p:spPr>
        <p:txBody>
          <a:bodyPr/>
          <a:p>
            <a:r>
              <a:rPr lang="en-GB" sz="4000" dirty="0">
                <a:latin typeface="Times New Roman" panose="02020603050405020304" pitchFamily="18" charset="0"/>
                <a:cs typeface="Times New Roman" panose="02020603050405020304" pitchFamily="18" charset="0"/>
                <a:sym typeface="+mn-ea"/>
              </a:rPr>
              <a:t>Automatic Language Translation</a:t>
            </a:r>
            <a:endParaRPr lang="en-GB" altLang="en-US"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86360" y="1033780"/>
            <a:ext cx="12105640" cy="5547995"/>
          </a:xfrm>
        </p:spPr>
        <p:txBody>
          <a:bodyPr>
            <a:noAutofit/>
          </a:bodyPr>
          <a:p>
            <a:pPr marL="342900" indent="-342900" algn="just">
              <a:lnSpc>
                <a:spcPct val="100000"/>
              </a:lnSpc>
              <a:spcBef>
                <a:spcPct val="20000"/>
              </a:spcBef>
              <a:buChar char="Ø"/>
            </a:pPr>
            <a:r>
              <a:rPr lang="en-GB" sz="2450" b="0" dirty="0">
                <a:solidFill>
                  <a:srgbClr val="00B050"/>
                </a:solidFill>
                <a:latin typeface="Times New Roman" panose="02020603050405020304" pitchFamily="18" charset="0"/>
                <a:ea typeface="+mn-ea"/>
                <a:cs typeface="Times New Roman" panose="02020603050405020304" pitchFamily="18" charset="0"/>
                <a:sym typeface="+mn-ea"/>
              </a:rPr>
              <a:t>Machine learning</a:t>
            </a:r>
            <a:r>
              <a:rPr lang="en-GB" sz="2450" b="0" dirty="0">
                <a:solidFill>
                  <a:sysClr val="windowText" lastClr="000000"/>
                </a:solidFill>
                <a:latin typeface="Times New Roman" panose="02020603050405020304" pitchFamily="18" charset="0"/>
                <a:ea typeface="+mn-ea"/>
                <a:cs typeface="Times New Roman" panose="02020603050405020304" pitchFamily="18" charset="0"/>
                <a:sym typeface="+mn-ea"/>
              </a:rPr>
              <a:t> has given the computer systems the </a:t>
            </a:r>
            <a:r>
              <a:rPr lang="en-GB" sz="2450" b="0" dirty="0">
                <a:solidFill>
                  <a:srgbClr val="0070C0"/>
                </a:solidFill>
                <a:latin typeface="Times New Roman" panose="02020603050405020304" pitchFamily="18" charset="0"/>
                <a:ea typeface="+mn-ea"/>
                <a:cs typeface="Times New Roman" panose="02020603050405020304" pitchFamily="18" charset="0"/>
                <a:sym typeface="+mn-ea"/>
              </a:rPr>
              <a:t>abilities to automatically learn without being explicitly programmed</a:t>
            </a:r>
            <a:r>
              <a:rPr lang="en-GB" sz="245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450" b="0" dirty="0">
              <a:solidFill>
                <a:sysClr val="windowText" lastClr="000000"/>
              </a:solidFill>
              <a:latin typeface="Times New Roman" panose="02020603050405020304" pitchFamily="18" charset="0"/>
              <a:ea typeface="+mn-ea"/>
              <a:cs typeface="Times New Roman" panose="02020603050405020304" pitchFamily="18" charset="0"/>
              <a:sym typeface="+mn-ea"/>
            </a:endParaRPr>
          </a:p>
          <a:p>
            <a:pPr marL="342900" indent="-342900" algn="just">
              <a:lnSpc>
                <a:spcPct val="100000"/>
              </a:lnSpc>
              <a:spcBef>
                <a:spcPct val="20000"/>
              </a:spcBef>
              <a:buChar char="Ø"/>
            </a:pPr>
            <a:r>
              <a:rPr lang="en-GB" sz="2450" dirty="0">
                <a:solidFill>
                  <a:sysClr val="windowText" lastClr="000000"/>
                </a:solidFill>
                <a:latin typeface="Times New Roman" panose="02020603050405020304" pitchFamily="18" charset="0"/>
                <a:ea typeface="+mn-ea"/>
                <a:cs typeface="Times New Roman" panose="02020603050405020304" pitchFamily="18" charset="0"/>
                <a:sym typeface="+mn-ea"/>
              </a:rPr>
              <a:t>But </a:t>
            </a:r>
            <a:r>
              <a:rPr lang="en-GB" sz="2450" b="0" dirty="0">
                <a:solidFill>
                  <a:srgbClr val="FF0000"/>
                </a:solidFill>
                <a:latin typeface="Times New Roman" panose="02020603050405020304" pitchFamily="18" charset="0"/>
                <a:ea typeface="+mn-ea"/>
                <a:cs typeface="Times New Roman" panose="02020603050405020304" pitchFamily="18" charset="0"/>
                <a:sym typeface="+mn-ea"/>
              </a:rPr>
              <a:t>how does a machine learning system work</a:t>
            </a:r>
            <a:r>
              <a:rPr lang="en-GB" sz="2450" b="0" dirty="0">
                <a:solidFill>
                  <a:sysClr val="windowText" lastClr="000000"/>
                </a:solidFill>
                <a:latin typeface="Times New Roman" panose="02020603050405020304" pitchFamily="18" charset="0"/>
                <a:ea typeface="+mn-ea"/>
                <a:cs typeface="Times New Roman" panose="02020603050405020304" pitchFamily="18" charset="0"/>
                <a:sym typeface="+mn-ea"/>
              </a:rPr>
              <a:t>? So, it can be </a:t>
            </a:r>
            <a:r>
              <a:rPr lang="en-GB" sz="2450" b="0" dirty="0">
                <a:solidFill>
                  <a:srgbClr val="0000FF"/>
                </a:solidFill>
                <a:latin typeface="Times New Roman" panose="02020603050405020304" pitchFamily="18" charset="0"/>
                <a:ea typeface="+mn-ea"/>
                <a:cs typeface="Times New Roman" panose="02020603050405020304" pitchFamily="18" charset="0"/>
                <a:sym typeface="+mn-ea"/>
              </a:rPr>
              <a:t>described using the life cycle of machine learning</a:t>
            </a:r>
            <a:r>
              <a:rPr lang="en-GB" sz="245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450" b="0" dirty="0" smtClean="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450" b="0" dirty="0" smtClean="0">
                <a:solidFill>
                  <a:srgbClr val="FF0000"/>
                </a:solidFill>
                <a:latin typeface="Times New Roman" panose="02020603050405020304" pitchFamily="18" charset="0"/>
                <a:ea typeface="+mn-ea"/>
                <a:cs typeface="Times New Roman" panose="02020603050405020304" pitchFamily="18" charset="0"/>
                <a:sym typeface="+mn-ea"/>
              </a:rPr>
              <a:t>Machine </a:t>
            </a:r>
            <a:r>
              <a:rPr lang="en-GB" sz="2450" b="0" dirty="0">
                <a:solidFill>
                  <a:srgbClr val="FF0000"/>
                </a:solidFill>
                <a:latin typeface="Times New Roman" panose="02020603050405020304" pitchFamily="18" charset="0"/>
                <a:ea typeface="+mn-ea"/>
                <a:cs typeface="Times New Roman" panose="02020603050405020304" pitchFamily="18" charset="0"/>
                <a:sym typeface="+mn-ea"/>
              </a:rPr>
              <a:t>learning life cycle</a:t>
            </a:r>
            <a:r>
              <a:rPr lang="en-GB" sz="2450" b="0" dirty="0">
                <a:solidFill>
                  <a:sysClr val="windowText" lastClr="000000"/>
                </a:solidFill>
                <a:latin typeface="Times New Roman" panose="02020603050405020304" pitchFamily="18" charset="0"/>
                <a:ea typeface="+mn-ea"/>
                <a:cs typeface="Times New Roman" panose="02020603050405020304" pitchFamily="18" charset="0"/>
                <a:sym typeface="+mn-ea"/>
              </a:rPr>
              <a:t> is a </a:t>
            </a:r>
            <a:r>
              <a:rPr lang="en-GB" sz="2450" b="0" dirty="0">
                <a:solidFill>
                  <a:srgbClr val="00B0F0"/>
                </a:solidFill>
                <a:latin typeface="Times New Roman" panose="02020603050405020304" pitchFamily="18" charset="0"/>
                <a:ea typeface="+mn-ea"/>
                <a:cs typeface="Times New Roman" panose="02020603050405020304" pitchFamily="18" charset="0"/>
                <a:sym typeface="+mn-ea"/>
              </a:rPr>
              <a:t>cyclic process</a:t>
            </a:r>
            <a:r>
              <a:rPr lang="en-GB" sz="2450" b="0" dirty="0">
                <a:solidFill>
                  <a:sysClr val="windowText" lastClr="000000"/>
                </a:solidFill>
                <a:latin typeface="Times New Roman" panose="02020603050405020304" pitchFamily="18" charset="0"/>
                <a:ea typeface="+mn-ea"/>
                <a:cs typeface="Times New Roman" panose="02020603050405020304" pitchFamily="18" charset="0"/>
                <a:sym typeface="+mn-ea"/>
              </a:rPr>
              <a:t> to build an efficient machine learning project. </a:t>
            </a:r>
            <a:endParaRPr lang="en-GB" sz="2450" b="0" dirty="0">
              <a:latin typeface="Times New Roman" panose="02020603050405020304" pitchFamily="18" charset="0"/>
              <a:cs typeface="Times New Roman" panose="02020603050405020304" pitchFamily="18" charset="0"/>
            </a:endParaRPr>
          </a:p>
          <a:p>
            <a:pPr algn="just">
              <a:lnSpc>
                <a:spcPct val="100000"/>
              </a:lnSpc>
              <a:spcBef>
                <a:spcPct val="20000"/>
              </a:spcBef>
              <a:buFont typeface="Wingdings" panose="05000000000000000000" charset="0"/>
              <a:buChar char="Ø"/>
            </a:pPr>
            <a:r>
              <a:rPr lang="en-GB" sz="2450" dirty="0">
                <a:latin typeface="Times New Roman" panose="02020603050405020304" pitchFamily="18" charset="0"/>
                <a:cs typeface="Times New Roman" panose="02020603050405020304" pitchFamily="18" charset="0"/>
                <a:sym typeface="+mn-ea"/>
              </a:rPr>
              <a:t>Machine learning</a:t>
            </a:r>
            <a:r>
              <a:rPr lang="en-GB" sz="2450" b="0" dirty="0">
                <a:latin typeface="Times New Roman" panose="02020603050405020304" pitchFamily="18" charset="0"/>
                <a:cs typeface="Times New Roman" panose="02020603050405020304" pitchFamily="18" charset="0"/>
                <a:sym typeface="+mn-ea"/>
              </a:rPr>
              <a:t> </a:t>
            </a:r>
            <a:r>
              <a:rPr lang="en-GB" sz="2450" b="0" dirty="0">
                <a:solidFill>
                  <a:srgbClr val="0000FF"/>
                </a:solidFill>
                <a:latin typeface="Times New Roman" panose="02020603050405020304" pitchFamily="18" charset="0"/>
                <a:cs typeface="Times New Roman" panose="02020603050405020304" pitchFamily="18" charset="0"/>
                <a:sym typeface="+mn-ea"/>
              </a:rPr>
              <a:t>life cycle</a:t>
            </a:r>
            <a:r>
              <a:rPr lang="en-GB" sz="2450" b="0" dirty="0">
                <a:latin typeface="Times New Roman" panose="02020603050405020304" pitchFamily="18" charset="0"/>
                <a:cs typeface="Times New Roman" panose="02020603050405020304" pitchFamily="18" charset="0"/>
                <a:sym typeface="+mn-ea"/>
              </a:rPr>
              <a:t> involves</a:t>
            </a:r>
            <a:r>
              <a:rPr lang="en-GB" sz="2450" b="0" dirty="0">
                <a:solidFill>
                  <a:srgbClr val="FF0000"/>
                </a:solidFill>
                <a:latin typeface="Times New Roman" panose="02020603050405020304" pitchFamily="18" charset="0"/>
                <a:cs typeface="Times New Roman" panose="02020603050405020304" pitchFamily="18" charset="0"/>
                <a:sym typeface="+mn-ea"/>
              </a:rPr>
              <a:t> seven major steps</a:t>
            </a:r>
            <a:r>
              <a:rPr lang="en-GB" sz="2450" b="0" dirty="0">
                <a:latin typeface="Times New Roman" panose="02020603050405020304" pitchFamily="18" charset="0"/>
                <a:cs typeface="Times New Roman" panose="02020603050405020304" pitchFamily="18" charset="0"/>
                <a:sym typeface="+mn-ea"/>
              </a:rPr>
              <a:t>, which are  given below:</a:t>
            </a:r>
            <a:endParaRPr lang="en-GB" altLang="en-US" sz="2450" b="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GB" sz="2200" b="0" dirty="0">
                <a:latin typeface="Times New Roman" panose="02020603050405020304" pitchFamily="18" charset="0"/>
                <a:cs typeface="Times New Roman" panose="02020603050405020304" pitchFamily="18" charset="0"/>
                <a:sym typeface="+mn-ea"/>
              </a:rPr>
              <a:t>Gathering Data</a:t>
            </a:r>
            <a:endParaRPr lang="en-GB" sz="2200" b="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GB" sz="2200" b="0" dirty="0">
                <a:latin typeface="Times New Roman" panose="02020603050405020304" pitchFamily="18" charset="0"/>
                <a:cs typeface="Times New Roman" panose="02020603050405020304" pitchFamily="18" charset="0"/>
                <a:sym typeface="+mn-ea"/>
              </a:rPr>
              <a:t>Data preparation</a:t>
            </a:r>
            <a:endParaRPr lang="en-GB" sz="2200" b="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GB" sz="2200" b="0" dirty="0">
                <a:latin typeface="Times New Roman" panose="02020603050405020304" pitchFamily="18" charset="0"/>
                <a:cs typeface="Times New Roman" panose="02020603050405020304" pitchFamily="18" charset="0"/>
                <a:sym typeface="+mn-ea"/>
              </a:rPr>
              <a:t>Data Wrangling</a:t>
            </a:r>
            <a:endParaRPr lang="en-GB" sz="2200" b="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GB" sz="2200" b="0" dirty="0">
                <a:latin typeface="Times New Roman" panose="02020603050405020304" pitchFamily="18" charset="0"/>
                <a:cs typeface="Times New Roman" panose="02020603050405020304" pitchFamily="18" charset="0"/>
                <a:sym typeface="+mn-ea"/>
              </a:rPr>
              <a:t>Analyse Data</a:t>
            </a:r>
            <a:endParaRPr lang="en-GB" sz="2200" b="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GB" sz="2200" b="0" dirty="0">
                <a:latin typeface="Times New Roman" panose="02020603050405020304" pitchFamily="18" charset="0"/>
                <a:cs typeface="Times New Roman" panose="02020603050405020304" pitchFamily="18" charset="0"/>
                <a:sym typeface="+mn-ea"/>
              </a:rPr>
              <a:t>Train the model</a:t>
            </a:r>
            <a:endParaRPr lang="en-GB" sz="2200" b="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GB" sz="2200" b="0" dirty="0">
                <a:latin typeface="Times New Roman" panose="02020603050405020304" pitchFamily="18" charset="0"/>
                <a:cs typeface="Times New Roman" panose="02020603050405020304" pitchFamily="18" charset="0"/>
                <a:sym typeface="+mn-ea"/>
              </a:rPr>
              <a:t>Test the model</a:t>
            </a:r>
            <a:endParaRPr lang="en-GB" sz="2200" b="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GB" sz="2200" b="0" dirty="0">
                <a:latin typeface="Times New Roman" panose="02020603050405020304" pitchFamily="18" charset="0"/>
                <a:cs typeface="Times New Roman" panose="02020603050405020304" pitchFamily="18" charset="0"/>
                <a:sym typeface="+mn-ea"/>
              </a:rPr>
              <a:t>Deployment</a:t>
            </a:r>
            <a:endParaRPr lang="en-GB" sz="2200" b="0"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Font typeface="+mj-lt"/>
              <a:buNone/>
            </a:pPr>
            <a:endParaRPr lang="en-GB" altLang="en-US" sz="2200" b="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838200" y="134620"/>
            <a:ext cx="10515600" cy="899160"/>
          </a:xfrm>
        </p:spPr>
        <p:txBody>
          <a:bodyPr/>
          <a:p>
            <a:r>
              <a:rPr lang="en-GB" sz="4000" dirty="0">
                <a:latin typeface="Times New Roman" panose="02020603050405020304" pitchFamily="18" charset="0"/>
                <a:cs typeface="Times New Roman" panose="02020603050405020304" pitchFamily="18" charset="0"/>
                <a:sym typeface="+mn-ea"/>
              </a:rPr>
              <a:t>Machine learning Life cycle</a:t>
            </a:r>
            <a:endParaRPr lang="en-GB" altLang="en-US" sz="4000"/>
          </a:p>
        </p:txBody>
      </p:sp>
      <p:pic>
        <p:nvPicPr>
          <p:cNvPr id="4" name="Content Placeholder 3" descr="Machine learning Life cycle"/>
          <p:cNvPicPr>
            <a:picLocks noGrp="1"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315200" y="3687445"/>
            <a:ext cx="4038600" cy="248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26060" y="1095375"/>
            <a:ext cx="11667490" cy="5081905"/>
          </a:xfrm>
        </p:spPr>
        <p:txBody>
          <a:bodyPr/>
          <a:p>
            <a:pPr marL="342900" indent="-342900" algn="just">
              <a:lnSpc>
                <a:spcPct val="100000"/>
              </a:lnSpc>
              <a:spcBef>
                <a:spcPct val="20000"/>
              </a:spcBef>
              <a:buFont typeface="Wingdings" panose="05000000000000000000" charset="0"/>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Data Gathering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first step of the machine learning life cycle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endParaRPr>
          </a:p>
          <a:p>
            <a:pPr marL="342900" indent="-342900" algn="just">
              <a:lnSpc>
                <a:spcPct val="100000"/>
              </a:lnSpc>
              <a:spcBef>
                <a:spcPct val="20000"/>
              </a:spcBef>
              <a:buFont typeface="Wingdings" panose="05000000000000000000" charset="0"/>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The goal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of this step is to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identify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obtain all data-related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problems.</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Wingdings" panose="05000000000000000000" charset="0"/>
              <a:buChar char="Ø"/>
            </a:pPr>
            <a:r>
              <a:rPr lang="en-GB" sz="2500" b="0" dirty="0" smtClean="0">
                <a:solidFill>
                  <a:srgbClr val="FF0000"/>
                </a:solidFill>
                <a:latin typeface="Times New Roman" panose="02020603050405020304" pitchFamily="18" charset="0"/>
                <a:ea typeface="+mn-ea"/>
                <a:cs typeface="Times New Roman" panose="02020603050405020304" pitchFamily="18" charset="0"/>
                <a:sym typeface="+mn-ea"/>
              </a:rPr>
              <a:t>Identify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the different data sources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as data can be collected from</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various sources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such as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files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database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internet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or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mobile devices</a:t>
            </a: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smtClean="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Wingdings" panose="05000000000000000000" charset="0"/>
              <a:buChar char="ü"/>
            </a:pPr>
            <a:r>
              <a:rPr lang="en-GB" sz="2500" b="0" dirty="0" smtClean="0">
                <a:solidFill>
                  <a:srgbClr val="C00000"/>
                </a:solidFill>
                <a:latin typeface="Times New Roman" panose="02020603050405020304" pitchFamily="18" charset="0"/>
                <a:ea typeface="+mn-ea"/>
                <a:cs typeface="Times New Roman" panose="02020603050405020304" pitchFamily="18" charset="0"/>
                <a:sym typeface="+mn-ea"/>
              </a:rPr>
              <a:t>Identify </a:t>
            </a:r>
            <a:r>
              <a:rPr lang="en-GB" sz="2500" b="0" dirty="0">
                <a:solidFill>
                  <a:srgbClr val="C00000"/>
                </a:solidFill>
                <a:latin typeface="Times New Roman" panose="02020603050405020304" pitchFamily="18" charset="0"/>
                <a:ea typeface="+mn-ea"/>
                <a:cs typeface="Times New Roman" panose="02020603050405020304" pitchFamily="18" charset="0"/>
                <a:sym typeface="+mn-ea"/>
              </a:rPr>
              <a:t>various data sources</a:t>
            </a:r>
            <a:endParaRPr lang="en-GB" sz="2500" b="0" dirty="0">
              <a:solidFill>
                <a:srgbClr val="C00000"/>
              </a:solidFill>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Wingdings" panose="05000000000000000000" charset="0"/>
              <a:buChar char="ü"/>
            </a:pPr>
            <a:r>
              <a:rPr lang="en-GB" sz="2500" b="0" dirty="0">
                <a:solidFill>
                  <a:srgbClr val="C00000"/>
                </a:solidFill>
                <a:latin typeface="Times New Roman" panose="02020603050405020304" pitchFamily="18" charset="0"/>
                <a:ea typeface="+mn-ea"/>
                <a:cs typeface="Times New Roman" panose="02020603050405020304" pitchFamily="18" charset="0"/>
                <a:sym typeface="+mn-ea"/>
              </a:rPr>
              <a:t>Collect data</a:t>
            </a:r>
            <a:endParaRPr lang="en-GB" sz="2500" b="0" dirty="0">
              <a:solidFill>
                <a:srgbClr val="C00000"/>
              </a:solidFill>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Wingdings" panose="05000000000000000000" charset="0"/>
              <a:buChar char="ü"/>
            </a:pPr>
            <a:r>
              <a:rPr lang="en-GB" sz="2500" b="0" dirty="0">
                <a:solidFill>
                  <a:srgbClr val="C00000"/>
                </a:solidFill>
                <a:latin typeface="Times New Roman" panose="02020603050405020304" pitchFamily="18" charset="0"/>
                <a:ea typeface="+mn-ea"/>
                <a:cs typeface="Times New Roman" panose="02020603050405020304" pitchFamily="18" charset="0"/>
                <a:sym typeface="+mn-ea"/>
              </a:rPr>
              <a:t>Integrate the data obtained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from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different sources</a:t>
            </a:r>
            <a:endParaRPr lang="en-GB" sz="250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Wingdings" panose="05000000000000000000" charset="0"/>
              <a:buChar char="ü"/>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By performing the above task, we get a coherent set of data, also called as a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dataset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0" indent="0">
              <a:buNone/>
            </a:pPr>
            <a:endParaRPr lang="en-GB" altLang="en-US" b="0"/>
          </a:p>
        </p:txBody>
      </p:sp>
      <p:sp>
        <p:nvSpPr>
          <p:cNvPr id="3" name="Title 2"/>
          <p:cNvSpPr>
            <a:spLocks noGrp="1"/>
          </p:cNvSpPr>
          <p:nvPr>
            <p:ph type="title"/>
          </p:nvPr>
        </p:nvSpPr>
        <p:spPr/>
        <p:txBody>
          <a:bodyPr/>
          <a:p>
            <a:r>
              <a:rPr lang="en-GB" sz="4000" dirty="0">
                <a:latin typeface="Times New Roman" panose="02020603050405020304" pitchFamily="18" charset="0"/>
                <a:cs typeface="Times New Roman" panose="02020603050405020304" pitchFamily="18" charset="0"/>
                <a:sym typeface="+mn-ea"/>
              </a:rPr>
              <a:t>Gathering Data</a:t>
            </a:r>
            <a:endParaRPr lang="en-GB"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343535" y="1269365"/>
            <a:ext cx="11432540" cy="4907915"/>
          </a:xfrm>
        </p:spPr>
        <p:txBody>
          <a:bodyPr>
            <a:normAutofit/>
          </a:bodyPr>
          <a:p>
            <a:pPr>
              <a:buFont typeface="Bell MT" panose="02020503060305020303" pitchFamily="18" charset="0"/>
              <a:buChar char="–"/>
            </a:pPr>
            <a:r>
              <a:rPr lang="en-US" sz="3000" b="0" dirty="0">
                <a:latin typeface="Times New Roman" panose="02020603050405020304" pitchFamily="18" charset="0"/>
                <a:cs typeface="Times New Roman" panose="02020603050405020304" pitchFamily="18" charset="0"/>
                <a:sym typeface="+mn-ea"/>
              </a:rPr>
              <a:t>Learning Agents</a:t>
            </a:r>
            <a:endParaRPr lang="en-US" sz="3000" b="0" dirty="0">
              <a:latin typeface="Times New Roman" panose="02020603050405020304" pitchFamily="18" charset="0"/>
              <a:cs typeface="Times New Roman" panose="02020603050405020304" pitchFamily="18" charset="0"/>
            </a:endParaRPr>
          </a:p>
          <a:p>
            <a:pPr>
              <a:buFont typeface="Bell MT" panose="02020503060305020303" pitchFamily="18" charset="0"/>
              <a:buChar char="–"/>
            </a:pPr>
            <a:r>
              <a:rPr lang="en-US" sz="3000" b="0" dirty="0">
                <a:latin typeface="Times New Roman" panose="02020603050405020304" pitchFamily="18" charset="0"/>
                <a:cs typeface="Times New Roman" panose="02020603050405020304" pitchFamily="18" charset="0"/>
                <a:sym typeface="+mn-ea"/>
              </a:rPr>
              <a:t>Decision tree Learning</a:t>
            </a:r>
            <a:endParaRPr lang="en-US" sz="3000" b="0" dirty="0">
              <a:latin typeface="Times New Roman" panose="02020603050405020304" pitchFamily="18" charset="0"/>
              <a:cs typeface="Times New Roman" panose="02020603050405020304" pitchFamily="18" charset="0"/>
            </a:endParaRPr>
          </a:p>
          <a:p>
            <a:pPr>
              <a:buFont typeface="Bell MT" panose="02020503060305020303" pitchFamily="18" charset="0"/>
              <a:buChar char="–"/>
            </a:pPr>
            <a:r>
              <a:rPr lang="en-US" sz="3000" b="0" dirty="0">
                <a:latin typeface="Times New Roman" panose="02020603050405020304" pitchFamily="18" charset="0"/>
                <a:cs typeface="Times New Roman" panose="02020603050405020304" pitchFamily="18" charset="0"/>
                <a:sym typeface="+mn-ea"/>
              </a:rPr>
              <a:t>Statistical  Learning </a:t>
            </a:r>
            <a:endParaRPr lang="en-US" sz="3000" b="0" dirty="0">
              <a:latin typeface="Times New Roman" panose="02020603050405020304" pitchFamily="18" charset="0"/>
              <a:cs typeface="Times New Roman" panose="02020603050405020304" pitchFamily="18" charset="0"/>
            </a:endParaRPr>
          </a:p>
          <a:p>
            <a:pPr>
              <a:buFont typeface="Bell MT" panose="02020503060305020303" pitchFamily="18" charset="0"/>
              <a:buChar char="–"/>
            </a:pPr>
            <a:r>
              <a:rPr lang="en-US" sz="3000" b="0" dirty="0">
                <a:latin typeface="Times New Roman" panose="02020603050405020304" pitchFamily="18" charset="0"/>
                <a:cs typeface="Times New Roman" panose="02020603050405020304" pitchFamily="18" charset="0"/>
                <a:sym typeface="+mn-ea"/>
              </a:rPr>
              <a:t>Reinforcement Learning</a:t>
            </a:r>
            <a:endParaRPr lang="en-GB" altLang="en-US" sz="3000" b="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GB" altLang="en-US" sz="4500">
                <a:latin typeface="Times New Roman" panose="02020603050405020304" pitchFamily="18" charset="0"/>
                <a:cs typeface="Times New Roman" panose="02020603050405020304" pitchFamily="18" charset="0"/>
              </a:rPr>
              <a:t>Outline</a:t>
            </a:r>
            <a:endParaRPr lang="en-GB" altLang="en-US" sz="45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313055" y="1095375"/>
            <a:ext cx="11638915" cy="5081905"/>
          </a:xfrm>
        </p:spPr>
        <p:txBody>
          <a:bodyPr/>
          <a:p>
            <a:pPr algn="l">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After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collecting the 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we need to prepare it for further steps. </a:t>
            </a:r>
            <a:endParaRPr lang="en-GB" sz="2500" b="0" dirty="0">
              <a:latin typeface="Times New Roman" panose="02020603050405020304" pitchFamily="18" charset="0"/>
              <a:cs typeface="Times New Roman" panose="02020603050405020304" pitchFamily="18" charset="0"/>
            </a:endParaRPr>
          </a:p>
          <a:p>
            <a:pPr marL="0" indent="0" algn="l">
              <a:buNone/>
            </a:pPr>
            <a:r>
              <a:rPr lang="en-GB" sz="2500" dirty="0">
                <a:solidFill>
                  <a:schemeClr val="tx1"/>
                </a:solidFill>
                <a:latin typeface="Times New Roman" panose="02020603050405020304" pitchFamily="18" charset="0"/>
                <a:ea typeface="+mn-ea"/>
                <a:cs typeface="Times New Roman" panose="02020603050405020304" pitchFamily="18" charset="0"/>
                <a:sym typeface="+mn-ea"/>
              </a:rPr>
              <a:t>Data preparation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a step where we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put our data into a suitable place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prepare it to use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our machine learning training</a:t>
            </a: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smtClean="0">
              <a:latin typeface="Times New Roman" panose="02020603050405020304" pitchFamily="18" charset="0"/>
              <a:cs typeface="Times New Roman" panose="02020603050405020304" pitchFamily="18" charset="0"/>
            </a:endParaRPr>
          </a:p>
          <a:p>
            <a:pPr marL="0" indent="0" algn="l">
              <a:buNone/>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Data exploration: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It is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used to understand the nature of 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that we have to work with. We need to understand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characteristics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format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quality of 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0" indent="0" algn="l">
              <a:buNone/>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 better understanding of data leads to an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effective outcome</a:t>
            </a:r>
            <a:r>
              <a:rPr lang="en-GB" sz="2500" b="0" dirty="0">
                <a:solidFill>
                  <a:srgbClr val="4F81BD"/>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altLang="en-US"/>
          </a:p>
        </p:txBody>
      </p:sp>
      <p:sp>
        <p:nvSpPr>
          <p:cNvPr id="3" name="Title 2"/>
          <p:cNvSpPr>
            <a:spLocks noGrp="1"/>
          </p:cNvSpPr>
          <p:nvPr>
            <p:ph type="title"/>
          </p:nvPr>
        </p:nvSpPr>
        <p:spPr>
          <a:xfrm>
            <a:off x="838200" y="121285"/>
            <a:ext cx="10515600" cy="912495"/>
          </a:xfrm>
        </p:spPr>
        <p:txBody>
          <a:bodyPr/>
          <a:p>
            <a:r>
              <a:rPr lang="en-GB" sz="4000" dirty="0">
                <a:latin typeface="Times New Roman" panose="02020603050405020304" pitchFamily="18" charset="0"/>
                <a:cs typeface="Times New Roman" panose="02020603050405020304" pitchFamily="18" charset="0"/>
                <a:sym typeface="+mn-ea"/>
              </a:rPr>
              <a:t>Data preparation</a:t>
            </a:r>
            <a:endParaRPr lang="en-GB" alt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54940" y="1095375"/>
            <a:ext cx="11868150" cy="5081905"/>
          </a:xfrm>
        </p:spPr>
        <p:txBody>
          <a:bodyPr/>
          <a:p>
            <a:pPr marL="342900" indent="-342900" algn="l">
              <a:lnSpc>
                <a:spcPct val="100000"/>
              </a:lnSpc>
              <a:spcBef>
                <a:spcPct val="20000"/>
              </a:spcBef>
              <a:buFont typeface="Wingdings" panose="05000000000000000000" charset="0"/>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Data wrangling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process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of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cleaning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and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converting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raw data into a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useable format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It is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process</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a:t>
            </a:r>
            <a:r>
              <a:rPr lang="en-GB" sz="2500" b="0" dirty="0">
                <a:solidFill>
                  <a:schemeClr val="tx1"/>
                </a:solidFill>
                <a:latin typeface="Times New Roman" panose="02020603050405020304" pitchFamily="18" charset="0"/>
                <a:ea typeface="+mn-ea"/>
                <a:cs typeface="Times New Roman" panose="02020603050405020304" pitchFamily="18" charset="0"/>
                <a:sym typeface="+mn-ea"/>
              </a:rPr>
              <a:t>of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cleaning the 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selecting the variable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to use, and</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transforming the data in a proper format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 make it more suitable for analysis in the next step. </a:t>
            </a:r>
            <a:endParaRPr lang="en-GB" sz="2500" b="0" dirty="0" smtClean="0">
              <a:latin typeface="Times New Roman" panose="02020603050405020304" pitchFamily="18" charset="0"/>
              <a:cs typeface="Times New Roman" panose="02020603050405020304" pitchFamily="18" charset="0"/>
            </a:endParaRPr>
          </a:p>
          <a:p>
            <a:pPr algn="l">
              <a:lnSpc>
                <a:spcPct val="100000"/>
              </a:lnSpc>
              <a:spcBef>
                <a:spcPct val="20000"/>
              </a:spcBef>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Collected data may have</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 various issues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including:</a:t>
            </a:r>
            <a:endParaRPr lang="en-GB" sz="2500" b="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Arial" panose="020B0604020202020204" pitchFamily="34" charset="0"/>
              <a:buChar char="•"/>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Missing Values</a:t>
            </a:r>
            <a:endParaRPr lang="en-GB" sz="2500" b="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Arial" panose="020B0604020202020204" pitchFamily="34" charset="0"/>
              <a:buChar char="•"/>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Duplicate data</a:t>
            </a:r>
            <a:endParaRPr lang="en-GB" sz="2500" b="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Arial" panose="020B0604020202020204" pitchFamily="34" charset="0"/>
              <a:buChar char="•"/>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Invalid data</a:t>
            </a:r>
            <a:endParaRPr lang="en-GB" sz="2500" b="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Arial" panose="020B0604020202020204" pitchFamily="34" charset="0"/>
              <a:buChar char="•"/>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Noise</a:t>
            </a:r>
            <a:endParaRPr lang="en-GB" sz="2500" b="0" dirty="0">
              <a:latin typeface="Times New Roman" panose="02020603050405020304" pitchFamily="18" charset="0"/>
              <a:cs typeface="Times New Roman" panose="02020603050405020304" pitchFamily="18" charset="0"/>
            </a:endParaRPr>
          </a:p>
          <a:p>
            <a:pPr marL="0" indent="0">
              <a:buNone/>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So, we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use various filtering techniques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to clean the data.</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a:latin typeface="Times New Roman" panose="02020603050405020304" pitchFamily="18" charset="0"/>
              <a:cs typeface="Times New Roman" panose="02020603050405020304" pitchFamily="18" charset="0"/>
            </a:endParaRPr>
          </a:p>
          <a:p>
            <a:pPr marL="0" indent="0">
              <a:buNone/>
            </a:pPr>
            <a:endParaRPr lang="en-GB" altLang="en-US"/>
          </a:p>
        </p:txBody>
      </p:sp>
      <p:sp>
        <p:nvSpPr>
          <p:cNvPr id="3" name="Title 2"/>
          <p:cNvSpPr>
            <a:spLocks noGrp="1"/>
          </p:cNvSpPr>
          <p:nvPr>
            <p:ph type="title"/>
          </p:nvPr>
        </p:nvSpPr>
        <p:spPr/>
        <p:txBody>
          <a:bodyPr/>
          <a:p>
            <a:r>
              <a:rPr lang="en-GB" sz="4000" dirty="0">
                <a:latin typeface="Times New Roman" panose="02020603050405020304" pitchFamily="18" charset="0"/>
                <a:cs typeface="Times New Roman" panose="02020603050405020304" pitchFamily="18" charset="0"/>
                <a:sym typeface="+mn-ea"/>
              </a:rPr>
              <a:t>Data Wrangling</a:t>
            </a:r>
            <a:endParaRPr lang="en-GB" altLang="en-US" sz="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40665" y="1211580"/>
            <a:ext cx="11783695" cy="4965700"/>
          </a:xfrm>
        </p:spPr>
        <p:txBody>
          <a:bodyPr>
            <a:normAutofit lnSpcReduction="20000"/>
          </a:bodyPr>
          <a:p>
            <a:pPr>
              <a:lnSpc>
                <a:spcPct val="100000"/>
              </a:lnSpc>
              <a:buFont typeface="Wingdings" panose="05000000000000000000" charset="0"/>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Now the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cleaned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and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prepared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data is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passed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on to the </a:t>
            </a:r>
            <a:r>
              <a:rPr lang="en-GB" sz="2500" dirty="0">
                <a:solidFill>
                  <a:srgbClr val="0000FF"/>
                </a:solidFill>
                <a:latin typeface="Times New Roman" panose="02020603050405020304" pitchFamily="18" charset="0"/>
                <a:ea typeface="+mn-ea"/>
                <a:cs typeface="Times New Roman" panose="02020603050405020304" pitchFamily="18" charset="0"/>
                <a:sym typeface="+mn-ea"/>
              </a:rPr>
              <a:t>analysis step</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This step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involves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Arial" panose="020B0604020202020204" pitchFamily="34" charset="0"/>
              <a:buChar char="•"/>
            </a:pPr>
            <a:r>
              <a:rPr lang="en-GB" sz="2500" b="0" dirty="0">
                <a:solidFill>
                  <a:srgbClr val="C00000"/>
                </a:solidFill>
                <a:latin typeface="Times New Roman" panose="02020603050405020304" pitchFamily="18" charset="0"/>
                <a:ea typeface="+mn-ea"/>
                <a:cs typeface="Times New Roman" panose="02020603050405020304" pitchFamily="18" charset="0"/>
                <a:sym typeface="+mn-ea"/>
              </a:rPr>
              <a:t>Selection of analytical techniques</a:t>
            </a:r>
            <a:endParaRPr lang="en-GB" sz="2500" b="0" dirty="0">
              <a:solidFill>
                <a:srgbClr val="C00000"/>
              </a:solidFill>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Arial" panose="020B0604020202020204" pitchFamily="34" charset="0"/>
              <a:buChar char="•"/>
            </a:pPr>
            <a:r>
              <a:rPr lang="en-GB" sz="2500" b="0" dirty="0">
                <a:solidFill>
                  <a:srgbClr val="C00000"/>
                </a:solidFill>
                <a:latin typeface="Times New Roman" panose="02020603050405020304" pitchFamily="18" charset="0"/>
                <a:ea typeface="+mn-ea"/>
                <a:cs typeface="Times New Roman" panose="02020603050405020304" pitchFamily="18" charset="0"/>
                <a:sym typeface="+mn-ea"/>
              </a:rPr>
              <a:t>Building models</a:t>
            </a:r>
            <a:endParaRPr lang="en-GB" sz="2500" b="0" dirty="0">
              <a:solidFill>
                <a:srgbClr val="C00000"/>
              </a:solidFill>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Font typeface="Arial" panose="020B0604020202020204" pitchFamily="34" charset="0"/>
              <a:buChar char="•"/>
            </a:pPr>
            <a:r>
              <a:rPr lang="en-GB" sz="2500" b="0" dirty="0">
                <a:solidFill>
                  <a:srgbClr val="C00000"/>
                </a:solidFill>
                <a:latin typeface="Times New Roman" panose="02020603050405020304" pitchFamily="18" charset="0"/>
                <a:ea typeface="+mn-ea"/>
                <a:cs typeface="Times New Roman" panose="02020603050405020304" pitchFamily="18" charset="0"/>
                <a:sym typeface="+mn-ea"/>
              </a:rPr>
              <a:t>Review the result</a:t>
            </a:r>
            <a:endParaRPr lang="en-GB" sz="2500" b="0" dirty="0">
              <a:solidFill>
                <a:srgbClr val="C00000"/>
              </a:solidFill>
              <a:latin typeface="Times New Roman" panose="02020603050405020304" pitchFamily="18" charset="0"/>
              <a:cs typeface="Times New Roman" panose="02020603050405020304" pitchFamily="18" charset="0"/>
            </a:endParaRPr>
          </a:p>
          <a:p>
            <a:pPr marL="0" algn="ctr">
              <a:lnSpc>
                <a:spcPct val="90000"/>
              </a:lnSpc>
              <a:spcBef>
                <a:spcPct val="20000"/>
              </a:spcBef>
              <a:buClrTx/>
              <a:buSzTx/>
              <a:buFontTx/>
              <a:buNone/>
            </a:pPr>
            <a:r>
              <a:rPr lang="en-GB" sz="4000" dirty="0">
                <a:solidFill>
                  <a:srgbClr val="0070C0"/>
                </a:solidFill>
                <a:latin typeface="Times New Roman" panose="02020603050405020304" pitchFamily="18" charset="0"/>
                <a:ea typeface="+mj-ea"/>
                <a:cs typeface="Times New Roman" panose="02020603050405020304" pitchFamily="18" charset="0"/>
                <a:sym typeface="+mn-ea"/>
              </a:rPr>
              <a:t>Train Model</a:t>
            </a:r>
            <a:endParaRPr lang="en-GB" sz="4000" dirty="0">
              <a:solidFill>
                <a:srgbClr val="0070C0"/>
              </a:solidFill>
              <a:latin typeface="Times New Roman" panose="02020603050405020304" pitchFamily="18" charset="0"/>
              <a:ea typeface="+mj-ea"/>
              <a:cs typeface="Times New Roman" panose="02020603050405020304" pitchFamily="18" charset="0"/>
            </a:endParaRPr>
          </a:p>
          <a:p>
            <a:pPr marL="342900" indent="-342900" algn="just">
              <a:lnSpc>
                <a:spcPct val="100000"/>
              </a:lnSpc>
              <a:spcBef>
                <a:spcPct val="20000"/>
              </a:spcBef>
              <a:buChar char="Ø"/>
            </a:pP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dirty="0" smtClean="0">
                <a:solidFill>
                  <a:sysClr val="windowText" lastClr="000000"/>
                </a:solidFill>
                <a:latin typeface="Times New Roman" panose="02020603050405020304" pitchFamily="18" charset="0"/>
                <a:ea typeface="+mn-ea"/>
                <a:cs typeface="Times New Roman" panose="02020603050405020304" pitchFamily="18" charset="0"/>
                <a:sym typeface="+mn-ea"/>
              </a:rPr>
              <a:t>T</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he next step</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to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train the model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this step we train our model to</a:t>
            </a:r>
            <a:r>
              <a:rPr lang="en-GB" sz="2500" b="0" dirty="0">
                <a:solidFill>
                  <a:srgbClr val="00B0F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improve its performance for better outcome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of the problem.</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We use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datasets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 train the model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using various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machine learning algorithms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Training a model is required so that it can understand the various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patterns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rules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features</a:t>
            </a: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smtClean="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890" dirty="0">
              <a:latin typeface="Times New Roman" panose="02020603050405020304" pitchFamily="18" charset="0"/>
              <a:cs typeface="Times New Roman" panose="02020603050405020304" pitchFamily="18" charset="0"/>
            </a:endParaRPr>
          </a:p>
          <a:p>
            <a:pPr marL="0" indent="0">
              <a:buNone/>
            </a:pPr>
            <a:endParaRPr lang="en-GB" altLang="en-US"/>
          </a:p>
        </p:txBody>
      </p:sp>
      <p:sp>
        <p:nvSpPr>
          <p:cNvPr id="3" name="Title 2"/>
          <p:cNvSpPr>
            <a:spLocks noGrp="1"/>
          </p:cNvSpPr>
          <p:nvPr>
            <p:ph type="title"/>
          </p:nvPr>
        </p:nvSpPr>
        <p:spPr/>
        <p:txBody>
          <a:bodyPr/>
          <a:p>
            <a:r>
              <a:rPr lang="en-GB" sz="4000" dirty="0">
                <a:latin typeface="Times New Roman" panose="02020603050405020304" pitchFamily="18" charset="0"/>
                <a:cs typeface="Times New Roman" panose="02020603050405020304" pitchFamily="18" charset="0"/>
                <a:sym typeface="+mn-ea"/>
              </a:rPr>
              <a:t>Data Analysis</a:t>
            </a:r>
            <a:endParaRPr lang="en-GB"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12395" y="1168400"/>
            <a:ext cx="11993245" cy="5008880"/>
          </a:xfrm>
        </p:spPr>
        <p:txBody>
          <a:bodyPr>
            <a:normAutofit lnSpcReduction="10000"/>
          </a:bodyPr>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Once our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machine learning model has been trained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on a given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dataset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then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we test the model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we </a:t>
            </a:r>
            <a:r>
              <a:rPr lang="en-GB" sz="2500" dirty="0">
                <a:solidFill>
                  <a:srgbClr val="0070C0"/>
                </a:solidFill>
                <a:latin typeface="Times New Roman" panose="02020603050405020304" pitchFamily="18" charset="0"/>
                <a:ea typeface="+mn-ea"/>
                <a:cs typeface="Times New Roman" panose="02020603050405020304" pitchFamily="18" charset="0"/>
                <a:sym typeface="+mn-ea"/>
              </a:rPr>
              <a:t>check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for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accuracy of our model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by providing a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test dataset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 it.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Testing the model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determines the percentage accuracy</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of the model as per the requirement of project or problem.</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smtClean="0">
              <a:latin typeface="Times New Roman" panose="02020603050405020304" pitchFamily="18" charset="0"/>
              <a:cs typeface="Times New Roman" panose="02020603050405020304" pitchFamily="18" charset="0"/>
            </a:endParaRPr>
          </a:p>
          <a:p>
            <a:pPr marL="0" indent="0" algn="ctr">
              <a:lnSpc>
                <a:spcPct val="100000"/>
              </a:lnSpc>
              <a:spcBef>
                <a:spcPct val="20000"/>
              </a:spcBef>
              <a:buFont typeface="Arial" panose="020B0604020202020204" pitchFamily="34" charset="0"/>
              <a:buNone/>
            </a:pPr>
            <a:r>
              <a:rPr lang="en-GB" sz="4000" dirty="0">
                <a:solidFill>
                  <a:srgbClr val="0070C0"/>
                </a:solidFill>
                <a:latin typeface="Times New Roman" panose="02020603050405020304" pitchFamily="18" charset="0"/>
                <a:ea typeface="+mj-ea"/>
                <a:cs typeface="Times New Roman" panose="02020603050405020304" pitchFamily="18" charset="0"/>
                <a:sym typeface="+mn-ea"/>
              </a:rPr>
              <a:t>Deployment</a:t>
            </a:r>
            <a:endParaRPr lang="en-GB" sz="4000" b="1" dirty="0">
              <a:solidFill>
                <a:srgbClr val="0070C0"/>
              </a:solidFill>
              <a:latin typeface="Times New Roman" panose="02020603050405020304" pitchFamily="18" charset="0"/>
              <a:ea typeface="+mj-ea"/>
              <a:cs typeface="Times New Roman" panose="02020603050405020304" pitchFamily="18" charset="0"/>
            </a:endParaRPr>
          </a:p>
          <a:p>
            <a:pPr marL="0" indent="0" algn="l">
              <a:lnSpc>
                <a:spcPct val="100000"/>
              </a:lnSpc>
              <a:spcBef>
                <a:spcPct val="20000"/>
              </a:spcBef>
              <a:buFont typeface="Arial" panose="020B0604020202020204" pitchFamily="34" charset="0"/>
              <a:buNone/>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last step of machine learning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life cycle is </a:t>
            </a:r>
            <a:r>
              <a:rPr lang="en-GB" sz="2500" dirty="0">
                <a:solidFill>
                  <a:srgbClr val="FF0000"/>
                </a:solidFill>
                <a:latin typeface="Times New Roman" panose="02020603050405020304" pitchFamily="18" charset="0"/>
                <a:ea typeface="+mn-ea"/>
                <a:cs typeface="Times New Roman" panose="02020603050405020304" pitchFamily="18" charset="0"/>
                <a:sym typeface="+mn-ea"/>
              </a:rPr>
              <a:t>deployment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where we deploy the model in the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real-world system</a:t>
            </a: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smtClean="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Key points </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Difference between Artificial intelligence and Machine </a:t>
            </a: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(Reading assignment )</a:t>
            </a:r>
            <a:endParaRPr lang="en-GB" sz="2500" b="0" dirty="0" smtClean="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a:latin typeface="Times New Roman" panose="02020603050405020304" pitchFamily="18" charset="0"/>
              <a:cs typeface="Times New Roman" panose="02020603050405020304" pitchFamily="18" charset="0"/>
            </a:endParaRPr>
          </a:p>
          <a:p>
            <a:pPr marL="342900" indent="-342900" algn="l">
              <a:lnSpc>
                <a:spcPct val="100000"/>
              </a:lnSpc>
              <a:spcBef>
                <a:spcPct val="20000"/>
              </a:spcBef>
              <a:buChar char="Ø"/>
            </a:pPr>
            <a:endParaRPr lang="en-GB" sz="2500" dirty="0">
              <a:latin typeface="Times New Roman" panose="02020603050405020304" pitchFamily="18" charset="0"/>
              <a:cs typeface="Times New Roman" panose="02020603050405020304" pitchFamily="18" charset="0"/>
            </a:endParaRPr>
          </a:p>
          <a:p>
            <a:pPr marL="0" indent="0">
              <a:buNone/>
            </a:pPr>
            <a:endParaRPr lang="en-GB" altLang="en-US"/>
          </a:p>
        </p:txBody>
      </p:sp>
      <p:sp>
        <p:nvSpPr>
          <p:cNvPr id="3" name="Title 2"/>
          <p:cNvSpPr>
            <a:spLocks noGrp="1"/>
          </p:cNvSpPr>
          <p:nvPr>
            <p:ph type="title"/>
          </p:nvPr>
        </p:nvSpPr>
        <p:spPr/>
        <p:txBody>
          <a:bodyPr>
            <a:normAutofit fontScale="90000"/>
          </a:bodyPr>
          <a:p>
            <a:br>
              <a:rPr lang="en-GB" dirty="0">
                <a:latin typeface="Times New Roman" panose="02020603050405020304" pitchFamily="18" charset="0"/>
                <a:cs typeface="Times New Roman" panose="02020603050405020304" pitchFamily="18" charset="0"/>
                <a:sym typeface="+mn-ea"/>
              </a:rPr>
            </a:br>
            <a:r>
              <a:rPr lang="en-GB" dirty="0">
                <a:latin typeface="Times New Roman" panose="02020603050405020304" pitchFamily="18" charset="0"/>
                <a:cs typeface="Times New Roman" panose="02020603050405020304" pitchFamily="18" charset="0"/>
                <a:sym typeface="+mn-ea"/>
              </a:rPr>
              <a:t>Test Model</a:t>
            </a:r>
            <a:br>
              <a:rPr lang="en-GB" dirty="0">
                <a:latin typeface="Times New Roman" panose="02020603050405020304" pitchFamily="18" charset="0"/>
                <a:cs typeface="Times New Roman" panose="02020603050405020304" pitchFamily="18" charset="0"/>
                <a:sym typeface="+mn-ea"/>
              </a:rPr>
            </a:br>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br>
              <a:rPr lang="en-GB" sz="4220" dirty="0">
                <a:latin typeface="Times New Roman" panose="02020603050405020304" pitchFamily="18" charset="0"/>
                <a:cs typeface="Times New Roman" panose="02020603050405020304" pitchFamily="18" charset="0"/>
                <a:sym typeface="+mn-ea"/>
              </a:rPr>
            </a:br>
            <a:r>
              <a:rPr lang="en-GB" sz="4220" dirty="0">
                <a:latin typeface="Times New Roman" panose="02020603050405020304" pitchFamily="18" charset="0"/>
                <a:cs typeface="Times New Roman" panose="02020603050405020304" pitchFamily="18" charset="0"/>
                <a:sym typeface="+mn-ea"/>
              </a:rPr>
              <a:t>Classification of Machine Learning</a:t>
            </a:r>
            <a:br>
              <a:rPr lang="en-GB" sz="4220" dirty="0">
                <a:latin typeface="Times New Roman" panose="02020603050405020304" pitchFamily="18" charset="0"/>
                <a:cs typeface="Times New Roman" panose="02020603050405020304" pitchFamily="18" charset="0"/>
                <a:sym typeface="+mn-ea"/>
              </a:rPr>
            </a:br>
            <a:endParaRPr lang="en-GB" altLang="en-US" sz="4220"/>
          </a:p>
        </p:txBody>
      </p:sp>
      <p:sp>
        <p:nvSpPr>
          <p:cNvPr id="4" name="Content Placeholder 2"/>
          <p:cNvSpPr>
            <a:spLocks noGrp="1"/>
          </p:cNvSpPr>
          <p:nvPr/>
        </p:nvSpPr>
        <p:spPr>
          <a:xfrm>
            <a:off x="457200" y="1052736"/>
            <a:ext cx="8229600" cy="50734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2400" dirty="0" smtClean="0">
                <a:latin typeface="Times New Roman" panose="02020603050405020304" pitchFamily="18" charset="0"/>
                <a:cs typeface="Times New Roman" panose="02020603050405020304" pitchFamily="18" charset="0"/>
              </a:rPr>
              <a:t>M</a:t>
            </a:r>
            <a:r>
              <a:rPr lang="en-GB" sz="2400" dirty="0">
                <a:latin typeface="Times New Roman" panose="02020603050405020304" pitchFamily="18" charset="0"/>
                <a:cs typeface="Times New Roman" panose="02020603050405020304" pitchFamily="18" charset="0"/>
              </a:rPr>
              <a:t>achine learning can be classified into </a:t>
            </a:r>
            <a:r>
              <a:rPr lang="en-GB" sz="2400" b="1" dirty="0">
                <a:solidFill>
                  <a:srgbClr val="0070C0"/>
                </a:solidFill>
                <a:latin typeface="Times New Roman" panose="02020603050405020304" pitchFamily="18" charset="0"/>
                <a:cs typeface="Times New Roman" panose="02020603050405020304" pitchFamily="18" charset="0"/>
              </a:rPr>
              <a:t>three types:</a:t>
            </a:r>
            <a:endParaRPr lang="en-GB" sz="24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AutoNum type="arabicPeriod"/>
            </a:pPr>
            <a:r>
              <a:rPr lang="en-GB" sz="2400" dirty="0">
                <a:latin typeface="Times New Roman" panose="02020603050405020304" pitchFamily="18" charset="0"/>
                <a:cs typeface="Times New Roman" panose="02020603050405020304" pitchFamily="18" charset="0"/>
              </a:rPr>
              <a:t>Supervised learning</a:t>
            </a:r>
            <a:endParaRPr lang="en-GB" sz="24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AutoNum type="arabicPeriod"/>
            </a:pPr>
            <a:r>
              <a:rPr lang="en-GB" sz="2400" dirty="0">
                <a:latin typeface="Times New Roman" panose="02020603050405020304" pitchFamily="18" charset="0"/>
                <a:cs typeface="Times New Roman" panose="02020603050405020304" pitchFamily="18" charset="0"/>
              </a:rPr>
              <a:t>Unsupervised learning</a:t>
            </a:r>
            <a:endParaRPr lang="en-GB" sz="24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AutoNum type="arabicPeriod"/>
            </a:pPr>
            <a:r>
              <a:rPr lang="en-GB" sz="2400" dirty="0">
                <a:latin typeface="Times New Roman" panose="02020603050405020304" pitchFamily="18" charset="0"/>
                <a:cs typeface="Times New Roman" panose="02020603050405020304" pitchFamily="18" charset="0"/>
              </a:rPr>
              <a:t>Reinforcement </a:t>
            </a:r>
            <a:r>
              <a:rPr lang="en-GB" sz="2400" dirty="0" smtClean="0">
                <a:latin typeface="Times New Roman" panose="02020603050405020304" pitchFamily="18" charset="0"/>
                <a:cs typeface="Times New Roman" panose="02020603050405020304" pitchFamily="18" charset="0"/>
              </a:rPr>
              <a:t>learning</a:t>
            </a:r>
            <a:endParaRPr lang="en-GB" sz="2400" dirty="0" smtClean="0">
              <a:latin typeface="Times New Roman" panose="02020603050405020304" pitchFamily="18" charset="0"/>
              <a:cs typeface="Times New Roman" panose="02020603050405020304" pitchFamily="18" charset="0"/>
            </a:endParaRPr>
          </a:p>
          <a:p>
            <a:pPr marL="457200" lvl="0" indent="-457200" algn="just">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p:txBody>
      </p:sp>
      <p:pic>
        <p:nvPicPr>
          <p:cNvPr id="5" name="Picture 4" descr="Introduction to Machine Learning"/>
          <p:cNvPicPr/>
          <p:nvPr/>
        </p:nvPicPr>
        <p:blipFill>
          <a:blip r:embed="rId1">
            <a:extLst>
              <a:ext uri="{28A0092B-C50C-407E-A947-70E740481C1C}">
                <a14:useLocalDpi xmlns:a14="http://schemas.microsoft.com/office/drawing/2010/main" val="0"/>
              </a:ext>
            </a:extLst>
          </a:blip>
          <a:srcRect/>
          <a:stretch>
            <a:fillRect/>
          </a:stretch>
        </p:blipFill>
        <p:spPr bwMode="auto">
          <a:xfrm>
            <a:off x="2267744" y="3069083"/>
            <a:ext cx="4818856" cy="29523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5095" y="1196340"/>
            <a:ext cx="11870690" cy="4980940"/>
          </a:xfrm>
        </p:spPr>
        <p:txBody>
          <a:bodyPr/>
          <a:p>
            <a:pPr marL="342900" indent="-342900" algn="just">
              <a:lnSpc>
                <a:spcPct val="100000"/>
              </a:lnSpc>
              <a:spcBef>
                <a:spcPct val="20000"/>
              </a:spcBef>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Supervised learning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is a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type of machine learning method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which we provide</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sample </a:t>
            </a:r>
            <a:r>
              <a:rPr lang="en-GB" sz="2500" b="0" dirty="0" smtClean="0">
                <a:solidFill>
                  <a:srgbClr val="FF0000"/>
                </a:solidFill>
                <a:latin typeface="Times New Roman" panose="02020603050405020304" pitchFamily="18" charset="0"/>
                <a:ea typeface="+mn-ea"/>
                <a:cs typeface="Times New Roman" panose="02020603050405020304" pitchFamily="18" charset="0"/>
                <a:sym typeface="+mn-ea"/>
              </a:rPr>
              <a:t>labelled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machine learning system</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order to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train it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on that basis,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it predicts the output.</a:t>
            </a:r>
            <a:endParaRPr lang="en-GB" sz="25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The system</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creates a model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using </a:t>
            </a:r>
            <a:r>
              <a:rPr lang="en-GB" sz="2500" dirty="0" smtClean="0">
                <a:solidFill>
                  <a:sysClr val="windowText" lastClr="000000"/>
                </a:solidFill>
                <a:latin typeface="Times New Roman" panose="02020603050405020304" pitchFamily="18" charset="0"/>
                <a:ea typeface="+mn-ea"/>
                <a:cs typeface="Times New Roman" panose="02020603050405020304" pitchFamily="18" charset="0"/>
                <a:sym typeface="+mn-ea"/>
              </a:rPr>
              <a:t>labelled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understand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datasets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and</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 learn about each data.</a:t>
            </a:r>
            <a:endParaRPr lang="en-GB" sz="2500" b="0" dirty="0">
              <a:solidFill>
                <a:srgbClr val="0070C0"/>
              </a:solidFill>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Once the training and processing are done then we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test the model</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by providing a sample data to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check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whether it is predicting the </a:t>
            </a:r>
            <a:r>
              <a:rPr lang="en-GB" sz="2500" dirty="0">
                <a:solidFill>
                  <a:srgbClr val="0000FF"/>
                </a:solidFill>
                <a:latin typeface="Times New Roman" panose="02020603050405020304" pitchFamily="18" charset="0"/>
                <a:ea typeface="+mn-ea"/>
                <a:cs typeface="Times New Roman" panose="02020603050405020304" pitchFamily="18" charset="0"/>
                <a:sym typeface="+mn-ea"/>
              </a:rPr>
              <a:t>exact output</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or </a:t>
            </a:r>
            <a:r>
              <a:rPr lang="en-GB" sz="2500" dirty="0">
                <a:solidFill>
                  <a:srgbClr val="0000FF"/>
                </a:solidFill>
                <a:latin typeface="Times New Roman" panose="02020603050405020304" pitchFamily="18" charset="0"/>
                <a:ea typeface="+mn-ea"/>
                <a:cs typeface="Times New Roman" panose="02020603050405020304" pitchFamily="18" charset="0"/>
                <a:sym typeface="+mn-ea"/>
              </a:rPr>
              <a:t>not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solidFill>
                <a:sysClr val="windowText" lastClr="000000"/>
              </a:solidFill>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a:t>
            </a:r>
            <a:r>
              <a:rPr lang="en-GB" sz="2500" b="0" dirty="0">
                <a:solidFill>
                  <a:srgbClr val="0070C0"/>
                </a:solidFill>
                <a:latin typeface="Times New Roman" panose="02020603050405020304" pitchFamily="18" charset="0"/>
                <a:ea typeface="+mn-ea"/>
                <a:cs typeface="Times New Roman" panose="02020603050405020304" pitchFamily="18" charset="0"/>
                <a:sym typeface="+mn-ea"/>
              </a:rPr>
              <a:t>goal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of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supervised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to map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input 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with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output data</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The supervised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based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on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supervision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it is the same as when a student learns things in the supervision of the teacher.</a:t>
            </a:r>
            <a:endPar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endParaRPr>
          </a:p>
          <a:p>
            <a:pPr marL="0" indent="457200" algn="just">
              <a:lnSpc>
                <a:spcPct val="100000"/>
              </a:lnSpc>
              <a:spcBef>
                <a:spcPct val="20000"/>
              </a:spcBef>
              <a:buNone/>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The example of supervised learning is spam filtering.</a:t>
            </a:r>
            <a:endParaRPr lang="en-GB" sz="25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spcBef>
                <a:spcPct val="20000"/>
              </a:spcBef>
              <a:buFont typeface="Arial" panose="020B0604020202020204" pitchFamily="34" charset="0"/>
              <a:buNone/>
            </a:pPr>
            <a:endParaRPr lang="en-GB" sz="2600" dirty="0">
              <a:solidFill>
                <a:srgbClr val="FF0000"/>
              </a:solidFill>
              <a:latin typeface="Times New Roman" panose="02020603050405020304" pitchFamily="18" charset="0"/>
              <a:cs typeface="Times New Roman" panose="02020603050405020304" pitchFamily="18" charset="0"/>
            </a:endParaRPr>
          </a:p>
          <a:p>
            <a:pPr marL="0" indent="0">
              <a:buNone/>
            </a:pPr>
            <a:endParaRPr lang="en-GB" altLang="en-US" sz="2500" b="0"/>
          </a:p>
        </p:txBody>
      </p:sp>
      <p:sp>
        <p:nvSpPr>
          <p:cNvPr id="3" name="Title 2"/>
          <p:cNvSpPr>
            <a:spLocks noGrp="1"/>
          </p:cNvSpPr>
          <p:nvPr>
            <p:ph type="title"/>
          </p:nvPr>
        </p:nvSpPr>
        <p:spPr/>
        <p:txBody>
          <a:bodyPr>
            <a:normAutofit fontScale="90000"/>
          </a:bodyPr>
          <a:p>
            <a:br>
              <a:rPr lang="en-GB" sz="4000" dirty="0">
                <a:latin typeface="Times New Roman" panose="02020603050405020304" pitchFamily="18" charset="0"/>
                <a:cs typeface="Times New Roman" panose="02020603050405020304" pitchFamily="18" charset="0"/>
                <a:sym typeface="+mn-ea"/>
              </a:rPr>
            </a:br>
            <a:r>
              <a:rPr lang="en-GB" sz="4000" dirty="0">
                <a:latin typeface="Times New Roman" panose="02020603050405020304" pitchFamily="18" charset="0"/>
                <a:cs typeface="Times New Roman" panose="02020603050405020304" pitchFamily="18" charset="0"/>
                <a:sym typeface="+mn-ea"/>
              </a:rPr>
              <a:t>1. Supervised Learning</a:t>
            </a:r>
            <a:br>
              <a:rPr lang="en-GB" sz="4000" dirty="0">
                <a:latin typeface="Times New Roman" panose="02020603050405020304" pitchFamily="18" charset="0"/>
                <a:cs typeface="Times New Roman" panose="02020603050405020304" pitchFamily="18" charset="0"/>
                <a:sym typeface="+mn-ea"/>
              </a:rPr>
            </a:br>
            <a:endParaRPr lang="en-GB" altLang="en-US" sz="4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sz="3600" dirty="0">
                <a:latin typeface="Times New Roman" panose="02020603050405020304" pitchFamily="18" charset="0"/>
                <a:cs typeface="Times New Roman" panose="02020603050405020304" pitchFamily="18" charset="0"/>
                <a:sym typeface="+mn-ea"/>
              </a:rPr>
              <a:t>Supervised Learning</a:t>
            </a:r>
            <a:endParaRPr lang="en-GB" altLang="en-US" sz="3600"/>
          </a:p>
        </p:txBody>
      </p:sp>
      <p:pic>
        <p:nvPicPr>
          <p:cNvPr id="4" name="Content Placeholder 3" descr="Supervised Machine learning"/>
          <p:cNvPicPr>
            <a:picLocks noGrp="1"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429895" y="1502410"/>
            <a:ext cx="5458460" cy="3576955"/>
          </a:xfrm>
          <a:prstGeom prst="rect">
            <a:avLst/>
          </a:prstGeom>
          <a:noFill/>
          <a:ln>
            <a:noFill/>
          </a:ln>
        </p:spPr>
      </p:pic>
      <p:graphicFrame>
        <p:nvGraphicFramePr>
          <p:cNvPr id="5" name="Content Placeholder 4"/>
          <p:cNvGraphicFramePr>
            <a:graphicFrameLocks noChangeAspect="1"/>
          </p:cNvGraphicFramePr>
          <p:nvPr>
            <p:ph sz="half" idx="2"/>
          </p:nvPr>
        </p:nvGraphicFramePr>
        <p:xfrm>
          <a:off x="6624955" y="1502410"/>
          <a:ext cx="5269230" cy="3970655"/>
        </p:xfrm>
        <a:graphic>
          <a:graphicData uri="http://schemas.openxmlformats.org/presentationml/2006/ole">
            <mc:AlternateContent xmlns:mc="http://schemas.openxmlformats.org/markup-compatibility/2006">
              <mc:Choice xmlns:v="urn:schemas-microsoft-com:vml" Requires="v">
                <p:oleObj spid="_x0000_s6" name="" r:id="rId2" imgW="9525000" imgH="5353050" progId="Paint.Picture">
                  <p:embed/>
                </p:oleObj>
              </mc:Choice>
              <mc:Fallback>
                <p:oleObj name="" r:id="rId2" imgW="9525000" imgH="5353050" progId="Paint.Picture">
                  <p:embed/>
                  <p:pic>
                    <p:nvPicPr>
                      <p:cNvPr id="0" name="Picture 4"/>
                      <p:cNvPicPr/>
                      <p:nvPr/>
                    </p:nvPicPr>
                    <p:blipFill>
                      <a:blip r:embed="rId3"/>
                      <a:stretch>
                        <a:fillRect/>
                      </a:stretch>
                    </p:blipFill>
                    <p:spPr>
                      <a:xfrm>
                        <a:off x="6624955" y="1502410"/>
                        <a:ext cx="5269230" cy="3970655"/>
                      </a:xfrm>
                      <a:prstGeom prst="rect">
                        <a:avLst/>
                      </a:prstGeom>
                    </p:spPr>
                  </p:pic>
                </p:oleObj>
              </mc:Fallback>
            </mc:AlternateContent>
          </a:graphicData>
        </a:graphic>
      </p:graphicFrame>
      <p:sp>
        <p:nvSpPr>
          <p:cNvPr id="9" name="Text Box 8"/>
          <p:cNvSpPr txBox="1"/>
          <p:nvPr/>
        </p:nvSpPr>
        <p:spPr>
          <a:xfrm>
            <a:off x="429895" y="4926965"/>
            <a:ext cx="11219180" cy="1229360"/>
          </a:xfrm>
          <a:prstGeom prst="rect">
            <a:avLst/>
          </a:prstGeom>
          <a:noFill/>
        </p:spPr>
        <p:txBody>
          <a:bodyPr wrap="square" rtlCol="0">
            <a:noAutofit/>
          </a:bodyPr>
          <a:p>
            <a:pPr marL="0" indent="0">
              <a:buNone/>
            </a:pPr>
            <a:r>
              <a:rPr lang="en-GB" sz="2400" b="1" dirty="0">
                <a:latin typeface="Times New Roman" panose="02020603050405020304" pitchFamily="18" charset="0"/>
                <a:cs typeface="Times New Roman" panose="02020603050405020304" pitchFamily="18" charset="0"/>
                <a:sym typeface="+mn-ea"/>
              </a:rPr>
              <a:t>Supervised learning</a:t>
            </a:r>
            <a:r>
              <a:rPr lang="en-GB" sz="2400" dirty="0">
                <a:latin typeface="Times New Roman" panose="02020603050405020304" pitchFamily="18" charset="0"/>
                <a:cs typeface="Times New Roman" panose="02020603050405020304" pitchFamily="18" charset="0"/>
                <a:sym typeface="+mn-ea"/>
              </a:rPr>
              <a:t> can be grouped further in </a:t>
            </a:r>
            <a:r>
              <a:rPr lang="en-GB" sz="2400" dirty="0">
                <a:solidFill>
                  <a:srgbClr val="FF0000"/>
                </a:solidFill>
                <a:latin typeface="Times New Roman" panose="02020603050405020304" pitchFamily="18" charset="0"/>
                <a:cs typeface="Times New Roman" panose="02020603050405020304" pitchFamily="18" charset="0"/>
                <a:sym typeface="+mn-ea"/>
              </a:rPr>
              <a:t>two categories </a:t>
            </a:r>
            <a:r>
              <a:rPr lang="en-GB" sz="2400" dirty="0">
                <a:latin typeface="Times New Roman" panose="02020603050405020304" pitchFamily="18" charset="0"/>
                <a:cs typeface="Times New Roman" panose="02020603050405020304" pitchFamily="18" charset="0"/>
                <a:sym typeface="+mn-ea"/>
              </a:rPr>
              <a:t>of algorithms:</a:t>
            </a:r>
            <a:endParaRPr lang="en-GB" sz="2400" dirty="0">
              <a:latin typeface="Times New Roman" panose="02020603050405020304" pitchFamily="18" charset="0"/>
              <a:cs typeface="Times New Roman" panose="02020603050405020304" pitchFamily="18" charset="0"/>
            </a:endParaRPr>
          </a:p>
          <a:p>
            <a:pPr lvl="0"/>
            <a:r>
              <a:rPr lang="en-GB" sz="2400" b="1" dirty="0">
                <a:latin typeface="Times New Roman" panose="02020603050405020304" pitchFamily="18" charset="0"/>
                <a:cs typeface="Times New Roman" panose="02020603050405020304" pitchFamily="18" charset="0"/>
                <a:sym typeface="+mn-ea"/>
              </a:rPr>
              <a:t>Classification</a:t>
            </a:r>
            <a:endParaRPr lang="en-GB" sz="2400" dirty="0">
              <a:latin typeface="Times New Roman" panose="02020603050405020304" pitchFamily="18" charset="0"/>
              <a:cs typeface="Times New Roman" panose="02020603050405020304" pitchFamily="18" charset="0"/>
            </a:endParaRPr>
          </a:p>
          <a:p>
            <a:pPr lvl="0"/>
            <a:r>
              <a:rPr lang="en-GB" sz="2400" b="1" dirty="0">
                <a:latin typeface="Times New Roman" panose="02020603050405020304" pitchFamily="18" charset="0"/>
                <a:cs typeface="Times New Roman" panose="02020603050405020304" pitchFamily="18" charset="0"/>
                <a:sym typeface="+mn-ea"/>
              </a:rPr>
              <a:t>Regression</a:t>
            </a:r>
            <a:endParaRPr lang="en-GB" sz="2400" dirty="0">
              <a:latin typeface="Times New Roman" panose="02020603050405020304" pitchFamily="18" charset="0"/>
              <a:cs typeface="Times New Roman" panose="02020603050405020304" pitchFamily="18" charset="0"/>
            </a:endParaRPr>
          </a:p>
          <a:p>
            <a:endParaRPr lang="en-GB"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269875" y="1168400"/>
            <a:ext cx="11710670" cy="5008880"/>
          </a:xfrm>
        </p:spPr>
        <p:txBody>
          <a:bodyPr/>
          <a:p>
            <a:pPr marL="0" indent="0" algn="just">
              <a:lnSpc>
                <a:spcPct val="100000"/>
              </a:lnSpc>
              <a:spcBef>
                <a:spcPct val="20000"/>
              </a:spcBef>
              <a:buFont typeface="Arial" panose="020B0604020202020204" pitchFamily="34" charset="0"/>
              <a:buNone/>
            </a:pPr>
            <a:r>
              <a:rPr lang="en-US" sz="2800" dirty="0">
                <a:solidFill>
                  <a:sysClr val="windowText" lastClr="000000"/>
                </a:solidFill>
                <a:latin typeface="Bell MT" panose="02020503060305020303" pitchFamily="18" charset="0"/>
                <a:ea typeface="+mn-ea"/>
                <a:cs typeface="+mn-ea"/>
                <a:sym typeface="+mn-ea"/>
              </a:rPr>
              <a:t>Example 1:</a:t>
            </a:r>
            <a:r>
              <a:rPr lang="en-US" sz="2400" b="0" dirty="0">
                <a:solidFill>
                  <a:sysClr val="windowText" lastClr="000000"/>
                </a:solidFill>
                <a:latin typeface="Bell MT" panose="02020503060305020303" pitchFamily="18" charset="0"/>
                <a:ea typeface="+mn-ea"/>
                <a:cs typeface="+mn-ea"/>
                <a:sym typeface="+mn-ea"/>
              </a:rPr>
              <a:t> </a:t>
            </a:r>
            <a:r>
              <a:rPr lang="en-US" sz="2400" b="0" i="1" dirty="0">
                <a:solidFill>
                  <a:sysClr val="windowText" lastClr="000000"/>
                </a:solidFill>
                <a:latin typeface="Bell MT" panose="02020503060305020303" pitchFamily="18" charset="0"/>
                <a:ea typeface="+mn-ea"/>
                <a:cs typeface="+mn-ea"/>
                <a:sym typeface="+mn-ea"/>
              </a:rPr>
              <a:t>We may use supervised learning to predict house prices. Data having details about the size </a:t>
            </a:r>
            <a:r>
              <a:rPr lang="en-US" sz="2400" b="0" i="1" dirty="0" smtClean="0">
                <a:solidFill>
                  <a:sysClr val="windowText" lastClr="000000"/>
                </a:solidFill>
                <a:latin typeface="Bell MT" panose="02020503060305020303" pitchFamily="18" charset="0"/>
                <a:ea typeface="+mn-ea"/>
                <a:cs typeface="+mn-ea"/>
                <a:sym typeface="+mn-ea"/>
              </a:rPr>
              <a:t>of the </a:t>
            </a:r>
            <a:r>
              <a:rPr lang="en-US" sz="2400" b="0" i="1" dirty="0">
                <a:solidFill>
                  <a:sysClr val="windowText" lastClr="000000"/>
                </a:solidFill>
                <a:latin typeface="Bell MT" panose="02020503060305020303" pitchFamily="18" charset="0"/>
                <a:ea typeface="+mn-ea"/>
                <a:cs typeface="+mn-ea"/>
                <a:sym typeface="+mn-ea"/>
              </a:rPr>
              <a:t>house, price, the number of rooms in the house, garden and other features are needed. We need data about various parameters of the house for thousands of houses and it is then used to train the </a:t>
            </a:r>
            <a:r>
              <a:rPr lang="en-US" sz="2400" b="0" i="1" dirty="0" smtClean="0">
                <a:solidFill>
                  <a:sysClr val="windowText" lastClr="000000"/>
                </a:solidFill>
                <a:latin typeface="Bell MT" panose="02020503060305020303" pitchFamily="18" charset="0"/>
                <a:ea typeface="+mn-ea"/>
                <a:cs typeface="+mn-ea"/>
                <a:sym typeface="+mn-ea"/>
              </a:rPr>
              <a:t>data. </a:t>
            </a:r>
            <a:r>
              <a:rPr lang="en-US" sz="2400" b="0" i="1" dirty="0">
                <a:solidFill>
                  <a:sysClr val="windowText" lastClr="000000"/>
                </a:solidFill>
                <a:latin typeface="Bell MT" panose="02020503060305020303" pitchFamily="18" charset="0"/>
                <a:ea typeface="+mn-ea"/>
                <a:cs typeface="+mn-ea"/>
                <a:sym typeface="+mn-ea"/>
              </a:rPr>
              <a:t>This trained supervised machine learning model can now be used to predict the price of a house</a:t>
            </a:r>
            <a:r>
              <a:rPr lang="en-US" sz="2400" b="0" i="1" dirty="0" smtClean="0">
                <a:solidFill>
                  <a:sysClr val="windowText" lastClr="000000"/>
                </a:solidFill>
                <a:latin typeface="Bell MT" panose="02020503060305020303" pitchFamily="18" charset="0"/>
                <a:ea typeface="+mn-ea"/>
                <a:cs typeface="+mn-ea"/>
                <a:sym typeface="+mn-ea"/>
              </a:rPr>
              <a:t>.</a:t>
            </a:r>
            <a:endParaRPr lang="en-US" sz="2400" b="0" i="1" dirty="0" smtClean="0"/>
          </a:p>
          <a:p>
            <a:pPr marL="0" indent="0" algn="just">
              <a:lnSpc>
                <a:spcPct val="100000"/>
              </a:lnSpc>
              <a:spcBef>
                <a:spcPct val="20000"/>
              </a:spcBef>
              <a:buFont typeface="Arial" panose="020B0604020202020204" pitchFamily="34" charset="0"/>
              <a:buNone/>
            </a:pPr>
            <a:endParaRPr lang="en-US" sz="2400" b="0" i="1" dirty="0" smtClean="0"/>
          </a:p>
          <a:p>
            <a:pPr marL="0" indent="0" algn="just">
              <a:lnSpc>
                <a:spcPct val="100000"/>
              </a:lnSpc>
              <a:spcBef>
                <a:spcPct val="20000"/>
              </a:spcBef>
              <a:buFont typeface="Arial" panose="020B0604020202020204" pitchFamily="34" charset="0"/>
              <a:buNone/>
            </a:pPr>
            <a:r>
              <a:rPr lang="en-US" sz="2600" dirty="0">
                <a:solidFill>
                  <a:sysClr val="windowText" lastClr="000000"/>
                </a:solidFill>
                <a:latin typeface="Bell MT" panose="02020503060305020303" pitchFamily="18" charset="0"/>
                <a:ea typeface="+mn-ea"/>
                <a:cs typeface="+mn-ea"/>
                <a:sym typeface="+mn-ea"/>
              </a:rPr>
              <a:t>Example 2:</a:t>
            </a:r>
            <a:r>
              <a:rPr lang="en-US" sz="2400" dirty="0">
                <a:solidFill>
                  <a:sysClr val="windowText" lastClr="000000"/>
                </a:solidFill>
                <a:latin typeface="Bell MT" panose="02020503060305020303" pitchFamily="18" charset="0"/>
                <a:ea typeface="+mn-ea"/>
                <a:cs typeface="+mn-ea"/>
                <a:sym typeface="+mn-ea"/>
              </a:rPr>
              <a:t> </a:t>
            </a:r>
            <a:r>
              <a:rPr lang="en-US" sz="2400" b="0" i="1" dirty="0">
                <a:solidFill>
                  <a:sysClr val="windowText" lastClr="000000"/>
                </a:solidFill>
                <a:latin typeface="Bell MT" panose="02020503060305020303" pitchFamily="18" charset="0"/>
                <a:ea typeface="+mn-ea"/>
                <a:cs typeface="+mn-ea"/>
                <a:sym typeface="+mn-ea"/>
              </a:rPr>
              <a:t>Spam detection is another area where most </a:t>
            </a:r>
            <a:r>
              <a:rPr lang="en-US" sz="2400" b="0" i="1" dirty="0" smtClean="0">
                <a:solidFill>
                  <a:sysClr val="windowText" lastClr="000000"/>
                </a:solidFill>
                <a:latin typeface="Bell MT" panose="02020503060305020303" pitchFamily="18" charset="0"/>
                <a:ea typeface="+mn-ea"/>
                <a:cs typeface="+mn-ea"/>
                <a:sym typeface="+mn-ea"/>
              </a:rPr>
              <a:t>organizations’ use </a:t>
            </a:r>
            <a:r>
              <a:rPr lang="en-US" sz="2400" b="0" i="1" dirty="0">
                <a:solidFill>
                  <a:sysClr val="windowText" lastClr="000000"/>
                </a:solidFill>
                <a:latin typeface="Bell MT" panose="02020503060305020303" pitchFamily="18" charset="0"/>
                <a:ea typeface="+mn-ea"/>
                <a:cs typeface="+mn-ea"/>
                <a:sym typeface="+mn-ea"/>
              </a:rPr>
              <a:t>supervised machine learning algorithms. Data scientists classify different parameters to differentiate between official mail or spam mail. They use these algorithms to train the database such that the trained database </a:t>
            </a:r>
            <a:r>
              <a:rPr lang="en-US" sz="2400" b="0" i="1" dirty="0" smtClean="0">
                <a:solidFill>
                  <a:sysClr val="windowText" lastClr="000000"/>
                </a:solidFill>
                <a:latin typeface="Bell MT" panose="02020503060305020303" pitchFamily="18" charset="0"/>
                <a:ea typeface="+mn-ea"/>
                <a:cs typeface="+mn-ea"/>
                <a:sym typeface="+mn-ea"/>
              </a:rPr>
              <a:t>recognize </a:t>
            </a:r>
            <a:r>
              <a:rPr lang="en-US" sz="2400" b="0" i="1" dirty="0">
                <a:solidFill>
                  <a:sysClr val="windowText" lastClr="000000"/>
                </a:solidFill>
                <a:latin typeface="Bell MT" panose="02020503060305020303" pitchFamily="18" charset="0"/>
                <a:ea typeface="+mn-ea"/>
                <a:cs typeface="+mn-ea"/>
                <a:sym typeface="+mn-ea"/>
              </a:rPr>
              <a:t>patterns in new data and classify them into spam and non-spam communication efficiently.</a:t>
            </a:r>
            <a:endParaRPr lang="en-US" sz="2400" b="0" dirty="0"/>
          </a:p>
          <a:p>
            <a:pPr marL="0" indent="0" algn="just">
              <a:buNone/>
            </a:pPr>
            <a:endParaRPr lang="en-GB" altLang="en-US" b="0"/>
          </a:p>
        </p:txBody>
      </p:sp>
      <p:sp>
        <p:nvSpPr>
          <p:cNvPr id="6" name="Title 5"/>
          <p:cNvSpPr>
            <a:spLocks noGrp="1"/>
          </p:cNvSpPr>
          <p:nvPr>
            <p:ph type="title"/>
          </p:nvPr>
        </p:nvSpPr>
        <p:spPr/>
        <p:txBody>
          <a:bodyPr/>
          <a:p>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55270" y="1183005"/>
            <a:ext cx="11725910" cy="4994275"/>
          </a:xfrm>
        </p:spPr>
        <p:txBody>
          <a:bodyPr>
            <a:normAutofit/>
          </a:bodyPr>
          <a:p>
            <a:pPr marL="342900" indent="-342900" algn="just">
              <a:lnSpc>
                <a:spcPct val="100000"/>
              </a:lnSpc>
              <a:spcBef>
                <a:spcPct val="20000"/>
              </a:spcBef>
              <a:buChar char="Ø"/>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Unsupervised learning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is a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learning method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in which a machine learns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without any supervision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solidFill>
                <a:sysClr val="windowText" lastClr="000000"/>
              </a:solidFill>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training is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provided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to the machine with the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set of data that has not been </a:t>
            </a:r>
            <a:r>
              <a:rPr lang="en-GB" sz="2500" b="0" dirty="0" smtClean="0">
                <a:solidFill>
                  <a:srgbClr val="0000FF"/>
                </a:solidFill>
                <a:latin typeface="Times New Roman" panose="02020603050405020304" pitchFamily="18" charset="0"/>
                <a:ea typeface="+mn-ea"/>
                <a:cs typeface="Times New Roman" panose="02020603050405020304" pitchFamily="18" charset="0"/>
                <a:sym typeface="+mn-ea"/>
              </a:rPr>
              <a:t>labelled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classified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or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categorized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the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algorithm </a:t>
            </a:r>
            <a:r>
              <a:rPr lang="en-GB" sz="2500" b="0" dirty="0">
                <a:solidFill>
                  <a:srgbClr val="1F497D"/>
                </a:solidFill>
                <a:latin typeface="Times New Roman" panose="02020603050405020304" pitchFamily="18" charset="0"/>
                <a:ea typeface="+mn-ea"/>
                <a:cs typeface="Times New Roman" panose="02020603050405020304" pitchFamily="18" charset="0"/>
                <a:sym typeface="+mn-ea"/>
              </a:rPr>
              <a:t>needs to act</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on that data without any supervision. </a:t>
            </a:r>
            <a:endParaRPr lang="en-GB" sz="2500" b="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dirty="0">
                <a:solidFill>
                  <a:srgbClr val="FF0000"/>
                </a:solidFill>
                <a:latin typeface="Times New Roman" panose="02020603050405020304" pitchFamily="18" charset="0"/>
                <a:ea typeface="+mn-ea"/>
                <a:cs typeface="Times New Roman" panose="02020603050405020304" pitchFamily="18" charset="0"/>
                <a:sym typeface="+mn-ea"/>
              </a:rPr>
              <a:t>The </a:t>
            </a:r>
            <a:r>
              <a:rPr lang="en-GB" sz="2500" dirty="0">
                <a:solidFill>
                  <a:srgbClr val="1F497D"/>
                </a:solidFill>
                <a:latin typeface="Times New Roman" panose="02020603050405020304" pitchFamily="18" charset="0"/>
                <a:ea typeface="+mn-ea"/>
                <a:cs typeface="Times New Roman" panose="02020603050405020304" pitchFamily="18" charset="0"/>
                <a:sym typeface="+mn-ea"/>
              </a:rPr>
              <a:t>goal of unsupervised learning</a:t>
            </a:r>
            <a:r>
              <a:rPr lang="en-GB" sz="2500" dirty="0">
                <a:solidFill>
                  <a:srgbClr val="FF0000"/>
                </a:solidFill>
                <a:latin typeface="Times New Roman" panose="02020603050405020304" pitchFamily="18" charset="0"/>
                <a:ea typeface="+mn-ea"/>
                <a:cs typeface="Times New Roman" panose="02020603050405020304" pitchFamily="18" charset="0"/>
                <a:sym typeface="+mn-ea"/>
              </a:rPr>
              <a:t> </a:t>
            </a:r>
            <a:r>
              <a:rPr lang="en-GB" sz="2500" b="0" dirty="0">
                <a:solidFill>
                  <a:schemeClr val="tx1"/>
                </a:solidFill>
                <a:latin typeface="Times New Roman" panose="02020603050405020304" pitchFamily="18" charset="0"/>
                <a:ea typeface="+mn-ea"/>
                <a:cs typeface="Times New Roman" panose="02020603050405020304" pitchFamily="18" charset="0"/>
                <a:sym typeface="+mn-ea"/>
              </a:rPr>
              <a:t>is to</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restructure </a:t>
            </a:r>
            <a:r>
              <a:rPr lang="en-GB" sz="2500" b="0" dirty="0">
                <a:latin typeface="Times New Roman" panose="02020603050405020304" pitchFamily="18" charset="0"/>
                <a:ea typeface="+mn-ea"/>
                <a:cs typeface="Times New Roman" panose="02020603050405020304" pitchFamily="18" charset="0"/>
                <a:sym typeface="+mn-ea"/>
              </a:rPr>
              <a:t>the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input data into new features</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 </a:t>
            </a:r>
            <a:r>
              <a:rPr lang="en-GB" sz="2500" b="0" dirty="0">
                <a:latin typeface="Times New Roman" panose="02020603050405020304" pitchFamily="18" charset="0"/>
                <a:ea typeface="+mn-ea"/>
                <a:cs typeface="Times New Roman" panose="02020603050405020304" pitchFamily="18" charset="0"/>
                <a:sym typeface="+mn-ea"/>
              </a:rPr>
              <a:t>or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a group of objects with similar patterns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In unsupervised learning, we</a:t>
            </a:r>
            <a:r>
              <a:rPr lang="en-GB" sz="2500" b="0" dirty="0">
                <a:solidFill>
                  <a:srgbClr val="1F497D"/>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don't have a predetermined result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Char char="Ø"/>
            </a:pP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machine tries to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find useful </a:t>
            </a:r>
            <a:r>
              <a:rPr lang="en-GB" sz="2500" b="0" dirty="0">
                <a:solidFill>
                  <a:srgbClr val="00B050"/>
                </a:solidFill>
                <a:latin typeface="Times New Roman" panose="02020603050405020304" pitchFamily="18" charset="0"/>
                <a:ea typeface="+mn-ea"/>
                <a:cs typeface="Times New Roman" panose="02020603050405020304" pitchFamily="18" charset="0"/>
                <a:sym typeface="+mn-ea"/>
              </a:rPr>
              <a:t>insights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from the huge amount of data.</a:t>
            </a:r>
            <a:endParaRPr lang="en-GB" sz="2500" b="0" dirty="0">
              <a:solidFill>
                <a:srgbClr val="FF0000"/>
              </a:solidFill>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b="1" dirty="0" smtClean="0">
              <a:latin typeface="Times New Roman" panose="02020603050405020304" pitchFamily="18" charset="0"/>
              <a:cs typeface="Times New Roman" panose="02020603050405020304" pitchFamily="18" charset="0"/>
            </a:endParaRPr>
          </a:p>
          <a:p>
            <a:pPr marL="0" indent="0" algn="just">
              <a:spcBef>
                <a:spcPts val="1200"/>
              </a:spcBef>
              <a:buClr>
                <a:srgbClr val="000000"/>
              </a:buClr>
              <a:buFont typeface="Segoe UI" panose="020B0502040204020203" charset="0"/>
              <a:buNone/>
            </a:pPr>
            <a:endParaRPr lang="en-GB" altLang="en-US" sz="2500" b="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GB" sz="4000" dirty="0">
                <a:latin typeface="Times New Roman" panose="02020603050405020304" pitchFamily="18" charset="0"/>
                <a:cs typeface="Times New Roman" panose="02020603050405020304" pitchFamily="18" charset="0"/>
                <a:sym typeface="+mn-ea"/>
              </a:rPr>
              <a:t>2. Unsupervised Learning</a:t>
            </a:r>
            <a:endParaRPr lang="en-GB" altLang="en-US"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sz="3600" dirty="0">
                <a:latin typeface="Times New Roman" panose="02020603050405020304" pitchFamily="18" charset="0"/>
                <a:cs typeface="Times New Roman" panose="02020603050405020304" pitchFamily="18" charset="0"/>
                <a:sym typeface="+mn-ea"/>
              </a:rPr>
              <a:t>Unsupervised Learning</a:t>
            </a:r>
            <a:endParaRPr lang="en-GB" altLang="en-US" sz="3600"/>
          </a:p>
        </p:txBody>
      </p:sp>
      <p:pic>
        <p:nvPicPr>
          <p:cNvPr id="4" name="Content Placeholder 3" descr="Supervised Machine learning"/>
          <p:cNvPicPr>
            <a:picLocks noGrp="1"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301625" y="1340485"/>
            <a:ext cx="5718175" cy="3649980"/>
          </a:xfrm>
          <a:prstGeom prst="rect">
            <a:avLst/>
          </a:prstGeom>
          <a:noFill/>
          <a:ln>
            <a:noFill/>
          </a:ln>
        </p:spPr>
      </p:pic>
      <p:graphicFrame>
        <p:nvGraphicFramePr>
          <p:cNvPr id="5" name="Content Placeholder 4"/>
          <p:cNvGraphicFramePr>
            <a:graphicFrameLocks noChangeAspect="1"/>
          </p:cNvGraphicFramePr>
          <p:nvPr>
            <p:ph sz="half" idx="2"/>
          </p:nvPr>
        </p:nvGraphicFramePr>
        <p:xfrm>
          <a:off x="6172200" y="1340485"/>
          <a:ext cx="5704205" cy="3925570"/>
        </p:xfrm>
        <a:graphic>
          <a:graphicData uri="http://schemas.openxmlformats.org/presentationml/2006/ole">
            <mc:AlternateContent xmlns:mc="http://schemas.openxmlformats.org/markup-compatibility/2006">
              <mc:Choice xmlns:v="urn:schemas-microsoft-com:vml" Requires="v">
                <p:oleObj spid="_x0000_s6" name="" r:id="rId2" imgW="11277600" imgH="4305300" progId="Paint.Picture">
                  <p:embed/>
                </p:oleObj>
              </mc:Choice>
              <mc:Fallback>
                <p:oleObj name="" r:id="rId2" imgW="11277600" imgH="4305300" progId="Paint.Picture">
                  <p:embed/>
                  <p:pic>
                    <p:nvPicPr>
                      <p:cNvPr id="0" name="Picture 4"/>
                      <p:cNvPicPr/>
                      <p:nvPr/>
                    </p:nvPicPr>
                    <p:blipFill>
                      <a:blip r:embed="rId3"/>
                      <a:stretch>
                        <a:fillRect/>
                      </a:stretch>
                    </p:blipFill>
                    <p:spPr>
                      <a:xfrm>
                        <a:off x="6172200" y="1340485"/>
                        <a:ext cx="5704205" cy="3925570"/>
                      </a:xfrm>
                      <a:prstGeom prst="rect">
                        <a:avLst/>
                      </a:prstGeom>
                    </p:spPr>
                  </p:pic>
                </p:oleObj>
              </mc:Fallback>
            </mc:AlternateContent>
          </a:graphicData>
        </a:graphic>
      </p:graphicFrame>
      <p:sp>
        <p:nvSpPr>
          <p:cNvPr id="7" name="Text Box 6"/>
          <p:cNvSpPr txBox="1"/>
          <p:nvPr/>
        </p:nvSpPr>
        <p:spPr>
          <a:xfrm>
            <a:off x="521970" y="4867910"/>
            <a:ext cx="11003915" cy="1564005"/>
          </a:xfrm>
          <a:prstGeom prst="rect">
            <a:avLst/>
          </a:prstGeom>
          <a:noFill/>
        </p:spPr>
        <p:txBody>
          <a:bodyPr wrap="square" rtlCol="0">
            <a:noAutofit/>
          </a:bodyPr>
          <a:p>
            <a:pPr algn="just">
              <a:spcBef>
                <a:spcPct val="20000"/>
              </a:spcBef>
              <a:buFont typeface="Wingdings" panose="05000000000000000000" pitchFamily="2" charset="2"/>
              <a:buNone/>
            </a:pPr>
            <a:r>
              <a:rPr lang="en-GB" sz="2665" dirty="0">
                <a:solidFill>
                  <a:sysClr val="windowText" lastClr="000000"/>
                </a:solidFill>
                <a:latin typeface="Times New Roman" panose="02020603050405020304" pitchFamily="18" charset="0"/>
                <a:ea typeface="+mn-ea"/>
                <a:cs typeface="Times New Roman" panose="02020603050405020304" pitchFamily="18" charset="0"/>
                <a:sym typeface="+mn-ea"/>
              </a:rPr>
              <a:t>It can be further classifieds into </a:t>
            </a:r>
            <a:r>
              <a:rPr lang="en-GB" sz="2665" b="1" dirty="0">
                <a:solidFill>
                  <a:srgbClr val="0000FF"/>
                </a:solidFill>
                <a:latin typeface="Times New Roman" panose="02020603050405020304" pitchFamily="18" charset="0"/>
                <a:ea typeface="+mn-ea"/>
                <a:cs typeface="Times New Roman" panose="02020603050405020304" pitchFamily="18" charset="0"/>
                <a:sym typeface="+mn-ea"/>
              </a:rPr>
              <a:t>two categories</a:t>
            </a:r>
            <a:r>
              <a:rPr lang="en-GB" sz="2665" dirty="0">
                <a:solidFill>
                  <a:sysClr val="windowText" lastClr="000000"/>
                </a:solidFill>
                <a:latin typeface="Times New Roman" panose="02020603050405020304" pitchFamily="18" charset="0"/>
                <a:ea typeface="+mn-ea"/>
                <a:cs typeface="Times New Roman" panose="02020603050405020304" pitchFamily="18" charset="0"/>
                <a:sym typeface="+mn-ea"/>
              </a:rPr>
              <a:t> of algorithms:</a:t>
            </a:r>
            <a:endParaRPr lang="en-GB" sz="2665" dirty="0">
              <a:latin typeface="Times New Roman" panose="02020603050405020304" pitchFamily="18" charset="0"/>
              <a:cs typeface="Times New Roman" panose="02020603050405020304" pitchFamily="18" charset="0"/>
            </a:endParaRPr>
          </a:p>
          <a:p>
            <a:pPr algn="just">
              <a:spcBef>
                <a:spcPct val="20000"/>
              </a:spcBef>
              <a:buFont typeface="Arial" panose="020B0604020202020204" pitchFamily="34" charset="0"/>
              <a:buNone/>
            </a:pPr>
            <a:r>
              <a:rPr lang="en-GB" sz="2665" dirty="0" smtClean="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665" b="1" dirty="0" smtClean="0">
                <a:solidFill>
                  <a:sysClr val="windowText" lastClr="000000"/>
                </a:solidFill>
                <a:latin typeface="Times New Roman" panose="02020603050405020304" pitchFamily="18" charset="0"/>
                <a:ea typeface="+mn-ea"/>
                <a:cs typeface="Times New Roman" panose="02020603050405020304" pitchFamily="18" charset="0"/>
                <a:sym typeface="+mn-ea"/>
              </a:rPr>
              <a:t>    Clustering</a:t>
            </a:r>
            <a:endParaRPr lang="en-GB" sz="2665" b="1" dirty="0">
              <a:latin typeface="Times New Roman" panose="02020603050405020304" pitchFamily="18" charset="0"/>
              <a:cs typeface="Times New Roman" panose="02020603050405020304" pitchFamily="18" charset="0"/>
            </a:endParaRPr>
          </a:p>
          <a:p>
            <a:pPr algn="just">
              <a:spcBef>
                <a:spcPct val="20000"/>
              </a:spcBef>
              <a:buFont typeface="Arial" panose="020B0604020202020204" pitchFamily="34" charset="0"/>
              <a:buNone/>
            </a:pPr>
            <a:r>
              <a:rPr lang="en-GB" sz="2665" b="1" dirty="0" smtClean="0">
                <a:solidFill>
                  <a:sysClr val="windowText" lastClr="000000"/>
                </a:solidFill>
                <a:latin typeface="Times New Roman" panose="02020603050405020304" pitchFamily="18" charset="0"/>
                <a:ea typeface="+mn-ea"/>
                <a:cs typeface="Times New Roman" panose="02020603050405020304" pitchFamily="18" charset="0"/>
                <a:sym typeface="+mn-ea"/>
              </a:rPr>
              <a:t>        Association</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23825" y="1095375"/>
            <a:ext cx="11971655" cy="5253990"/>
          </a:xfrm>
        </p:spPr>
        <p:txBody>
          <a:bodyPr>
            <a:noAutofit/>
          </a:bodyPr>
          <a:p>
            <a:pPr marL="342900" indent="-342900" algn="just">
              <a:lnSpc>
                <a:spcPct val="100000"/>
              </a:lnSpc>
              <a:spcBef>
                <a:spcPct val="20000"/>
              </a:spcBef>
              <a:buFont typeface="Bell MT" panose="02020503060305020303" pitchFamily="18" charset="0"/>
              <a:buChar char="–"/>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An additional </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learning element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means these </a:t>
            </a:r>
            <a:r>
              <a:rPr lang="en-US" sz="2500" dirty="0">
                <a:solidFill>
                  <a:sysClr val="windowText" lastClr="000000"/>
                </a:solidFill>
                <a:latin typeface="Times New Roman" panose="02020603050405020304" pitchFamily="18" charset="0"/>
                <a:ea typeface="+mn-ea"/>
                <a:cs typeface="Times New Roman" panose="02020603050405020304" pitchFamily="18" charset="0"/>
                <a:sym typeface="+mn-ea"/>
              </a:rPr>
              <a:t>agents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can gradually </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improve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and </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become more knowledgeable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about an environment over </a:t>
            </a:r>
            <a:r>
              <a:rPr lang="en-US"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time. </a:t>
            </a:r>
            <a:r>
              <a:rPr lang="en-GB" altLang="en-US"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US"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It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does so by </a:t>
            </a:r>
            <a:r>
              <a:rPr lang="en-US" sz="2500" dirty="0">
                <a:solidFill>
                  <a:srgbClr val="0000FF"/>
                </a:solidFill>
                <a:latin typeface="Times New Roman" panose="02020603050405020304" pitchFamily="18" charset="0"/>
                <a:ea typeface="+mn-ea"/>
                <a:cs typeface="Times New Roman" panose="02020603050405020304" pitchFamily="18" charset="0"/>
                <a:sym typeface="+mn-ea"/>
              </a:rPr>
              <a:t>taking feedback</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from whatever actions it has performed and adapting accordingly. </a:t>
            </a:r>
            <a:endParaRPr lang="en-US"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Bell MT" panose="02020503060305020303" pitchFamily="18" charset="0"/>
              <a:buChar char="–"/>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This process requires the Learning Agent to have </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four components</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 </a:t>
            </a:r>
            <a:r>
              <a:rPr lang="en-US" sz="2500" b="0" dirty="0">
                <a:solidFill>
                  <a:srgbClr val="FF0000"/>
                </a:solidFill>
                <a:latin typeface="Times New Roman" panose="02020603050405020304" pitchFamily="18" charset="0"/>
                <a:ea typeface="+mn-ea"/>
                <a:cs typeface="Times New Roman" panose="02020603050405020304" pitchFamily="18" charset="0"/>
                <a:sym typeface="+mn-ea"/>
              </a:rPr>
              <a:t>the learning element</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(which learns from experience); </a:t>
            </a:r>
            <a:r>
              <a:rPr lang="en-US" sz="2500" b="0" dirty="0">
                <a:solidFill>
                  <a:srgbClr val="FF0000"/>
                </a:solidFill>
                <a:latin typeface="Times New Roman" panose="02020603050405020304" pitchFamily="18" charset="0"/>
                <a:ea typeface="+mn-ea"/>
                <a:cs typeface="Times New Roman" panose="02020603050405020304" pitchFamily="18" charset="0"/>
                <a:sym typeface="+mn-ea"/>
              </a:rPr>
              <a:t>the critic</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(which is the feedback system); </a:t>
            </a:r>
            <a:r>
              <a:rPr lang="en-US" sz="2500" b="0" dirty="0">
                <a:solidFill>
                  <a:srgbClr val="FF0000"/>
                </a:solidFill>
                <a:latin typeface="Times New Roman" panose="02020603050405020304" pitchFamily="18" charset="0"/>
                <a:ea typeface="+mn-ea"/>
                <a:cs typeface="Times New Roman" panose="02020603050405020304" pitchFamily="18" charset="0"/>
                <a:sym typeface="+mn-ea"/>
              </a:rPr>
              <a:t>the performance element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(which decides the external action that should be taken); and </a:t>
            </a:r>
            <a:r>
              <a:rPr lang="en-US" sz="2500" b="0" dirty="0">
                <a:solidFill>
                  <a:srgbClr val="FF0000"/>
                </a:solidFill>
                <a:latin typeface="Times New Roman" panose="02020603050405020304" pitchFamily="18" charset="0"/>
                <a:ea typeface="+mn-ea"/>
                <a:cs typeface="Times New Roman" panose="02020603050405020304" pitchFamily="18" charset="0"/>
                <a:sym typeface="+mn-ea"/>
              </a:rPr>
              <a:t>the problem generator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(which is a feedback agent that keeps history and makes new suggestions).</a:t>
            </a:r>
            <a:endParaRPr lang="en-US" sz="2500" b="0" dirty="0">
              <a:latin typeface="Times New Roman" panose="02020603050405020304" pitchFamily="18" charset="0"/>
              <a:cs typeface="Times New Roman" panose="02020603050405020304" pitchFamily="18" charset="0"/>
            </a:endParaRPr>
          </a:p>
          <a:p>
            <a:pPr marL="342900" indent="-342900" algn="just">
              <a:lnSpc>
                <a:spcPct val="100000"/>
              </a:lnSpc>
              <a:spcBef>
                <a:spcPts val="1200"/>
              </a:spcBef>
              <a:buFontTx/>
              <a:buChar char="-"/>
            </a:pPr>
            <a:r>
              <a:rPr lang="en-US" sz="2400" dirty="0">
                <a:solidFill>
                  <a:sysClr val="windowText" lastClr="000000"/>
                </a:solidFill>
                <a:latin typeface="Times New Roman" panose="02020603050405020304" pitchFamily="18" charset="0"/>
                <a:ea typeface="+mn-ea"/>
                <a:cs typeface="Times New Roman" panose="02020603050405020304" pitchFamily="18" charset="0"/>
                <a:sym typeface="+mn-ea"/>
              </a:rPr>
              <a:t>Design of a learning element is affected by</a:t>
            </a:r>
            <a:endParaRPr lang="en-US" sz="2400" dirty="0">
              <a:latin typeface="Times New Roman" panose="02020603050405020304" pitchFamily="18" charset="0"/>
              <a:cs typeface="Times New Roman" panose="02020603050405020304" pitchFamily="18" charset="0"/>
            </a:endParaRPr>
          </a:p>
          <a:p>
            <a:pPr marL="742950" lvl="1" indent="-285750" algn="just">
              <a:lnSpc>
                <a:spcPct val="100000"/>
              </a:lnSpc>
              <a:spcBef>
                <a:spcPts val="1200"/>
              </a:spcBef>
              <a:buChar char="Ø"/>
            </a:pPr>
            <a:r>
              <a:rPr lang="en-US" sz="2400" b="0" dirty="0">
                <a:solidFill>
                  <a:srgbClr val="FF0000"/>
                </a:solidFill>
                <a:latin typeface="Times New Roman" panose="02020603050405020304" pitchFamily="18" charset="0"/>
                <a:ea typeface="+mn-ea"/>
                <a:cs typeface="Times New Roman" panose="02020603050405020304" pitchFamily="18" charset="0"/>
                <a:sym typeface="+mn-ea"/>
              </a:rPr>
              <a:t>Which components of the performance element are to be learned</a:t>
            </a:r>
            <a:endParaRPr lang="en-US" sz="2400" b="0" dirty="0">
              <a:solidFill>
                <a:srgbClr val="FF0000"/>
              </a:solidFill>
              <a:latin typeface="Times New Roman" panose="02020603050405020304" pitchFamily="18" charset="0"/>
              <a:cs typeface="Times New Roman" panose="02020603050405020304" pitchFamily="18" charset="0"/>
            </a:endParaRPr>
          </a:p>
          <a:p>
            <a:pPr marL="742950" lvl="1" indent="-285750" algn="just">
              <a:lnSpc>
                <a:spcPct val="100000"/>
              </a:lnSpc>
              <a:spcBef>
                <a:spcPts val="1200"/>
              </a:spcBef>
              <a:buChar char="Ø"/>
            </a:pPr>
            <a:r>
              <a:rPr lang="en-US" sz="2400" b="0" dirty="0">
                <a:solidFill>
                  <a:srgbClr val="FF0000"/>
                </a:solidFill>
                <a:latin typeface="Times New Roman" panose="02020603050405020304" pitchFamily="18" charset="0"/>
                <a:ea typeface="+mn-ea"/>
                <a:cs typeface="Times New Roman" panose="02020603050405020304" pitchFamily="18" charset="0"/>
                <a:sym typeface="+mn-ea"/>
              </a:rPr>
              <a:t>What feedback is available to learn these components</a:t>
            </a:r>
            <a:endParaRPr lang="en-US" sz="2400" b="0" dirty="0">
              <a:solidFill>
                <a:srgbClr val="FF0000"/>
              </a:solidFill>
              <a:latin typeface="Times New Roman" panose="02020603050405020304" pitchFamily="18" charset="0"/>
              <a:cs typeface="Times New Roman" panose="02020603050405020304" pitchFamily="18" charset="0"/>
            </a:endParaRPr>
          </a:p>
          <a:p>
            <a:pPr marL="742950" lvl="1" indent="-285750" algn="just">
              <a:lnSpc>
                <a:spcPct val="100000"/>
              </a:lnSpc>
              <a:spcBef>
                <a:spcPts val="1200"/>
              </a:spcBef>
              <a:buChar char="Ø"/>
            </a:pPr>
            <a:r>
              <a:rPr lang="en-US" sz="2400" b="0" dirty="0">
                <a:solidFill>
                  <a:srgbClr val="FF0000"/>
                </a:solidFill>
                <a:latin typeface="Times New Roman" panose="02020603050405020304" pitchFamily="18" charset="0"/>
                <a:ea typeface="+mn-ea"/>
                <a:cs typeface="Times New Roman" panose="02020603050405020304" pitchFamily="18" charset="0"/>
                <a:sym typeface="+mn-ea"/>
              </a:rPr>
              <a:t>What representation is used for the components</a:t>
            </a:r>
            <a:endParaRPr lang="en-US" sz="2400" b="0" dirty="0">
              <a:solidFill>
                <a:srgbClr val="FF0000"/>
              </a:solidFill>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US" sz="2400" b="0" dirty="0">
              <a:latin typeface="Times New Roman" panose="02020603050405020304" pitchFamily="18" charset="0"/>
              <a:cs typeface="Times New Roman" panose="02020603050405020304" pitchFamily="18" charset="0"/>
            </a:endParaRPr>
          </a:p>
          <a:p>
            <a:pPr marL="0" indent="0">
              <a:buNone/>
            </a:pPr>
            <a:endParaRPr lang="en-US" altLang="en-US" sz="2400" b="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838200" y="194310"/>
            <a:ext cx="10515600" cy="767080"/>
          </a:xfrm>
        </p:spPr>
        <p:txBody>
          <a:bodyPr>
            <a:normAutofit fontScale="90000"/>
          </a:bodyPr>
          <a:p>
            <a:br>
              <a:rPr lang="en-US" sz="4445" dirty="0" smtClean="0">
                <a:latin typeface="Times New Roman" panose="02020603050405020304" pitchFamily="18" charset="0"/>
                <a:cs typeface="Times New Roman" panose="02020603050405020304" pitchFamily="18" charset="0"/>
                <a:sym typeface="+mn-ea"/>
              </a:rPr>
            </a:br>
            <a:r>
              <a:rPr lang="en-US" sz="4445" dirty="0" smtClean="0">
                <a:latin typeface="Times New Roman" panose="02020603050405020304" pitchFamily="18" charset="0"/>
                <a:cs typeface="Times New Roman" panose="02020603050405020304" pitchFamily="18" charset="0"/>
                <a:sym typeface="+mn-ea"/>
              </a:rPr>
              <a:t>Learning </a:t>
            </a:r>
            <a:r>
              <a:rPr lang="en-US" sz="4445" dirty="0">
                <a:latin typeface="Times New Roman" panose="02020603050405020304" pitchFamily="18" charset="0"/>
                <a:cs typeface="Times New Roman" panose="02020603050405020304" pitchFamily="18" charset="0"/>
                <a:sym typeface="+mn-ea"/>
              </a:rPr>
              <a:t>Agents</a:t>
            </a:r>
            <a:br>
              <a:rPr lang="en-US" sz="4445" dirty="0">
                <a:latin typeface="Times New Roman" panose="02020603050405020304" pitchFamily="18" charset="0"/>
                <a:cs typeface="Times New Roman" panose="02020603050405020304" pitchFamily="18" charset="0"/>
                <a:sym typeface="+mn-ea"/>
              </a:rPr>
            </a:br>
            <a:endParaRPr lang="en-GB" altLang="en-US" sz="4445">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40665" y="1226185"/>
            <a:ext cx="11739245" cy="4951095"/>
          </a:xfrm>
        </p:spPr>
        <p:txBody>
          <a:bodyPr/>
          <a:p>
            <a:pPr marL="342900" indent="-342900" algn="just">
              <a:lnSpc>
                <a:spcPct val="100000"/>
              </a:lnSpc>
              <a:spcBef>
                <a:spcPct val="20000"/>
              </a:spcBef>
              <a:buFont typeface="Arial" panose="020B0604020202020204" pitchFamily="34" charset="0"/>
              <a:buChar char="•"/>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Reinforcement learning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is a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feedback-based learning method</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in which a learning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agent gets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 reward for each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right action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gets a penalty</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for each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wrong action</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dirty="0" smtClean="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Arial" panose="020B0604020202020204" pitchFamily="34" charset="0"/>
              <a:buChar char="•"/>
            </a:pPr>
            <a:r>
              <a:rPr lang="en-GB" sz="2500" b="0" dirty="0" smtClean="0">
                <a:solidFill>
                  <a:sysClr val="windowText" lastClr="000000"/>
                </a:solidFill>
                <a:latin typeface="Times New Roman" panose="02020603050405020304" pitchFamily="18" charset="0"/>
                <a:ea typeface="+mn-ea"/>
                <a:cs typeface="Times New Roman" panose="02020603050405020304" pitchFamily="18" charset="0"/>
                <a:sym typeface="+mn-ea"/>
              </a:rPr>
              <a:t>The </a:t>
            </a:r>
            <a:r>
              <a:rPr lang="en-GB" sz="2500" b="0" dirty="0">
                <a:solidFill>
                  <a:srgbClr val="FF0000"/>
                </a:solidFill>
                <a:latin typeface="Times New Roman" panose="02020603050405020304" pitchFamily="18" charset="0"/>
                <a:ea typeface="+mn-ea"/>
                <a:cs typeface="Times New Roman" panose="02020603050405020304" pitchFamily="18" charset="0"/>
                <a:sym typeface="+mn-ea"/>
              </a:rPr>
              <a:t>agent learns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automatically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with these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feedbacks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improves its performance</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dirty="0" smtClean="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Arial" panose="020B0604020202020204" pitchFamily="34" charset="0"/>
              <a:buChar char="•"/>
            </a:pPr>
            <a:r>
              <a:rPr lang="en-GB" sz="2500" dirty="0" smtClean="0">
                <a:solidFill>
                  <a:sysClr val="windowText" lastClr="000000"/>
                </a:solidFill>
                <a:latin typeface="Times New Roman" panose="02020603050405020304" pitchFamily="18" charset="0"/>
                <a:ea typeface="+mn-ea"/>
                <a:cs typeface="Times New Roman" panose="02020603050405020304" pitchFamily="18" charset="0"/>
                <a:sym typeface="+mn-ea"/>
              </a:rPr>
              <a:t>In </a:t>
            </a: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reinforcement learning, </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the agent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interacts with the environment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and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explores it</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GB" sz="2500" b="0" dirty="0">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Arial" panose="020B0604020202020204" pitchFamily="34" charset="0"/>
              <a:buChar char="•"/>
            </a:pPr>
            <a:r>
              <a:rPr lang="en-GB" sz="2500" b="0" i="1" dirty="0">
                <a:solidFill>
                  <a:srgbClr val="FF0000"/>
                </a:solidFill>
                <a:latin typeface="Times New Roman" panose="02020603050405020304" pitchFamily="18" charset="0"/>
                <a:ea typeface="+mn-ea"/>
                <a:cs typeface="Times New Roman" panose="02020603050405020304" pitchFamily="18" charset="0"/>
                <a:sym typeface="+mn-ea"/>
              </a:rPr>
              <a:t>The goal of an agent is </a:t>
            </a:r>
            <a:r>
              <a:rPr lang="en-GB" sz="2500" i="1" dirty="0">
                <a:solidFill>
                  <a:srgbClr val="00B050"/>
                </a:solidFill>
                <a:latin typeface="Times New Roman" panose="02020603050405020304" pitchFamily="18" charset="0"/>
                <a:ea typeface="+mn-ea"/>
                <a:cs typeface="Times New Roman" panose="02020603050405020304" pitchFamily="18" charset="0"/>
                <a:sym typeface="+mn-ea"/>
              </a:rPr>
              <a:t>to get the most reward points</a:t>
            </a:r>
            <a:r>
              <a:rPr lang="en-GB" sz="2500" b="0" i="1" dirty="0">
                <a:solidFill>
                  <a:srgbClr val="FF0000"/>
                </a:solidFill>
                <a:latin typeface="Times New Roman" panose="02020603050405020304" pitchFamily="18" charset="0"/>
                <a:ea typeface="+mn-ea"/>
                <a:cs typeface="Times New Roman" panose="02020603050405020304" pitchFamily="18" charset="0"/>
                <a:sym typeface="+mn-ea"/>
              </a:rPr>
              <a:t>, and hence,</a:t>
            </a:r>
            <a:r>
              <a:rPr lang="en-GB" sz="2500" i="1" dirty="0">
                <a:solidFill>
                  <a:srgbClr val="0000FF"/>
                </a:solidFill>
                <a:latin typeface="Times New Roman" panose="02020603050405020304" pitchFamily="18" charset="0"/>
                <a:ea typeface="+mn-ea"/>
                <a:cs typeface="Times New Roman" panose="02020603050405020304" pitchFamily="18" charset="0"/>
                <a:sym typeface="+mn-ea"/>
              </a:rPr>
              <a:t> it improves its performance</a:t>
            </a:r>
            <a:r>
              <a:rPr lang="en-GB" sz="2500" dirty="0">
                <a:solidFill>
                  <a:srgbClr val="0000FF"/>
                </a:solidFill>
                <a:latin typeface="Times New Roman" panose="02020603050405020304" pitchFamily="18" charset="0"/>
                <a:ea typeface="+mn-ea"/>
                <a:cs typeface="Times New Roman" panose="02020603050405020304" pitchFamily="18" charset="0"/>
                <a:sym typeface="+mn-ea"/>
              </a:rPr>
              <a:t>.</a:t>
            </a:r>
            <a:endParaRPr lang="en-GB" sz="2500" dirty="0">
              <a:solidFill>
                <a:srgbClr val="0000FF"/>
              </a:solidFill>
              <a:latin typeface="Times New Roman" panose="02020603050405020304" pitchFamily="18" charset="0"/>
              <a:cs typeface="Times New Roman" panose="02020603050405020304" pitchFamily="18" charset="0"/>
            </a:endParaRPr>
          </a:p>
          <a:p>
            <a:pPr marL="342900" indent="-342900" algn="just">
              <a:lnSpc>
                <a:spcPct val="100000"/>
              </a:lnSpc>
              <a:spcBef>
                <a:spcPct val="20000"/>
              </a:spcBef>
              <a:buFont typeface="Arial" panose="020B0604020202020204" pitchFamily="34" charset="0"/>
              <a:buChar char="•"/>
            </a:pPr>
            <a:r>
              <a:rPr lang="en-GB" sz="2500" dirty="0">
                <a:solidFill>
                  <a:sysClr val="windowText" lastClr="000000"/>
                </a:solidFill>
                <a:latin typeface="Times New Roman" panose="02020603050405020304" pitchFamily="18" charset="0"/>
                <a:ea typeface="+mn-ea"/>
                <a:cs typeface="Times New Roman" panose="02020603050405020304" pitchFamily="18" charset="0"/>
                <a:sym typeface="+mn-ea"/>
              </a:rPr>
              <a:t>The robotic dog,</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which </a:t>
            </a:r>
            <a:r>
              <a:rPr lang="en-GB" sz="2500" b="0" dirty="0">
                <a:solidFill>
                  <a:srgbClr val="0000FF"/>
                </a:solidFill>
                <a:latin typeface="Times New Roman" panose="02020603050405020304" pitchFamily="18" charset="0"/>
                <a:ea typeface="+mn-ea"/>
                <a:cs typeface="Times New Roman" panose="02020603050405020304" pitchFamily="18" charset="0"/>
                <a:sym typeface="+mn-ea"/>
              </a:rPr>
              <a:t>automatically learns</a:t>
            </a:r>
            <a:r>
              <a:rPr lang="en-GB"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the movement of his arms, is an example of Reinforcement learning.</a:t>
            </a:r>
            <a:endParaRPr lang="en-GB" sz="2500" b="0" dirty="0">
              <a:latin typeface="Times New Roman" panose="02020603050405020304" pitchFamily="18" charset="0"/>
              <a:cs typeface="Times New Roman" panose="02020603050405020304" pitchFamily="18" charset="0"/>
            </a:endParaRPr>
          </a:p>
          <a:p>
            <a:pPr marL="0" indent="0" algn="l">
              <a:lnSpc>
                <a:spcPct val="100000"/>
              </a:lnSpc>
              <a:spcBef>
                <a:spcPct val="20000"/>
              </a:spcBef>
              <a:buFont typeface="Arial" panose="020B0604020202020204" pitchFamily="34" charset="0"/>
              <a:buNone/>
            </a:pPr>
            <a:endParaRPr lang="en-GB" sz="2500" dirty="0">
              <a:latin typeface="Times New Roman" panose="02020603050405020304" pitchFamily="18" charset="0"/>
              <a:cs typeface="Times New Roman" panose="02020603050405020304" pitchFamily="18" charset="0"/>
            </a:endParaRPr>
          </a:p>
          <a:p>
            <a:pPr marL="0" indent="0">
              <a:lnSpc>
                <a:spcPct val="100000"/>
              </a:lnSpc>
              <a:buNone/>
            </a:pPr>
            <a:endParaRPr lang="en-US" altLang="en-US" sz="2600" b="0" dirty="0">
              <a:solidFill>
                <a:srgbClr val="0000FF"/>
              </a:solidFill>
              <a:latin typeface="Times New Roman" panose="02020603050405020304" pitchFamily="18" charset="0"/>
            </a:endParaRPr>
          </a:p>
        </p:txBody>
      </p:sp>
      <p:sp>
        <p:nvSpPr>
          <p:cNvPr id="3" name="Title 2"/>
          <p:cNvSpPr>
            <a:spLocks noGrp="1"/>
          </p:cNvSpPr>
          <p:nvPr>
            <p:ph type="title"/>
          </p:nvPr>
        </p:nvSpPr>
        <p:spPr>
          <a:xfrm>
            <a:off x="838200" y="165735"/>
            <a:ext cx="10515600" cy="868045"/>
          </a:xfrm>
        </p:spPr>
        <p:txBody>
          <a:bodyPr/>
          <a:p>
            <a:r>
              <a:rPr lang="en-GB" sz="4000" dirty="0">
                <a:latin typeface="Times New Roman" panose="02020603050405020304" pitchFamily="18" charset="0"/>
                <a:cs typeface="Times New Roman" panose="02020603050405020304" pitchFamily="18" charset="0"/>
                <a:sym typeface="+mn-ea"/>
              </a:rPr>
              <a:t>3. Reinforcement Learning</a:t>
            </a:r>
            <a:endParaRPr lang="en-GB" altLang="en-US" sz="4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838200" y="209550"/>
            <a:ext cx="10515600" cy="765810"/>
          </a:xfrm>
        </p:spPr>
        <p:txBody>
          <a:bodyPr/>
          <a:p>
            <a:r>
              <a:rPr lang="en-GB" sz="3600" dirty="0">
                <a:latin typeface="Times New Roman" panose="02020603050405020304" pitchFamily="18" charset="0"/>
                <a:cs typeface="Times New Roman" panose="02020603050405020304" pitchFamily="18" charset="0"/>
                <a:sym typeface="+mn-ea"/>
              </a:rPr>
              <a:t>Reinforcement Learning</a:t>
            </a:r>
            <a:endParaRPr lang="en-GB" altLang="en-US" sz="3600"/>
          </a:p>
        </p:txBody>
      </p:sp>
      <p:pic>
        <p:nvPicPr>
          <p:cNvPr id="100" name="Content Placeholder 99"/>
          <p:cNvPicPr>
            <a:picLocks noChangeAspect="1"/>
          </p:cNvPicPr>
          <p:nvPr>
            <p:ph idx="1"/>
          </p:nvPr>
        </p:nvPicPr>
        <p:blipFill>
          <a:blip r:embed="rId1"/>
          <a:stretch>
            <a:fillRect/>
          </a:stretch>
        </p:blipFill>
        <p:spPr>
          <a:xfrm>
            <a:off x="1240155" y="1141095"/>
            <a:ext cx="9709785" cy="503618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pPr marL="0" indent="0">
              <a:buNone/>
            </a:pPr>
            <a:endParaRPr lang="en-GB" altLang="en-US">
              <a:latin typeface="Times New Roman" panose="02020603050405020304" pitchFamily="18" charset="0"/>
              <a:cs typeface="Times New Roman" panose="02020603050405020304" pitchFamily="18" charset="0"/>
            </a:endParaRPr>
          </a:p>
          <a:p>
            <a:pPr marL="0" indent="0">
              <a:buNone/>
            </a:pPr>
            <a:endParaRPr lang="en-GB" altLang="en-US">
              <a:latin typeface="Times New Roman" panose="02020603050405020304" pitchFamily="18" charset="0"/>
              <a:cs typeface="Times New Roman" panose="02020603050405020304" pitchFamily="18" charset="0"/>
            </a:endParaRPr>
          </a:p>
          <a:p>
            <a:pPr marL="0" indent="0" algn="ctr">
              <a:buNone/>
            </a:pPr>
            <a:r>
              <a:rPr lang="en-GB" altLang="en-US" sz="4400" b="1">
                <a:latin typeface="Times New Roman" panose="02020603050405020304" pitchFamily="18" charset="0"/>
                <a:cs typeface="Times New Roman" panose="02020603050405020304" pitchFamily="18" charset="0"/>
              </a:rPr>
              <a:t>Thanks</a:t>
            </a:r>
            <a:endParaRPr lang="en-GB" altLang="en-US" sz="4400" b="1">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838200" y="136525"/>
            <a:ext cx="10515600" cy="795020"/>
          </a:xfrm>
        </p:spPr>
        <p:txBody>
          <a:bodyPr/>
          <a:p>
            <a:r>
              <a:rPr lang="en-US" sz="4000" dirty="0">
                <a:latin typeface="Times New Roman" panose="02020603050405020304" pitchFamily="18" charset="0"/>
                <a:cs typeface="Times New Roman" panose="02020603050405020304" pitchFamily="18" charset="0"/>
                <a:sym typeface="+mn-ea"/>
              </a:rPr>
              <a:t>Learning Agents</a:t>
            </a:r>
            <a:endParaRPr lang="en-GB" altLang="en-US" sz="4000">
              <a:latin typeface="Times New Roman" panose="02020603050405020304" pitchFamily="18" charset="0"/>
              <a:cs typeface="Times New Roman" panose="02020603050405020304" pitchFamily="18" charset="0"/>
            </a:endParaRPr>
          </a:p>
        </p:txBody>
      </p:sp>
      <p:pic>
        <p:nvPicPr>
          <p:cNvPr id="4" name="Picture 6" descr="learning-model"/>
          <p:cNvPicPr>
            <a:picLocks noChangeAspect="1" noChangeArrowheads="1"/>
          </p:cNvPicPr>
          <p:nvPr>
            <p:ph idx="1"/>
          </p:nvPr>
        </p:nvPicPr>
        <p:blipFill>
          <a:blip r:embed="rId1"/>
          <a:srcRect/>
          <a:stretch>
            <a:fillRect/>
          </a:stretch>
        </p:blipFill>
        <p:spPr bwMode="auto">
          <a:xfrm>
            <a:off x="2726690" y="1360170"/>
            <a:ext cx="7014210" cy="455041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186055" y="1095375"/>
            <a:ext cx="11853545" cy="5081905"/>
          </a:xfrm>
        </p:spPr>
        <p:txBody>
          <a:bodyPr>
            <a:noAutofit/>
          </a:bodyPr>
          <a:p>
            <a:pPr>
              <a:lnSpc>
                <a:spcPct val="100000"/>
              </a:lnSpc>
              <a:buFont typeface="Wingdings" panose="05000000000000000000" charset="0"/>
              <a:buChar char="§"/>
            </a:pPr>
            <a:r>
              <a:rPr lang="en-US" sz="2400" b="0" dirty="0">
                <a:solidFill>
                  <a:srgbClr val="FF0000"/>
                </a:solidFill>
                <a:latin typeface="Times New Roman" panose="02020603050405020304" pitchFamily="18" charset="0"/>
                <a:cs typeface="Times New Roman" panose="02020603050405020304" pitchFamily="18" charset="0"/>
                <a:sym typeface="+mn-ea"/>
              </a:rPr>
              <a:t>An agent is learning</a:t>
            </a:r>
            <a:r>
              <a:rPr lang="en-US" sz="2400" b="0" dirty="0">
                <a:solidFill>
                  <a:srgbClr val="0000FF"/>
                </a:solidFill>
                <a:latin typeface="Times New Roman" panose="02020603050405020304" pitchFamily="18" charset="0"/>
                <a:cs typeface="Times New Roman" panose="02020603050405020304" pitchFamily="18" charset="0"/>
                <a:sym typeface="+mn-ea"/>
              </a:rPr>
              <a:t> if it improves its performance</a:t>
            </a:r>
            <a:r>
              <a:rPr lang="en-US" sz="2400" b="0" dirty="0">
                <a:solidFill>
                  <a:srgbClr val="FF0000"/>
                </a:solidFill>
                <a:latin typeface="Times New Roman" panose="02020603050405020304" pitchFamily="18" charset="0"/>
                <a:cs typeface="Times New Roman" panose="02020603050405020304" pitchFamily="18" charset="0"/>
                <a:sym typeface="+mn-ea"/>
              </a:rPr>
              <a:t> </a:t>
            </a:r>
            <a:r>
              <a:rPr lang="en-US" sz="2400" b="0" dirty="0">
                <a:solidFill>
                  <a:schemeClr val="tx1"/>
                </a:solidFill>
                <a:latin typeface="Times New Roman" panose="02020603050405020304" pitchFamily="18" charset="0"/>
                <a:cs typeface="Times New Roman" panose="02020603050405020304" pitchFamily="18" charset="0"/>
                <a:sym typeface="+mn-ea"/>
              </a:rPr>
              <a:t>on future tasks after making observations </a:t>
            </a:r>
            <a:r>
              <a:rPr lang="en-US" sz="2400" b="0" dirty="0">
                <a:latin typeface="Times New Roman" panose="02020603050405020304" pitchFamily="18" charset="0"/>
                <a:cs typeface="Times New Roman" panose="02020603050405020304" pitchFamily="18" charset="0"/>
                <a:sym typeface="+mn-ea"/>
              </a:rPr>
              <a:t>about the world. </a:t>
            </a:r>
            <a:endParaRPr lang="en-US" sz="2400" b="0" dirty="0">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
            </a:pPr>
            <a:r>
              <a:rPr lang="en-US" sz="2400" b="0" dirty="0">
                <a:latin typeface="Times New Roman" panose="02020603050405020304" pitchFamily="18" charset="0"/>
                <a:cs typeface="Times New Roman" panose="02020603050405020304" pitchFamily="18" charset="0"/>
                <a:sym typeface="+mn-ea"/>
              </a:rPr>
              <a:t>Any</a:t>
            </a:r>
            <a:r>
              <a:rPr lang="en-US" sz="2400" b="0" dirty="0">
                <a:solidFill>
                  <a:srgbClr val="0000FF"/>
                </a:solidFill>
                <a:latin typeface="Times New Roman" panose="02020603050405020304" pitchFamily="18" charset="0"/>
                <a:cs typeface="Times New Roman" panose="02020603050405020304" pitchFamily="18" charset="0"/>
                <a:sym typeface="+mn-ea"/>
              </a:rPr>
              <a:t> component of an agent</a:t>
            </a:r>
            <a:r>
              <a:rPr lang="en-US" sz="2400" b="0" dirty="0">
                <a:latin typeface="Times New Roman" panose="02020603050405020304" pitchFamily="18" charset="0"/>
                <a:cs typeface="Times New Roman" panose="02020603050405020304" pitchFamily="18" charset="0"/>
                <a:sym typeface="+mn-ea"/>
              </a:rPr>
              <a:t> can be improved by </a:t>
            </a:r>
            <a:r>
              <a:rPr lang="en-US" sz="2400" b="0" dirty="0">
                <a:solidFill>
                  <a:srgbClr val="FF0000"/>
                </a:solidFill>
                <a:latin typeface="Times New Roman" panose="02020603050405020304" pitchFamily="18" charset="0"/>
                <a:cs typeface="Times New Roman" panose="02020603050405020304" pitchFamily="18" charset="0"/>
                <a:sym typeface="+mn-ea"/>
              </a:rPr>
              <a:t>learning </a:t>
            </a:r>
            <a:r>
              <a:rPr lang="en-US" sz="2400" b="0" dirty="0">
                <a:solidFill>
                  <a:schemeClr val="tx1"/>
                </a:solidFill>
                <a:latin typeface="Times New Roman" panose="02020603050405020304" pitchFamily="18" charset="0"/>
                <a:cs typeface="Times New Roman" panose="02020603050405020304" pitchFamily="18" charset="0"/>
                <a:sym typeface="+mn-ea"/>
              </a:rPr>
              <a:t>from </a:t>
            </a:r>
            <a:r>
              <a:rPr lang="en-US" sz="2400" dirty="0">
                <a:solidFill>
                  <a:srgbClr val="FF0000"/>
                </a:solidFill>
                <a:latin typeface="Times New Roman" panose="02020603050405020304" pitchFamily="18" charset="0"/>
                <a:cs typeface="Times New Roman" panose="02020603050405020304" pitchFamily="18" charset="0"/>
                <a:sym typeface="+mn-ea"/>
              </a:rPr>
              <a:t>data</a:t>
            </a:r>
            <a:r>
              <a:rPr lang="en-GB" altLang="en-US" sz="2400" b="0" dirty="0">
                <a:solidFill>
                  <a:srgbClr val="FF0000"/>
                </a:solidFill>
                <a:latin typeface="Times New Roman" panose="02020603050405020304" pitchFamily="18" charset="0"/>
                <a:cs typeface="Times New Roman" panose="02020603050405020304" pitchFamily="18" charset="0"/>
                <a:sym typeface="+mn-ea"/>
              </a:rPr>
              <a:t>.</a:t>
            </a:r>
            <a:endParaRPr lang="en-GB" altLang="en-US" sz="2400" b="0" dirty="0">
              <a:solidFill>
                <a:srgbClr val="FF0000"/>
              </a:solidFill>
              <a:latin typeface="Times New Roman" panose="02020603050405020304" pitchFamily="18" charset="0"/>
              <a:cs typeface="Times New Roman" panose="02020603050405020304" pitchFamily="18" charset="0"/>
              <a:sym typeface="+mn-ea"/>
            </a:endParaRPr>
          </a:p>
          <a:p>
            <a:pPr>
              <a:lnSpc>
                <a:spcPct val="100000"/>
              </a:lnSpc>
              <a:buFont typeface="Wingdings" panose="05000000000000000000" charset="0"/>
              <a:buChar char="§"/>
            </a:pPr>
            <a:r>
              <a:rPr lang="en-US" sz="2400" b="0" dirty="0">
                <a:latin typeface="Times New Roman" panose="02020603050405020304" pitchFamily="18" charset="0"/>
                <a:cs typeface="Times New Roman" panose="02020603050405020304" pitchFamily="18" charset="0"/>
                <a:sym typeface="+mn-ea"/>
              </a:rPr>
              <a:t>The </a:t>
            </a:r>
            <a:r>
              <a:rPr lang="en-US" sz="2400" dirty="0">
                <a:latin typeface="Times New Roman" panose="02020603050405020304" pitchFamily="18" charset="0"/>
                <a:cs typeface="Times New Roman" panose="02020603050405020304" pitchFamily="18" charset="0"/>
                <a:sym typeface="+mn-ea"/>
              </a:rPr>
              <a:t>improvements</a:t>
            </a:r>
            <a:r>
              <a:rPr lang="en-US" sz="2400" b="0" dirty="0">
                <a:latin typeface="Times New Roman" panose="02020603050405020304" pitchFamily="18" charset="0"/>
                <a:cs typeface="Times New Roman" panose="02020603050405020304" pitchFamily="18" charset="0"/>
                <a:sym typeface="+mn-ea"/>
              </a:rPr>
              <a:t>, and the techniques used to make them, depend on </a:t>
            </a:r>
            <a:r>
              <a:rPr lang="en-US" sz="2400" b="0" dirty="0">
                <a:solidFill>
                  <a:srgbClr val="0000FF"/>
                </a:solidFill>
                <a:latin typeface="Times New Roman" panose="02020603050405020304" pitchFamily="18" charset="0"/>
                <a:cs typeface="Times New Roman" panose="02020603050405020304" pitchFamily="18" charset="0"/>
                <a:sym typeface="+mn-ea"/>
              </a:rPr>
              <a:t>four major factors</a:t>
            </a:r>
            <a:r>
              <a:rPr lang="en-US" sz="2400" b="0" dirty="0">
                <a:latin typeface="Times New Roman" panose="02020603050405020304" pitchFamily="18" charset="0"/>
                <a:cs typeface="Times New Roman" panose="02020603050405020304" pitchFamily="18" charset="0"/>
                <a:sym typeface="+mn-ea"/>
              </a:rPr>
              <a:t>:</a:t>
            </a:r>
            <a:endParaRPr lang="en-US" sz="2400" b="0" dirty="0">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Ø"/>
            </a:pPr>
            <a:r>
              <a:rPr lang="en-US" sz="2400" b="0" dirty="0">
                <a:latin typeface="Times New Roman" panose="02020603050405020304" pitchFamily="18" charset="0"/>
                <a:cs typeface="Times New Roman" panose="02020603050405020304" pitchFamily="18" charset="0"/>
                <a:sym typeface="+mn-ea"/>
              </a:rPr>
              <a:t>Which </a:t>
            </a:r>
            <a:r>
              <a:rPr lang="en-US" sz="2400" b="0" i="1" dirty="0">
                <a:latin typeface="Times New Roman" panose="02020603050405020304" pitchFamily="18" charset="0"/>
                <a:cs typeface="Times New Roman" panose="02020603050405020304" pitchFamily="18" charset="0"/>
                <a:sym typeface="+mn-ea"/>
              </a:rPr>
              <a:t>component is to be improved</a:t>
            </a:r>
            <a:endParaRPr lang="en-US" sz="2400" b="0" dirty="0">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Ø"/>
            </a:pPr>
            <a:r>
              <a:rPr lang="en-US" sz="2400" b="0" dirty="0">
                <a:latin typeface="Times New Roman" panose="02020603050405020304" pitchFamily="18" charset="0"/>
                <a:cs typeface="Times New Roman" panose="02020603050405020304" pitchFamily="18" charset="0"/>
                <a:sym typeface="+mn-ea"/>
              </a:rPr>
              <a:t>What </a:t>
            </a:r>
            <a:r>
              <a:rPr lang="en-US" sz="2400" b="0" i="1" dirty="0">
                <a:latin typeface="Times New Roman" panose="02020603050405020304" pitchFamily="18" charset="0"/>
                <a:cs typeface="Times New Roman" panose="02020603050405020304" pitchFamily="18" charset="0"/>
                <a:sym typeface="+mn-ea"/>
              </a:rPr>
              <a:t>prior knowledge the agent already has.</a:t>
            </a:r>
            <a:endParaRPr lang="en-US" sz="2400" b="0" i="1" dirty="0">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Ø"/>
            </a:pPr>
            <a:r>
              <a:rPr lang="en-US" sz="2400" b="0" dirty="0">
                <a:latin typeface="Times New Roman" panose="02020603050405020304" pitchFamily="18" charset="0"/>
                <a:cs typeface="Times New Roman" panose="02020603050405020304" pitchFamily="18" charset="0"/>
                <a:sym typeface="+mn-ea"/>
              </a:rPr>
              <a:t>What </a:t>
            </a:r>
            <a:r>
              <a:rPr lang="en-US" sz="2400" b="0" i="1" dirty="0">
                <a:latin typeface="Times New Roman" panose="02020603050405020304" pitchFamily="18" charset="0"/>
                <a:cs typeface="Times New Roman" panose="02020603050405020304" pitchFamily="18" charset="0"/>
                <a:sym typeface="+mn-ea"/>
              </a:rPr>
              <a:t>representation is used for the data </a:t>
            </a:r>
            <a:r>
              <a:rPr lang="en-US" sz="2400" b="0" i="1" dirty="0">
                <a:solidFill>
                  <a:schemeClr val="tx1"/>
                </a:solidFill>
                <a:latin typeface="Times New Roman" panose="02020603050405020304" pitchFamily="18" charset="0"/>
                <a:cs typeface="Times New Roman" panose="02020603050405020304" pitchFamily="18" charset="0"/>
                <a:sym typeface="+mn-ea"/>
              </a:rPr>
              <a:t>and</a:t>
            </a:r>
            <a:r>
              <a:rPr lang="en-US" sz="2400" b="0" i="1" dirty="0">
                <a:latin typeface="Times New Roman" panose="02020603050405020304" pitchFamily="18" charset="0"/>
                <a:cs typeface="Times New Roman" panose="02020603050405020304" pitchFamily="18" charset="0"/>
                <a:sym typeface="+mn-ea"/>
              </a:rPr>
              <a:t> the component.</a:t>
            </a:r>
            <a:endParaRPr lang="en-US" sz="2400" b="0" i="1" dirty="0">
              <a:latin typeface="Times New Roman" panose="02020603050405020304" pitchFamily="18" charset="0"/>
              <a:cs typeface="Times New Roman" panose="02020603050405020304" pitchFamily="18" charset="0"/>
            </a:endParaRPr>
          </a:p>
          <a:p>
            <a:pPr lvl="2">
              <a:lnSpc>
                <a:spcPct val="110000"/>
              </a:lnSpc>
              <a:buFont typeface="Wingdings" panose="05000000000000000000" pitchFamily="2" charset="2"/>
              <a:buChar char="Ø"/>
            </a:pPr>
            <a:r>
              <a:rPr lang="en-US" sz="2400" b="0" dirty="0">
                <a:latin typeface="Times New Roman" panose="02020603050405020304" pitchFamily="18" charset="0"/>
                <a:cs typeface="Times New Roman" panose="02020603050405020304" pitchFamily="18" charset="0"/>
                <a:sym typeface="+mn-ea"/>
              </a:rPr>
              <a:t>What </a:t>
            </a:r>
            <a:r>
              <a:rPr lang="en-US" sz="2400" b="0" i="1" dirty="0">
                <a:latin typeface="Times New Roman" panose="02020603050405020304" pitchFamily="18" charset="0"/>
                <a:cs typeface="Times New Roman" panose="02020603050405020304" pitchFamily="18" charset="0"/>
                <a:sym typeface="+mn-ea"/>
              </a:rPr>
              <a:t>feedback is available to learn from.</a:t>
            </a:r>
            <a:endParaRPr lang="en-US" sz="2400" b="0" i="1" dirty="0">
              <a:latin typeface="Times New Roman" panose="02020603050405020304" pitchFamily="18" charset="0"/>
              <a:cs typeface="Times New Roman" panose="02020603050405020304" pitchFamily="18" charset="0"/>
            </a:endParaRPr>
          </a:p>
          <a:p>
            <a:pPr>
              <a:spcBef>
                <a:spcPts val="1200"/>
              </a:spcBef>
              <a:buFont typeface="Wingdings" panose="05000000000000000000" charset="0"/>
              <a:buChar char="§"/>
            </a:pPr>
            <a:r>
              <a:rPr lang="en-US" sz="2400" b="0" dirty="0">
                <a:latin typeface="Times New Roman" panose="02020603050405020304" pitchFamily="18" charset="0"/>
                <a:cs typeface="Times New Roman" panose="02020603050405020304" pitchFamily="18" charset="0"/>
                <a:sym typeface="+mn-ea"/>
              </a:rPr>
              <a:t>Why would we want an agent to learn? </a:t>
            </a:r>
            <a:endParaRPr lang="en-US" sz="2400" b="0" dirty="0">
              <a:latin typeface="Times New Roman" panose="02020603050405020304" pitchFamily="18" charset="0"/>
              <a:cs typeface="Times New Roman" panose="02020603050405020304" pitchFamily="18" charset="0"/>
            </a:endParaRPr>
          </a:p>
          <a:p>
            <a:pPr marL="465455" lvl="1" indent="-344805" algn="just">
              <a:spcBef>
                <a:spcPts val="1200"/>
              </a:spcBef>
            </a:pPr>
            <a:r>
              <a:rPr lang="en-US" sz="2400" b="0" dirty="0">
                <a:solidFill>
                  <a:srgbClr val="FF0000"/>
                </a:solidFill>
                <a:latin typeface="Times New Roman" panose="02020603050405020304" pitchFamily="18" charset="0"/>
                <a:cs typeface="Times New Roman" panose="02020603050405020304" pitchFamily="18" charset="0"/>
                <a:sym typeface="+mn-ea"/>
              </a:rPr>
              <a:t>If the design of the agent can be improved</a:t>
            </a:r>
            <a:r>
              <a:rPr lang="en-US" sz="2400" b="0" dirty="0">
                <a:latin typeface="Times New Roman" panose="02020603050405020304" pitchFamily="18" charset="0"/>
                <a:cs typeface="Times New Roman" panose="02020603050405020304" pitchFamily="18" charset="0"/>
                <a:sym typeface="+mn-ea"/>
              </a:rPr>
              <a:t>, why wouldn’t the designers just program in that improvement to begin with? </a:t>
            </a:r>
            <a:endParaRPr lang="en-US" sz="2400" b="0" dirty="0">
              <a:latin typeface="Times New Roman" panose="02020603050405020304" pitchFamily="18" charset="0"/>
              <a:cs typeface="Times New Roman" panose="02020603050405020304" pitchFamily="18" charset="0"/>
            </a:endParaRPr>
          </a:p>
          <a:p>
            <a:pPr marL="0" indent="0">
              <a:lnSpc>
                <a:spcPct val="100000"/>
              </a:lnSpc>
              <a:buNone/>
            </a:pPr>
            <a:endParaRPr kumimoji="0" lang="en-GB" altLang="en-US" sz="2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sym typeface="+mn-ea"/>
            </a:endParaRPr>
          </a:p>
        </p:txBody>
      </p:sp>
      <p:sp>
        <p:nvSpPr>
          <p:cNvPr id="3" name="Title 2"/>
          <p:cNvSpPr>
            <a:spLocks noGrp="1"/>
          </p:cNvSpPr>
          <p:nvPr>
            <p:ph type="title"/>
          </p:nvPr>
        </p:nvSpPr>
        <p:spPr/>
        <p:txBody>
          <a:bodyPr/>
          <a:p>
            <a:r>
              <a:rPr lang="en-US" sz="4000" b="0" dirty="0">
                <a:latin typeface="Times New Roman" panose="02020603050405020304" pitchFamily="18" charset="0"/>
                <a:cs typeface="Times New Roman" panose="02020603050405020304" pitchFamily="18" charset="0"/>
                <a:sym typeface="+mn-ea"/>
              </a:rPr>
              <a:t>Learning Agents</a:t>
            </a:r>
            <a:endParaRPr lang="en-GB" alt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370840" y="1095375"/>
            <a:ext cx="11697335" cy="5081905"/>
          </a:xfrm>
        </p:spPr>
        <p:txBody>
          <a:bodyPr>
            <a:normAutofit lnSpcReduction="10000"/>
          </a:bodyPr>
          <a:p>
            <a:pPr marL="120650" lvl="1" indent="0" algn="l">
              <a:lnSpc>
                <a:spcPct val="100000"/>
              </a:lnSpc>
              <a:spcBef>
                <a:spcPts val="1200"/>
              </a:spcBef>
              <a:buFont typeface="Arial" panose="020B0604020202020204" pitchFamily="34" charset="0"/>
              <a:buNone/>
            </a:pPr>
            <a:r>
              <a:rPr lang="en-US" dirty="0">
                <a:solidFill>
                  <a:sysClr val="windowText" lastClr="000000"/>
                </a:solidFill>
                <a:latin typeface="Times New Roman" panose="02020603050405020304" pitchFamily="18" charset="0"/>
                <a:ea typeface="+mn-ea"/>
                <a:cs typeface="Times New Roman" panose="02020603050405020304" pitchFamily="18" charset="0"/>
                <a:sym typeface="+mn-ea"/>
              </a:rPr>
              <a:t>There are three main reasons.</a:t>
            </a:r>
            <a:r>
              <a:rPr lang="en-US" sz="2700" dirty="0">
                <a:solidFill>
                  <a:sysClr val="windowText" lastClr="000000"/>
                </a:solidFill>
                <a:latin typeface="Times New Roman" panose="02020603050405020304" pitchFamily="18" charset="0"/>
                <a:ea typeface="+mn-ea"/>
                <a:cs typeface="Times New Roman" panose="02020603050405020304" pitchFamily="18" charset="0"/>
                <a:sym typeface="+mn-ea"/>
              </a:rPr>
              <a:t> </a:t>
            </a:r>
            <a:endParaRPr lang="en-US" sz="2700" dirty="0">
              <a:latin typeface="Times New Roman" panose="02020603050405020304" pitchFamily="18" charset="0"/>
              <a:cs typeface="Times New Roman" panose="02020603050405020304" pitchFamily="18" charset="0"/>
            </a:endParaRPr>
          </a:p>
          <a:p>
            <a:pPr marL="0" lvl="0" indent="-292100" algn="just">
              <a:lnSpc>
                <a:spcPct val="100000"/>
              </a:lnSpc>
              <a:spcBef>
                <a:spcPts val="1200"/>
              </a:spcBef>
              <a:buSzPct val="80000"/>
              <a:buFont typeface="Wingdings" panose="05000000000000000000" pitchFamily="2" charset="2"/>
              <a:buChar char="Ø"/>
            </a:pPr>
            <a:r>
              <a:rPr lang="en-US" sz="2500" dirty="0">
                <a:solidFill>
                  <a:sysClr val="windowText" lastClr="000000"/>
                </a:solidFill>
                <a:latin typeface="Times New Roman" panose="02020603050405020304" pitchFamily="18" charset="0"/>
                <a:ea typeface="+mn-ea"/>
                <a:cs typeface="Times New Roman" panose="02020603050405020304" pitchFamily="18" charset="0"/>
                <a:sym typeface="+mn-ea"/>
              </a:rPr>
              <a:t>First</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the </a:t>
            </a:r>
            <a:r>
              <a:rPr lang="en-US" sz="2500" b="0" dirty="0">
                <a:solidFill>
                  <a:srgbClr val="FF0000"/>
                </a:solidFill>
                <a:latin typeface="Times New Roman" panose="02020603050405020304" pitchFamily="18" charset="0"/>
                <a:ea typeface="+mn-ea"/>
                <a:cs typeface="Times New Roman" panose="02020603050405020304" pitchFamily="18" charset="0"/>
                <a:sym typeface="+mn-ea"/>
              </a:rPr>
              <a:t>designers cannot anticipate all possible situations </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that the </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agent might find itself in</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for example, a robot designed to navigate mazes must learn the layout of each new maze it encounters.</a:t>
            </a:r>
            <a:endParaRPr lang="en-US" sz="2500" b="0" dirty="0">
              <a:latin typeface="Times New Roman" panose="02020603050405020304" pitchFamily="18" charset="0"/>
              <a:cs typeface="Times New Roman" panose="02020603050405020304" pitchFamily="18" charset="0"/>
            </a:endParaRPr>
          </a:p>
          <a:p>
            <a:pPr marL="0" lvl="0" indent="-292100" algn="just">
              <a:lnSpc>
                <a:spcPct val="100000"/>
              </a:lnSpc>
              <a:spcBef>
                <a:spcPts val="1200"/>
              </a:spcBef>
              <a:buSzPct val="80000"/>
              <a:buFont typeface="Wingdings" panose="05000000000000000000" pitchFamily="2" charset="2"/>
              <a:buChar char="Ø"/>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a:t>
            </a:r>
            <a:r>
              <a:rPr lang="en-US" sz="2500" dirty="0">
                <a:solidFill>
                  <a:sysClr val="windowText" lastClr="000000"/>
                </a:solidFill>
                <a:latin typeface="Times New Roman" panose="02020603050405020304" pitchFamily="18" charset="0"/>
                <a:ea typeface="+mn-ea"/>
                <a:cs typeface="Times New Roman" panose="02020603050405020304" pitchFamily="18" charset="0"/>
                <a:sym typeface="+mn-ea"/>
              </a:rPr>
              <a:t>Second</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the </a:t>
            </a:r>
            <a:r>
              <a:rPr lang="en-US" sz="2500" b="0" dirty="0">
                <a:solidFill>
                  <a:srgbClr val="FF0000"/>
                </a:solidFill>
                <a:latin typeface="Times New Roman" panose="02020603050405020304" pitchFamily="18" charset="0"/>
                <a:ea typeface="+mn-ea"/>
                <a:cs typeface="Times New Roman" panose="02020603050405020304" pitchFamily="18" charset="0"/>
                <a:sym typeface="+mn-ea"/>
              </a:rPr>
              <a:t>designers cannot anticipate all changes over time</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a program designed to predict tomorrow’s stock market prices must learn to adapt when conditions change from boom to bust.</a:t>
            </a:r>
            <a:endParaRPr lang="en-US" sz="2500" b="0" dirty="0">
              <a:latin typeface="Times New Roman" panose="02020603050405020304" pitchFamily="18" charset="0"/>
              <a:cs typeface="Times New Roman" panose="02020603050405020304" pitchFamily="18" charset="0"/>
            </a:endParaRPr>
          </a:p>
          <a:p>
            <a:pPr algn="just">
              <a:lnSpc>
                <a:spcPct val="110000"/>
              </a:lnSpc>
              <a:spcBef>
                <a:spcPts val="1200"/>
              </a:spcBef>
              <a:buFont typeface="Wingdings" panose="05000000000000000000" charset="0"/>
              <a:buChar char="Ø"/>
              <a:defRPr/>
            </a:pPr>
            <a:r>
              <a:rPr lang="en-US" sz="2500" dirty="0">
                <a:latin typeface="Times New Roman" panose="02020603050405020304" pitchFamily="18" charset="0"/>
                <a:cs typeface="Times New Roman" panose="02020603050405020304" pitchFamily="18" charset="0"/>
                <a:sym typeface="+mn-ea"/>
              </a:rPr>
              <a:t>Third</a:t>
            </a:r>
            <a:r>
              <a:rPr lang="en-US" sz="2500" b="0" dirty="0">
                <a:latin typeface="Times New Roman" panose="02020603050405020304" pitchFamily="18" charset="0"/>
                <a:cs typeface="Times New Roman" panose="02020603050405020304" pitchFamily="18" charset="0"/>
                <a:sym typeface="+mn-ea"/>
              </a:rPr>
              <a:t>, </a:t>
            </a:r>
            <a:r>
              <a:rPr lang="en-US" sz="2500" b="0" dirty="0">
                <a:solidFill>
                  <a:srgbClr val="FF0000"/>
                </a:solidFill>
                <a:latin typeface="Times New Roman" panose="02020603050405020304" pitchFamily="18" charset="0"/>
                <a:cs typeface="Times New Roman" panose="02020603050405020304" pitchFamily="18" charset="0"/>
                <a:sym typeface="+mn-ea"/>
              </a:rPr>
              <a:t>sometimes human programmers have no idea how to program a solution themselves.</a:t>
            </a:r>
            <a:r>
              <a:rPr lang="en-US" sz="2500" b="0" dirty="0">
                <a:latin typeface="Times New Roman" panose="02020603050405020304" pitchFamily="18" charset="0"/>
                <a:cs typeface="Times New Roman" panose="02020603050405020304" pitchFamily="18" charset="0"/>
                <a:sym typeface="+mn-ea"/>
              </a:rPr>
              <a:t> </a:t>
            </a:r>
            <a:endParaRPr lang="en-US" sz="2500" b="0" dirty="0">
              <a:latin typeface="Times New Roman" panose="02020603050405020304" pitchFamily="18" charset="0"/>
              <a:cs typeface="Times New Roman" panose="02020603050405020304" pitchFamily="18" charset="0"/>
              <a:sym typeface="+mn-ea"/>
            </a:endParaRPr>
          </a:p>
          <a:p>
            <a:pPr marL="0" indent="457200" algn="just">
              <a:lnSpc>
                <a:spcPct val="110000"/>
              </a:lnSpc>
              <a:spcBef>
                <a:spcPts val="1200"/>
              </a:spcBef>
              <a:buFont typeface="Wingdings" panose="05000000000000000000" charset="0"/>
              <a:buNone/>
              <a:defRPr/>
            </a:pPr>
            <a:r>
              <a:rPr lang="en-US" sz="2500" b="0" dirty="0">
                <a:latin typeface="Times New Roman" panose="02020603050405020304" pitchFamily="18" charset="0"/>
                <a:cs typeface="Times New Roman" panose="02020603050405020304" pitchFamily="18" charset="0"/>
                <a:sym typeface="+mn-ea"/>
              </a:rPr>
              <a:t>For example, most people are good at recognizing the faces of family members, but </a:t>
            </a:r>
            <a:r>
              <a:rPr lang="en-GB" altLang="en-US" sz="2500" b="0" dirty="0">
                <a:latin typeface="Times New Roman" panose="02020603050405020304" pitchFamily="18" charset="0"/>
                <a:cs typeface="Times New Roman" panose="02020603050405020304" pitchFamily="18" charset="0"/>
                <a:sym typeface="+mn-ea"/>
              </a:rPr>
              <a:t>	</a:t>
            </a:r>
            <a:r>
              <a:rPr lang="en-US" sz="2500" b="0" dirty="0">
                <a:latin typeface="Times New Roman" panose="02020603050405020304" pitchFamily="18" charset="0"/>
                <a:cs typeface="Times New Roman" panose="02020603050405020304" pitchFamily="18" charset="0"/>
                <a:sym typeface="+mn-ea"/>
              </a:rPr>
              <a:t>even the best programmers are unable to program a computer to accomplish that </a:t>
            </a:r>
            <a:r>
              <a:rPr lang="en-GB" altLang="en-US" sz="2500" b="0" dirty="0">
                <a:latin typeface="Times New Roman" panose="02020603050405020304" pitchFamily="18" charset="0"/>
                <a:cs typeface="Times New Roman" panose="02020603050405020304" pitchFamily="18" charset="0"/>
                <a:sym typeface="+mn-ea"/>
              </a:rPr>
              <a:t>	</a:t>
            </a:r>
            <a:r>
              <a:rPr lang="en-US" sz="2500" b="0" dirty="0">
                <a:latin typeface="Times New Roman" panose="02020603050405020304" pitchFamily="18" charset="0"/>
                <a:cs typeface="Times New Roman" panose="02020603050405020304" pitchFamily="18" charset="0"/>
                <a:sym typeface="+mn-ea"/>
              </a:rPr>
              <a:t>task, except by using learning algorithms.</a:t>
            </a:r>
            <a:endParaRPr lang="en-US" sz="2500" b="0" dirty="0">
              <a:latin typeface="Times New Roman" panose="02020603050405020304" pitchFamily="18" charset="0"/>
              <a:cs typeface="Times New Roman" panose="02020603050405020304" pitchFamily="18" charset="0"/>
            </a:endParaRPr>
          </a:p>
          <a:p>
            <a:pPr marL="0" indent="0" algn="just">
              <a:lnSpc>
                <a:spcPct val="110000"/>
              </a:lnSpc>
              <a:spcBef>
                <a:spcPts val="1200"/>
              </a:spcBef>
              <a:buFont typeface="Bell MT" panose="02020503060305020303" pitchFamily="18" charset="0"/>
              <a:buNone/>
              <a:defRPr/>
            </a:pPr>
            <a:endParaRPr lang="en-GB" altLang="en-US" sz="2500" b="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327660" y="1095375"/>
            <a:ext cx="11624310" cy="5081905"/>
          </a:xfrm>
        </p:spPr>
        <p:txBody>
          <a:bodyPr>
            <a:noAutofit/>
          </a:bodyPr>
          <a:p>
            <a:pPr marL="0" indent="0" algn="just">
              <a:lnSpc>
                <a:spcPct val="100000"/>
              </a:lnSpc>
              <a:spcBef>
                <a:spcPts val="1200"/>
              </a:spcBef>
              <a:buFont typeface="Arial" panose="020B0604020202020204" pitchFamily="34" charset="0"/>
              <a:buNone/>
            </a:pPr>
            <a:r>
              <a:rPr lang="en-US" sz="2500" b="0" dirty="0">
                <a:solidFill>
                  <a:srgbClr val="FF0000"/>
                </a:solidFill>
                <a:latin typeface="Times New Roman" panose="02020603050405020304" pitchFamily="18" charset="0"/>
                <a:ea typeface="+mn-ea"/>
                <a:cs typeface="Times New Roman" panose="02020603050405020304" pitchFamily="18" charset="0"/>
                <a:sym typeface="+mn-ea"/>
              </a:rPr>
              <a:t>In general</a:t>
            </a:r>
            <a:endParaRPr lang="en-US" sz="2500" b="0" dirty="0">
              <a:solidFill>
                <a:srgbClr val="FF0000"/>
              </a:solidFill>
              <a:latin typeface="Times New Roman" panose="02020603050405020304" pitchFamily="18" charset="0"/>
              <a:cs typeface="Times New Roman" panose="02020603050405020304" pitchFamily="18" charset="0"/>
            </a:endParaRPr>
          </a:p>
          <a:p>
            <a:pPr marL="742950" lvl="1" indent="-285750" algn="just">
              <a:lnSpc>
                <a:spcPct val="100000"/>
              </a:lnSpc>
              <a:spcBef>
                <a:spcPts val="1200"/>
              </a:spcBef>
              <a:buFont typeface="Arial" panose="020B0604020202020204" pitchFamily="34" charset="0"/>
              <a:buChar char="–"/>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Learning is essential for</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 unknown environments</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US" sz="2500" b="0" dirty="0">
              <a:latin typeface="Times New Roman" panose="02020603050405020304" pitchFamily="18" charset="0"/>
              <a:cs typeface="Times New Roman" panose="02020603050405020304" pitchFamily="18" charset="0"/>
            </a:endParaRPr>
          </a:p>
          <a:p>
            <a:pPr marL="914400" lvl="2" indent="0" algn="just">
              <a:lnSpc>
                <a:spcPct val="100000"/>
              </a:lnSpc>
              <a:spcBef>
                <a:spcPts val="1200"/>
              </a:spcBef>
              <a:buNone/>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i.e., when designer lacks omniscience</a:t>
            </a:r>
            <a:endParaRPr lang="en-US" sz="2500" b="0" dirty="0">
              <a:latin typeface="Times New Roman" panose="02020603050405020304" pitchFamily="18" charset="0"/>
              <a:cs typeface="Times New Roman" panose="02020603050405020304" pitchFamily="18" charset="0"/>
            </a:endParaRPr>
          </a:p>
          <a:p>
            <a:pPr marL="742950" lvl="1" indent="-285750" algn="just">
              <a:lnSpc>
                <a:spcPct val="100000"/>
              </a:lnSpc>
              <a:spcBef>
                <a:spcPts val="1200"/>
              </a:spcBef>
              <a:buFont typeface="Arial" panose="020B0604020202020204" pitchFamily="34" charset="0"/>
              <a:buChar char="–"/>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Learning is useful as a </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system construction method</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a:t>
            </a:r>
            <a:endParaRPr lang="en-US" sz="2500" b="0" dirty="0">
              <a:latin typeface="Times New Roman" panose="02020603050405020304" pitchFamily="18" charset="0"/>
              <a:cs typeface="Times New Roman" panose="02020603050405020304" pitchFamily="18" charset="0"/>
            </a:endParaRPr>
          </a:p>
          <a:p>
            <a:pPr marL="914400" lvl="2" indent="0" algn="just">
              <a:lnSpc>
                <a:spcPct val="100000"/>
              </a:lnSpc>
              <a:spcBef>
                <a:spcPts val="1200"/>
              </a:spcBef>
              <a:buNone/>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i.e., expose the agent to reality rather than trying to write it down</a:t>
            </a:r>
            <a:endParaRPr lang="en-US" sz="2500" b="0" dirty="0">
              <a:latin typeface="Times New Roman" panose="02020603050405020304" pitchFamily="18" charset="0"/>
              <a:cs typeface="Times New Roman" panose="02020603050405020304" pitchFamily="18" charset="0"/>
            </a:endParaRPr>
          </a:p>
          <a:p>
            <a:pPr marL="742950" lvl="1" indent="-285750" algn="just">
              <a:lnSpc>
                <a:spcPct val="100000"/>
              </a:lnSpc>
              <a:spcBef>
                <a:spcPts val="1200"/>
              </a:spcBef>
              <a:buFont typeface="Arial" panose="020B0604020202020204" pitchFamily="34" charset="0"/>
              <a:buChar char="–"/>
            </a:pP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Learning modifies the</a:t>
            </a:r>
            <a:r>
              <a:rPr lang="en-US" sz="2500" b="0" dirty="0">
                <a:solidFill>
                  <a:srgbClr val="0000FF"/>
                </a:solidFill>
                <a:latin typeface="Times New Roman" panose="02020603050405020304" pitchFamily="18" charset="0"/>
                <a:ea typeface="+mn-ea"/>
                <a:cs typeface="Times New Roman" panose="02020603050405020304" pitchFamily="18" charset="0"/>
                <a:sym typeface="+mn-ea"/>
              </a:rPr>
              <a:t> agent's decision mechanisms</a:t>
            </a:r>
            <a:r>
              <a:rPr lang="en-US" sz="2500" b="0" dirty="0">
                <a:solidFill>
                  <a:sysClr val="windowText" lastClr="000000"/>
                </a:solidFill>
                <a:latin typeface="Times New Roman" panose="02020603050405020304" pitchFamily="18" charset="0"/>
                <a:ea typeface="+mn-ea"/>
                <a:cs typeface="Times New Roman" panose="02020603050405020304" pitchFamily="18" charset="0"/>
                <a:sym typeface="+mn-ea"/>
              </a:rPr>
              <a:t> to improve performance</a:t>
            </a:r>
            <a:endParaRPr lang="en-US" sz="2500" b="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500" dirty="0" smtClean="0">
                <a:latin typeface="Times New Roman" panose="02020603050405020304" pitchFamily="18" charset="0"/>
                <a:cs typeface="Times New Roman" panose="02020603050405020304" pitchFamily="18" charset="0"/>
                <a:sym typeface="+mn-ea"/>
              </a:rPr>
              <a:t>Machine </a:t>
            </a:r>
            <a:r>
              <a:rPr lang="en-GB" sz="2500" dirty="0">
                <a:latin typeface="Times New Roman" panose="02020603050405020304" pitchFamily="18" charset="0"/>
                <a:cs typeface="Times New Roman" panose="02020603050405020304" pitchFamily="18" charset="0"/>
                <a:sym typeface="+mn-ea"/>
              </a:rPr>
              <a:t>learning</a:t>
            </a:r>
            <a:r>
              <a:rPr lang="en-GB" sz="2500" b="0" dirty="0">
                <a:latin typeface="Times New Roman" panose="02020603050405020304" pitchFamily="18" charset="0"/>
                <a:cs typeface="Times New Roman" panose="02020603050405020304" pitchFamily="18" charset="0"/>
                <a:sym typeface="+mn-ea"/>
              </a:rPr>
              <a:t> uses various </a:t>
            </a:r>
            <a:r>
              <a:rPr lang="en-GB" sz="2500" b="0" dirty="0">
                <a:solidFill>
                  <a:srgbClr val="FF0000"/>
                </a:solidFill>
                <a:latin typeface="Times New Roman" panose="02020603050405020304" pitchFamily="18" charset="0"/>
                <a:cs typeface="Times New Roman" panose="02020603050405020304" pitchFamily="18" charset="0"/>
                <a:sym typeface="+mn-ea"/>
              </a:rPr>
              <a:t>algorithms </a:t>
            </a:r>
            <a:r>
              <a:rPr lang="en-GB" sz="2500" b="0" dirty="0">
                <a:latin typeface="Times New Roman" panose="02020603050405020304" pitchFamily="18" charset="0"/>
                <a:cs typeface="Times New Roman" panose="02020603050405020304" pitchFamily="18" charset="0"/>
                <a:sym typeface="+mn-ea"/>
              </a:rPr>
              <a:t>for </a:t>
            </a:r>
            <a:r>
              <a:rPr lang="en-GB" sz="2500" b="0" dirty="0">
                <a:solidFill>
                  <a:srgbClr val="FF0000"/>
                </a:solidFill>
                <a:latin typeface="Times New Roman" panose="02020603050405020304" pitchFamily="18" charset="0"/>
                <a:cs typeface="Times New Roman" panose="02020603050405020304" pitchFamily="18" charset="0"/>
                <a:sym typeface="+mn-ea"/>
              </a:rPr>
              <a:t>building mathematical models </a:t>
            </a:r>
            <a:r>
              <a:rPr lang="en-GB" sz="2500" b="0" dirty="0">
                <a:latin typeface="Times New Roman" panose="02020603050405020304" pitchFamily="18" charset="0"/>
                <a:cs typeface="Times New Roman" panose="02020603050405020304" pitchFamily="18" charset="0"/>
                <a:sym typeface="+mn-ea"/>
              </a:rPr>
              <a:t>and</a:t>
            </a:r>
            <a:r>
              <a:rPr lang="en-GB" sz="2500" b="0" dirty="0">
                <a:solidFill>
                  <a:srgbClr val="FF0000"/>
                </a:solidFill>
                <a:latin typeface="Times New Roman" panose="02020603050405020304" pitchFamily="18" charset="0"/>
                <a:cs typeface="Times New Roman" panose="02020603050405020304" pitchFamily="18" charset="0"/>
                <a:sym typeface="+mn-ea"/>
              </a:rPr>
              <a:t> making predictions</a:t>
            </a:r>
            <a:r>
              <a:rPr lang="en-GB" sz="2500" b="0" dirty="0">
                <a:latin typeface="Times New Roman" panose="02020603050405020304" pitchFamily="18" charset="0"/>
                <a:cs typeface="Times New Roman" panose="02020603050405020304" pitchFamily="18" charset="0"/>
                <a:sym typeface="+mn-ea"/>
              </a:rPr>
              <a:t> using</a:t>
            </a:r>
            <a:r>
              <a:rPr lang="en-GB" sz="2500" b="0" dirty="0">
                <a:solidFill>
                  <a:srgbClr val="0000FF"/>
                </a:solidFill>
                <a:latin typeface="Times New Roman" panose="02020603050405020304" pitchFamily="18" charset="0"/>
                <a:cs typeface="Times New Roman" panose="02020603050405020304" pitchFamily="18" charset="0"/>
                <a:sym typeface="+mn-ea"/>
              </a:rPr>
              <a:t> historical data</a:t>
            </a:r>
            <a:r>
              <a:rPr lang="en-GB" sz="2500" b="0" dirty="0">
                <a:latin typeface="Times New Roman" panose="02020603050405020304" pitchFamily="18" charset="0"/>
                <a:cs typeface="Times New Roman" panose="02020603050405020304" pitchFamily="18" charset="0"/>
                <a:sym typeface="+mn-ea"/>
              </a:rPr>
              <a:t> or </a:t>
            </a:r>
            <a:r>
              <a:rPr lang="en-GB" sz="2500" b="0" dirty="0">
                <a:solidFill>
                  <a:srgbClr val="0000FF"/>
                </a:solidFill>
                <a:latin typeface="Times New Roman" panose="02020603050405020304" pitchFamily="18" charset="0"/>
                <a:cs typeface="Times New Roman" panose="02020603050405020304" pitchFamily="18" charset="0"/>
                <a:sym typeface="+mn-ea"/>
              </a:rPr>
              <a:t>information</a:t>
            </a:r>
            <a:r>
              <a:rPr lang="en-GB" sz="2500" b="0" dirty="0">
                <a:latin typeface="Times New Roman" panose="02020603050405020304" pitchFamily="18" charset="0"/>
                <a:cs typeface="Times New Roman" panose="02020603050405020304" pitchFamily="18" charset="0"/>
                <a:sym typeface="+mn-ea"/>
              </a:rPr>
              <a:t>. </a:t>
            </a:r>
            <a:endParaRPr lang="en-GB" sz="2500" b="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500" b="0" dirty="0" smtClean="0">
                <a:solidFill>
                  <a:srgbClr val="FF0000"/>
                </a:solidFill>
                <a:latin typeface="Times New Roman" panose="02020603050405020304" pitchFamily="18" charset="0"/>
                <a:cs typeface="Times New Roman" panose="02020603050405020304" pitchFamily="18" charset="0"/>
                <a:sym typeface="+mn-ea"/>
              </a:rPr>
              <a:t>Currently</a:t>
            </a:r>
            <a:r>
              <a:rPr lang="en-GB" sz="2500" b="0" dirty="0">
                <a:latin typeface="Times New Roman" panose="02020603050405020304" pitchFamily="18" charset="0"/>
                <a:cs typeface="Times New Roman" panose="02020603050405020304" pitchFamily="18" charset="0"/>
                <a:sym typeface="+mn-ea"/>
              </a:rPr>
              <a:t>, it is being </a:t>
            </a:r>
            <a:r>
              <a:rPr lang="en-GB" sz="2500" b="0" dirty="0">
                <a:solidFill>
                  <a:srgbClr val="0000FF"/>
                </a:solidFill>
                <a:latin typeface="Times New Roman" panose="02020603050405020304" pitchFamily="18" charset="0"/>
                <a:cs typeface="Times New Roman" panose="02020603050405020304" pitchFamily="18" charset="0"/>
                <a:sym typeface="+mn-ea"/>
              </a:rPr>
              <a:t>used</a:t>
            </a:r>
            <a:r>
              <a:rPr lang="en-GB" sz="2500" b="0" dirty="0">
                <a:latin typeface="Times New Roman" panose="02020603050405020304" pitchFamily="18" charset="0"/>
                <a:cs typeface="Times New Roman" panose="02020603050405020304" pitchFamily="18" charset="0"/>
                <a:sym typeface="+mn-ea"/>
              </a:rPr>
              <a:t> for various tasks such as</a:t>
            </a:r>
            <a:r>
              <a:rPr lang="en-GB" sz="2500" b="0" dirty="0">
                <a:solidFill>
                  <a:srgbClr val="FF0000"/>
                </a:solidFill>
                <a:latin typeface="Times New Roman" panose="02020603050405020304" pitchFamily="18" charset="0"/>
                <a:cs typeface="Times New Roman" panose="02020603050405020304" pitchFamily="18" charset="0"/>
                <a:sym typeface="+mn-ea"/>
              </a:rPr>
              <a:t> </a:t>
            </a:r>
            <a:r>
              <a:rPr lang="en-GB" sz="2500" b="0" dirty="0">
                <a:solidFill>
                  <a:srgbClr val="0000FF"/>
                </a:solidFill>
                <a:latin typeface="Times New Roman" panose="02020603050405020304" pitchFamily="18" charset="0"/>
                <a:cs typeface="Times New Roman" panose="02020603050405020304" pitchFamily="18" charset="0"/>
                <a:sym typeface="+mn-ea"/>
              </a:rPr>
              <a:t>image recognition</a:t>
            </a:r>
            <a:r>
              <a:rPr lang="en-GB" sz="2500" b="0" dirty="0">
                <a:solidFill>
                  <a:srgbClr val="FF0000"/>
                </a:solidFill>
                <a:latin typeface="Times New Roman" panose="02020603050405020304" pitchFamily="18" charset="0"/>
                <a:cs typeface="Times New Roman" panose="02020603050405020304" pitchFamily="18" charset="0"/>
                <a:sym typeface="+mn-ea"/>
              </a:rPr>
              <a:t>, </a:t>
            </a:r>
            <a:r>
              <a:rPr lang="en-GB" sz="2500" b="0" dirty="0">
                <a:solidFill>
                  <a:srgbClr val="0000FF"/>
                </a:solidFill>
                <a:latin typeface="Times New Roman" panose="02020603050405020304" pitchFamily="18" charset="0"/>
                <a:cs typeface="Times New Roman" panose="02020603050405020304" pitchFamily="18" charset="0"/>
                <a:sym typeface="+mn-ea"/>
              </a:rPr>
              <a:t>speech recognition</a:t>
            </a:r>
            <a:r>
              <a:rPr lang="en-GB" sz="2500" b="0" dirty="0">
                <a:solidFill>
                  <a:srgbClr val="FF0000"/>
                </a:solidFill>
                <a:latin typeface="Times New Roman" panose="02020603050405020304" pitchFamily="18" charset="0"/>
                <a:cs typeface="Times New Roman" panose="02020603050405020304" pitchFamily="18" charset="0"/>
                <a:sym typeface="+mn-ea"/>
              </a:rPr>
              <a:t>, </a:t>
            </a:r>
            <a:r>
              <a:rPr lang="en-GB" sz="2500" b="0" dirty="0">
                <a:solidFill>
                  <a:srgbClr val="0000FF"/>
                </a:solidFill>
                <a:latin typeface="Times New Roman" panose="02020603050405020304" pitchFamily="18" charset="0"/>
                <a:cs typeface="Times New Roman" panose="02020603050405020304" pitchFamily="18" charset="0"/>
                <a:sym typeface="+mn-ea"/>
              </a:rPr>
              <a:t>email filtering</a:t>
            </a:r>
            <a:r>
              <a:rPr lang="en-GB" sz="2500" b="0" dirty="0">
                <a:solidFill>
                  <a:srgbClr val="FF0000"/>
                </a:solidFill>
                <a:latin typeface="Times New Roman" panose="02020603050405020304" pitchFamily="18" charset="0"/>
                <a:cs typeface="Times New Roman" panose="02020603050405020304" pitchFamily="18" charset="0"/>
                <a:sym typeface="+mn-ea"/>
              </a:rPr>
              <a:t>, </a:t>
            </a:r>
            <a:r>
              <a:rPr lang="en-GB" sz="2500" b="0" dirty="0">
                <a:solidFill>
                  <a:srgbClr val="0000FF"/>
                </a:solidFill>
                <a:latin typeface="Times New Roman" panose="02020603050405020304" pitchFamily="18" charset="0"/>
                <a:cs typeface="Times New Roman" panose="02020603050405020304" pitchFamily="18" charset="0"/>
                <a:sym typeface="+mn-ea"/>
              </a:rPr>
              <a:t>Facebook auto-tagging</a:t>
            </a:r>
            <a:r>
              <a:rPr lang="en-GB" sz="2500" b="0" dirty="0">
                <a:solidFill>
                  <a:srgbClr val="FF0000"/>
                </a:solidFill>
                <a:latin typeface="Times New Roman" panose="02020603050405020304" pitchFamily="18" charset="0"/>
                <a:cs typeface="Times New Roman" panose="02020603050405020304" pitchFamily="18" charset="0"/>
                <a:sym typeface="+mn-ea"/>
              </a:rPr>
              <a:t> </a:t>
            </a:r>
            <a:r>
              <a:rPr lang="en-GB" sz="2500" b="0" dirty="0" smtClean="0">
                <a:solidFill>
                  <a:schemeClr val="tx1"/>
                </a:solidFill>
                <a:latin typeface="Times New Roman" panose="02020603050405020304" pitchFamily="18" charset="0"/>
                <a:cs typeface="Times New Roman" panose="02020603050405020304" pitchFamily="18" charset="0"/>
                <a:sym typeface="+mn-ea"/>
              </a:rPr>
              <a:t>and </a:t>
            </a:r>
            <a:r>
              <a:rPr lang="en-GB" sz="2500" b="0" dirty="0">
                <a:solidFill>
                  <a:srgbClr val="0000FF"/>
                </a:solidFill>
                <a:latin typeface="Times New Roman" panose="02020603050405020304" pitchFamily="18" charset="0"/>
                <a:cs typeface="Times New Roman" panose="02020603050405020304" pitchFamily="18" charset="0"/>
                <a:sym typeface="+mn-ea"/>
              </a:rPr>
              <a:t>recommender system</a:t>
            </a:r>
            <a:r>
              <a:rPr lang="en-GB" sz="2500" b="0" dirty="0" smtClean="0">
                <a:solidFill>
                  <a:srgbClr val="FF0000"/>
                </a:solidFill>
                <a:latin typeface="Times New Roman" panose="02020603050405020304" pitchFamily="18" charset="0"/>
                <a:cs typeface="Times New Roman" panose="02020603050405020304" pitchFamily="18" charset="0"/>
                <a:sym typeface="+mn-ea"/>
              </a:rPr>
              <a:t>.</a:t>
            </a:r>
            <a:endParaRPr lang="en-GB" altLang="en-US" sz="2500" b="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US" sz="4000" b="0" dirty="0">
                <a:latin typeface="Times New Roman" panose="02020603050405020304" pitchFamily="18" charset="0"/>
                <a:cs typeface="Times New Roman" panose="02020603050405020304" pitchFamily="18" charset="0"/>
                <a:sym typeface="+mn-ea"/>
              </a:rPr>
              <a:t>Learning</a:t>
            </a:r>
            <a:endParaRPr lang="en-GB" altLang="en-US" sz="4000" b="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ntroduction to Machine Learning"/>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09445" y="1209675"/>
            <a:ext cx="8040370" cy="46316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255270" y="1095375"/>
            <a:ext cx="11740515" cy="5081905"/>
          </a:xfrm>
        </p:spPr>
        <p:txBody>
          <a:bodyPr/>
          <a:p>
            <a:pPr marL="0" indent="0" algn="just">
              <a:lnSpc>
                <a:spcPct val="100000"/>
              </a:lnSpc>
              <a:spcBef>
                <a:spcPct val="20000"/>
              </a:spcBef>
              <a:buFont typeface="Arial" panose="020B0604020202020204" pitchFamily="34" charset="0"/>
              <a:buNone/>
            </a:pPr>
            <a:r>
              <a:rPr lang="en-GB" sz="2400" b="0" dirty="0">
                <a:solidFill>
                  <a:sysClr val="windowText" lastClr="000000"/>
                </a:solidFill>
                <a:latin typeface="Times New Roman" panose="02020603050405020304" pitchFamily="18" charset="0"/>
                <a:ea typeface="+mn-ea"/>
                <a:cs typeface="Times New Roman" panose="02020603050405020304" pitchFamily="18" charset="0"/>
                <a:sym typeface="+mn-ea"/>
              </a:rPr>
              <a:t>We are using machine learning in </a:t>
            </a:r>
            <a:r>
              <a:rPr lang="en-GB" sz="2400" b="0" dirty="0">
                <a:solidFill>
                  <a:srgbClr val="FF0000"/>
                </a:solidFill>
                <a:latin typeface="Times New Roman" panose="02020603050405020304" pitchFamily="18" charset="0"/>
                <a:ea typeface="+mn-ea"/>
                <a:cs typeface="Times New Roman" panose="02020603050405020304" pitchFamily="18" charset="0"/>
                <a:sym typeface="+mn-ea"/>
              </a:rPr>
              <a:t>our daily life even without knowing</a:t>
            </a:r>
            <a:r>
              <a:rPr lang="en-GB" sz="2400" b="0" dirty="0">
                <a:solidFill>
                  <a:sysClr val="windowText" lastClr="000000"/>
                </a:solidFill>
                <a:latin typeface="Times New Roman" panose="02020603050405020304" pitchFamily="18" charset="0"/>
                <a:ea typeface="+mn-ea"/>
                <a:cs typeface="Times New Roman" panose="02020603050405020304" pitchFamily="18" charset="0"/>
                <a:sym typeface="+mn-ea"/>
              </a:rPr>
              <a:t> it such as </a:t>
            </a:r>
            <a:r>
              <a:rPr lang="en-GB" sz="2400" b="0" i="1" dirty="0">
                <a:solidFill>
                  <a:srgbClr val="FF0000"/>
                </a:solidFill>
                <a:latin typeface="Times New Roman" panose="02020603050405020304" pitchFamily="18" charset="0"/>
                <a:ea typeface="+mn-ea"/>
                <a:cs typeface="Times New Roman" panose="02020603050405020304" pitchFamily="18" charset="0"/>
                <a:sym typeface="+mn-ea"/>
              </a:rPr>
              <a:t>Google Maps, Google assistant, </a:t>
            </a:r>
            <a:r>
              <a:rPr lang="en-GB" sz="2400" b="0" i="1" dirty="0" err="1">
                <a:solidFill>
                  <a:srgbClr val="FF0000"/>
                </a:solidFill>
                <a:latin typeface="Times New Roman" panose="02020603050405020304" pitchFamily="18" charset="0"/>
                <a:ea typeface="+mn-ea"/>
                <a:cs typeface="Times New Roman" panose="02020603050405020304" pitchFamily="18" charset="0"/>
                <a:sym typeface="+mn-ea"/>
              </a:rPr>
              <a:t>Alexa</a:t>
            </a:r>
            <a:r>
              <a:rPr lang="en-GB" sz="2400" b="0" i="1" dirty="0">
                <a:solidFill>
                  <a:srgbClr val="FF0000"/>
                </a:solidFill>
                <a:latin typeface="Times New Roman" panose="02020603050405020304" pitchFamily="18" charset="0"/>
                <a:ea typeface="+mn-ea"/>
                <a:cs typeface="Times New Roman" panose="02020603050405020304" pitchFamily="18" charset="0"/>
                <a:sym typeface="+mn-ea"/>
              </a:rPr>
              <a:t>, </a:t>
            </a:r>
            <a:r>
              <a:rPr lang="en-GB" sz="2400" b="0" dirty="0">
                <a:solidFill>
                  <a:sysClr val="windowText" lastClr="000000"/>
                </a:solidFill>
                <a:latin typeface="Times New Roman" panose="02020603050405020304" pitchFamily="18" charset="0"/>
                <a:ea typeface="+mn-ea"/>
                <a:cs typeface="Times New Roman" panose="02020603050405020304" pitchFamily="18" charset="0"/>
                <a:sym typeface="+mn-ea"/>
              </a:rPr>
              <a:t>etc. Below are some </a:t>
            </a:r>
            <a:r>
              <a:rPr lang="en-GB" sz="2400" b="0" dirty="0">
                <a:solidFill>
                  <a:srgbClr val="1F497D"/>
                </a:solidFill>
                <a:latin typeface="Times New Roman" panose="02020603050405020304" pitchFamily="18" charset="0"/>
                <a:ea typeface="+mn-ea"/>
                <a:cs typeface="Times New Roman" panose="02020603050405020304" pitchFamily="18" charset="0"/>
                <a:sym typeface="+mn-ea"/>
              </a:rPr>
              <a:t>most trending real-world applications</a:t>
            </a:r>
            <a:r>
              <a:rPr lang="en-GB" sz="2400" b="0" dirty="0">
                <a:solidFill>
                  <a:sysClr val="windowText" lastClr="000000"/>
                </a:solidFill>
                <a:latin typeface="Times New Roman" panose="02020603050405020304" pitchFamily="18" charset="0"/>
                <a:ea typeface="+mn-ea"/>
                <a:cs typeface="Times New Roman" panose="02020603050405020304" pitchFamily="18" charset="0"/>
                <a:sym typeface="+mn-ea"/>
              </a:rPr>
              <a:t> of Machine Learning.</a:t>
            </a:r>
            <a:endParaRPr lang="en-GB" sz="2400" b="0" dirty="0">
              <a:latin typeface="Times New Roman" panose="02020603050405020304" pitchFamily="18" charset="0"/>
              <a:cs typeface="Times New Roman" panose="02020603050405020304" pitchFamily="18" charset="0"/>
            </a:endParaRPr>
          </a:p>
          <a:p>
            <a:pPr marL="0" indent="0" algn="just">
              <a:lnSpc>
                <a:spcPct val="100000"/>
              </a:lnSpc>
              <a:spcBef>
                <a:spcPct val="20000"/>
              </a:spcBef>
              <a:buFont typeface="Arial" panose="020B0604020202020204" pitchFamily="34" charse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altLang="en-US"/>
          </a:p>
        </p:txBody>
      </p:sp>
      <p:sp>
        <p:nvSpPr>
          <p:cNvPr id="3" name="Title 2"/>
          <p:cNvSpPr>
            <a:spLocks noGrp="1"/>
          </p:cNvSpPr>
          <p:nvPr>
            <p:ph type="title"/>
          </p:nvPr>
        </p:nvSpPr>
        <p:spPr/>
        <p:txBody>
          <a:bodyPr>
            <a:normAutofit fontScale="90000"/>
          </a:bodyPr>
          <a:p>
            <a:br>
              <a:rPr lang="en-GB" sz="4220" dirty="0">
                <a:latin typeface="Times New Roman" panose="02020603050405020304" pitchFamily="18" charset="0"/>
                <a:cs typeface="Times New Roman" panose="02020603050405020304" pitchFamily="18" charset="0"/>
                <a:sym typeface="+mn-ea"/>
              </a:rPr>
            </a:br>
            <a:r>
              <a:rPr lang="en-GB" sz="4220" dirty="0">
                <a:latin typeface="Times New Roman" panose="02020603050405020304" pitchFamily="18" charset="0"/>
                <a:cs typeface="Times New Roman" panose="02020603050405020304" pitchFamily="18" charset="0"/>
                <a:sym typeface="+mn-ea"/>
              </a:rPr>
              <a:t>Applications of Machine learning</a:t>
            </a:r>
            <a:br>
              <a:rPr lang="en-GB" sz="4220" dirty="0">
                <a:latin typeface="Times New Roman" panose="02020603050405020304" pitchFamily="18" charset="0"/>
                <a:cs typeface="Times New Roman" panose="02020603050405020304" pitchFamily="18" charset="0"/>
                <a:sym typeface="+mn-ea"/>
              </a:rPr>
            </a:br>
            <a:endParaRPr lang="en-GB" altLang="en-US" sz="4220"/>
          </a:p>
        </p:txBody>
      </p:sp>
      <p:pic>
        <p:nvPicPr>
          <p:cNvPr id="4" name="Content Placeholder 3" descr="Applications of Machine learning"/>
          <p:cNvPicPr>
            <a:picLocks noGrp="1"/>
          </p:cNvPicPr>
          <p:nvPr/>
        </p:nvPicPr>
        <p:blipFill>
          <a:blip r:embed="rId1">
            <a:extLst>
              <a:ext uri="{28A0092B-C50C-407E-A947-70E740481C1C}">
                <a14:useLocalDpi xmlns:a14="http://schemas.microsoft.com/office/drawing/2010/main" val="0"/>
              </a:ext>
            </a:extLst>
          </a:blip>
          <a:srcRect/>
          <a:stretch>
            <a:fillRect/>
          </a:stretch>
        </p:blipFill>
        <p:spPr bwMode="auto">
          <a:xfrm>
            <a:off x="2359660" y="2170430"/>
            <a:ext cx="7272655" cy="3803015"/>
          </a:xfrm>
          <a:prstGeom prst="rect">
            <a:avLst/>
          </a:prstGeom>
          <a:noFill/>
          <a:ln>
            <a:noFill/>
          </a:ln>
        </p:spPr>
      </p:pic>
    </p:spTree>
  </p:cSld>
  <p:clrMapOvr>
    <a:masterClrMapping/>
  </p:clrMapOvr>
</p:sld>
</file>

<file path=ppt/theme/theme1.xml><?xml version="1.0" encoding="utf-8"?>
<a:theme xmlns:a="http://schemas.openxmlformats.org/drawingml/2006/main" name="AlulaTheme for DAA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AlulaThemeOOP</Template>
  <TotalTime>0</TotalTime>
  <Words>13243</Words>
  <Application>WPS Presentation</Application>
  <PresentationFormat>Widescreen</PresentationFormat>
  <Paragraphs>270</Paragraphs>
  <Slides>32</Slides>
  <Notes>18</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53" baseType="lpstr">
      <vt:lpstr>Arial</vt:lpstr>
      <vt:lpstr>SimSun</vt:lpstr>
      <vt:lpstr>Wingdings</vt:lpstr>
      <vt:lpstr>Trebuchet MS</vt:lpstr>
      <vt:lpstr>Times New Roman</vt:lpstr>
      <vt:lpstr>Bell MT</vt:lpstr>
      <vt:lpstr>PMingLiU-ExtB</vt:lpstr>
      <vt:lpstr>Wingdings</vt:lpstr>
      <vt:lpstr>Microsoft YaHei</vt:lpstr>
      <vt:lpstr>Arial Unicode MS</vt:lpstr>
      <vt:lpstr>Calibri</vt:lpstr>
      <vt:lpstr>Segoe UI</vt:lpstr>
      <vt:lpstr>Courier New</vt:lpstr>
      <vt:lpstr>Cambria Math</vt:lpstr>
      <vt:lpstr>MS Mincho</vt:lpstr>
      <vt:lpstr>Symbol</vt:lpstr>
      <vt:lpstr>Marlett</vt:lpstr>
      <vt:lpstr>Wingdings 2</vt:lpstr>
      <vt:lpstr>AlulaTheme for DAAA</vt:lpstr>
      <vt:lpstr>Paint.Picture</vt:lpstr>
      <vt:lpstr>Paint.Picture</vt:lpstr>
      <vt:lpstr>Chapter 5</vt:lpstr>
      <vt:lpstr>Outline</vt:lpstr>
      <vt:lpstr> Learning Agents </vt:lpstr>
      <vt:lpstr>Learning Agents</vt:lpstr>
      <vt:lpstr>Learning Agents</vt:lpstr>
      <vt:lpstr>PowerPoint 演示文稿</vt:lpstr>
      <vt:lpstr>Learning</vt:lpstr>
      <vt:lpstr>PowerPoint 演示文稿</vt:lpstr>
      <vt:lpstr> Applications of Machine learning </vt:lpstr>
      <vt:lpstr> Image Recognition</vt:lpstr>
      <vt:lpstr> Speech Recognition </vt:lpstr>
      <vt:lpstr>Traffic prediction</vt:lpstr>
      <vt:lpstr> Product Recommendations </vt:lpstr>
      <vt:lpstr>Self-driving cars</vt:lpstr>
      <vt:lpstr>Email Spam and Malware Filtering</vt:lpstr>
      <vt:lpstr>Online Fraud Detection</vt:lpstr>
      <vt:lpstr>Automatic Language Translation</vt:lpstr>
      <vt:lpstr>Machine learning Life cycle</vt:lpstr>
      <vt:lpstr>Gathering Data</vt:lpstr>
      <vt:lpstr>Data preparation</vt:lpstr>
      <vt:lpstr>Data Wrangling</vt:lpstr>
      <vt:lpstr>Data Analysis</vt:lpstr>
      <vt:lpstr> Test Model </vt:lpstr>
      <vt:lpstr> Classification of Machine Learning </vt:lpstr>
      <vt:lpstr> 1. Supervised Learning </vt:lpstr>
      <vt:lpstr>Supervised Learning</vt:lpstr>
      <vt:lpstr>PowerPoint 演示文稿</vt:lpstr>
      <vt:lpstr>2. Unsupervised Learning</vt:lpstr>
      <vt:lpstr>Unsupervised Learning</vt:lpstr>
      <vt:lpstr>3. Reinforcement Learning</vt:lpstr>
      <vt:lpstr>Reinforcement Learning</vt:lpstr>
      <vt:lpstr>Uncertainty and Learning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የአጉንታ ልጅ</dc:creator>
  <cp:lastModifiedBy>Helen</cp:lastModifiedBy>
  <cp:revision>697</cp:revision>
  <cp:lastPrinted>2021-02-13T13:58:00Z</cp:lastPrinted>
  <dcterms:created xsi:type="dcterms:W3CDTF">2021-02-02T11:53:00Z</dcterms:created>
  <dcterms:modified xsi:type="dcterms:W3CDTF">2024-12-16T14:19:13Z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0DAF72D114DE479382238C2013143E51_13</vt:lpwstr>
  </property>
  <property fmtid="{D5CDD505-2E9C-101B-9397-08002B2CF9AE}" pid="3" name="KSOProductBuildVer">
    <vt:lpwstr>1033-12.2.0.18911</vt:lpwstr>
  </property>
</Properties>
</file>