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5"/>
  </p:notesMasterIdLst>
  <p:handoutMasterIdLst>
    <p:handoutMasterId r:id="rId107"/>
  </p:handoutMasterIdLst>
  <p:sldIdLst>
    <p:sldId id="679" r:id="rId3"/>
    <p:sldId id="680" r:id="rId4"/>
    <p:sldId id="681" r:id="rId5"/>
    <p:sldId id="841" r:id="rId6"/>
    <p:sldId id="682" r:id="rId7"/>
    <p:sldId id="683" r:id="rId8"/>
    <p:sldId id="684" r:id="rId9"/>
    <p:sldId id="685" r:id="rId10"/>
    <p:sldId id="686" r:id="rId11"/>
    <p:sldId id="842" r:id="rId12"/>
    <p:sldId id="687" r:id="rId13"/>
    <p:sldId id="688" r:id="rId14"/>
    <p:sldId id="689" r:id="rId15"/>
    <p:sldId id="690" r:id="rId16"/>
    <p:sldId id="691" r:id="rId17"/>
    <p:sldId id="692" r:id="rId18"/>
    <p:sldId id="693" r:id="rId19"/>
    <p:sldId id="694" r:id="rId20"/>
    <p:sldId id="696" r:id="rId21"/>
    <p:sldId id="702" r:id="rId22"/>
    <p:sldId id="703" r:id="rId23"/>
    <p:sldId id="707" r:id="rId24"/>
    <p:sldId id="933" r:id="rId26"/>
    <p:sldId id="766" r:id="rId27"/>
    <p:sldId id="768" r:id="rId28"/>
    <p:sldId id="705" r:id="rId29"/>
    <p:sldId id="706" r:id="rId30"/>
    <p:sldId id="697" r:id="rId31"/>
    <p:sldId id="698" r:id="rId32"/>
    <p:sldId id="699" r:id="rId33"/>
    <p:sldId id="700" r:id="rId34"/>
    <p:sldId id="701" r:id="rId35"/>
    <p:sldId id="695" r:id="rId36"/>
    <p:sldId id="709" r:id="rId37"/>
    <p:sldId id="710" r:id="rId38"/>
    <p:sldId id="714" r:id="rId39"/>
    <p:sldId id="715" r:id="rId40"/>
    <p:sldId id="769" r:id="rId41"/>
    <p:sldId id="934" r:id="rId42"/>
    <p:sldId id="770" r:id="rId43"/>
    <p:sldId id="936" r:id="rId44"/>
    <p:sldId id="711" r:id="rId45"/>
    <p:sldId id="712" r:id="rId46"/>
    <p:sldId id="713" r:id="rId47"/>
    <p:sldId id="716" r:id="rId48"/>
    <p:sldId id="938" r:id="rId49"/>
    <p:sldId id="939" r:id="rId50"/>
    <p:sldId id="940" r:id="rId51"/>
    <p:sldId id="941" r:id="rId52"/>
    <p:sldId id="942" r:id="rId53"/>
    <p:sldId id="776" r:id="rId54"/>
    <p:sldId id="777" r:id="rId55"/>
    <p:sldId id="778" r:id="rId56"/>
    <p:sldId id="779" r:id="rId57"/>
    <p:sldId id="780" r:id="rId58"/>
    <p:sldId id="781" r:id="rId59"/>
    <p:sldId id="782" r:id="rId60"/>
    <p:sldId id="969" r:id="rId61"/>
    <p:sldId id="1009" r:id="rId62"/>
    <p:sldId id="1010" r:id="rId63"/>
    <p:sldId id="970" r:id="rId64"/>
    <p:sldId id="971" r:id="rId65"/>
    <p:sldId id="1012" r:id="rId66"/>
    <p:sldId id="1013" r:id="rId67"/>
    <p:sldId id="1014" r:id="rId68"/>
    <p:sldId id="1015" r:id="rId69"/>
    <p:sldId id="972" r:id="rId70"/>
    <p:sldId id="973" r:id="rId71"/>
    <p:sldId id="974" r:id="rId72"/>
    <p:sldId id="975" r:id="rId73"/>
    <p:sldId id="976" r:id="rId74"/>
    <p:sldId id="977" r:id="rId75"/>
    <p:sldId id="978" r:id="rId76"/>
    <p:sldId id="979" r:id="rId77"/>
    <p:sldId id="980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988" r:id="rId86"/>
    <p:sldId id="989" r:id="rId87"/>
    <p:sldId id="990" r:id="rId88"/>
    <p:sldId id="991" r:id="rId89"/>
    <p:sldId id="992" r:id="rId90"/>
    <p:sldId id="993" r:id="rId91"/>
    <p:sldId id="994" r:id="rId92"/>
    <p:sldId id="995" r:id="rId93"/>
    <p:sldId id="996" r:id="rId94"/>
    <p:sldId id="997" r:id="rId95"/>
    <p:sldId id="998" r:id="rId96"/>
    <p:sldId id="999" r:id="rId97"/>
    <p:sldId id="1000" r:id="rId98"/>
    <p:sldId id="1001" r:id="rId99"/>
    <p:sldId id="1002" r:id="rId100"/>
    <p:sldId id="1003" r:id="rId101"/>
    <p:sldId id="1004" r:id="rId102"/>
    <p:sldId id="1005" r:id="rId103"/>
    <p:sldId id="1006" r:id="rId104"/>
    <p:sldId id="1007" r:id="rId105"/>
    <p:sldId id="1008" r:id="rId106"/>
  </p:sldIdLst>
  <p:sldSz cx="12192000" cy="6858000"/>
  <p:notesSz cx="6881495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055" autoAdjust="0"/>
  </p:normalViewPr>
  <p:slideViewPr>
    <p:cSldViewPr snapToGrid="0">
      <p:cViewPr varScale="1">
        <p:scale>
          <a:sx n="58" d="100"/>
          <a:sy n="58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0" Type="http://schemas.openxmlformats.org/officeDocument/2006/relationships/tableStyles" Target="tableStyles.xml"/><Relationship Id="rId11" Type="http://schemas.openxmlformats.org/officeDocument/2006/relationships/slide" Target="slides/slide9.xml"/><Relationship Id="rId109" Type="http://schemas.openxmlformats.org/officeDocument/2006/relationships/viewProps" Target="viewProps.xml"/><Relationship Id="rId108" Type="http://schemas.openxmlformats.org/officeDocument/2006/relationships/presProps" Target="presProps.xml"/><Relationship Id="rId107" Type="http://schemas.openxmlformats.org/officeDocument/2006/relationships/handoutMaster" Target="handoutMasters/handoutMaster1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CD452-6B32-4CEB-BAC6-DAC1F24A2EF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EBC10-AEC0-4F11-8BB8-DCE231A5715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A399C5B-032D-4600-B520-FEF23E744E6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EAF900A-D127-4761-9989-E5C9575D9F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6479" y="1553028"/>
            <a:ext cx="9144000" cy="1855304"/>
          </a:xfrm>
        </p:spPr>
        <p:txBody>
          <a:bodyPr anchor="b"/>
          <a:lstStyle>
            <a:lvl1pPr algn="ctr">
              <a:defRPr sz="6000" b="1">
                <a:solidFill>
                  <a:srgbClr val="FF000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1429"/>
            <a:ext cx="9144000" cy="1266371"/>
          </a:xfrm>
        </p:spPr>
        <p:txBody>
          <a:bodyPr>
            <a:normAutofit/>
          </a:bodyPr>
          <a:lstStyle>
            <a:lvl1pPr marL="0" indent="0" algn="ctr">
              <a:buNone/>
              <a:defRPr sz="4400" b="1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Analysis of Algorithms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ASTU Dep.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dirty="0"/>
              <a:t>Ch-6, Dynamic Programming and Greedy Technique</a:t>
            </a:r>
            <a:endParaRPr lang="en-US" sz="1000" dirty="0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11210707" y="0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>
                <a:solidFill>
                  <a:srgbClr val="0070C0"/>
                </a:solidFill>
              </a:rPr>
              <a:t>3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5081588"/>
          </a:xfrm>
        </p:spPr>
        <p:txBody>
          <a:bodyPr>
            <a:normAutofit/>
          </a:bodyPr>
          <a:lstStyle>
            <a:lvl1pPr marL="228600" indent="-228600" algn="just">
              <a:buFont typeface="Wingdings" panose="05000000000000000000" pitchFamily="2" charset="2"/>
              <a:buChar char="§"/>
              <a:defRPr sz="3200" b="1">
                <a:latin typeface="Trebuchet MS" panose="020B0603020202020204" pitchFamily="34" charset="0"/>
              </a:defRPr>
            </a:lvl1pPr>
            <a:lvl2pPr marL="685800" indent="-228600" algn="just">
              <a:buClr>
                <a:srgbClr val="0070C0"/>
              </a:buClr>
              <a:buSzPct val="60000"/>
              <a:buFont typeface="Wingdings" panose="05000000000000000000" pitchFamily="2" charset="2"/>
              <a:buChar char=""/>
              <a:defRPr sz="2800" b="1">
                <a:solidFill>
                  <a:srgbClr val="0070C0"/>
                </a:solidFill>
              </a:defRPr>
            </a:lvl2pPr>
            <a:lvl3pPr algn="just">
              <a:defRPr sz="2400" b="1">
                <a:solidFill>
                  <a:srgbClr val="FF0000"/>
                </a:solidFill>
              </a:defRPr>
            </a:lvl3pPr>
            <a:lvl4pPr marL="1600200" indent="-228600" algn="just">
              <a:buClr>
                <a:schemeClr val="accent6">
                  <a:lumMod val="75000"/>
                </a:schemeClr>
              </a:buClr>
              <a:buSzPct val="60000"/>
              <a:buFont typeface="Trebuchet MS" panose="020B0603020202020204" pitchFamily="34" charset="0"/>
              <a:buChar char="»"/>
              <a:defRPr sz="2000" b="1">
                <a:solidFill>
                  <a:srgbClr val="7030A0"/>
                </a:solidFill>
              </a:defRPr>
            </a:lvl4pPr>
            <a:lvl5pPr algn="just">
              <a:defRPr sz="2000" b="1">
                <a:solidFill>
                  <a:srgbClr val="00B0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ASTU Dep.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dirty="0"/>
              <a:t>Ch-6, Dynamic Programming and Greedy Technique</a:t>
            </a:r>
            <a:endParaRPr lang="en-US" sz="1000" dirty="0"/>
          </a:p>
        </p:txBody>
      </p:sp>
      <p:sp>
        <p:nvSpPr>
          <p:cNvPr id="7" name="Date Placeholder 7"/>
          <p:cNvSpPr txBox="1"/>
          <p:nvPr userDrawn="1"/>
        </p:nvSpPr>
        <p:spPr>
          <a:xfrm>
            <a:off x="64225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Cryptograph and Network Security </a:t>
            </a:r>
            <a:endParaRPr lang="en-US" dirty="0"/>
          </a:p>
        </p:txBody>
      </p:sp>
      <p:sp>
        <p:nvSpPr>
          <p:cNvPr id="4" name="Slide Number Placeholder 5"/>
          <p:cNvSpPr txBox="1"/>
          <p:nvPr userDrawn="1"/>
        </p:nvSpPr>
        <p:spPr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70C0"/>
                </a:solidFill>
              </a:rPr>
              <a:t>6-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3189"/>
            <a:ext cx="5181600" cy="49637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3189"/>
            <a:ext cx="5181600" cy="49637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Analysis of Algorithms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ASTU Dep. of 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dirty="0"/>
              <a:t>Ch-6, Dynamic Programming and Greedy Technique</a:t>
            </a:r>
            <a:endParaRPr lang="en-US" sz="1000" dirty="0"/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70C0"/>
                </a:solidFill>
              </a:rPr>
              <a:t>6-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Analysis of Algorithms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ASTU Dep. of CSE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dirty="0"/>
              <a:t>Ch-6, Dynamic Programming and Greedy Technique</a:t>
            </a:r>
            <a:endParaRPr lang="en-US" sz="1000" dirty="0"/>
          </a:p>
          <a:p>
            <a:endParaRPr lang="en-US" dirty="0"/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70C0"/>
                </a:solidFill>
              </a:rPr>
              <a:t>6-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Analysis of Algorithms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ASTU Dep. of 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Ch-3, Mathematical analysis</a:t>
            </a:r>
            <a:endParaRPr lang="en-US" sz="1000" dirty="0"/>
          </a:p>
          <a:p>
            <a:endParaRPr lang="en-US" dirty="0"/>
          </a:p>
        </p:txBody>
      </p:sp>
      <p:sp>
        <p:nvSpPr>
          <p:cNvPr id="6" name="Slide Number Placeholder 5"/>
          <p:cNvSpPr txBox="1"/>
          <p:nvPr userDrawn="1"/>
        </p:nvSpPr>
        <p:spPr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70C0"/>
                </a:solidFill>
              </a:rPr>
              <a:t>3-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Analysis of Algorithms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ASTU Dep. of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Ch-3, Mathematical analysis</a:t>
            </a:r>
            <a:endParaRPr lang="en-US" sz="1000" dirty="0"/>
          </a:p>
          <a:p>
            <a:endParaRPr lang="en-US" dirty="0"/>
          </a:p>
        </p:txBody>
      </p:sp>
      <p:sp>
        <p:nvSpPr>
          <p:cNvPr id="5" name="Slide Number Placeholder 5"/>
          <p:cNvSpPr txBox="1"/>
          <p:nvPr userDrawn="1"/>
        </p:nvSpPr>
        <p:spPr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70C0"/>
                </a:solidFill>
              </a:rPr>
              <a:t>3-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098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2200"/>
            <a:ext cx="10515600" cy="5084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Design and Analysis of Algorithms</a:t>
            </a:r>
            <a:endParaRPr lang="en-US" sz="1200" b="1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ASTU Dep.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543" y="6356350"/>
            <a:ext cx="3690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Ch-6, Dynamic Programming and Greedy Technique</a:t>
            </a:r>
            <a:endParaRPr lang="en-US" sz="1000" dirty="0"/>
          </a:p>
        </p:txBody>
      </p:sp>
      <p:sp useBgFill="1">
        <p:nvSpPr>
          <p:cNvPr id="10" name="Slide Number Placeholder 5"/>
          <p:cNvSpPr txBox="1"/>
          <p:nvPr/>
        </p:nvSpPr>
        <p:spPr>
          <a:xfrm>
            <a:off x="11234057" y="0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70C0"/>
                </a:solidFill>
              </a:rPr>
              <a:t>6-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b="1" kern="1200">
          <a:solidFill>
            <a:srgbClr val="0070C0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rgbClr val="FF0000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b="1" kern="1200">
          <a:solidFill>
            <a:srgbClr val="7030A0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00B050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oleObject" Target="../embeddings/oleObject1.bin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.v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sz="40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sz="40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sz="40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sz="4000" dirty="0">
                <a:latin typeface="Times New Roman" panose="02020603050405020304" pitchFamily="18" charset="0"/>
              </a:rPr>
              <a:t>Knowledge and Reasoning </a:t>
            </a:r>
            <a:endParaRPr sz="4000" dirty="0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dirty="0">
                <a:latin typeface="Times New Roman" panose="02020603050405020304" pitchFamily="18" charset="0"/>
                <a:sym typeface="+mn-ea"/>
              </a:rPr>
              <a:t>Chapter Four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5270" y="1183005"/>
            <a:ext cx="11725910" cy="4994275"/>
          </a:xfrm>
        </p:spPr>
        <p:txBody>
          <a:bodyPr>
            <a:normAutofit/>
          </a:bodyPr>
          <a:p>
            <a:pPr algn="just">
              <a:spcBef>
                <a:spcPts val="1200"/>
              </a:spcBef>
              <a:buClr>
                <a:srgbClr val="000000"/>
              </a:buClr>
              <a:buFont typeface="Segoe UI" panose="020B0502040204020203" charset="0"/>
              <a:buChar char="-"/>
            </a:pPr>
            <a:r>
              <a:rPr lang="en-GB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Logic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concerned with </a:t>
            </a:r>
            <a:r>
              <a:rPr 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reasoning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the </a:t>
            </a:r>
            <a:r>
              <a:rPr 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validity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arguments.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Bell MT" panose="02020503060305020303" pitchFamily="18" charset="0"/>
              <a:buChar char="–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general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in logic, we are </a:t>
            </a:r>
            <a:r>
              <a:rPr 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concerned with the </a:t>
            </a:r>
            <a:r>
              <a:rPr 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truth of statements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but rather with their </a:t>
            </a:r>
            <a:r>
              <a:rPr 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validity.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 typeface="Bell MT" panose="02020503060305020303" pitchFamily="18" charset="0"/>
              <a:buChar char="–"/>
            </a:pP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That is to say,</a:t>
            </a:r>
            <a:r>
              <a:rPr 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although the following argument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clearly logical, it is not something that we would consider </a:t>
            </a:r>
            <a:r>
              <a:rPr 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be true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 lemons are blue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leni</a:t>
            </a:r>
            <a:r>
              <a:rPr lang="en-GB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a lemon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Therefore, </a:t>
            </a:r>
            <a:r>
              <a:rPr lang="en-GB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leni</a:t>
            </a:r>
            <a:r>
              <a:rPr lang="en-GB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blue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 typeface="Bell MT" panose="02020503060305020303" pitchFamily="18" charset="0"/>
              <a:buChar char="–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set of statements is considered to be </a:t>
            </a:r>
            <a:r>
              <a:rPr 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valid </a:t>
            </a: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because </a:t>
            </a:r>
            <a:r>
              <a:rPr 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conclusion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GB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leni</a:t>
            </a:r>
            <a:r>
              <a:rPr lang="en-GB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blue) follows logically from the other two statements, which we often call the </a:t>
            </a:r>
            <a:r>
              <a:rPr 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premises.</a:t>
            </a: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What is</a:t>
            </a:r>
            <a:r>
              <a:rPr lang="en-GB" altLang="en-US" sz="4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Logic</a:t>
            </a:r>
            <a:endParaRPr lang="en-GB" altLang="en-US" sz="4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240" y="1095375"/>
            <a:ext cx="11609070" cy="508190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GB" altLang="en-US" sz="2700" b="0" dirty="0">
                <a:latin typeface="Times New Roman" panose="02020603050405020304" pitchFamily="18" charset="0"/>
                <a:sym typeface="+mn-ea"/>
              </a:rPr>
              <a:t>1. What is the limitation of prepositional logic, what is the solution and how the solution models the world ?</a:t>
            </a:r>
            <a:endParaRPr lang="en-US" altLang="en-US" sz="2700" b="0" dirty="0">
              <a:latin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en-US" sz="2700" b="0" dirty="0">
                <a:latin typeface="Times New Roman" panose="02020603050405020304" pitchFamily="18" charset="0"/>
                <a:sym typeface="+mn-ea"/>
              </a:rPr>
              <a:t>Translating English to FOL</a:t>
            </a:r>
            <a:endParaRPr lang="en-GB" altLang="en-US" sz="27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GB" altLang="en-US" sz="27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Some people like Football.</a:t>
            </a:r>
            <a:endParaRPr lang="en-GB" altLang="en-US" sz="27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GB" altLang="en-US" sz="27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Every man respects his parent.</a:t>
            </a:r>
            <a:endParaRPr lang="en-GB" altLang="en-US" sz="27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GB" altLang="en-US" sz="27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Brothers are siblings.</a:t>
            </a:r>
            <a:endParaRPr lang="en-GB" altLang="en-US" sz="27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GB" altLang="en-US" sz="27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 all students like both Mathematics and Science.</a:t>
            </a:r>
            <a:endParaRPr lang="en-GB" altLang="en-US" sz="27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GB" altLang="en-US" sz="27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Each student is registered for at least one degree programme.</a:t>
            </a:r>
            <a:endParaRPr lang="en-GB" altLang="en-US" sz="27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700" b="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Conversion exercise into its normal form </a:t>
            </a:r>
            <a:endParaRPr lang="en-US" altLang="en-US" sz="2700" b="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buAutoNum type="arabicPeriod"/>
            </a:pP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x </a:t>
            </a:r>
            <a:r>
              <a:rPr lang="en-US" altLang="en-US" sz="27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A(x) y B(x,y)</a:t>
            </a:r>
            <a:r>
              <a:rPr lang="en-US" altLang="en-US" sz="27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sz="2700" b="0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buAutoNum type="arabicPeriod"/>
            </a:pP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∀Y (∀X (taller(Y,X) </a:t>
            </a:r>
            <a:r>
              <a:rPr lang="en-GB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 wise(X)) =&gt; wise(Y))</a:t>
            </a:r>
            <a:endParaRPr lang="en-US" altLang="en-US" sz="2700" b="0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 sz="27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Quiz</a:t>
            </a:r>
            <a:b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GB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3845" y="1095375"/>
            <a:ext cx="11668125" cy="5081905"/>
          </a:xfrm>
        </p:spPr>
        <p:txBody>
          <a:bodyPr>
            <a:normAutofit fontScale="90000" lnSpcReduction="10000"/>
          </a:bodyPr>
          <a:p>
            <a:pPr marL="457200" indent="-457200">
              <a:buAutoNum type="arabicPeriod"/>
            </a:pPr>
            <a:r>
              <a:rPr lang="en-GB" altLang="en-US" sz="30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John and Michael are colleagues</a:t>
            </a:r>
            <a:endParaRPr lang="en-GB" altLang="en-US" sz="30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GB" altLang="en-US" sz="30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Colleagues (John, Michael)</a:t>
            </a:r>
            <a:endParaRPr lang="en-GB" altLang="en-US" sz="3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30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Some boys play cricket.</a:t>
            </a:r>
            <a:endParaRPr lang="en-GB" altLang="en-US" sz="30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GB" altLang="en-US" sz="30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∃x boys(x) → play(x, cricket). </a:t>
            </a:r>
            <a:endParaRPr lang="en-GB" altLang="en-US" sz="30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GB" altLang="en-US" sz="30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 Brothers are siblings.</a:t>
            </a:r>
            <a:endParaRPr lang="en-GB" altLang="en-US" sz="30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GB" altLang="en-US" sz="30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∀x, y (Brother(x, y) ⇒ Sibling(x, y))</a:t>
            </a:r>
            <a:endParaRPr lang="en-GB" altLang="en-US" sz="3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30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Only one student failed in Mathematics.</a:t>
            </a:r>
            <a:endParaRPr lang="en-GB" altLang="en-US" sz="3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30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∃(x) [ student(x) → failed (x, Mathematics) ∧∀ (y) [¬(x==y) ∧ student(y) → ¬failed (x, Mathematics)].</a:t>
            </a:r>
            <a:endParaRPr lang="en-GB" altLang="en-US" sz="30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GB" altLang="en-US" sz="30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Each student is registered for at least one degree programme’</a:t>
            </a:r>
            <a:endParaRPr lang="en-GB" altLang="en-US" sz="3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30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∀x(Student(x)→∃y(registeredfor(x,y)∧DegreeProgramme(y)))</a:t>
            </a:r>
            <a:endParaRPr lang="en-GB" altLang="en-US" sz="3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GB" altLang="en-US" sz="2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Some people like Football.</a:t>
            </a: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GB" altLang="en-US" sz="2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∃x: people(x) ∧ likes Football(x)</a:t>
            </a: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GB" altLang="en-US" sz="2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Every man respects his parent.</a:t>
            </a: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GB" altLang="en-US" sz="2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∀x man(x) → respects (x, parent).</a:t>
            </a: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GB" altLang="en-US" sz="2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3. Brothers are siblings.</a:t>
            </a: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GB" altLang="en-US" sz="2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∀x, y (Brother(x, y) ⇒ Sibling(x, y))</a:t>
            </a: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Not all students like both Mathematics and Science.</a:t>
            </a: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GB" altLang="en-US" sz="2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¬∀ (x) [ student(x) → like(x, Mathematics) ∧ like(x, Science)].</a:t>
            </a: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GB" altLang="en-US" sz="2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Each student is registered for at least one degree programme’</a:t>
            </a: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∀x(Student(x)→∃y(registeredfor(x,y)∧DegreeProgramme(y)))</a:t>
            </a:r>
            <a:endParaRPr lang="en-GB" altLang="en-US" sz="26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pPr marL="1371600" lvl="3" indent="457200">
              <a:buNone/>
            </a:pPr>
            <a:endParaRPr lang="en-GB" altLang="en-US"/>
          </a:p>
          <a:p>
            <a:pPr marL="3657600" lvl="8" indent="457200">
              <a:buNone/>
            </a:pPr>
            <a:r>
              <a:rPr lang="en-GB" altLang="en-US" sz="3600" b="1"/>
              <a:t>THANKS!!</a:t>
            </a:r>
            <a:endParaRPr lang="en-GB" altLang="en-US" sz="36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425" y="1095375"/>
            <a:ext cx="11740515" cy="5081905"/>
          </a:xfrm>
        </p:spPr>
        <p:txBody>
          <a:bodyPr>
            <a:normAutofit lnSpcReduction="10000"/>
          </a:bodyPr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Logic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in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AI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is the key idea for </a:t>
            </a:r>
            <a:r>
              <a:rPr lang="en-US" altLang="en-US" sz="2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KB design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</a:t>
            </a:r>
            <a:r>
              <a:rPr lang="en-US" altLang="en-US" sz="250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KB representation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and </a:t>
            </a:r>
            <a:r>
              <a:rPr lang="en-US" altLang="en-US" sz="2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inferencing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(reasoning)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Logic</a:t>
            </a:r>
            <a:r>
              <a:rPr lang="en-US" altLang="en-US" sz="2500" b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is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n-US" altLang="en-US" sz="2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formal languages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use for </a:t>
            </a:r>
            <a:r>
              <a:rPr lang="en-US" altLang="en-US" sz="250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representing information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so that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conclusions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can be drawn</a:t>
            </a:r>
            <a:r>
              <a:rPr lang="en-GB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Logic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is the study of the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principles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of </a:t>
            </a:r>
            <a:r>
              <a:rPr lang="en-US" altLang="en-US" sz="250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reasoning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and </a:t>
            </a:r>
            <a:r>
              <a:rPr lang="en-US" altLang="en-US" sz="250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arguments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towards the truth of a given conclusion given premises.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Logic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is the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systematic study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of the general conditions of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valid inferences</a:t>
            </a:r>
            <a:endParaRPr kumimoji="0" lang="en-US" altLang="en-US" sz="25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l" fontAlgn="base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Tx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Logic </a:t>
            </a:r>
            <a:r>
              <a:rPr lang="en-GB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includes… </a:t>
            </a:r>
            <a:endParaRPr kumimoji="0" lang="en-GB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742950" lvl="1" indent="-285750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AutoNum type="arabicPeriod"/>
              <a:defRPr/>
            </a:pPr>
            <a:r>
              <a:rPr lang="en-GB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Formal system of defining the world</a:t>
            </a:r>
            <a:endParaRPr kumimoji="0" lang="en-GB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lvl="2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GB" altLang="en-US" sz="2500" b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Syntax</a:t>
            </a:r>
            <a:endParaRPr kumimoji="0" lang="en-GB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lvl="2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GB" altLang="en-US" sz="2500" b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Semantics</a:t>
            </a:r>
            <a:endParaRPr kumimoji="0" lang="en-GB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742950" lvl="1" indent="-285750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AutoNum type="arabicPeriod" startAt="2"/>
              <a:defRPr/>
            </a:pPr>
            <a:r>
              <a:rPr lang="en-GB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 proof theory: </a:t>
            </a:r>
            <a:endParaRPr kumimoji="0" lang="en-GB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742950" lvl="1" indent="-285750" algn="just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GB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It is </a:t>
            </a:r>
            <a:r>
              <a:rPr lang="en-GB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Rules </a:t>
            </a:r>
            <a:r>
              <a:rPr lang="en-GB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for determining </a:t>
            </a:r>
            <a:r>
              <a:rPr lang="en-GB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all entailments</a:t>
            </a:r>
            <a:r>
              <a:rPr lang="en-GB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(given the hidden property of the world)</a:t>
            </a:r>
            <a:endParaRPr kumimoji="0" lang="en-GB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742950" lvl="1" indent="-285750" algn="just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GB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 </a:t>
            </a:r>
            <a:r>
              <a:rPr lang="en-GB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set of rules</a:t>
            </a:r>
            <a:r>
              <a:rPr lang="en-GB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for </a:t>
            </a:r>
            <a:r>
              <a:rPr lang="en-GB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deducing the entailment</a:t>
            </a:r>
            <a:r>
              <a:rPr lang="en-GB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of a set of sentences.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5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Logic</a:t>
            </a:r>
            <a:endParaRPr lang="en-GB" altLang="en-US"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665" y="1226185"/>
            <a:ext cx="11739245" cy="4951095"/>
          </a:xfrm>
        </p:spPr>
        <p:txBody>
          <a:bodyPr/>
          <a:p>
            <a:pPr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 mathematics there are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different kinds of logics</a:t>
            </a: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 Some of these according to order of their generality are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marL="742950" lvl="1" indent="-285750" algn="l" fontAlgn="base">
              <a:lnSpc>
                <a:spcPct val="100000"/>
              </a:lnSpc>
              <a:spcBef>
                <a:spcPct val="20000"/>
              </a:spcBef>
              <a:buChar char="–"/>
            </a:pP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Prepositional logic</a:t>
            </a:r>
            <a:endParaRPr lang="en-US" altLang="en-US" sz="2600" b="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742950" lvl="1" indent="-285750" algn="l" fontAlgn="base">
              <a:lnSpc>
                <a:spcPct val="100000"/>
              </a:lnSpc>
              <a:spcBef>
                <a:spcPct val="20000"/>
              </a:spcBef>
              <a:buChar char="–"/>
            </a:pP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First order logic</a:t>
            </a:r>
            <a:endParaRPr lang="en-US" altLang="en-US" sz="2600" b="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742950" lvl="1" indent="-285750" algn="l" fontAlgn="base">
              <a:lnSpc>
                <a:spcPct val="100000"/>
              </a:lnSpc>
              <a:spcBef>
                <a:spcPct val="20000"/>
              </a:spcBef>
              <a:buChar char="–"/>
            </a:pP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Second order logic</a:t>
            </a: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and more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Prepositional logic </a:t>
            </a: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and its application will be discussed in this </a:t>
            </a:r>
            <a:r>
              <a:rPr lang="en-GB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now then we will </a:t>
            </a: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+mn-ea"/>
                <a:sym typeface="+mn-ea"/>
              </a:rPr>
              <a:t>discusse</a:t>
            </a: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first order logic</a:t>
            </a:r>
            <a:endParaRPr lang="en-US" altLang="en-US" sz="26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First order logic</a:t>
            </a: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can be used to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design</a:t>
            </a: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represent </a:t>
            </a: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or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infer </a:t>
            </a: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for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any environment in the real world.</a:t>
            </a:r>
            <a:endParaRPr lang="en-US" altLang="en-US" sz="2600" b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600" b="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dirty="0">
                <a:latin typeface="Times New Roman" panose="02020603050405020304" pitchFamily="18" charset="0"/>
                <a:sym typeface="+mn-ea"/>
              </a:rPr>
              <a:t>Kinds of Logic</a:t>
            </a:r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7660" y="1095375"/>
            <a:ext cx="11536045" cy="5081905"/>
          </a:xfrm>
        </p:spPr>
        <p:txBody>
          <a:bodyPr/>
          <a:p>
            <a:pPr algn="l" fontAlgn="base">
              <a:lnSpc>
                <a:spcPct val="80000"/>
              </a:lnSpc>
              <a:spcBef>
                <a:spcPct val="20000"/>
              </a:spcBef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Preposition is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statement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which is either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true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or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false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but not both at any time. 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algn="l" fontAlgn="base">
              <a:lnSpc>
                <a:spcPct val="80000"/>
              </a:lnSpc>
              <a:spcBef>
                <a:spcPct val="20000"/>
              </a:spcBef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 statement is a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sentence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which is either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true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or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false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 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algn="l" fontAlgn="base">
              <a:lnSpc>
                <a:spcPct val="80000"/>
              </a:lnSpc>
              <a:spcBef>
                <a:spcPct val="20000"/>
              </a:spcBef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PL uses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declarative sentences only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algn="l" fontAlgn="base">
              <a:lnSpc>
                <a:spcPct val="80000"/>
              </a:lnSpc>
              <a:spcBef>
                <a:spcPct val="20000"/>
              </a:spcBef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PL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doesn’t involve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quantifiers.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algn="l" fontAlgn="base">
              <a:lnSpc>
                <a:spcPct val="80000"/>
              </a:lnSpc>
              <a:spcBef>
                <a:spcPct val="20000"/>
              </a:spcBef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Not all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sentences are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statement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(interrogatives, imperatives and exclamatory)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algn="l" fontAlgn="base">
              <a:lnSpc>
                <a:spcPct val="80000"/>
              </a:lnSpc>
              <a:spcBef>
                <a:spcPct val="20000"/>
              </a:spcBef>
            </a:pP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Preposition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can be conditional or unconditional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742950" lvl="1" indent="-285750" algn="l" fontAlgn="base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Examples</a:t>
            </a:r>
            <a:endParaRPr lang="en-US" altLang="en-US" sz="2500" dirty="0">
              <a:latin typeface="Times New Roman" panose="02020603050405020304" pitchFamily="18" charset="0"/>
            </a:endParaRPr>
          </a:p>
          <a:p>
            <a:pPr marL="457200" lvl="1" indent="0" algn="l" fontAlgn="base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Socrates is mortal</a:t>
            </a:r>
            <a:endParaRPr lang="en-US" altLang="en-US" sz="2500" b="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457200" lvl="1" indent="0" algn="l" fontAlgn="base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If the winter is severe, students will not succeed.</a:t>
            </a:r>
            <a:endParaRPr lang="en-US" altLang="en-US" sz="2500" b="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457200" lvl="1" indent="0" algn="l" fontAlgn="base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All are the same iff their color is black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 prepositional logic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symbols represent the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whole preposition.</a:t>
            </a:r>
            <a:endParaRPr lang="en-US" altLang="en-US" sz="2500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indent="-342900" algn="l" fontAlgn="base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	Examples: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742950" lvl="1" indent="-285750" algn="l" fontAlgn="base">
              <a:lnSpc>
                <a:spcPct val="80000"/>
              </a:lnSpc>
              <a:spcBef>
                <a:spcPct val="20000"/>
              </a:spcBef>
              <a:buChar char="–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M = Socrates is mortal</a:t>
            </a:r>
            <a:r>
              <a:rPr lang="en-GB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W = winter is sever</a:t>
            </a:r>
            <a:r>
              <a:rPr lang="en-GB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 = students will not succeed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Prepositional (Boolean) logic (PL)</a:t>
            </a:r>
            <a:endParaRPr lang="en-GB" altLang="en-US"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030" y="1095375"/>
            <a:ext cx="11783695" cy="5081905"/>
          </a:xfrm>
        </p:spPr>
        <p:txBody>
          <a:bodyPr>
            <a:normAutofit lnSpcReduction="20000"/>
          </a:bodyPr>
          <a:p>
            <a:pPr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Preposition symbols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can be combined using </a:t>
            </a:r>
            <a:r>
              <a:rPr lang="en-US" altLang="en-US" sz="250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Boolean connectives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to generate </a:t>
            </a:r>
            <a:r>
              <a:rPr lang="en-US" altLang="en-US" sz="2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new preposition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with complex meaning</a:t>
            </a:r>
            <a:r>
              <a:rPr lang="en-GB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</a:t>
            </a:r>
            <a:endParaRPr lang="en-US" altLang="en-US" sz="2500" b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Symbols involved in PL: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742950" lvl="1" indent="-28575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Logical constants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(</a:t>
            </a:r>
            <a:r>
              <a:rPr lang="en-US" altLang="en-US" sz="2500" b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TRUE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and </a:t>
            </a:r>
            <a:r>
              <a:rPr lang="en-US" altLang="en-US" sz="2500" b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FALSE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)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742950" lvl="1" indent="-28575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Preposition symbols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(also called atomic symbols) like M, W, S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742950" lvl="1" indent="-28575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Logical connectives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l-GR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negation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), </a:t>
            </a:r>
            <a:r>
              <a:rPr lang="el-GR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conjunction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), </a:t>
            </a:r>
            <a:r>
              <a:rPr lang="el-GR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disjunction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), </a:t>
            </a:r>
            <a:r>
              <a:rPr lang="el-GR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bi-implication or equivalence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), </a:t>
            </a:r>
            <a:r>
              <a:rPr lang="el-GR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implication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) and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parenthesis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Rules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742950" lvl="1" indent="-28575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Logical constants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altLang="en-US" sz="25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propositional symbols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are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sentence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by them selves</a:t>
            </a:r>
            <a:r>
              <a:rPr lang="en-GB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742950" lvl="1" indent="-28575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Wrapping parenthesis around a sentence yield a sentence like (P V Q)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742950" lvl="1" indent="-28575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Literal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are atomic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symbols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or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negated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atomic symbols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742950" lvl="1" indent="-28575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Complex sentence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can be formed by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combining simpler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sentences with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logical connectors </a:t>
            </a:r>
            <a:endParaRPr kumimoji="0" lang="el-GR" altLang="en-US" sz="25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algn="just" fontAlgn="base">
              <a:lnSpc>
                <a:spcPct val="100000"/>
              </a:lnSpc>
              <a:spcBef>
                <a:spcPct val="20000"/>
              </a:spcBef>
              <a:buClrTx/>
              <a:buSzTx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Prepositional (Boolean) logic (PL)</a:t>
            </a:r>
            <a:endParaRPr lang="en-GB" altLang="en-US"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9260" y="1095375"/>
            <a:ext cx="10924540" cy="5081905"/>
          </a:xfrm>
        </p:spPr>
        <p:txBody>
          <a:bodyPr/>
          <a:p>
            <a:pPr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Priority of logical connectives from </a:t>
            </a:r>
            <a:r>
              <a:rPr lang="en-US" altLang="en-US" sz="2500" noProof="0" smtClean="0">
                <a:ln>
                  <a:noFill/>
                </a:ln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highest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to </a:t>
            </a:r>
            <a:r>
              <a:rPr lang="en-US" altLang="en-US" sz="2500" noProof="0" smtClean="0">
                <a:ln>
                  <a:noFill/>
                </a:ln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lowest</a:t>
            </a:r>
            <a:endParaRPr kumimoji="0" lang="en-US" altLang="en-US" sz="2500" b="1" i="0" u="none" strike="noStrike" kern="1200" cap="none" spc="0" normalizeH="0" baseline="0" noProof="0" smtClean="0">
              <a:ln>
                <a:noFill/>
              </a:ln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838200" lvl="1" indent="-381000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lang="en-GB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arenthesis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838200" lvl="1" indent="-381000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Negation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838200" lvl="1" indent="-381000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Conjunction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838200" lvl="1" indent="-381000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Disjunction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838200" lvl="1" indent="-381000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Implication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838200" lvl="1" indent="-381000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Bi-implication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sym typeface="+mn-ea"/>
              </a:rPr>
              <a:t>General principle of KB agent function</a:t>
            </a:r>
            <a:endParaRPr lang="en-US" altLang="en-US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7315"/>
            <a:ext cx="10515600" cy="926465"/>
          </a:xfrm>
        </p:spPr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PL connector priority</a:t>
            </a:r>
            <a:endParaRPr lang="en-GB" altLang="en-US" sz="4000"/>
          </a:p>
        </p:txBody>
      </p:sp>
      <p:pic>
        <p:nvPicPr>
          <p:cNvPr id="23557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4376420"/>
            <a:ext cx="3886200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9260" y="1095375"/>
            <a:ext cx="11099165" cy="5081905"/>
          </a:xfrm>
        </p:spPr>
        <p:txBody>
          <a:bodyPr/>
          <a:p>
            <a:pPr algn="l" fontAlgn="base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Given a sentence α, this sentence according to the world considered can be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lvl="1" algn="l" fontAlgn="base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Valid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(tautology)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lvl="1" algn="l" fontAlgn="base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Invalid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(contradiction)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lvl="1" algn="l" fontAlgn="base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Satisfiable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(neither valid nor invalid)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lvl="1" algn="l" fontAlgn="base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Unsatisfiable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(equivalent to Invalid)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Types of sentence</a:t>
            </a:r>
            <a:endParaRPr lang="en-GB" altLang="en-US"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245" y="1182370"/>
            <a:ext cx="11885930" cy="4994910"/>
          </a:xfrm>
        </p:spPr>
        <p:txBody>
          <a:bodyPr/>
          <a:p>
            <a:pPr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A sentence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 is valid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iff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it is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true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under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any interpretations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 in all possible world</a:t>
            </a:r>
            <a:r>
              <a:rPr lang="en-GB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.</a:t>
            </a:r>
            <a:endParaRPr lang="en-GB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Arial" panose="020B0604020202020204" pitchFamily="34" charset="0"/>
              <a:sym typeface="+mn-ea"/>
            </a:endParaRPr>
          </a:p>
          <a:p>
            <a:pPr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Proof methods: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Truth -Tables </a:t>
            </a: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Inference Rules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Validity is connected to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inference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via the </a:t>
            </a:r>
            <a:r>
              <a:rPr lang="en-US" altLang="en-US" sz="25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Deduction Theorem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: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990600" lvl="1" indent="-53340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en-US" sz="2500" b="0" i="1" dirty="0">
                <a:solidFill>
                  <a:srgbClr val="0099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KB</a:t>
            </a:r>
            <a:r>
              <a:rPr lang="en-US" altLang="en-US" sz="2500" b="0" dirty="0">
                <a:solidFill>
                  <a:srgbClr val="0099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╞ α </a:t>
            </a:r>
            <a:r>
              <a:rPr lang="en-US" altLang="en-US" sz="25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if and only if</a:t>
            </a:r>
            <a:r>
              <a:rPr lang="en-US" altLang="en-US" sz="2500" b="0" dirty="0">
                <a:solidFill>
                  <a:srgbClr val="0099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(</a:t>
            </a:r>
            <a:r>
              <a:rPr lang="en-US" altLang="en-US" sz="2500" b="0" i="1" dirty="0">
                <a:solidFill>
                  <a:srgbClr val="0099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KB</a:t>
            </a:r>
            <a:r>
              <a:rPr lang="en-US" altLang="en-US" sz="2500" b="0" dirty="0">
                <a:solidFill>
                  <a:srgbClr val="0099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n-US" altLang="en-US" sz="2500" b="0" dirty="0">
                <a:solidFill>
                  <a:srgbClr val="009999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 </a:t>
            </a:r>
            <a:r>
              <a:rPr lang="en-US" altLang="en-US" sz="2500" b="0" dirty="0">
                <a:solidFill>
                  <a:srgbClr val="0099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α)</a:t>
            </a:r>
            <a:endParaRPr lang="en-US" altLang="en-US" sz="2500" b="0" dirty="0">
              <a:solidFill>
                <a:srgbClr val="00999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1" indent="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Example: </a:t>
            </a:r>
            <a:endParaRPr lang="en-US" altLang="en-US" sz="25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Arial" panose="020B0604020202020204" pitchFamily="34" charset="0"/>
              <a:sym typeface="+mn-ea"/>
            </a:endParaRPr>
          </a:p>
          <a:p>
            <a:pPr marL="457200" lvl="1" indent="45720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x&gt;4 or x&lt;=4; </a:t>
            </a:r>
            <a:endParaRPr lang="en-US" altLang="en-US" sz="2500" b="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1" indent="45720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Water boils at 100 degree centigrade</a:t>
            </a:r>
            <a:endParaRPr lang="en-US" altLang="en-US" sz="2500" b="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1" indent="45720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Human has two legs (may not be valid)</a:t>
            </a:r>
            <a:endParaRPr lang="en-US" altLang="en-US" sz="2500" b="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1" indent="45720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Books have page number (may not be valid)</a:t>
            </a:r>
            <a:endParaRPr lang="en-US" altLang="en-US" sz="2500" b="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609600" indent="-609600" algn="l" fontAlgn="base">
              <a:lnSpc>
                <a:spcPct val="80000"/>
              </a:lnSpc>
              <a:spcBef>
                <a:spcPct val="20000"/>
              </a:spcBef>
              <a:buChar char="•"/>
            </a:pPr>
            <a:endParaRPr lang="en-US" altLang="en-US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cs typeface="Arial" panose="020B0604020202020204" pitchFamily="34" charset="0"/>
                <a:sym typeface="+mn-ea"/>
              </a:rPr>
              <a:t>Validity (tautology)</a:t>
            </a:r>
            <a:endParaRPr lang="en-GB" altLang="en-US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265" y="1095375"/>
            <a:ext cx="11551285" cy="5081905"/>
          </a:xfrm>
        </p:spPr>
        <p:txBody>
          <a:bodyPr/>
          <a:p>
            <a:pPr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sentence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is </a:t>
            </a:r>
            <a:r>
              <a:rPr lang="en-US" altLang="en-US" sz="2500" noProof="0" smtClean="0">
                <a:ln>
                  <a:noFill/>
                </a:ln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satisfiable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iff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there is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some interpretation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in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some world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for which it is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true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500" b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set of sentences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satisfiable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there exists an interpretation in which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every sentence is true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(it has at least one model).</a:t>
            </a:r>
            <a:endParaRPr lang="en-US" altLang="en-US" sz="2500" b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Proof Methods: Truth-Tables</a:t>
            </a: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Every valid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sentence is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satisfiable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90600" lvl="1" indent="-53340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Example: x+2 = 20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90600" lvl="1" indent="-53340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Every student of AI are in their class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 sentence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which is</a:t>
            </a:r>
            <a:r>
              <a:rPr lang="en-US" altLang="en-US" sz="2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not satisfiable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is </a:t>
            </a:r>
            <a:r>
              <a:rPr lang="en-US" altLang="en-US" sz="25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unsatisfiable (contradiction).</a:t>
            </a:r>
            <a:endParaRPr kumimoji="0" lang="en-US" altLang="en-US" sz="2500" b="1" i="0" u="none" strike="noStrike" kern="1200" cap="none" spc="0" normalizeH="0" baseline="0" noProof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endParaRPr kumimoji="0" lang="en-US" altLang="en-US" sz="2500" b="1" i="0" u="none" strike="noStrike" kern="1200" cap="none" spc="0" normalizeH="0" baseline="0" noProof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+mn-ea"/>
              </a:rPr>
              <a:t>Satisfiablility</a:t>
            </a:r>
            <a:endParaRPr lang="en-GB" altLang="en-US"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665" y="1095375"/>
            <a:ext cx="11783060" cy="5081905"/>
          </a:xfrm>
        </p:spPr>
        <p:txBody>
          <a:bodyPr/>
          <a:p>
            <a:pPr algn="l" fontAlgn="base"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Entailment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means that one thing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follows </a:t>
            </a:r>
            <a:r>
              <a:rPr lang="en-US" altLang="en-US" sz="2500" b="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from another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: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l" fontAlgn="base"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It can be represented by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╞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 symbol (</a:t>
            </a:r>
            <a:r>
              <a:rPr lang="en-US" altLang="en-US" sz="2500" b="0" dirty="0">
                <a:solidFill>
                  <a:srgbClr val="009999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double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 </a:t>
            </a:r>
            <a:r>
              <a:rPr lang="en-GB" altLang="en-US" sz="2500" b="0" dirty="0">
                <a:solidFill>
                  <a:srgbClr val="0099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turnstyle)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l" fontAlgn="base"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KB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╞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l-GR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α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 shows </a:t>
            </a:r>
            <a:r>
              <a:rPr lang="el-GR" altLang="en-US" sz="25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α</a:t>
            </a:r>
            <a:r>
              <a:rPr lang="en-US" altLang="en-US" sz="25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can be </a:t>
            </a:r>
            <a:r>
              <a:rPr lang="en-US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entailed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from KB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l" fontAlgn="base"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Knowledge base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n-US" altLang="en-US" sz="2500" b="0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KB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entails sentence </a:t>
            </a:r>
            <a:r>
              <a:rPr lang="en-US" altLang="en-US" sz="25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α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if and only if </a:t>
            </a:r>
            <a:r>
              <a:rPr lang="en-US" altLang="en-US" sz="25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α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is</a:t>
            </a:r>
            <a:r>
              <a:rPr lang="en-US" altLang="en-US" sz="2500" b="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true in all worlds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where </a:t>
            </a:r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KB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is true</a:t>
            </a:r>
            <a:r>
              <a:rPr lang="en-GB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457200" lvl="1" indent="0" algn="l" fontAlgn="base"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E.g., the KB containing “the Giants won” and “the Reds won” </a:t>
            </a:r>
            <a:r>
              <a:rPr lang="en-US" altLang="en-US" sz="2500" b="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entails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“Either the Giants won or the Reds won”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457200" lvl="1" indent="0" algn="l" fontAlgn="base"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E.g., x+y = 4 </a:t>
            </a:r>
            <a:r>
              <a:rPr lang="en-US" altLang="en-US" sz="2500" b="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entails 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4 = x+y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457200" lvl="1" indent="0" algn="l" fontAlgn="base"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E.g., x+y = 4 </a:t>
            </a:r>
            <a:r>
              <a:rPr lang="en-US" altLang="en-US" sz="2500" b="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entails 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x= 2 and y = 2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lvl="0" algn="l" fontAlgn="base"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Entailment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is a </a:t>
            </a:r>
            <a:r>
              <a:rPr lang="en-US" altLang="en-US" sz="2500" b="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relationship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between sentences (i.e.,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syntax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) that is based on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semantics</a:t>
            </a:r>
            <a:endParaRPr lang="en-US" altLang="en-US" sz="2500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Entailment</a:t>
            </a:r>
            <a:endParaRPr lang="en-GB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3535" y="1269365"/>
            <a:ext cx="11432540" cy="4907915"/>
          </a:xfrm>
        </p:spPr>
        <p:txBody>
          <a:bodyPr>
            <a:normAutofit fontScale="25000"/>
          </a:bodyPr>
          <a:p>
            <a:pPr marR="0" lvl="1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10000" b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KB agent and KB representation</a:t>
            </a:r>
            <a:endParaRPr kumimoji="0" lang="en-US" altLang="en-US" sz="10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10000" b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General Idea about Logic</a:t>
            </a:r>
            <a:endParaRPr kumimoji="0" lang="en-US" altLang="en-US" sz="10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10000" b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Kinds of logic</a:t>
            </a:r>
            <a:endParaRPr kumimoji="0" lang="en-US" altLang="en-US" sz="10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10000" b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Propositional (Boolean) logic</a:t>
            </a:r>
            <a:endParaRPr kumimoji="0" lang="en-US" altLang="en-US" sz="10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10000" b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PL connector priority</a:t>
            </a:r>
            <a:endParaRPr kumimoji="0" lang="en-US" altLang="en-US" sz="10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10000" b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Types of sentences in Logic (Equivalence, validity, satisfiability)</a:t>
            </a:r>
            <a:endParaRPr kumimoji="0" lang="en-US" altLang="en-US" sz="10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10000" b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Entailment</a:t>
            </a:r>
            <a:endParaRPr kumimoji="0" lang="en-US" altLang="en-US" sz="10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10000" b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Inference rules and theorem proving</a:t>
            </a:r>
            <a:br>
              <a:rPr lang="en-US" altLang="en-US" sz="10000" b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</a:br>
            <a:r>
              <a:rPr lang="en-US" altLang="en-US" sz="10000" b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Logical equivalence</a:t>
            </a:r>
            <a:endParaRPr kumimoji="0" lang="en-US" altLang="en-US" sz="10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10000" b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Forms of logical expression</a:t>
            </a:r>
            <a:endParaRPr kumimoji="0" lang="en-US" altLang="en-US" sz="10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10000" b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Example of PL Knowledge representation and inferencing (The </a:t>
            </a:r>
            <a:r>
              <a:rPr lang="en-US" altLang="en-US" sz="10000" b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Wumpus</a:t>
            </a:r>
            <a:r>
              <a:rPr lang="en-US" altLang="en-US" sz="10000" b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world) </a:t>
            </a:r>
            <a:endParaRPr kumimoji="0" lang="en-US" altLang="en-US" sz="10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10000" b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Model of a world</a:t>
            </a:r>
            <a:endParaRPr kumimoji="0" lang="en-US" altLang="en-US" sz="10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3200" kern="120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indent="0">
              <a:buNone/>
            </a:pPr>
            <a:endParaRPr lang="en-GB" altLang="en-US" sz="3200"/>
          </a:p>
          <a:p>
            <a:pPr marL="0" indent="0">
              <a:buNone/>
            </a:pPr>
            <a:endParaRPr lang="en-GB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450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GB" altLang="en-US" sz="4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3075" y="1095375"/>
            <a:ext cx="11507470" cy="5081905"/>
          </a:xfrm>
        </p:spPr>
        <p:txBody>
          <a:bodyPr/>
          <a:p>
            <a:pPr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An </a:t>
            </a:r>
            <a:r>
              <a:rPr lang="en-US" altLang="en-US" sz="2500" b="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inference procedure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is a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procedure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used as </a:t>
            </a:r>
            <a:r>
              <a:rPr lang="en-US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reasoning engine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It can do: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lvl="1" algn="l" fontAlgn="base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Segoe UI" panose="020B0502040204020203" charset="0"/>
              <a:buChar char="-"/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Given KB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generate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new sentence </a:t>
            </a:r>
            <a:r>
              <a:rPr lang="el-GR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α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 that can be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entailed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by KB and we call the inference procedure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entail </a:t>
            </a:r>
            <a:r>
              <a:rPr lang="el-GR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α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 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Arial" panose="020B0604020202020204" pitchFamily="34" charset="0"/>
              <a:sym typeface="+mn-ea"/>
            </a:endParaRPr>
          </a:p>
          <a:p>
            <a:pPr lvl="1" algn="l" fontAlgn="base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Segoe UI" panose="020B0502040204020203" charset="0"/>
              <a:buChar char="-"/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Given KB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and </a:t>
            </a:r>
            <a:r>
              <a:rPr lang="el-GR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α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, it will </a:t>
            </a:r>
            <a:r>
              <a:rPr lang="en-US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prove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whether </a:t>
            </a:r>
            <a:r>
              <a:rPr lang="el-GR" altLang="en-US" sz="25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α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 is entailed by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KB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or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not </a:t>
            </a:r>
            <a:endParaRPr lang="en-US" altLang="en-US" sz="2500" b="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i="1" dirty="0">
                <a:solidFill>
                  <a:srgbClr val="33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KB </a:t>
            </a:r>
            <a:r>
              <a:rPr lang="en-US" altLang="en-US" sz="2500" b="0" dirty="0">
                <a:solidFill>
                  <a:srgbClr val="33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├</a:t>
            </a:r>
            <a:r>
              <a:rPr lang="en-US" altLang="en-US" sz="2500" b="0" baseline="-25000" dirty="0">
                <a:solidFill>
                  <a:srgbClr val="33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 </a:t>
            </a:r>
            <a:r>
              <a:rPr lang="en-US" altLang="en-US" sz="2500" b="0" dirty="0">
                <a:solidFill>
                  <a:srgbClr val="33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α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means sentence </a:t>
            </a:r>
            <a:r>
              <a:rPr lang="en-US" altLang="en-US" sz="25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α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can be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derived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from </a:t>
            </a:r>
            <a:r>
              <a:rPr lang="en-US" altLang="en-US" sz="2500" b="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KB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by</a:t>
            </a:r>
            <a:r>
              <a:rPr lang="en-US" altLang="en-US" sz="2500" b="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procedure i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(</a:t>
            </a:r>
            <a:r>
              <a:rPr lang="en-GB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|-   is called  </a:t>
            </a:r>
            <a:r>
              <a:rPr lang="en-GB" altLang="en-US" sz="2500" b="0" dirty="0">
                <a:solidFill>
                  <a:srgbClr val="0099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turnstyle or single turnstyle)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The record of operation of a sound inference procedure is called a </a:t>
            </a:r>
            <a:r>
              <a:rPr lang="en-US" altLang="en-US" sz="2500" b="0" dirty="0">
                <a:solidFill>
                  <a:srgbClr val="33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proof</a:t>
            </a:r>
            <a:endParaRPr lang="en-US" altLang="en-US" sz="2500" b="0" dirty="0">
              <a:solidFill>
                <a:srgbClr val="333399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54305"/>
            <a:ext cx="10515600" cy="879475"/>
          </a:xfrm>
        </p:spPr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Inference Procedure</a:t>
            </a:r>
            <a:endParaRPr lang="en-GB" altLang="en-US"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555" y="1095375"/>
            <a:ext cx="11774805" cy="5081905"/>
          </a:xfrm>
        </p:spPr>
        <p:txBody>
          <a:bodyPr/>
          <a:p>
            <a:pPr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</a:pPr>
            <a:r>
              <a:rPr lang="en-US" altLang="en-US" sz="2500" b="0" u="sng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Soundness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: inference </a:t>
            </a:r>
            <a:r>
              <a:rPr lang="en-US" altLang="en-US" sz="2500" b="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procedure </a:t>
            </a:r>
            <a:r>
              <a:rPr lang="en-US" altLang="en-US" sz="2500" b="0" i="1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is said to be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sound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:</a:t>
            </a:r>
            <a:b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</a:b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if whenever </a:t>
            </a:r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KB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├</a:t>
            </a:r>
            <a:r>
              <a:rPr lang="en-US" altLang="en-US" sz="25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α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it is also </a:t>
            </a:r>
            <a:r>
              <a:rPr lang="en-US" altLang="en-US" sz="2500" b="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true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that </a:t>
            </a:r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KB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╞ α 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</a:pPr>
            <a:r>
              <a:rPr lang="en-US" altLang="en-US" sz="2500" b="0" u="sng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Completeness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: inference </a:t>
            </a:r>
            <a:r>
              <a:rPr lang="en-US" altLang="en-US" sz="2500" b="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procedure </a:t>
            </a:r>
            <a:r>
              <a:rPr lang="en-US" altLang="en-US" sz="2500" b="0" i="1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is said to be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complete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if whenever </a:t>
            </a:r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KB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╞ α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it is also </a:t>
            </a:r>
            <a:r>
              <a:rPr lang="en-US" altLang="en-US" sz="2500" b="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true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that </a:t>
            </a:r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KB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├</a:t>
            </a:r>
            <a:r>
              <a:rPr lang="en-US" altLang="en-US" sz="25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α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Soundness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of an inference can be established through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truth table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609600" indent="-60960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	for example and </a:t>
            </a:r>
            <a:r>
              <a:rPr lang="en-US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inference procedure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that entails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from a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KB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which consists of </a:t>
            </a:r>
            <a:r>
              <a:rPr lang="en-US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</a:t>
            </a:r>
            <a:r>
              <a:rPr lang="en-US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ea"/>
                <a:sym typeface="Wingdings" panose="05000000000000000000" pitchFamily="2" charset="2"/>
              </a:rPr>
              <a:t>Q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Wingdings" panose="05000000000000000000" pitchFamily="2" charset="2"/>
              </a:rPr>
              <a:t> &amp;  </a:t>
            </a:r>
            <a:r>
              <a:rPr lang="en-US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ea"/>
                <a:sym typeface="Wingdings" panose="05000000000000000000" pitchFamily="2" charset="2"/>
              </a:rPr>
              <a:t>Q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Wingdings" panose="05000000000000000000" pitchFamily="2" charset="2"/>
              </a:rPr>
              <a:t> is not sound as shown bellow</a:t>
            </a:r>
            <a:endParaRPr lang="en-US" altLang="en-US" sz="2500" b="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609600" indent="-60960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altLang="en-US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07645"/>
            <a:ext cx="10515600" cy="826135"/>
          </a:xfrm>
        </p:spPr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Inference Procedure property</a:t>
            </a:r>
            <a:endParaRPr lang="en-GB" altLang="en-US" sz="4000"/>
          </a:p>
        </p:txBody>
      </p:sp>
      <p:graphicFrame>
        <p:nvGraphicFramePr>
          <p:cNvPr id="200781" name="Group 77"/>
          <p:cNvGraphicFramePr>
            <a:graphicFrameLocks noGrp="1"/>
          </p:cNvGraphicFramePr>
          <p:nvPr/>
        </p:nvGraphicFramePr>
        <p:xfrm>
          <a:off x="1125855" y="4120515"/>
          <a:ext cx="8534400" cy="2056765"/>
        </p:xfrm>
        <a:graphic>
          <a:graphicData uri="http://schemas.openxmlformats.org/drawingml/2006/table">
            <a:tbl>
              <a:tblPr/>
              <a:tblGrid>
                <a:gridCol w="457200"/>
                <a:gridCol w="609600"/>
                <a:gridCol w="914400"/>
                <a:gridCol w="1143000"/>
                <a:gridCol w="5410200"/>
              </a:tblGrid>
              <a:tr h="441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sym typeface="Wingdings" panose="05000000000000000000" pitchFamily="2" charset="2"/>
                        </a:rPr>
                        <a:t>Q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Remark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Q, P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Wingdings" panose="05000000000000000000" pitchFamily="2" charset="2"/>
                        </a:rPr>
                        <a:t>Q,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&amp; P are true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Premises doesn’t satisfied 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Premises satisfied  but not the conclusion</a:t>
                      </a:r>
                      <a:endParaRPr kumimoji="0" lang="en-US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Premises doesn’t satisfied 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231775" y="1143635"/>
            <a:ext cx="11807190" cy="5257165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Soundness of an inference</a:t>
            </a:r>
            <a:r>
              <a:rPr lang="en-US" altLang="en-US" sz="2500" b="0" dirty="0">
                <a:latin typeface="Times New Roman" panose="02020603050405020304" pitchFamily="18" charset="0"/>
              </a:rPr>
              <a:t> can be established through truth table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80000"/>
              </a:lnSpc>
              <a:buNone/>
            </a:pPr>
            <a:r>
              <a:rPr lang="en-US" altLang="en-US" sz="2500" b="0" dirty="0">
                <a:latin typeface="Times New Roman" panose="02020603050405020304" pitchFamily="18" charset="0"/>
              </a:rPr>
              <a:t>	Example (P V H) </a:t>
            </a:r>
            <a:r>
              <a:rPr lang="el-GR" altLang="en-US" sz="2500" b="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500" b="0" dirty="0">
                <a:latin typeface="Times New Roman" panose="02020603050405020304" pitchFamily="18" charset="0"/>
              </a:rPr>
              <a:t> </a:t>
            </a:r>
            <a:r>
              <a:rPr lang="el-GR" altLang="en-US" sz="2500" b="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en-US" sz="2500" b="0" dirty="0">
                <a:latin typeface="Times New Roman" panose="02020603050405020304" pitchFamily="18" charset="0"/>
              </a:rPr>
              <a:t> H) </a:t>
            </a:r>
            <a:r>
              <a:rPr lang="el-GR" altLang="en-US" sz="2500" b="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en-US" sz="2500" b="0" dirty="0">
                <a:latin typeface="Times New Roman" panose="02020603050405020304" pitchFamily="18" charset="0"/>
              </a:rPr>
              <a:t> P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en-US" altLang="en-US" sz="2780" b="0" dirty="0">
                <a:latin typeface="Times New Roman" panose="02020603050405020304" pitchFamily="18" charset="0"/>
              </a:rPr>
              <a:t>To prove validity of a sentence, there are a </a:t>
            </a:r>
            <a:r>
              <a:rPr lang="en-US" altLang="en-US" sz="278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set of already identified patterns</a:t>
            </a:r>
            <a:r>
              <a:rPr lang="en-US" altLang="en-US" sz="2780" b="0" dirty="0">
                <a:latin typeface="Times New Roman" panose="02020603050405020304" pitchFamily="18" charset="0"/>
              </a:rPr>
              <a:t> called </a:t>
            </a:r>
            <a:r>
              <a:rPr lang="en-US" altLang="en-US" sz="278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inference rules</a:t>
            </a:r>
            <a:r>
              <a:rPr lang="en-US" altLang="en-US" sz="2780" b="0" dirty="0">
                <a:latin typeface="Times New Roman" panose="02020603050405020304" pitchFamily="18" charset="0"/>
              </a:rPr>
              <a:t>. These are:</a:t>
            </a:r>
            <a:endParaRPr lang="en-US" altLang="en-US" sz="2780" b="0" dirty="0">
              <a:latin typeface="Times New Roman" panose="02020603050405020304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500" b="0" dirty="0">
                <a:latin typeface="Times New Roman" panose="02020603050405020304" pitchFamily="18" charset="0"/>
              </a:rPr>
              <a:t>Modes Ponens or implication elimination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500" b="0" dirty="0">
                <a:latin typeface="Times New Roman" panose="02020603050405020304" pitchFamily="18" charset="0"/>
              </a:rPr>
              <a:t>And Elimination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500" b="0" dirty="0">
                <a:latin typeface="Times New Roman" panose="02020603050405020304" pitchFamily="18" charset="0"/>
              </a:rPr>
              <a:t>And introduction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500" b="0" dirty="0">
                <a:latin typeface="Times New Roman" panose="02020603050405020304" pitchFamily="18" charset="0"/>
              </a:rPr>
              <a:t>Or introduction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500" b="0" dirty="0">
                <a:latin typeface="Times New Roman" panose="02020603050405020304" pitchFamily="18" charset="0"/>
              </a:rPr>
              <a:t>Double negation elimination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500" b="0" dirty="0">
                <a:latin typeface="Times New Roman" panose="02020603050405020304" pitchFamily="18" charset="0"/>
              </a:rPr>
              <a:t>Unit resolution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838200" lvl="1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500" b="0" dirty="0">
                <a:latin typeface="Times New Roman" panose="02020603050405020304" pitchFamily="18" charset="0"/>
              </a:rPr>
              <a:t>Resolution</a:t>
            </a:r>
            <a:endParaRPr lang="en-US" altLang="en-US" sz="2500" b="0" dirty="0">
              <a:latin typeface="Times New Roman" panose="02020603050405020304" pitchFamily="18" charset="0"/>
            </a:endParaRPr>
          </a:p>
        </p:txBody>
      </p:sp>
      <p:pic>
        <p:nvPicPr>
          <p:cNvPr id="3789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5" y="2443480"/>
            <a:ext cx="1390650" cy="590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55" y="2882900"/>
            <a:ext cx="1600200" cy="546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785" y="3562985"/>
            <a:ext cx="1676400" cy="550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5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4523105"/>
            <a:ext cx="1295400" cy="617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6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5706428"/>
            <a:ext cx="4267200" cy="519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7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8815" y="3949065"/>
            <a:ext cx="1905000" cy="5048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7898" name="Object 14"/>
          <p:cNvGraphicFramePr>
            <a:graphicFrameLocks noChangeAspect="1"/>
          </p:cNvGraphicFramePr>
          <p:nvPr/>
        </p:nvGraphicFramePr>
        <p:xfrm>
          <a:off x="3498850" y="5152390"/>
          <a:ext cx="990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800100" imgH="447675" progId="Paint.Picture">
                  <p:embed/>
                </p:oleObj>
              </mc:Choice>
              <mc:Fallback>
                <p:oleObj name="" r:id="rId7" imgW="800100" imgH="447675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8850" y="5152390"/>
                        <a:ext cx="990600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buClrTx/>
              <a:buSzTx/>
              <a:buFontTx/>
            </a:pPr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Rules of inference for PL</a:t>
            </a:r>
            <a:endParaRPr lang="en-US" altLang="en-US" sz="4000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3195" y="1095375"/>
            <a:ext cx="11834495" cy="50819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 sz="2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Following are some terminologies related to inference rules:</a:t>
            </a: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Implication</a:t>
            </a:r>
            <a:r>
              <a:rPr lang="en-GB" altLang="en-US" sz="2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It is one of the logical connectives which can be represented as P → Q. It is a Boolean expression.</a:t>
            </a: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Converse</a:t>
            </a:r>
            <a:r>
              <a:rPr lang="en-GB" altLang="en-US" sz="2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The converse of implication, which means the right-hand side proposition goes to the left-hand side and vice-versa. It can be written as Q → P.</a:t>
            </a: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Contrapositive</a:t>
            </a:r>
            <a:r>
              <a:rPr lang="en-GB" altLang="en-US" sz="2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The negation of converse is termed as contrapositive, and it can be represented as ¬ Q → ¬ P.</a:t>
            </a: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Inverse</a:t>
            </a:r>
            <a:r>
              <a:rPr lang="en-GB" altLang="en-US" sz="2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The negation of implication is called inverse. It can be represented as ¬ P → ¬ Q.</a:t>
            </a: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6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7165" y="48895"/>
            <a:ext cx="11176635" cy="984885"/>
          </a:xfrm>
        </p:spPr>
        <p:txBody>
          <a:bodyPr/>
          <a:p>
            <a:pPr algn="ctr"/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Rule of inference for propositional logic</a:t>
            </a:r>
            <a:endParaRPr lang="en-GB" altLang="en-US" sz="3600"/>
          </a:p>
        </p:txBody>
      </p:sp>
      <p:sp>
        <p:nvSpPr>
          <p:cNvPr id="2" name="Text Box 1"/>
          <p:cNvSpPr txBox="1"/>
          <p:nvPr/>
        </p:nvSpPr>
        <p:spPr>
          <a:xfrm>
            <a:off x="177165" y="1073150"/>
            <a:ext cx="10339070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Rules of Inerence:-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are the templates for </a:t>
            </a:r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valid argument</a:t>
            </a:r>
            <a:endParaRPr lang="en-GB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deriving conclusion from evidences   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3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1954530"/>
            <a:ext cx="11104245" cy="41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324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7770"/>
            <a:ext cx="10808335" cy="467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0820" y="1139190"/>
            <a:ext cx="11814175" cy="5038090"/>
          </a:xfrm>
        </p:spPr>
        <p:txBody>
          <a:bodyPr>
            <a:noAutofit/>
          </a:bodyPr>
          <a:p>
            <a:pPr marL="457200" indent="-457200" algn="l" fontAlgn="base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7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If world population continues to grow, then cities will become hopelessly crowed;</a:t>
            </a:r>
            <a:r>
              <a:rPr lang="en-US" altLang="en-US" sz="247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</a:t>
            </a:r>
            <a:r>
              <a:rPr lang="en-US" altLang="en-US" sz="2470" b="0" dirty="0">
                <a:solidFill>
                  <a:srgbClr val="009999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If cities become hopelessly overcrowded, then pollution will become intolerable.</a:t>
            </a:r>
            <a:r>
              <a:rPr lang="en-US" altLang="en-US" sz="247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Therefore, </a:t>
            </a:r>
            <a:r>
              <a:rPr lang="en-US" altLang="en-US" sz="247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if world population continues to grow then pollution will become intolerable</a:t>
            </a:r>
            <a:r>
              <a:rPr lang="en-US" altLang="en-US" sz="247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. </a:t>
            </a:r>
            <a:endParaRPr lang="en-US" altLang="en-US" sz="247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457200" indent="-457200" algn="l" fontAlgn="base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7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Either Yohanes or Thomas was in Ethiopia</a:t>
            </a:r>
            <a:r>
              <a:rPr lang="en-US" altLang="en-US" sz="247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;    </a:t>
            </a:r>
            <a:r>
              <a:rPr lang="en-US" altLang="en-US" sz="2470" b="0" dirty="0">
                <a:solidFill>
                  <a:srgbClr val="009999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Yohanes was not in Ethiopia.</a:t>
            </a:r>
            <a:r>
              <a:rPr lang="en-US" altLang="en-US" sz="247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Therefore, </a:t>
            </a:r>
            <a:r>
              <a:rPr lang="en-US" altLang="en-US" sz="247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Thomas was in Ethiopia.</a:t>
            </a:r>
            <a:endParaRPr lang="en-US" altLang="en-US" sz="2470" b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457200" indent="-457200" algn="l" fontAlgn="base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7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If twelve million children die yearly form starvation, then something  is wrong with food distribution</a:t>
            </a:r>
            <a:r>
              <a:rPr lang="en-US" altLang="en-US" sz="247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; </a:t>
            </a:r>
            <a:r>
              <a:rPr lang="en-US" altLang="en-US" sz="2470" b="0" dirty="0">
                <a:solidFill>
                  <a:srgbClr val="009999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Twelve  million children die yearly form starvation</a:t>
            </a:r>
            <a:r>
              <a:rPr lang="en-US" altLang="en-US" sz="247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. Therefore, </a:t>
            </a:r>
            <a:r>
              <a:rPr lang="en-US" altLang="en-US" sz="247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something is wrong with food distribution.</a:t>
            </a:r>
            <a:endParaRPr lang="en-US" altLang="en-US" sz="247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457200" indent="-457200" algn="l" fontAlgn="base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en-GB" altLang="en-US" sz="247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I</a:t>
            </a:r>
            <a:r>
              <a:rPr lang="en-US" altLang="en-US" sz="247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f Japan cares about endangered species, then it has stopped  killing whales;</a:t>
            </a:r>
            <a:r>
              <a:rPr lang="en-US" altLang="en-US" sz="247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</a:t>
            </a:r>
            <a:r>
              <a:rPr lang="en-US" altLang="en-US" sz="2470" b="0" dirty="0">
                <a:solidFill>
                  <a:srgbClr val="009999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Japan has not stopped killing whales</a:t>
            </a:r>
            <a:r>
              <a:rPr lang="en-US" altLang="en-US" sz="247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. Therefore, </a:t>
            </a:r>
            <a:r>
              <a:rPr lang="en-US" altLang="en-US" sz="247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Japan does not care about endangered species.</a:t>
            </a:r>
            <a:endParaRPr lang="en-US" altLang="en-US" sz="247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algn="l" fontAlgn="base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7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If Napoleon was killed in a plane crash, then Napoleon is dead</a:t>
            </a:r>
            <a:r>
              <a:rPr lang="en-US" altLang="en-US" sz="247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; </a:t>
            </a:r>
            <a:r>
              <a:rPr lang="en-US" altLang="en-US" sz="2470" b="0" dirty="0">
                <a:solidFill>
                  <a:srgbClr val="009999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Napoleon is dead</a:t>
            </a:r>
            <a:r>
              <a:rPr lang="en-US" altLang="en-US" sz="247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.	Therefore, </a:t>
            </a:r>
            <a:r>
              <a:rPr lang="en-US" altLang="en-US" sz="247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Napoleon was killed in a plane crash</a:t>
            </a:r>
            <a:r>
              <a:rPr lang="en-US" altLang="en-US" sz="247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.	</a:t>
            </a:r>
            <a:endParaRPr lang="en-US" altLang="en-US" sz="247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algn="l" fontAlgn="base">
              <a:lnSpc>
                <a:spcPct val="100000"/>
              </a:lnSpc>
              <a:spcBef>
                <a:spcPct val="20000"/>
              </a:spcBef>
              <a:buNone/>
            </a:pPr>
            <a:endParaRPr lang="en-US" altLang="en-US" sz="247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47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54508"/>
            <a:ext cx="10515600" cy="984704"/>
          </a:xfrm>
        </p:spPr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What rule is used for the conclusion?</a:t>
            </a:r>
            <a:endParaRPr lang="en-GB" altLang="en-US"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9895" y="1095375"/>
            <a:ext cx="11507470" cy="5081905"/>
          </a:xfrm>
        </p:spPr>
        <p:txBody>
          <a:bodyPr/>
          <a:p>
            <a:pPr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Two sentences are </a:t>
            </a:r>
            <a:r>
              <a:rPr lang="en-US" altLang="en-US" sz="24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logically equivalent</a:t>
            </a: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iff they have the </a:t>
            </a:r>
            <a:r>
              <a:rPr lang="en-US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same truth value </a:t>
            </a: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 all possible world</a:t>
            </a:r>
            <a:endParaRPr lang="en-US" altLang="en-US" sz="24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equivalently α </a:t>
            </a:r>
            <a:r>
              <a:rPr lang="en-US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≡ </a:t>
            </a: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ß </a:t>
            </a:r>
            <a:r>
              <a:rPr lang="en-US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iff</a:t>
            </a: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α╞ </a:t>
            </a:r>
            <a:r>
              <a:rPr lang="el-GR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β</a:t>
            </a: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and </a:t>
            </a:r>
            <a:r>
              <a:rPr lang="el-GR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+mn-ea"/>
              </a:rPr>
              <a:t>β</a:t>
            </a: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╞ α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Logical equivalence</a:t>
            </a:r>
            <a:endParaRPr lang="en-GB" altLang="en-US" sz="4000"/>
          </a:p>
        </p:txBody>
      </p:sp>
      <p:pic>
        <p:nvPicPr>
          <p:cNvPr id="41989" name="Picture 4"/>
          <p:cNvPicPr>
            <a:picLocks noChangeAspect="1"/>
          </p:cNvPicPr>
          <p:nvPr/>
        </p:nvPicPr>
        <p:blipFill>
          <a:blip r:embed="rId1"/>
          <a:srcRect l="33594" t="39583" r="3125" b="15625"/>
          <a:stretch>
            <a:fillRect/>
          </a:stretch>
        </p:blipFill>
        <p:spPr>
          <a:xfrm>
            <a:off x="990600" y="2503170"/>
            <a:ext cx="7162800" cy="320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Prove that (P V H) </a:t>
            </a:r>
            <a:r>
              <a:rPr lang="el-GR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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l-GR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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H) </a:t>
            </a:r>
            <a:r>
              <a:rPr lang="el-GR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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P is valid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0" indent="0" algn="l" fontAlgn="base">
              <a:lnSpc>
                <a:spcPct val="100000"/>
              </a:lnSpc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Prove </a:t>
            </a:r>
            <a:r>
              <a:rPr lang="en-US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 given that: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342900" indent="-342900" algn="l" fontAlgn="base">
              <a:lnSpc>
                <a:spcPct val="100000"/>
              </a:lnSpc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	(P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Q)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l" fontAlgn="base">
              <a:lnSpc>
                <a:spcPct val="100000"/>
              </a:lnSpc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	(PR)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l" fontAlgn="base">
              <a:lnSpc>
                <a:spcPct val="100000"/>
              </a:lnSpc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	(QR) S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5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795" y="1095375"/>
            <a:ext cx="12054205" cy="5081905"/>
          </a:xfrm>
        </p:spPr>
        <p:txBody>
          <a:bodyPr>
            <a:noAutofit/>
          </a:bodyPr>
          <a:p>
            <a:pPr marL="0" indent="0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There are different </a:t>
            </a:r>
            <a:r>
              <a:rPr lang="en-US" altLang="en-US" sz="24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standard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forms of </a:t>
            </a:r>
            <a:r>
              <a:rPr lang="en-US" altLang="en-US" sz="24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expressing PL statement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 Some of these are: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457200" indent="-457200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AutoNum type="arabicPeriod"/>
              <a:defRPr/>
            </a:pPr>
            <a:r>
              <a:rPr lang="en-US" altLang="en-US" sz="2400" b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Clausal normal form: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it is a set of </a:t>
            </a:r>
            <a:r>
              <a:rPr lang="en-US" altLang="en-US" sz="24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one 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or </a:t>
            </a:r>
            <a:r>
              <a:rPr lang="en-US" altLang="en-US" sz="24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more 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literals </a:t>
            </a:r>
            <a:r>
              <a:rPr lang="en-US" altLang="en-US" sz="24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connected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with the </a:t>
            </a:r>
            <a:r>
              <a:rPr lang="en-US" altLang="en-US" sz="24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disjunction operator 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(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disjunction of literals)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	</a:t>
            </a:r>
            <a:b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</a:b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Example </a:t>
            </a:r>
            <a:r>
              <a:rPr lang="en-US" altLang="en-US" sz="2400" b="0" noProof="0" smtClean="0">
                <a:ln>
                  <a:noFill/>
                </a:ln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~P </a:t>
            </a:r>
            <a:r>
              <a:rPr lang="en-US" altLang="en-US" sz="2400" b="0" noProof="0" smtClean="0">
                <a:ln>
                  <a:noFill/>
                </a:ln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 Q  ~R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is a </a:t>
            </a:r>
            <a:r>
              <a:rPr lang="en-US" altLang="en-US" sz="24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clausal form</a:t>
            </a:r>
            <a:endParaRPr lang="en-US" altLang="en-US" sz="240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457200" indent="-457200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AutoNum type="arabicPeriod"/>
              <a:defRPr/>
            </a:pPr>
            <a:r>
              <a:rPr lang="en-US" altLang="en-US" sz="2400" b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Conjunctive normal forms (CNF):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</a:t>
            </a:r>
            <a:r>
              <a:rPr lang="en-US" altLang="en-US" sz="24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conjunction 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of </a:t>
            </a:r>
            <a:r>
              <a:rPr lang="en-US" altLang="en-US" sz="24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disjunction 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of literals or </a:t>
            </a:r>
            <a:r>
              <a:rPr lang="en-US" altLang="en-US" sz="24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conjunction 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of </a:t>
            </a:r>
            <a:r>
              <a:rPr lang="en-US" altLang="en-US" sz="24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clauses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. </a:t>
            </a:r>
            <a:b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</a:b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Example </a:t>
            </a:r>
            <a:r>
              <a:rPr lang="en-US" altLang="en-US" sz="2400" b="0" noProof="0" smtClean="0">
                <a:ln>
                  <a:noFill/>
                </a:ln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(A  B)  (C D)</a:t>
            </a:r>
            <a:endParaRPr lang="en-US" altLang="en-US" sz="2400" b="0" noProof="0" smtClean="0">
              <a:ln>
                <a:noFill/>
              </a:ln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457200" indent="-457200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AutoNum type="arabicPeriod"/>
              <a:defRPr/>
            </a:pPr>
            <a:r>
              <a:rPr lang="en-US" altLang="en-US" sz="2400" b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Disjunctive normal form (DNF):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</a:t>
            </a:r>
            <a:r>
              <a:rPr lang="en-US" altLang="en-US" sz="24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disjunction 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of </a:t>
            </a:r>
            <a:r>
              <a:rPr lang="en-US" altLang="en-US" sz="24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conjunction 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of literals. </a:t>
            </a:r>
            <a:b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</a:b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Example </a:t>
            </a:r>
            <a:r>
              <a:rPr lang="en-US" altLang="en-US" sz="2400" b="0" noProof="0" smtClean="0">
                <a:ln>
                  <a:noFill/>
                </a:ln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(A  B) (C  D)</a:t>
            </a:r>
            <a:endParaRPr lang="en-US" altLang="en-US" sz="2400" b="0" noProof="0" smtClean="0">
              <a:ln>
                <a:noFill/>
              </a:ln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457200" indent="-457200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AutoNum type="arabicPeriod"/>
              <a:defRPr/>
            </a:pPr>
            <a:r>
              <a:rPr lang="en-US" altLang="en-US" sz="2400" b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Horn form: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</a:t>
            </a:r>
            <a:r>
              <a:rPr lang="en-US" altLang="en-US" sz="24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conjunction 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of </a:t>
            </a:r>
            <a:r>
              <a:rPr lang="en-US" altLang="en-US" sz="24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literals 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implies a </a:t>
            </a:r>
            <a:r>
              <a:rPr lang="en-US" altLang="en-US" sz="24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literal</a:t>
            </a: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. </a:t>
            </a:r>
            <a:b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</a:br>
            <a:r>
              <a:rPr lang="en-US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Example </a:t>
            </a:r>
            <a:r>
              <a:rPr lang="en-US" altLang="en-US" sz="2400" b="0" noProof="0" smtClean="0">
                <a:ln>
                  <a:noFill/>
                </a:ln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(A  B  C D)=&gt;E</a:t>
            </a:r>
            <a:endParaRPr lang="en-US" altLang="en-US" sz="2400" b="0" noProof="0" smtClean="0">
              <a:ln>
                <a:noFill/>
              </a:ln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457200" indent="-457200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AutoNum type="arabicPeriod"/>
              <a:defRPr/>
            </a:pPr>
            <a:r>
              <a:rPr lang="en-GB" altLang="en-US" sz="2400" b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</a:t>
            </a:r>
            <a:r>
              <a:rPr lang="en-GB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n-GB" altLang="en-US" sz="2400" b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BNF (Backnus-Naur Form)</a:t>
            </a:r>
            <a:r>
              <a:rPr lang="en-GB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n-GB" altLang="en-US" sz="24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grammar of sentences</a:t>
            </a:r>
            <a:r>
              <a:rPr lang="en-GB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in propositional logic.</a:t>
            </a:r>
            <a:endParaRPr kumimoji="0" lang="en-GB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609600" indent="-609600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en-GB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	</a:t>
            </a:r>
            <a:r>
              <a:rPr lang="en-GB" altLang="en-US" sz="2400" b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Sentence</a:t>
            </a:r>
            <a:r>
              <a:rPr lang="en-GB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n-GB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 Atomic Sentence   Complex Sentence</a:t>
            </a:r>
            <a:endParaRPr kumimoji="0" lang="en-GB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609600" indent="-609600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en-GB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	</a:t>
            </a:r>
            <a:r>
              <a:rPr lang="en-GB" altLang="en-US" sz="2400" b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AtomicSentence</a:t>
            </a:r>
            <a:r>
              <a:rPr lang="en-GB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 True  False P  Q  R  …</a:t>
            </a:r>
            <a:endParaRPr kumimoji="0" lang="en-GB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609600" indent="-609600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en-GB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	</a:t>
            </a:r>
            <a:r>
              <a:rPr lang="en-GB" altLang="en-US" sz="2400" b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ComplexSentence</a:t>
            </a:r>
            <a:r>
              <a:rPr lang="en-GB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n-GB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 (Sentence) Sentence Connective Sentence  Sentence</a:t>
            </a:r>
            <a:endParaRPr kumimoji="0" lang="en-GB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609600" indent="-609600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en-GB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	</a:t>
            </a:r>
            <a:r>
              <a:rPr lang="en-GB" altLang="en-US" sz="2400" b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Connective</a:t>
            </a:r>
            <a:r>
              <a:rPr lang="en-GB" altLang="en-US" sz="24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          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609600" indent="-609600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AutoNum type="arabicPeriod"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0" indent="0">
              <a:buNone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51130"/>
            <a:ext cx="10515600" cy="781050"/>
          </a:xfrm>
        </p:spPr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Forms of Logical expression</a:t>
            </a:r>
            <a:endParaRPr lang="en-GB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6055" y="1095375"/>
            <a:ext cx="11853545" cy="5081905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en-US" altLang="en-US" sz="24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Knowledge base agent </a:t>
            </a:r>
            <a:r>
              <a:rPr lang="en-US" altLang="en-US" sz="2400" b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is an agent that perform </a:t>
            </a:r>
            <a:r>
              <a:rPr lang="en-US" altLang="en-US" sz="24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action</a:t>
            </a:r>
            <a:r>
              <a:rPr lang="en-US" altLang="en-US" sz="2400" b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using the </a:t>
            </a:r>
            <a:r>
              <a:rPr lang="en-US" altLang="en-US" sz="2400" b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knowledge it has </a:t>
            </a:r>
            <a:r>
              <a:rPr lang="en-US" altLang="en-US" sz="2400" b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and </a:t>
            </a:r>
            <a:r>
              <a:rPr lang="en-US" altLang="en-US" sz="24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reason</a:t>
            </a:r>
            <a:r>
              <a:rPr lang="en-US" altLang="en-US" sz="2400" b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about their</a:t>
            </a:r>
            <a:r>
              <a:rPr lang="en-US" altLang="en-US" sz="24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action using</a:t>
            </a:r>
            <a:r>
              <a:rPr lang="en-US" altLang="en-US" sz="2400" b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its </a:t>
            </a:r>
            <a:r>
              <a:rPr lang="en-US" altLang="en-US" sz="24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inference procedure. </a:t>
            </a:r>
            <a:endParaRPr lang="en-US" altLang="en-US" sz="240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kumimoji="0" lang="en-US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+mn-ea"/>
            </a:endParaRPr>
          </a:p>
          <a:p>
            <a:pPr>
              <a:lnSpc>
                <a:spcPct val="100000"/>
              </a:lnSpc>
            </a:pPr>
            <a:endParaRPr kumimoji="0" lang="en-US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+mn-ea"/>
            </a:endParaRPr>
          </a:p>
          <a:p>
            <a:pPr>
              <a:lnSpc>
                <a:spcPct val="100000"/>
              </a:lnSpc>
            </a:pPr>
            <a:endParaRPr kumimoji="0" lang="en-US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en-US" sz="24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Knowledge base</a:t>
            </a:r>
            <a:r>
              <a:rPr lang="en-US" altLang="en-US" sz="2400" b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is a set of</a:t>
            </a:r>
            <a:r>
              <a:rPr lang="en-US" altLang="en-US" sz="24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representation of facts</a:t>
            </a:r>
            <a:r>
              <a:rPr lang="en-US" altLang="en-US" sz="2400" b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and </a:t>
            </a:r>
            <a:r>
              <a:rPr lang="en-US" altLang="en-US" sz="24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their relationships</a:t>
            </a:r>
            <a:r>
              <a:rPr lang="en-US" altLang="en-US" sz="2400" b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called </a:t>
            </a:r>
            <a:r>
              <a:rPr lang="en-US" altLang="en-US" sz="24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rules</a:t>
            </a:r>
            <a:r>
              <a:rPr lang="en-US" altLang="en-US" sz="2400" b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about the world.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en-US" sz="24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Each fact/rules</a:t>
            </a:r>
            <a:r>
              <a:rPr lang="en-US" altLang="en-US" sz="2400" b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are called </a:t>
            </a:r>
            <a:r>
              <a:rPr lang="en-US" altLang="en-US" sz="24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sentences</a:t>
            </a:r>
            <a:r>
              <a:rPr lang="en-US" altLang="en-US" sz="24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400" b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which is represented using </a:t>
            </a:r>
            <a:r>
              <a:rPr lang="en-US" altLang="en-US" sz="24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 language</a:t>
            </a:r>
            <a:r>
              <a:rPr lang="en-US" altLang="en-US" sz="2400" b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called</a:t>
            </a:r>
            <a:r>
              <a:rPr lang="en-US" altLang="en-US" sz="24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knowledge representation language.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en-US" sz="240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Declarative</a:t>
            </a:r>
            <a:r>
              <a:rPr lang="en-US" altLang="en-US" sz="24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approach to building an agent (or other system):</a:t>
            </a:r>
            <a:endParaRPr kumimoji="0" lang="en-US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altLang="en-US" sz="2400" b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Tell it what it needs to know (Knowledge base) 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altLang="en-US" sz="2400" b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Ask what it knows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en-US" sz="2400" b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answers should follow from the </a:t>
            </a:r>
            <a:r>
              <a:rPr lang="en-US" altLang="en-US" sz="24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KB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endParaRPr kumimoji="0" lang="en-US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kumimoji="0" lang="en-US" altLang="en-US" sz="19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Knowledge Base Agent</a:t>
            </a:r>
            <a:endParaRPr lang="en-GB" altLang="en-US" sz="4000"/>
          </a:p>
        </p:txBody>
      </p:sp>
      <p:pic>
        <p:nvPicPr>
          <p:cNvPr id="6149" name="Picture 4" descr="kb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0" y="2190115"/>
            <a:ext cx="6553200" cy="1146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035" y="1139190"/>
            <a:ext cx="11811635" cy="5038090"/>
          </a:xfrm>
        </p:spPr>
        <p:txBody>
          <a:bodyPr>
            <a:normAutofit lnSpcReduction="20000"/>
          </a:bodyPr>
          <a:p>
            <a:pPr algn="just" fontAlgn="base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The inference procedure that we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have seen before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are all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sound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If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KB is represented in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CNF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the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generalized resolution inference procedure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is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complete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If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KB is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represented in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Horn form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the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generalized modes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ponens algorithm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is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complete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It can be proved that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every sentence of human language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can be represented using logic as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CNF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 However,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it is not possible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in Horn form.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Therefore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CNF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is a </a:t>
            </a:r>
            <a:r>
              <a:rPr lang="en-US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more powerful representation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technique for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knowledge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But, Horn form representation of knowledge is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easily understandable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and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convenient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 It also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require polynomial time inference procedure</a:t>
            </a:r>
            <a:r>
              <a:rPr lang="en-GB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.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buChar char="•"/>
            </a:pPr>
            <a:endParaRPr lang="en-US" altLang="en-US" sz="2400" b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Inference procedure and normal forms</a:t>
            </a:r>
            <a:endParaRPr lang="en-GB" altLang="en-US" sz="4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7660" y="1095375"/>
            <a:ext cx="11652885" cy="5081905"/>
          </a:xfrm>
        </p:spPr>
        <p:txBody>
          <a:bodyPr>
            <a:normAutofit lnSpcReduction="10000"/>
          </a:bodyPr>
          <a:p>
            <a:pPr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Given any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two clauses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and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 if there are any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literal</a:t>
            </a:r>
            <a:r>
              <a:rPr lang="en-US" altLang="en-US" sz="2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P</a:t>
            </a:r>
            <a:r>
              <a:rPr lang="en-US" altLang="en-US" sz="250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in </a:t>
            </a:r>
            <a:r>
              <a:rPr lang="en-US" altLang="en-US" sz="2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which has a complementary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literal</a:t>
            </a:r>
            <a:r>
              <a:rPr lang="en-US" altLang="en-US" sz="2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P</a:t>
            </a:r>
            <a:r>
              <a:rPr lang="en-US" altLang="en-US" sz="250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in  </a:t>
            </a:r>
            <a:r>
              <a:rPr lang="en-US" altLang="en-US" sz="2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 delete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en-US" sz="250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and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en-US" sz="250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from A and B and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construct a disjunction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of the </a:t>
            </a:r>
            <a:r>
              <a:rPr lang="en-US" altLang="en-US" sz="2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remaining clauses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. </a:t>
            </a:r>
            <a:endParaRPr lang="en-US" altLang="en-US" sz="2500" b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The clause constructed is called the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resolvent of A and B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.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For example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 consider the following clauses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A:  P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 Q  R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B: ~P  Q  M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C: ~Q  S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From clause A and B, if we remove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~P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, it resolves into clause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en-GB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D : Q  R  Q M   </a:t>
            </a:r>
            <a:r>
              <a:rPr lang="en-GB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   </a:t>
            </a:r>
            <a:r>
              <a:rPr lang="en-US" altLang="en-US" sz="2500" noProof="0" smtClean="0">
                <a:ln>
                  <a:noFill/>
                </a:ln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Q  R  M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.  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If Q of clause D and ~Q of clause C  resolved, we get clause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en-GB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GB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E: </a:t>
            </a:r>
            <a:r>
              <a:rPr lang="en-US" altLang="en-US" sz="2500" noProof="0" smtClean="0">
                <a:ln>
                  <a:noFill/>
                </a:ln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R  M    S</a:t>
            </a:r>
            <a:endParaRPr kumimoji="0" lang="en-US" altLang="en-US" sz="2500" b="1" i="0" u="none" strike="noStrike" kern="1200" cap="none" spc="0" normalizeH="0" baseline="0" noProof="0" smtClean="0">
              <a:ln>
                <a:noFill/>
              </a:ln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en-US" altLang="en-US" sz="2500" b="1" i="0" u="none" strike="noStrike" kern="1200" cap="none" spc="0" normalizeH="0" baseline="0" noProof="0" smtClean="0">
              <a:ln>
                <a:noFill/>
              </a:ln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buNone/>
            </a:pPr>
            <a:endParaRPr lang="en-GB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7315"/>
            <a:ext cx="10515600" cy="926465"/>
          </a:xfrm>
        </p:spPr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Generalized Resolution for PL</a:t>
            </a:r>
            <a:endParaRPr lang="en-GB" altLang="en-US" sz="4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dirty="0">
                <a:latin typeface="Times New Roman" panose="02020603050405020304" pitchFamily="18" charset="0"/>
                <a:sym typeface="+mn-ea"/>
              </a:rPr>
              <a:t>Generalized Resolution for PL</a:t>
            </a:r>
            <a:endParaRPr lang="en-GB" altLang="en-US"/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662940" y="1196340"/>
            <a:ext cx="8991600" cy="2362200"/>
          </a:xfrm>
        </p:spPr>
        <p:txBody>
          <a:bodyPr vert="horz" wrap="square" lIns="91440" tIns="45720" rIns="91440" bIns="45720" anchor="t" anchorCtr="0"/>
          <a:p>
            <a:pPr lvl="1" eaLnBrk="1" hangingPunct="1"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As another example, consider the following clauses</a:t>
            </a:r>
            <a:endParaRPr lang="en-US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b="0" dirty="0">
                <a:latin typeface="Times New Roman" panose="02020603050405020304" pitchFamily="18" charset="0"/>
              </a:rPr>
              <a:t>A: P </a:t>
            </a:r>
            <a:r>
              <a:rPr lang="en-US" altLang="en-US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 Q  R</a:t>
            </a:r>
            <a:endParaRPr lang="en-US" altLang="en-US" sz="24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B: ~P  R</a:t>
            </a:r>
            <a:endParaRPr lang="en-US" altLang="en-US" sz="24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C: ~Q </a:t>
            </a:r>
            <a:endParaRPr lang="en-US" altLang="en-US" sz="24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D: ~ R</a:t>
            </a:r>
            <a:endParaRPr lang="en-US" altLang="en-US" sz="24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 sz="24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8133" name="Object 4"/>
          <p:cNvGraphicFramePr>
            <a:graphicFrameLocks noChangeAspect="1"/>
          </p:cNvGraphicFramePr>
          <p:nvPr/>
        </p:nvGraphicFramePr>
        <p:xfrm>
          <a:off x="4414520" y="2490470"/>
          <a:ext cx="3171825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171825" imgH="1876425" progId="Paint.Picture">
                  <p:embed/>
                </p:oleObj>
              </mc:Choice>
              <mc:Fallback>
                <p:oleObj name="" r:id="rId1" imgW="3171825" imgH="1876425" progId="Paint.Picture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4520" y="2490470"/>
                        <a:ext cx="3171825" cy="187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Line 7"/>
          <p:cNvSpPr/>
          <p:nvPr/>
        </p:nvSpPr>
        <p:spPr>
          <a:xfrm flipV="1">
            <a:off x="4239895" y="4246245"/>
            <a:ext cx="2021840" cy="61722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279400" y="4724400"/>
            <a:ext cx="1161542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2400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An empty clause</a:t>
            </a:r>
            <a:r>
              <a:rPr kumimoji="0" lang="en-US" altLang="en-US" sz="2400" b="0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, which is </a:t>
            </a:r>
            <a:r>
              <a:rPr kumimoji="0" lang="en-US" altLang="en-US" sz="2400" kern="1200" cap="none" spc="0" normalizeH="0" baseline="0" noProof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cs"/>
              </a:rPr>
              <a:t>false</a:t>
            </a:r>
            <a:r>
              <a:rPr kumimoji="0" lang="en-US" altLang="en-US" sz="2400" b="0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. This proves the </a:t>
            </a:r>
            <a:r>
              <a:rPr kumimoji="0" lang="en-US" altLang="en-US" sz="2400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contradiction</a:t>
            </a:r>
            <a:r>
              <a:rPr kumimoji="0" lang="en-US" altLang="en-US" sz="2400" b="0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kumimoji="0" lang="en-US" altLang="en-US" sz="2400" b="0" kern="1200" cap="none" spc="0" normalizeH="0" baseline="0" noProof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en-US" sz="2400" b="0" kern="1200" cap="none" spc="0" normalizeH="0" baseline="0" noProof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en-US" sz="24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Note</a:t>
            </a:r>
            <a:r>
              <a:rPr kumimoji="0" lang="en-US" altLang="en-US" sz="2400" b="0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: in order to </a:t>
            </a:r>
            <a:r>
              <a:rPr kumimoji="0" lang="en-US" altLang="en-US" sz="2400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apply resolution</a:t>
            </a:r>
            <a:r>
              <a:rPr kumimoji="0" lang="en-US" altLang="en-US" sz="2400" b="0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 for proving a theory, make sure first </a:t>
            </a:r>
            <a:r>
              <a:rPr kumimoji="0" lang="en-US" altLang="en-US" sz="2400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all the knowledge</a:t>
            </a:r>
            <a:r>
              <a:rPr kumimoji="0" lang="en-US" altLang="en-US" sz="2400" b="0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 is in its </a:t>
            </a:r>
            <a:r>
              <a:rPr kumimoji="0" lang="en-US" altLang="en-US" sz="2400" kern="1200" cap="none" spc="0" normalizeH="0" baseline="0" noProof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cs"/>
              </a:rPr>
              <a:t>clausal form</a:t>
            </a:r>
            <a:endParaRPr kumimoji="0" lang="en-US" altLang="en-US" sz="2400" kern="1200" cap="none" spc="0" normalizeH="0" baseline="0" noProof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265" y="1095375"/>
            <a:ext cx="11011535" cy="5081905"/>
          </a:xfrm>
        </p:spPr>
        <p:txBody>
          <a:bodyPr>
            <a:normAutofit lnSpcReduction="20000"/>
          </a:bodyPr>
          <a:p>
            <a:pPr marL="0" indent="0" algn="l" fontAlgn="base">
              <a:spcBef>
                <a:spcPct val="2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Prove that r follows from:</a:t>
            </a:r>
            <a:endParaRPr lang="en-GB" altLang="en-US" sz="2400" b="0" dirty="0">
              <a:latin typeface="Times New Roman" panose="02020603050405020304" pitchFamily="18" charset="0"/>
            </a:endParaRPr>
          </a:p>
          <a:p>
            <a:pPr lvl="2" algn="l" fontAlgn="base">
              <a:spcBef>
                <a:spcPct val="2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(p   q)  (r   s)    -(1)</a:t>
            </a:r>
            <a:endParaRPr lang="en-GB" altLang="en-US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algn="l" fontAlgn="base">
              <a:spcBef>
                <a:spcPct val="2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p  ~ s                   -(2)</a:t>
            </a:r>
            <a:endParaRPr lang="en-GB" altLang="en-US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algn="l" fontAlgn="base">
              <a:spcBef>
                <a:spcPct val="2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p   q                      -(3)</a:t>
            </a:r>
            <a:endParaRPr lang="en-GB" altLang="en-US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l" fontAlgn="base">
              <a:spcBef>
                <a:spcPct val="2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Solution:</a:t>
            </a:r>
            <a:endParaRPr lang="en-GB" altLang="en-US" sz="2400" b="0" dirty="0">
              <a:latin typeface="Times New Roman" panose="02020603050405020304" pitchFamily="18" charset="0"/>
            </a:endParaRPr>
          </a:p>
          <a:p>
            <a:pPr marL="742950" lvl="1" indent="-285750" algn="l" fontAlgn="base">
              <a:spcBef>
                <a:spcPct val="20000"/>
              </a:spcBef>
              <a:buNone/>
            </a:pPr>
            <a:r>
              <a:rPr lang="en-GB" altLang="en-US" sz="24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	Clause (1) in Clausal form</a:t>
            </a:r>
            <a:endParaRPr lang="en-GB" altLang="en-US" sz="2400" b="0" dirty="0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marL="742950" lvl="1" indent="-285750" algn="l" fontAlgn="base">
              <a:spcBef>
                <a:spcPct val="2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		 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~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(p   q)    (r   s)</a:t>
            </a:r>
            <a:endParaRPr lang="en-GB" altLang="en-US" sz="24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l" fontAlgn="base">
              <a:spcBef>
                <a:spcPct val="2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	  {~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p  ~ q    r   s}  - (1)</a:t>
            </a:r>
            <a:endParaRPr lang="en-GB" altLang="en-US" sz="24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l" fontAlgn="base">
              <a:spcBef>
                <a:spcPct val="2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		</a:t>
            </a:r>
            <a:r>
              <a:rPr lang="en-GB" altLang="en-US" sz="24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Clause (2) in </a:t>
            </a:r>
            <a:r>
              <a:rPr lang="en-GB" altLang="en-US" sz="24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Clausal form</a:t>
            </a:r>
            <a:endParaRPr lang="en-GB" altLang="en-US" sz="2400" b="0" dirty="0">
              <a:solidFill>
                <a:srgbClr val="333399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l" fontAlgn="base">
              <a:spcBef>
                <a:spcPct val="2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		 	{~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p  ~ s}  - (2)</a:t>
            </a:r>
            <a:endParaRPr lang="en-GB" altLang="en-US" sz="24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l" fontAlgn="base">
              <a:spcBef>
                <a:spcPct val="2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		 </a:t>
            </a:r>
            <a:r>
              <a:rPr lang="en-GB" altLang="en-US" sz="24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Clause (3) in </a:t>
            </a:r>
            <a:r>
              <a:rPr lang="en-GB" altLang="en-US" sz="24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Clausal form</a:t>
            </a:r>
            <a:endParaRPr lang="en-GB" altLang="en-US" sz="2400" b="0" dirty="0">
              <a:solidFill>
                <a:srgbClr val="333399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l" fontAlgn="base">
              <a:spcBef>
                <a:spcPct val="2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			{p}  - (3)</a:t>
            </a:r>
            <a:endParaRPr lang="en-GB" altLang="en-US" sz="24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l" fontAlgn="base">
              <a:spcBef>
                <a:spcPct val="2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			{q}  - (4)</a:t>
            </a:r>
            <a:endParaRPr lang="en-GB" altLang="en-US" sz="24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742950" lvl="1" indent="-285750" algn="l" fontAlgn="base">
              <a:spcBef>
                <a:spcPct val="2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Assume not r which {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~ r}   in </a:t>
            </a:r>
            <a:r>
              <a:rPr lang="en-GB" altLang="en-US" sz="24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Clausal form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 - (5)</a:t>
            </a:r>
            <a:endParaRPr lang="en-GB" altLang="en-US" sz="24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GB" altLang="en-US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4000" dirty="0">
                <a:latin typeface="Times New Roman" panose="02020603050405020304" pitchFamily="18" charset="0"/>
                <a:sym typeface="+mn-ea"/>
              </a:rPr>
              <a:t>Example: Resolution</a:t>
            </a:r>
            <a:endParaRPr lang="en-GB" altLang="en-US" sz="4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5290" y="1095375"/>
            <a:ext cx="10938510" cy="5081905"/>
          </a:xfrm>
        </p:spPr>
        <p:txBody>
          <a:bodyPr>
            <a:normAutofit lnSpcReduction="10000"/>
          </a:bodyPr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Using inference rules: 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from unit resolution rule of (1) and (5)</a:t>
            </a:r>
            <a:endParaRPr lang="en-GB" altLang="en-US" sz="2400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	 {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~p  ~ q    s}  - (6) </a:t>
            </a:r>
            <a:r>
              <a:rPr lang="en-GB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(resolve r with ~r and get resolvent)</a:t>
            </a:r>
            <a:endParaRPr lang="en-GB" altLang="en-US" sz="1800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from unit resolution of (3) and (6)</a:t>
            </a:r>
            <a:endParaRPr lang="en-GB" altLang="en-US" sz="2400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algn="l" fontAlgn="base">
              <a:lnSpc>
                <a:spcPct val="80000"/>
              </a:lnSpc>
              <a:spcBef>
                <a:spcPct val="5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	{~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q   s}          - (7) </a:t>
            </a:r>
            <a:r>
              <a:rPr lang="en-GB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(resolve p with ~p and get resolvent)</a:t>
            </a:r>
            <a:endParaRPr lang="en-GB" altLang="en-US" sz="2400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algn="l" fontAlgn="base">
              <a:lnSpc>
                <a:spcPct val="80000"/>
              </a:lnSpc>
              <a:spcBef>
                <a:spcPct val="5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from (4) and (7) </a:t>
            </a:r>
            <a:endParaRPr lang="en-GB" altLang="en-US" sz="2400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algn="l" fontAlgn="base">
              <a:lnSpc>
                <a:spcPct val="80000"/>
              </a:lnSpc>
              <a:spcBef>
                <a:spcPct val="5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	{s}                     - (8) </a:t>
            </a:r>
            <a:r>
              <a:rPr lang="en-GB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(resolve q with ~q and get resolvent)</a:t>
            </a:r>
            <a:endParaRPr lang="en-GB" altLang="en-US" sz="2400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algn="l" fontAlgn="base">
              <a:lnSpc>
                <a:spcPct val="80000"/>
              </a:lnSpc>
              <a:spcBef>
                <a:spcPct val="5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from (2) and (8) 	</a:t>
            </a:r>
            <a:endParaRPr lang="en-GB" altLang="en-US" sz="2400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algn="l" fontAlgn="base">
              <a:lnSpc>
                <a:spcPct val="80000"/>
              </a:lnSpc>
              <a:spcBef>
                <a:spcPct val="5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	{~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p}                 - (9) </a:t>
            </a:r>
            <a:r>
              <a:rPr lang="en-GB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(resolve p with ~p and get resolvent)</a:t>
            </a:r>
            <a:endParaRPr lang="en-GB" altLang="en-US" sz="2400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algn="l" fontAlgn="base">
              <a:lnSpc>
                <a:spcPct val="80000"/>
              </a:lnSpc>
              <a:spcBef>
                <a:spcPct val="5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from (3) and (9) </a:t>
            </a:r>
            <a:endParaRPr lang="en-GB" altLang="en-US" sz="2400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algn="l" fontAlgn="base">
              <a:lnSpc>
                <a:spcPct val="80000"/>
              </a:lnSpc>
              <a:spcBef>
                <a:spcPct val="5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	{}                            - (10)</a:t>
            </a:r>
            <a:endParaRPr lang="en-GB" altLang="en-US" sz="2400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algn="l" fontAlgn="base">
              <a:lnSpc>
                <a:spcPct val="80000"/>
              </a:lnSpc>
              <a:spcBef>
                <a:spcPct val="50000"/>
              </a:spcBef>
              <a:buNone/>
            </a:pPr>
            <a:r>
              <a:rPr lang="en-GB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Therefore </a:t>
            </a:r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GB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follows from the original clauses</a:t>
            </a:r>
            <a:endParaRPr lang="en-GB" altLang="en-US" sz="24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algn="l" fontAlgn="base">
              <a:spcBef>
                <a:spcPct val="50000"/>
              </a:spcBef>
              <a:buNone/>
            </a:pPr>
            <a:endParaRPr lang="en-GB" altLang="en-US" sz="2400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4000" dirty="0">
                <a:latin typeface="Times New Roman" panose="02020603050405020304" pitchFamily="18" charset="0"/>
                <a:sym typeface="+mn-ea"/>
              </a:rPr>
              <a:t>Example: Resolution</a:t>
            </a:r>
            <a:endParaRPr lang="en-GB" altLang="en-US" sz="4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70" y="1095375"/>
            <a:ext cx="10996930" cy="5081905"/>
          </a:xfrm>
        </p:spPr>
        <p:txBody>
          <a:bodyPr>
            <a:normAutofit lnSpcReduction="10000"/>
          </a:bodyPr>
          <a:p>
            <a:pPr marL="0" indent="0" algn="l" fontAlgn="base">
              <a:spcBef>
                <a:spcPct val="20000"/>
              </a:spcBef>
              <a:buNone/>
            </a:pPr>
            <a:r>
              <a:rPr lang="en-GB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Converting the following sentence to CNF:</a:t>
            </a:r>
            <a:endParaRPr lang="en-GB" altLang="en-US" sz="2600" b="0" dirty="0">
              <a:latin typeface="Times New Roman" panose="02020603050405020304" pitchFamily="18" charset="0"/>
            </a:endParaRPr>
          </a:p>
          <a:p>
            <a:pPr lvl="2" algn="l" fontAlgn="base">
              <a:spcBef>
                <a:spcPct val="20000"/>
              </a:spcBef>
              <a:buNone/>
            </a:pPr>
            <a:r>
              <a:rPr lang="en-GB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a   ~ b  c  d</a:t>
            </a:r>
            <a:endParaRPr lang="en-GB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algn="l" fontAlgn="base">
              <a:spcBef>
                <a:spcPct val="20000"/>
              </a:spcBef>
              <a:buNone/>
            </a:pPr>
            <a:r>
              <a:rPr lang="en-GB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≡ </a:t>
            </a:r>
            <a:r>
              <a:rPr lang="en-GB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(a   ~ b)  (c  d)</a:t>
            </a:r>
            <a:endParaRPr lang="en-GB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l" fontAlgn="base">
              <a:spcBef>
                <a:spcPct val="20000"/>
              </a:spcBef>
              <a:buNone/>
            </a:pPr>
            <a:r>
              <a:rPr lang="en-GB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Steps:</a:t>
            </a:r>
            <a:endParaRPr lang="en-GB" altLang="en-US" sz="26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l" fontAlgn="base">
              <a:spcBef>
                <a:spcPct val="20000"/>
              </a:spcBef>
              <a:buNone/>
            </a:pPr>
            <a:r>
              <a:rPr lang="en-GB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1.		Remove Implication</a:t>
            </a:r>
            <a:endParaRPr lang="en-GB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l" fontAlgn="base">
              <a:spcBef>
                <a:spcPct val="20000"/>
              </a:spcBef>
              <a:buNone/>
            </a:pPr>
            <a:r>
              <a:rPr lang="en-GB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		 ~(a   ~ b)   (c  d)</a:t>
            </a:r>
            <a:endParaRPr lang="en-GB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l" fontAlgn="base">
              <a:spcBef>
                <a:spcPct val="20000"/>
              </a:spcBef>
              <a:buNone/>
            </a:pPr>
            <a:r>
              <a:rPr lang="en-GB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2.		Push Negations Inwards</a:t>
            </a:r>
            <a:endParaRPr lang="en-GB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algn="l" fontAlgn="base">
              <a:spcBef>
                <a:spcPct val="20000"/>
              </a:spcBef>
              <a:buNone/>
            </a:pPr>
            <a:r>
              <a:rPr lang="en-GB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	~a   ~ ~ b   (c  d)</a:t>
            </a:r>
            <a:endParaRPr lang="en-GB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l" fontAlgn="base">
              <a:spcBef>
                <a:spcPct val="20000"/>
              </a:spcBef>
              <a:buNone/>
            </a:pPr>
            <a:r>
              <a:rPr lang="en-GB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3.		Eliminate Double Negations</a:t>
            </a:r>
            <a:endParaRPr lang="en-GB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algn="l" fontAlgn="base">
              <a:spcBef>
                <a:spcPct val="20000"/>
              </a:spcBef>
              <a:buNone/>
            </a:pPr>
            <a:r>
              <a:rPr lang="en-GB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	~a   b   (c  d)</a:t>
            </a:r>
            <a:endParaRPr lang="en-GB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l" fontAlgn="base">
              <a:spcBef>
                <a:spcPct val="20000"/>
              </a:spcBef>
              <a:buNone/>
            </a:pPr>
            <a:r>
              <a:rPr lang="en-GB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4.		Push Disjunctions into Conjunctions</a:t>
            </a:r>
            <a:endParaRPr lang="en-GB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algn="l" fontAlgn="base">
              <a:spcBef>
                <a:spcPct val="20000"/>
              </a:spcBef>
              <a:buNone/>
            </a:pPr>
            <a:r>
              <a:rPr lang="en-GB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(~a   b   c)   (~a   b   d) </a:t>
            </a:r>
            <a:endParaRPr lang="en-GB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GB" altLang="en-US" sz="26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4000" dirty="0">
                <a:latin typeface="Times New Roman" panose="02020603050405020304" pitchFamily="18" charset="0"/>
                <a:sym typeface="+mn-ea"/>
              </a:rPr>
              <a:t>Converting to CNF</a:t>
            </a:r>
            <a:endParaRPr lang="en-GB" altLang="en-US" sz="4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34415"/>
            <a:ext cx="10515600" cy="5142865"/>
          </a:xfrm>
        </p:spPr>
        <p:txBody>
          <a:bodyPr>
            <a:noAutofit/>
          </a:bodyPr>
          <a:p>
            <a:pPr marL="342900" indent="-34290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Convert the following sentence to CNF:</a:t>
            </a:r>
            <a:endParaRPr lang="en-GB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((a  b)  c)</a:t>
            </a:r>
            <a:endParaRPr lang="en-GB" altLang="en-US" sz="2200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l" fontAlgn="base">
              <a:spcBef>
                <a:spcPct val="50000"/>
              </a:spcBef>
              <a:buNone/>
            </a:pPr>
            <a:r>
              <a:rPr lang="en-GB" altLang="en-US" sz="22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Eliminate  Implication</a:t>
            </a:r>
            <a:endParaRPr lang="en-GB" altLang="en-US" sz="2200" b="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1" indent="-342900" algn="l" fontAlgn="base">
              <a:spcBef>
                <a:spcPct val="50000"/>
              </a:spcBef>
              <a:buNone/>
            </a:pPr>
            <a:r>
              <a:rPr lang="en-GB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 ≡ (~a   b)  c </a:t>
            </a:r>
            <a:endParaRPr lang="en-GB" altLang="en-US" sz="3145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1" indent="-342900" algn="l" fontAlgn="base">
              <a:spcBef>
                <a:spcPct val="50000"/>
              </a:spcBef>
              <a:buNone/>
            </a:pPr>
            <a:r>
              <a:rPr lang="en-GB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 ≡ ~(~a  b)  c</a:t>
            </a:r>
            <a:endParaRPr lang="en-GB" altLang="en-US" sz="3145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l" fontAlgn="base">
              <a:spcBef>
                <a:spcPct val="50000"/>
              </a:spcBef>
              <a:buNone/>
            </a:pPr>
            <a:r>
              <a:rPr lang="en-GB" altLang="en-US" sz="22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Push Negations Inwards</a:t>
            </a:r>
            <a:endParaRPr lang="en-GB" altLang="en-US" sz="2200" b="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l" fontAlgn="base">
              <a:spcBef>
                <a:spcPct val="50000"/>
              </a:spcBef>
              <a:buNone/>
            </a:pPr>
            <a:r>
              <a:rPr lang="en-GB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	 ≡(~~a  ~ b)   c)</a:t>
            </a:r>
            <a:endParaRPr lang="en-GB" altLang="en-US" sz="3145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l" fontAlgn="base">
              <a:spcBef>
                <a:spcPct val="50000"/>
              </a:spcBef>
              <a:buNone/>
            </a:pPr>
            <a:r>
              <a:rPr lang="en-GB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Eliminate Double Negations, apply De Morgans law</a:t>
            </a:r>
            <a:endParaRPr lang="en-GB" altLang="en-US" sz="2200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l" fontAlgn="base">
              <a:spcBef>
                <a:spcPct val="50000"/>
              </a:spcBef>
              <a:buNone/>
            </a:pPr>
            <a:r>
              <a:rPr lang="en-GB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	 ≡(a  ~ b)   c</a:t>
            </a:r>
            <a:endParaRPr lang="en-GB" altLang="en-US" sz="3145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l" fontAlgn="base">
              <a:spcBef>
                <a:spcPct val="50000"/>
              </a:spcBef>
              <a:buNone/>
            </a:pPr>
            <a:r>
              <a:rPr lang="en-GB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Push Disjunctions into Conjunctions</a:t>
            </a:r>
            <a:endParaRPr lang="en-GB" altLang="en-US" sz="2200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l" fontAlgn="base">
              <a:spcBef>
                <a:spcPct val="50000"/>
              </a:spcBef>
              <a:buNone/>
            </a:pPr>
            <a:r>
              <a:rPr lang="en-GB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		 ≡(a   c)  (~b   c) </a:t>
            </a:r>
            <a:endParaRPr lang="en-GB" altLang="en-US" sz="3145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l" fontAlgn="base">
              <a:spcBef>
                <a:spcPct val="50000"/>
              </a:spcBef>
              <a:buNone/>
            </a:pPr>
            <a:r>
              <a:rPr lang="en-GB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Hence (a   c)  (~b   c) is CNF of ((a  b)  c)</a:t>
            </a:r>
            <a:endParaRPr lang="en-GB" altLang="en-US" sz="2200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GB" altLang="en-US" sz="1500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4000" dirty="0">
                <a:latin typeface="Times New Roman" panose="02020603050405020304" pitchFamily="18" charset="0"/>
                <a:sym typeface="+mn-ea"/>
              </a:rPr>
              <a:t>Converting to CNF</a:t>
            </a:r>
            <a:endParaRPr lang="en-GB" altLang="en-US" sz="4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655" y="1095375"/>
            <a:ext cx="11478260" cy="5081905"/>
          </a:xfrm>
        </p:spPr>
        <p:txBody>
          <a:bodyPr/>
          <a:p>
            <a:pPr marL="0" indent="0" algn="l" fontAlgn="base">
              <a:lnSpc>
                <a:spcPct val="100000"/>
              </a:lnSpc>
              <a:spcBef>
                <a:spcPct val="50000"/>
              </a:spcBef>
              <a:buNone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Convert the following sentence to CNF:</a:t>
            </a:r>
            <a:endParaRPr lang="en-GB" altLang="en-US" sz="24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marL="457200" indent="-457200" algn="l" fontAlgn="base">
              <a:lnSpc>
                <a:spcPct val="100000"/>
              </a:lnSpc>
              <a:spcBef>
                <a:spcPct val="50000"/>
              </a:spcBef>
              <a:buAutoNum type="arabicPeriod"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Symbol" panose="05050102010706020507" pitchFamily="18" charset="2"/>
              </a:rPr>
              <a:t>(a  ((b  c) d))</a:t>
            </a:r>
            <a:endParaRPr lang="en-GB" altLang="en-US" sz="24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Symbol" panose="05050102010706020507" pitchFamily="18" charset="2"/>
            </a:endParaRPr>
          </a:p>
          <a:p>
            <a:pPr marL="457200" indent="-457200" algn="l" fontAlgn="base">
              <a:lnSpc>
                <a:spcPct val="100000"/>
              </a:lnSpc>
              <a:spcBef>
                <a:spcPct val="50000"/>
              </a:spcBef>
              <a:buClrTx/>
              <a:buSzTx/>
              <a:buAutoNum type="arabicPeriod"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P↔¬(¬P)</a:t>
            </a:r>
            <a:endParaRPr lang="en-GB" altLang="en-US" sz="2400" b="0" dirty="0">
              <a:solidFill>
                <a:srgbClr val="000000"/>
              </a:solidFill>
              <a:latin typeface="Times New Roman" panose="02020603050405020304" pitchFamily="18" charset="0"/>
              <a:cs typeface="+mn-ea"/>
              <a:sym typeface="Symbol" panose="05050102010706020507" pitchFamily="18" charset="2"/>
            </a:endParaRPr>
          </a:p>
          <a:p>
            <a:pPr marL="457200" indent="-457200" algn="l" fontAlgn="base">
              <a:lnSpc>
                <a:spcPct val="100000"/>
              </a:lnSpc>
              <a:spcBef>
                <a:spcPct val="50000"/>
              </a:spcBef>
              <a:buClrTx/>
              <a:buSzTx/>
              <a:buAutoNum type="arabicPeriod"/>
            </a:pP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A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↔(B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C</a:t>
            </a:r>
            <a:r>
              <a:rPr lang="en-GB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+mn-ea"/>
                <a:sym typeface="Symbol" panose="05050102010706020507" pitchFamily="18" charset="2"/>
              </a:rPr>
              <a:t>)</a:t>
            </a:r>
            <a:endParaRPr lang="en-GB" altLang="en-US" sz="2400" b="0" dirty="0">
              <a:solidFill>
                <a:srgbClr val="000000"/>
              </a:solidFill>
              <a:latin typeface="Times New Roman" panose="02020603050405020304" pitchFamily="18" charset="0"/>
              <a:cs typeface="+mn-ea"/>
              <a:sym typeface="Symbol" panose="05050102010706020507" pitchFamily="18" charset="2"/>
            </a:endParaRPr>
          </a:p>
          <a:p>
            <a:pPr marL="1257300" lvl="2" indent="-342900" algn="l" fontAlgn="base">
              <a:lnSpc>
                <a:spcPct val="100000"/>
              </a:lnSpc>
              <a:spcBef>
                <a:spcPct val="50000"/>
              </a:spcBef>
              <a:buAutoNum type="arabicPeriod"/>
            </a:pPr>
            <a:endParaRPr lang="en-GB" altLang="en-US" sz="24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GB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4000" dirty="0">
                <a:latin typeface="Times New Roman" panose="02020603050405020304" pitchFamily="18" charset="0"/>
                <a:sym typeface="+mn-ea"/>
              </a:rPr>
              <a:t>Converting to CNF</a:t>
            </a:r>
            <a:endParaRPr lang="en-GB" altLang="en-US" sz="4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080" y="1095375"/>
            <a:ext cx="11565890" cy="5081905"/>
          </a:xfrm>
        </p:spPr>
        <p:txBody>
          <a:bodyPr>
            <a:normAutofit fontScale="70000"/>
          </a:bodyPr>
          <a:p>
            <a:pPr marL="0" indent="0">
              <a:buFontTx/>
              <a:buNone/>
            </a:pPr>
            <a:r>
              <a:rPr lang="en-US" sz="343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Wumpus world is a simple world example to illustrate the worth of a knowledge-based agent and to represent knowledge representation.</a:t>
            </a:r>
            <a:endParaRPr lang="en-US" sz="343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FontTx/>
              <a:buNone/>
            </a:pPr>
            <a:r>
              <a:rPr lang="en-GB" altLang="en-US" sz="3285" b="0">
                <a:latin typeface="Times New Roman" panose="02020603050405020304" pitchFamily="18" charset="0"/>
                <a:cs typeface="Times New Roman" panose="02020603050405020304" pitchFamily="18" charset="0"/>
              </a:rPr>
              <a:t>The Wumpus world is a cave which has 4/4 rooms connected with passageways. So there are total 16 rooms which are connected with each other. </a:t>
            </a:r>
            <a:endParaRPr lang="en-GB" altLang="en-US" sz="3285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GB" altLang="en-US" sz="3285" b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knowledge-based agent who will go forward in this world. The cave has a room with a beast which is called Wumpus, who eats anyone who enters the room. </a:t>
            </a:r>
            <a:endParaRPr lang="en-GB" altLang="en-US" sz="3285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GB" altLang="en-US" sz="3285" b="0">
                <a:latin typeface="Times New Roman" panose="02020603050405020304" pitchFamily="18" charset="0"/>
                <a:cs typeface="Times New Roman" panose="02020603050405020304" pitchFamily="18" charset="0"/>
              </a:rPr>
              <a:t>The Wumpus can be shot by the agent, but the agent has a single arrow. In the Wumpus world, there are some Pits rooms which are bottomless, and if agent falls in Pits, then he will be stuck there forever.</a:t>
            </a:r>
            <a:endParaRPr lang="en-GB" altLang="en-US" sz="3285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GB" altLang="en-US" sz="3285" b="0">
                <a:latin typeface="Times New Roman" panose="02020603050405020304" pitchFamily="18" charset="0"/>
                <a:cs typeface="Times New Roman" panose="02020603050405020304" pitchFamily="18" charset="0"/>
              </a:rPr>
              <a:t>The exciting thing with this cave is that in one room there is a possibility of finding a heap of gold. So the agent goal is to find the gold and climb out the cave without fallen into Pits or eaten by Wumpus. The agent will get a reward if he comes out with gold, and he will get a penalty if eaten by Wumpus or falls in the pit.</a:t>
            </a:r>
            <a:endParaRPr lang="en-GB" altLang="en-US" sz="3285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9705"/>
            <a:ext cx="10515600" cy="796925"/>
          </a:xfrm>
        </p:spPr>
        <p:txBody>
          <a:bodyPr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Wumpus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World</a:t>
            </a:r>
            <a:endParaRPr lang="en-US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9085" y="1095375"/>
            <a:ext cx="11739880" cy="5081905"/>
          </a:xfrm>
        </p:spPr>
        <p:txBody>
          <a:bodyPr/>
          <a:p>
            <a:pPr marL="0" indent="0">
              <a:buNone/>
            </a:pPr>
            <a:r>
              <a:rPr lang="en-GB" altLang="en-US" sz="2600" b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is a sample diagram for representing the Wumpus world. It is showing some rooms with Pits, one room with Wumpus and one agent at (1, 1) square location of the world. </a:t>
            </a: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8255" y="2054860"/>
            <a:ext cx="6671945" cy="3960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265" y="1095375"/>
            <a:ext cx="11725910" cy="5081905"/>
          </a:xfrm>
        </p:spPr>
        <p:txBody>
          <a:bodyPr/>
          <a:p>
            <a:pPr algn="just">
              <a:lnSpc>
                <a:spcPct val="110000"/>
              </a:lnSpc>
              <a:spcBef>
                <a:spcPts val="1200"/>
              </a:spcBef>
              <a:buFont typeface="Bell MT" panose="02020503060305020303" pitchFamily="18" charset="0"/>
              <a:buChar char="–"/>
              <a:defRPr/>
            </a:pP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Most AI systems are made up of two basic parts</a:t>
            </a:r>
            <a:endParaRPr lang="en-US" sz="2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sz="25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Knowledge base: </a:t>
            </a:r>
            <a:r>
              <a:rPr lang="en-US" sz="25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facts about </a:t>
            </a: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objects</a:t>
            </a:r>
            <a:r>
              <a:rPr lang="en-US" sz="25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</a:t>
            </a: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chosen domain</a:t>
            </a:r>
            <a:endParaRPr lang="en-US" sz="2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sz="25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Inference mechanism(engine): </a:t>
            </a:r>
            <a:r>
              <a:rPr lang="en-US" sz="25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set of procedures</a:t>
            </a: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are used to examine</a:t>
            </a:r>
            <a:r>
              <a:rPr lang="en-US" sz="25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knowledge base</a:t>
            </a: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an orderly manner to </a:t>
            </a:r>
            <a:r>
              <a:rPr lang="en-US" sz="25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answer questions</a:t>
            </a: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sz="25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solve problems</a:t>
            </a: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</a:t>
            </a:r>
            <a:r>
              <a:rPr lang="en-US" sz="25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make decisions</a:t>
            </a: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within </a:t>
            </a: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domain</a:t>
            </a:r>
            <a:endParaRPr lang="en-US" sz="2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500" b="0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269240" y="1095375"/>
            <a:ext cx="11827510" cy="5081905"/>
          </a:xfrm>
        </p:spPr>
        <p:txBody>
          <a:bodyPr/>
          <a:p>
            <a:pPr marL="0" indent="0">
              <a:buNone/>
            </a:pP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also some components which can help the agent to navigate the cave. These components are given as follows:</a:t>
            </a: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</a:rPr>
              <a:t>A. The rooms adjacent to the Wumpus room are smelly, so that it would have some stench.</a:t>
            </a: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</a:rPr>
              <a:t>B. The room adjacent to PITs has a breeze, so if the agent reaches near to PIT, then he will perceive the breeze.</a:t>
            </a: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</a:rPr>
              <a:t>C. There will be glitter in the room if and only if the room has gold.</a:t>
            </a: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</a:rPr>
              <a:t>D. The Wumpus can be killed by the agent if the agent is facing to it, and Wumpus will emit a horrible scream which can be heard anywhere in the cave.</a:t>
            </a: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450" y="1095375"/>
            <a:ext cx="11609705" cy="508190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GB" altLang="en-US" sz="3430">
                <a:latin typeface="Times New Roman" panose="02020603050405020304" pitchFamily="18" charset="0"/>
                <a:cs typeface="Times New Roman" panose="02020603050405020304" pitchFamily="18" charset="0"/>
              </a:rPr>
              <a:t>Sensors:</a:t>
            </a:r>
            <a:endParaRPr lang="en-GB" altLang="en-US" sz="343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 The agent will perceive the stench if he is in the room adjacent to the Wumpus. (Not diagonally).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will perceive breeze if he is in the room directly adjacent to the Pit.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will perceive the glitter in the room where the gold is present.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will perceive the bump if he walks into a wall.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Wumpus is shot, it emits a horrible scream which can be perceived anywhere in the cave.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These percepts can be represented as five element list, in which we will have different indicators for each sensor.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    Example if agent perceives stench, breeze, but no glitter, no bump, and no scream then it can be represented as: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    [Stench, Breeze, None, None, None].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450" y="1168400"/>
            <a:ext cx="11595100" cy="5008880"/>
          </a:xfrm>
        </p:spPr>
        <p:txBody>
          <a:bodyPr>
            <a:normAutofit lnSpcReduction="20000"/>
          </a:bodyPr>
          <a:p>
            <a:pPr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Goal: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Agent wants to move to the square which holds Gold, grab it and come back to the original square and release it there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Initially agent could be at any of the square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marL="342900" indent="-342900" algn="l" fontAlgn="base">
              <a:lnSpc>
                <a:spcPct val="80000"/>
              </a:lnSpc>
              <a:spcBef>
                <a:spcPct val="20000"/>
              </a:spcBef>
              <a:buChar char="•"/>
            </a:pPr>
            <a:endParaRPr lang="en-US" altLang="en-US" sz="24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marL="0" indent="0" algn="l" fontAlgn="base">
              <a:lnSpc>
                <a:spcPct val="80000"/>
              </a:lnSpc>
              <a:spcBef>
                <a:spcPct val="20000"/>
              </a:spcBef>
              <a:buNone/>
            </a:pPr>
            <a:endParaRPr lang="en-US" altLang="en-US" sz="24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marL="342900" indent="-342900" algn="l" fontAlgn="base">
              <a:lnSpc>
                <a:spcPct val="80000"/>
              </a:lnSpc>
              <a:spcBef>
                <a:spcPct val="20000"/>
              </a:spcBef>
              <a:buChar char="•"/>
            </a:pPr>
            <a:endParaRPr lang="en-US" altLang="en-US" sz="24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marL="342900" indent="-342900" algn="l" fontAlgn="base">
              <a:lnSpc>
                <a:spcPct val="80000"/>
              </a:lnSpc>
              <a:spcBef>
                <a:spcPct val="20000"/>
              </a:spcBef>
              <a:buChar char="•"/>
            </a:pPr>
            <a:endParaRPr lang="en-US" altLang="en-US" sz="24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marL="342900" indent="-342900" algn="l" fontAlgn="base">
              <a:lnSpc>
                <a:spcPct val="80000"/>
              </a:lnSpc>
              <a:spcBef>
                <a:spcPct val="20000"/>
              </a:spcBef>
              <a:buChar char="•"/>
            </a:pPr>
            <a:endParaRPr lang="en-US" altLang="en-US" sz="24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Environment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0" dirty="0">
                <a:latin typeface="Times New Roman" panose="02020603050405020304" pitchFamily="18" charset="0"/>
                <a:sym typeface="+mn-ea"/>
              </a:rPr>
              <a:t>Squares adjacent to wumpus are smelly(stench)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0" dirty="0">
                <a:latin typeface="Times New Roman" panose="02020603050405020304" pitchFamily="18" charset="0"/>
                <a:sym typeface="+mn-ea"/>
              </a:rPr>
              <a:t>Squares adjacent to pit are breezy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0" dirty="0">
                <a:latin typeface="Times New Roman" panose="02020603050405020304" pitchFamily="18" charset="0"/>
                <a:sym typeface="+mn-ea"/>
              </a:rPr>
              <a:t>Glitter iff gold is in the same square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0" dirty="0">
                <a:latin typeface="Times New Roman" panose="02020603050405020304" pitchFamily="18" charset="0"/>
                <a:sym typeface="+mn-ea"/>
              </a:rPr>
              <a:t>Shooting kills wumpus if agent is facing to it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0" dirty="0">
                <a:latin typeface="Times New Roman" panose="02020603050405020304" pitchFamily="18" charset="0"/>
                <a:sym typeface="+mn-ea"/>
              </a:rPr>
              <a:t>Shooting uses up the only arrow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0" dirty="0">
                <a:latin typeface="Times New Roman" panose="02020603050405020304" pitchFamily="18" charset="0"/>
                <a:sym typeface="+mn-ea"/>
              </a:rPr>
              <a:t>Grabbing picks up gold if in same square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0" dirty="0">
                <a:latin typeface="Times New Roman" panose="02020603050405020304" pitchFamily="18" charset="0"/>
                <a:sym typeface="+mn-ea"/>
              </a:rPr>
              <a:t>Releasing drops the gold in same square</a:t>
            </a:r>
            <a:endParaRPr lang="en-US" altLang="en-US" sz="2400" b="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l" fontAlgn="base">
              <a:lnSpc>
                <a:spcPct val="80000"/>
              </a:lnSpc>
              <a:spcBef>
                <a:spcPct val="20000"/>
              </a:spcBef>
              <a:buChar char="•"/>
            </a:pPr>
            <a:endParaRPr lang="en-US" altLang="en-US" sz="2400" b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Practical Example (The Wompus world)</a:t>
            </a:r>
            <a:endParaRPr lang="en-GB" altLang="en-US" sz="4000"/>
          </a:p>
        </p:txBody>
      </p:sp>
      <p:pic>
        <p:nvPicPr>
          <p:cNvPr id="60421" name="Picture 4" descr="wumpus-wor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4980" y="2171700"/>
            <a:ext cx="2743200" cy="2339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265" y="1095375"/>
            <a:ext cx="11200130" cy="5081905"/>
          </a:xfrm>
        </p:spPr>
        <p:txBody>
          <a:bodyPr/>
          <a:p>
            <a:pPr algn="l" fontAlgn="base">
              <a:lnSpc>
                <a:spcPct val="8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Performance measure</a:t>
            </a:r>
            <a:endParaRPr lang="en-US" altLang="en-US" sz="2500" b="0" dirty="0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lvl="1" algn="l" fontAlgn="base">
              <a:lnSpc>
                <a:spcPct val="8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Grab gold has score of 1000, 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lvl="1" algn="l" fontAlgn="base">
              <a:lnSpc>
                <a:spcPct val="8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death by pits or wompus score -1000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lvl="1" algn="l" fontAlgn="base">
              <a:lnSpc>
                <a:spcPct val="8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using the arrow (shooting) score -10 and 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lvl="1" algn="l" fontAlgn="base">
              <a:lnSpc>
                <a:spcPct val="8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the rest ation score -1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l" fontAlgn="base">
              <a:lnSpc>
                <a:spcPct val="8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Sensors: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Stench, Breeze, Glitter, Bump, Scream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l" fontAlgn="base">
              <a:lnSpc>
                <a:spcPct val="8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Actuators: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turn left 90</a:t>
            </a:r>
            <a:r>
              <a:rPr lang="en-US" altLang="en-US" sz="2500" b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o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turn right 90</a:t>
            </a:r>
            <a:r>
              <a:rPr lang="en-US" altLang="en-US" sz="2500" b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o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Forward, Grab, Release, Shoot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§"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Practical Example (The Wompus world)</a:t>
            </a:r>
            <a:endParaRPr lang="en-GB" altLang="en-US" sz="4000"/>
          </a:p>
        </p:txBody>
      </p:sp>
      <p:pic>
        <p:nvPicPr>
          <p:cNvPr id="62469" name="Picture 4" descr="wumpus-wor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9645" y="3783965"/>
            <a:ext cx="2771775" cy="2247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fontAlgn="base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Characterization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342900" indent="-342900" algn="l" fontAlgn="base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en-US" altLang="en-US" sz="2500" b="0" u="sng" dirty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Fully</a:t>
            </a:r>
            <a:r>
              <a:rPr lang="en-US" altLang="en-US" sz="2500" b="0" u="sng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</a:t>
            </a:r>
            <a:r>
              <a:rPr lang="en-US" altLang="en-US" sz="2500" b="0" u="sng" dirty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Observable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No – only </a:t>
            </a:r>
            <a:r>
              <a:rPr lang="en-US" altLang="en-US" sz="25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local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perception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342900" indent="-342900" algn="l" fontAlgn="base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en-US" altLang="en-US" sz="2500" b="0" u="sng" dirty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Deterministic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Yes – outcomes exactly specified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342900" indent="-342900" algn="l" fontAlgn="base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en-US" altLang="en-US" sz="2500" b="0" u="sng" dirty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Episodic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No – sequential at the level of actions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342900" indent="-342900" algn="l" fontAlgn="base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en-US" altLang="en-US" sz="2500" b="0" u="sng" dirty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Static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 Yes – Wumpus and Pits do not move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342900" indent="-342900" algn="l" fontAlgn="base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en-US" altLang="en-US" sz="2500" b="0" u="sng" dirty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Discrete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Yes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342900" indent="-342900" algn="l" fontAlgn="base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en-US" altLang="en-US" sz="2500" b="0" u="sng" dirty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Single-agent?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Yes – Wumpus is essentially a natural feature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Practical Example (The Wompus world)</a:t>
            </a:r>
            <a:endParaRPr lang="en-GB" altLang="en-US" sz="4000"/>
          </a:p>
        </p:txBody>
      </p:sp>
      <p:pic>
        <p:nvPicPr>
          <p:cNvPr id="64517" name="Picture 4" descr="wumpus-wor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0" y="3913505"/>
            <a:ext cx="2771775" cy="2263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69240" y="1213485"/>
            <a:ext cx="7092315" cy="4963795"/>
          </a:xfrm>
        </p:spPr>
        <p:txBody>
          <a:bodyPr>
            <a:normAutofit lnSpcReduction="20000"/>
          </a:bodyPr>
          <a:p>
            <a:pPr marL="0" indent="0" algn="just" fontAlgn="base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Now we will explore the Wumpus world and will determine how the agent will find its goal by applying logical reasoning. </a:t>
            </a:r>
            <a:endParaRPr lang="en-US" altLang="en-US" sz="2400" b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marL="0" indent="0" algn="l" fontAlgn="base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Agent's First step: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marL="0" indent="0" algn="just" fontAlgn="base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en-US" sz="23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Initially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the agent is in the first room or on the square </a:t>
            </a:r>
            <a:r>
              <a:rPr lang="en-US" altLang="en-US" sz="23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[1,1]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and we already know that this</a:t>
            </a:r>
            <a:r>
              <a:rPr lang="en-US" altLang="en-US" sz="23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room is safe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for the </a:t>
            </a:r>
            <a:r>
              <a:rPr lang="en-US" altLang="en-US" sz="23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agent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so to represent on the below diagram (a) that room is safe we will add symbol OK. </a:t>
            </a:r>
            <a:endParaRPr lang="en-US" altLang="en-US" sz="23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marL="0" indent="0" algn="just" fontAlgn="base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Symbol 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 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is used to represent </a:t>
            </a:r>
            <a:r>
              <a:rPr lang="en-US" altLang="en-US" sz="23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agent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symbol 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B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for the </a:t>
            </a:r>
            <a:r>
              <a:rPr lang="en-US" altLang="en-US" sz="23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breeze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</a:t>
            </a:r>
            <a:r>
              <a:rPr lang="en-US" altLang="en-US" sz="2300" b="0" dirty="0">
                <a:latin typeface="Times New Roman" panose="02020603050405020304" pitchFamily="18" charset="0"/>
                <a:cs typeface="+mn-ea"/>
                <a:sym typeface="+mn-ea"/>
              </a:rPr>
              <a:t>symbol 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G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for </a:t>
            </a:r>
            <a:r>
              <a:rPr lang="en-US" altLang="en-US" sz="23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Glitter 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or </a:t>
            </a:r>
            <a:r>
              <a:rPr lang="en-US" altLang="en-US" sz="23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gold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</a:t>
            </a:r>
            <a:r>
              <a:rPr lang="en-US" altLang="en-US" sz="2300" b="0" dirty="0">
                <a:latin typeface="Times New Roman" panose="02020603050405020304" pitchFamily="18" charset="0"/>
                <a:cs typeface="+mn-ea"/>
                <a:sym typeface="+mn-ea"/>
              </a:rPr>
              <a:t>symbol 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V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for the </a:t>
            </a:r>
            <a:r>
              <a:rPr lang="en-US" altLang="en-US" sz="23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visited 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room, 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for </a:t>
            </a:r>
            <a:r>
              <a:rPr lang="en-US" altLang="en-US" sz="23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pits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</a:t>
            </a:r>
            <a:r>
              <a:rPr lang="en-US" altLang="en-US" sz="23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W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for </a:t>
            </a:r>
            <a:r>
              <a:rPr lang="en-US" altLang="en-US" sz="23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Wumpus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 </a:t>
            </a:r>
            <a:endParaRPr lang="en-US" altLang="en-US" sz="23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marL="0" indent="0" algn="just" fontAlgn="base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At Room [1,1] agent </a:t>
            </a:r>
            <a:r>
              <a:rPr lang="en-US" altLang="en-US" sz="23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does not 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feel any </a:t>
            </a:r>
            <a:r>
              <a:rPr lang="en-US" altLang="en-US" sz="23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breeze 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or any </a:t>
            </a:r>
            <a:r>
              <a:rPr lang="en-US" altLang="en-US" sz="23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Stench 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which means the </a:t>
            </a:r>
            <a:r>
              <a:rPr lang="en-US" altLang="en-US" sz="23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adjacent squares</a:t>
            </a:r>
            <a:r>
              <a:rPr lang="en-US" altLang="en-US" sz="23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are also OK.</a:t>
            </a:r>
            <a:endParaRPr lang="en-US" altLang="en-US" sz="23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dirty="0">
                <a:latin typeface="Times New Roman" panose="02020603050405020304" pitchFamily="18" charset="0"/>
                <a:sym typeface="+mn-ea"/>
              </a:rPr>
              <a:t>Exploring the Wumpus world:</a:t>
            </a:r>
            <a:endParaRPr lang="en-US" altLang="en-US" sz="3600" dirty="0"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58710" y="1811020"/>
            <a:ext cx="4562475" cy="3663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6870" y="1095375"/>
            <a:ext cx="11565255" cy="5081905"/>
          </a:xfrm>
        </p:spPr>
        <p:txBody>
          <a:bodyPr/>
          <a:p>
            <a:pPr marL="0" indent="0">
              <a:buNone/>
            </a:pPr>
            <a:r>
              <a:rPr lang="en-GB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Agent's second Step:</a:t>
            </a:r>
            <a:endParaRPr lang="en-GB" altLang="en-US" sz="24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agent needs to move forward, so it will either move to [1, 2], or [2,1].</a:t>
            </a:r>
            <a:endParaRPr lang="en-GB" altLang="en-US"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Let's suppose agent moves to the room [2, 1], at this room agent perceives some breeze which means Pit is around this room. The pit can be in [3, 1], or [2,2], so we will add symbol </a:t>
            </a:r>
            <a:r>
              <a:rPr lang="en-GB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P?</a:t>
            </a:r>
            <a:r>
              <a:rPr lang="en-GB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say that, is this </a:t>
            </a:r>
            <a:r>
              <a:rPr lang="en-GB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 </a:t>
            </a:r>
            <a:r>
              <a:rPr lang="en-GB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room?</a:t>
            </a:r>
            <a:endParaRPr lang="en-GB" altLang="en-US"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agent will stop and think and will not make any harmful move. </a:t>
            </a:r>
            <a:r>
              <a:rPr lang="en-GB" altLang="en-US" sz="24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agent will go back to the [1, 1] room</a:t>
            </a:r>
            <a:r>
              <a:rPr lang="en-GB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room [1,1], and [2,1] are visited by the agent, so we will use symbol </a:t>
            </a:r>
            <a:r>
              <a:rPr lang="en-GB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the visited squares.</a:t>
            </a:r>
            <a:endParaRPr lang="en-GB" altLang="en-US"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26060" y="1169670"/>
            <a:ext cx="7237730" cy="5007610"/>
          </a:xfrm>
        </p:spPr>
        <p:txBody>
          <a:bodyPr>
            <a:normAutofit fontScale="90000" lnSpcReduction="20000"/>
          </a:bodyPr>
          <a:p>
            <a:pPr marL="0" algn="just">
              <a:buClrTx/>
              <a:buSzTx/>
              <a:buNone/>
            </a:pPr>
            <a:r>
              <a:rPr lang="en-GB" altLang="en-US" sz="2665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Agent's third step:</a:t>
            </a:r>
            <a:endParaRPr lang="en-GB" altLang="en-US" sz="2665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665" b="0">
                <a:latin typeface="Times New Roman" panose="02020603050405020304" pitchFamily="18" charset="0"/>
                <a:cs typeface="Times New Roman" panose="02020603050405020304" pitchFamily="18" charset="0"/>
              </a:rPr>
              <a:t>At the third step, now agent will move to the room [1,2] which is OK. In the room [1,2] agent perceives a stench which means there must be a Wumpus nearby. </a:t>
            </a:r>
            <a:endParaRPr lang="en-GB" altLang="en-US" sz="2665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665" b="0">
                <a:latin typeface="Times New Roman" panose="02020603050405020304" pitchFamily="18" charset="0"/>
                <a:cs typeface="Times New Roman" panose="02020603050405020304" pitchFamily="18" charset="0"/>
              </a:rPr>
              <a:t>But Wumpus cannot be in the room [1,1] as by rules of the game, and also not in [2,2] (Agent had not detected any stench when he was at [2,1]). </a:t>
            </a:r>
            <a:endParaRPr lang="en-GB" altLang="en-US" sz="2665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665" b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agent infers that Wumpus is in the room [1,3], and in current state, there is no breeze which means in [2,2] there is no Pit and no Wumpus. So it is safe, and we will mark it OK, and the agent moves further in [2,2].</a:t>
            </a:r>
            <a:endParaRPr lang="en-GB" altLang="en-US" sz="2665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665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Agent's fourth step:</a:t>
            </a:r>
            <a:endParaRPr lang="en-GB" altLang="en-US" sz="2665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665" b="0">
                <a:latin typeface="Times New Roman" panose="02020603050405020304" pitchFamily="18" charset="0"/>
                <a:cs typeface="Times New Roman" panose="02020603050405020304" pitchFamily="18" charset="0"/>
              </a:rPr>
              <a:t>At room [2,2], here no stench and no breezes present so let's suppose agent decides to move to [2,3]. At room [2,3] agent perceives glitter, so it should grab the gold and climb out of the cave. </a:t>
            </a:r>
            <a:endParaRPr lang="en-GB" altLang="en-US" sz="2665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74280" y="1952625"/>
            <a:ext cx="4431665" cy="3638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7660" y="1095375"/>
            <a:ext cx="11624310" cy="5081905"/>
          </a:xfrm>
        </p:spPr>
        <p:txBody>
          <a:bodyPr/>
          <a:p>
            <a:pPr marL="0" indent="0">
              <a:buNone/>
            </a:pPr>
            <a:r>
              <a:rPr lang="en-GB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starts visiting from first square [1, 1], and we already know that this room is safe for the agent. To build a knowledge base for wumpus world, we will use some rules and atomic propositions. </a:t>
            </a:r>
            <a:endParaRPr lang="en-GB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We need symbol [i, j] for each location in the wumpus world, where i is for the location of rows, and j for column location.</a:t>
            </a:r>
            <a:endParaRPr lang="en-GB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 for Wumpus world</a:t>
            </a:r>
            <a:endParaRPr lang="en-GB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Picture 101"/>
          <p:cNvPicPr/>
          <p:nvPr/>
        </p:nvPicPr>
        <p:blipFill>
          <a:blip/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3797300" y="3066415"/>
            <a:ext cx="4276725" cy="2898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16205" y="1213485"/>
            <a:ext cx="7372985" cy="49637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Atomic proposition variable for Wumpus world: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300" b="0">
                <a:latin typeface="Times New Roman" panose="02020603050405020304" pitchFamily="18" charset="0"/>
                <a:cs typeface="Times New Roman" panose="02020603050405020304" pitchFamily="18" charset="0"/>
              </a:rPr>
              <a:t>Let Pi,j be true if there is a Pit in the room [i, j].</a:t>
            </a:r>
            <a:endParaRPr lang="en-GB" altLang="en-US" sz="23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300" b="0">
                <a:latin typeface="Times New Roman" panose="02020603050405020304" pitchFamily="18" charset="0"/>
                <a:cs typeface="Times New Roman" panose="02020603050405020304" pitchFamily="18" charset="0"/>
              </a:rPr>
              <a:t>Let Bi,j be true if agent perceives breeze in [i, j], (dead or alive).</a:t>
            </a:r>
            <a:endParaRPr lang="en-GB" altLang="en-US" sz="23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300" b="0">
                <a:latin typeface="Times New Roman" panose="02020603050405020304" pitchFamily="18" charset="0"/>
                <a:cs typeface="Times New Roman" panose="02020603050405020304" pitchFamily="18" charset="0"/>
              </a:rPr>
              <a:t>Let Wi,j be true if there is wumpus in the square[i, j].</a:t>
            </a:r>
            <a:endParaRPr lang="en-GB" altLang="en-US" sz="23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300" b="0">
                <a:latin typeface="Times New Roman" panose="02020603050405020304" pitchFamily="18" charset="0"/>
                <a:cs typeface="Times New Roman" panose="02020603050405020304" pitchFamily="18" charset="0"/>
              </a:rPr>
              <a:t>Let Si,j be true if agent perceives stench in the square [i, j].</a:t>
            </a:r>
            <a:endParaRPr lang="en-GB" altLang="en-US" sz="23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300" b="0">
                <a:latin typeface="Times New Roman" panose="02020603050405020304" pitchFamily="18" charset="0"/>
                <a:cs typeface="Times New Roman" panose="02020603050405020304" pitchFamily="18" charset="0"/>
              </a:rPr>
              <a:t>Let Vi,j be true if that square[i, j] is visited.</a:t>
            </a:r>
            <a:endParaRPr lang="en-GB" altLang="en-US" sz="23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300" b="0">
                <a:latin typeface="Times New Roman" panose="02020603050405020304" pitchFamily="18" charset="0"/>
                <a:cs typeface="Times New Roman" panose="02020603050405020304" pitchFamily="18" charset="0"/>
              </a:rPr>
              <a:t>Let Gi,j be true if there is gold (and glitter) in the square [i, j].</a:t>
            </a:r>
            <a:endParaRPr lang="en-GB" altLang="en-US" sz="23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300" b="0">
                <a:latin typeface="Times New Roman" panose="02020603050405020304" pitchFamily="18" charset="0"/>
                <a:cs typeface="Times New Roman" panose="02020603050405020304" pitchFamily="18" charset="0"/>
              </a:rPr>
              <a:t>Let OKi,j be true if the room is safe.</a:t>
            </a:r>
            <a:endParaRPr lang="en-GB" altLang="en-US" sz="23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3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Content Placeholder 10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26680" y="2223135"/>
            <a:ext cx="4340225" cy="2559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7726680" y="1213485"/>
            <a:ext cx="4305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GB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Some Propositional Rules for the wumpus world:</a:t>
            </a:r>
            <a:endParaRPr lang="en-GB" altLang="en-US" sz="24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860" y="1197610"/>
            <a:ext cx="10949940" cy="4979670"/>
          </a:xfrm>
        </p:spPr>
        <p:txBody>
          <a:bodyPr/>
          <a:p>
            <a:pPr marL="0" indent="0" algn="l" fontAlgn="base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The agent must be able to: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lvl="1" algn="l" fontAlgn="base"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Represent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states of the world, actions, etc.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lvl="1" algn="l" fontAlgn="base"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Incorporate new percepts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(facts and rules)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lvl="1" algn="l" fontAlgn="base"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Update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internal representations of the world</a:t>
            </a:r>
            <a:endParaRPr lang="en-US" altLang="en-US" sz="2500" b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lvl="1" algn="l" fontAlgn="base"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Deduce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hidden properties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of the world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lvl="1" algn="l" fontAlgn="base"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charset="0"/>
              <a:buChar char="§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Deduce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appropriate actions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Knowledge Bases Agent</a:t>
            </a:r>
            <a:endParaRPr lang="en-GB" altLang="en-US" sz="4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6695" y="1095375"/>
            <a:ext cx="11856085" cy="512572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GB" altLang="en-US" sz="2100" b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is the Simple KB for wumpus world when an agent moves from room [1, 1], to room [2,1]:</a:t>
            </a:r>
            <a:endParaRPr lang="en-GB" altLang="en-US" sz="21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1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1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1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1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100" b="0">
                <a:latin typeface="Times New Roman" panose="02020603050405020304" pitchFamily="18" charset="0"/>
                <a:cs typeface="Times New Roman" panose="02020603050405020304" pitchFamily="18" charset="0"/>
              </a:rPr>
              <a:t>Here in the </a:t>
            </a:r>
            <a:r>
              <a:rPr lang="en-GB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first row</a:t>
            </a:r>
            <a:r>
              <a:rPr lang="en-GB" altLang="en-US" sz="2100" b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 mentioned propositional variables for room[1,1], which is showing that room does not have wumpus(¬ W11), no stench (¬S11), no Pit(¬P11), no breeze(¬B11), no gold (¬G11), visited (V11), and the room is Safe(OK11).</a:t>
            </a:r>
            <a:endParaRPr lang="en-GB" altLang="en-US" sz="21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100" b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GB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second row</a:t>
            </a:r>
            <a:r>
              <a:rPr lang="en-GB" altLang="en-US" sz="2100" b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 mentioned propositional variables for room [1,2], which is showing that there is no wumpus, stench and breeze are unknown as an agent has not visited room [1,2], no Pit, not visited yet, and the room is safe.</a:t>
            </a:r>
            <a:endParaRPr lang="en-GB" altLang="en-US" sz="21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100" b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GB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third row</a:t>
            </a:r>
            <a:r>
              <a:rPr lang="en-GB" altLang="en-US" sz="2100" b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mentioned propositional variable for room[2,1], which is showing that there is no wumpus(¬ W21), no stench (¬S21), no Pit (¬P21), Perceives breeze(B21), no glitter(¬G21), visited (V21), and room is safe (OK21).</a:t>
            </a:r>
            <a:endParaRPr lang="en-GB" altLang="en-US" sz="21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106" name="Picture 105"/>
          <p:cNvPicPr/>
          <p:nvPr/>
        </p:nvPicPr>
        <p:blipFill>
          <a:blip/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2359025" y="1527175"/>
            <a:ext cx="6043295" cy="1594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5"/>
            <a:ext cx="10515600" cy="854075"/>
          </a:xfrm>
        </p:spPr>
        <p:txBody>
          <a:bodyPr/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that Wumpus is in the room (1,3) ?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15" y="1179195"/>
            <a:ext cx="11803380" cy="453580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prove that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wumpus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room (1, 3) using propositional rules which we have derived for the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wumpus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and using inference rule.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Modus Ponens with ¬S11 and R1:</a:t>
            </a:r>
            <a:endParaRPr 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firstly apply MP rule with R1 which is ¬S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→ ¬ W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^ ¬ W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^ ¬ W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¬S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which will give the output ¬ W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^ W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^ W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3672840"/>
            <a:ext cx="4876800" cy="2042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that Wumpus is in the room (1,3) cont’d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90" y="1202690"/>
            <a:ext cx="11833225" cy="4740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And-Elimination Rule:</a:t>
            </a:r>
            <a:endParaRPr 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And-elimination rule to ¬ W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∧ ¬ W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∧ ¬ W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will get three statements: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¬ W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¬ W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¬W</a:t>
            </a:r>
            <a:r>
              <a:rPr 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Modus Ponens to ¬S</a:t>
            </a:r>
            <a:r>
              <a:rPr lang="en-US" sz="2200" b="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2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R2:</a:t>
            </a:r>
            <a:endParaRPr lang="en-US" sz="22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Modus Ponens to ¬S</a:t>
            </a:r>
            <a:r>
              <a:rPr lang="en-US" sz="22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R2 which is ¬S</a:t>
            </a:r>
            <a:r>
              <a:rPr lang="en-US" sz="22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→ ¬ W</a:t>
            </a:r>
            <a:r>
              <a:rPr lang="en-US" sz="22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∧¬ W</a:t>
            </a:r>
            <a:r>
              <a:rPr lang="en-US" sz="22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∧ ¬ W</a:t>
            </a:r>
            <a:r>
              <a:rPr lang="en-US" sz="22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will give the Output as ¬ W</a:t>
            </a:r>
            <a:r>
              <a:rPr lang="en-US" sz="22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∧ ¬ W</a:t>
            </a:r>
            <a:r>
              <a:rPr lang="en-US" sz="22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∧¬ W</a:t>
            </a:r>
            <a:r>
              <a:rPr lang="en-US" sz="22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200" b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4264261"/>
            <a:ext cx="4114800" cy="1679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that Wumpus is in the room (1,3) cont’d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" y="1165225"/>
            <a:ext cx="11631930" cy="29946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en-US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And -Elimination rule:</a:t>
            </a:r>
            <a:endParaRPr lang="en-US" sz="25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again apply And-elimination rule to 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 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∧ ¬ 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∧¬ 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will get three statements:</a:t>
            </a:r>
            <a:endParaRPr lang="en-US" sz="25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¬ 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¬ 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¬ 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5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MP to S</a:t>
            </a:r>
            <a:r>
              <a:rPr lang="en-US" sz="25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R4:</a:t>
            </a:r>
            <a:endParaRPr lang="en-US" sz="25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Modus Ponens to 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which is 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→ 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∨. 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∨. 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∨.W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will get the output as 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∨ 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 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∨.W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5029" y="4344035"/>
            <a:ext cx="4876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that Wumpus is in the room (1,3) cont’d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115" y="1066800"/>
            <a:ext cx="11805285" cy="201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Unit resolution on W</a:t>
            </a:r>
            <a:r>
              <a:rPr lang="en-US" sz="25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 W</a:t>
            </a:r>
            <a:r>
              <a:rPr lang="en-US" sz="25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 W</a:t>
            </a:r>
            <a:r>
              <a:rPr lang="en-US" sz="25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∨W</a:t>
            </a:r>
            <a:r>
              <a:rPr lang="en-US" sz="25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¬ W</a:t>
            </a:r>
            <a:r>
              <a:rPr lang="en-US" sz="25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endParaRPr lang="en-US" sz="25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Unit resolution formula on W</a:t>
            </a:r>
            <a:r>
              <a:rPr lang="en-US" sz="25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 W</a:t>
            </a:r>
            <a:r>
              <a:rPr lang="en-US" sz="25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 W</a:t>
            </a:r>
            <a:r>
              <a:rPr lang="en-US" sz="25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∨W</a:t>
            </a:r>
            <a:r>
              <a:rPr lang="en-US" sz="25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¬ W</a:t>
            </a:r>
            <a:r>
              <a:rPr lang="en-US" sz="25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we will get W</a:t>
            </a:r>
            <a:r>
              <a:rPr lang="en-US" sz="25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 W</a:t>
            </a:r>
            <a:r>
              <a:rPr lang="en-US" sz="25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 W</a:t>
            </a:r>
            <a:r>
              <a:rPr lang="en-US" sz="25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8381" y="2935605"/>
            <a:ext cx="5657419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that Wumpus is in the room (1,3) cont’d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60" y="1205230"/>
            <a:ext cx="11474450" cy="13392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en-US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Unit resolution on W</a:t>
            </a:r>
            <a:r>
              <a:rPr lang="en-US" sz="25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 W</a:t>
            </a:r>
            <a:r>
              <a:rPr lang="en-US" sz="25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 W</a:t>
            </a:r>
            <a:r>
              <a:rPr lang="en-US" sz="25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¬ W</a:t>
            </a:r>
            <a:r>
              <a:rPr lang="en-US" sz="25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endParaRPr lang="en-US" sz="25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Unit resolution on 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 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 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will get 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5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 W</a:t>
            </a:r>
            <a:r>
              <a:rPr lang="en-US" sz="25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 output.</a:t>
            </a:r>
            <a:endParaRPr lang="en-US" sz="25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6200" y="2780665"/>
            <a:ext cx="5691000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6560" y="4648200"/>
            <a:ext cx="11475085" cy="13011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Unit Resolution on W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 W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¬ W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Unit resolution on 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∨ W</a:t>
            </a:r>
            <a:r>
              <a:rPr lang="en-US" sz="24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¬ W</a:t>
            </a:r>
            <a:r>
              <a:rPr lang="en-US" sz="24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will get 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 an output, hence it is proved that the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Wumpus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the room [1, 3].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that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Wumpus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the room (1,3) cont’d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6099" y="1721485"/>
            <a:ext cx="6457571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Wumpus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 cont’d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" y="1235075"/>
            <a:ext cx="11467465" cy="420560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in each case for which the agent draws a conclusion from the available information, that conclusion is 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guaranteed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correct if the available information is correct. This is a fundamental property of logical reasoning.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311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Lecture Outline</a:t>
            </a:r>
            <a:endParaRPr kumimoji="0" lang="en-US" sz="311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Limitations of Proposition Logic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Power of predicate logic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FOL function and predicate symbol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Syntax and semantics of FOPC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FOL sentence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Quantifier in FOL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Property of Quantifier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Free and bounded variable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indent="0">
              <a:buNone/>
            </a:pPr>
            <a:endParaRPr lang="en-GB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First order logic (FOL)</a:t>
            </a:r>
            <a:endParaRPr lang="en-GB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8940" y="1095375"/>
            <a:ext cx="11404600" cy="5081905"/>
          </a:xfrm>
        </p:spPr>
        <p:txBody>
          <a:bodyPr>
            <a:normAutofit/>
          </a:bodyPr>
          <a:p>
            <a:pPr algn="just">
              <a:spcBef>
                <a:spcPts val="600"/>
              </a:spcBef>
              <a:buFontTx/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Properties of Propositional Logic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Bell MT" panose="02020503060305020303" pitchFamily="18" charset="0"/>
              <a:buChar char="–"/>
            </a:pP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Propositional logic is </a:t>
            </a:r>
            <a:r>
              <a:rPr lang="en-US" sz="25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declarative</a:t>
            </a: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
Propositional logic allows partial/disjunctive/negated information</a:t>
            </a:r>
            <a:endParaRPr lang="en-US" sz="2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(unlike most data structures and databases)</a:t>
            </a:r>
            <a:endParaRPr lang="en-US" sz="2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Tx/>
              <a:buChar char="-"/>
            </a:pP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Propositional logic is </a:t>
            </a:r>
            <a:r>
              <a:rPr lang="en-US" sz="25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compositional</a:t>
            </a: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meaning of </a:t>
            </a:r>
            <a:r>
              <a:rPr lang="en-US" sz="2500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500" b="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1,1</a:t>
            </a: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sz="2500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500" b="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1,2</a:t>
            </a: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derived from meaning of </a:t>
            </a:r>
            <a:r>
              <a:rPr lang="en-US" sz="2500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500" b="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1,1</a:t>
            </a: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of </a:t>
            </a:r>
            <a:r>
              <a:rPr lang="en-US" sz="2500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500" b="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1,2</a:t>
            </a:r>
            <a:endParaRPr lang="en-US" sz="2500" b="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Tx/>
              <a:buChar char="-"/>
            </a:pP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Meaning in propositional logic is </a:t>
            </a:r>
            <a:r>
              <a:rPr lang="en-US" sz="25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context-independent</a:t>
            </a:r>
            <a:endParaRPr lang="en-US" sz="25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(unlike natural language, where meaning depends on context)</a:t>
            </a:r>
            <a:endParaRPr lang="en-US" sz="2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Tx/>
              <a:buChar char="-"/>
            </a:pPr>
            <a:r>
              <a:rPr lang="en-US" sz="25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Propositional logic has very limited expressive power</a:t>
            </a:r>
            <a:endParaRPr lang="en-US" sz="2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2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 Order Logic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880"/>
          </a:xfrm>
        </p:spPr>
        <p:txBody>
          <a:bodyPr/>
          <a:p>
            <a:pPr marL="342900" indent="-342900" algn="l" fontAlgn="base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Example of KB written in PROLOG</a:t>
            </a:r>
            <a:endParaRPr lang="en-US" altLang="en-US" sz="2500" b="0" dirty="0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algn="l" fontAlgn="base">
              <a:lnSpc>
                <a:spcPct val="8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FACTS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marL="742950" lvl="1" indent="-285750" algn="l" fontAlgn="base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female(azieb).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marL="742950" lvl="1" indent="-285750" algn="l" fontAlgn="base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male(melaku).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marL="742950" lvl="1" indent="-285750" algn="l" fontAlgn="base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female(selam).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marL="742950" lvl="1" indent="-285750" algn="l" fontAlgn="base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parent(melaku,selam).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marL="742950" lvl="1" indent="-285750" algn="l" fontAlgn="base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parent(azieb,selam).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marL="742950" lvl="1" indent="-285750" algn="l" fontAlgn="base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endParaRPr lang="en-US" altLang="en-US" sz="2400" b="0" dirty="0">
              <a:latin typeface="Times New Roman" panose="02020603050405020304" pitchFamily="18" charset="0"/>
            </a:endParaRPr>
          </a:p>
          <a:p>
            <a:pPr algn="l" fontAlgn="base">
              <a:lnSpc>
                <a:spcPct val="80000"/>
              </a:lnSpc>
              <a:spcBef>
                <a:spcPct val="20000"/>
              </a:spcBef>
              <a:buFont typeface="Wingdings" panose="05000000000000000000" charset="0"/>
              <a:buChar char="§"/>
            </a:pP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RULE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marL="742950" lvl="1" indent="-285750" algn="l" fontAlgn="base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father(X,Y):-male(X),parent(X,Y).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marL="742950" lvl="1" indent="-285750" algn="l" fontAlgn="base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mother(X,Y):-female(X),parent(X,Y).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marL="742950" lvl="1" indent="-285750" algn="l" fontAlgn="base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wife(X,Y):-parent(X,Z),parent(Y,Z).</a:t>
            </a:r>
            <a:endParaRPr lang="en-GB" altLang="en-US" sz="24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470" y="1095375"/>
            <a:ext cx="11590655" cy="5081905"/>
          </a:xfrm>
        </p:spPr>
        <p:txBody>
          <a:bodyPr>
            <a:normAutofit fontScale="90000"/>
          </a:bodyPr>
          <a:p>
            <a:pPr marL="0" lvl="1" indent="0" algn="just">
              <a:spcBef>
                <a:spcPts val="1600"/>
              </a:spcBef>
              <a:buNone/>
              <a:defRPr/>
            </a:pPr>
            <a:r>
              <a:rPr lang="en-US" sz="289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Propositional logic is a weak language(limitations) </a:t>
            </a:r>
            <a:endParaRPr lang="en-US" sz="289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1600"/>
              </a:spcBef>
              <a:buFontTx/>
              <a:buChar char="-"/>
              <a:defRPr/>
            </a:pPr>
            <a:r>
              <a:rPr lang="en-US" sz="289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Propositional logic quickly becomes impractical, even for very small worlds</a:t>
            </a:r>
            <a:endParaRPr lang="en-US" sz="289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600"/>
              </a:spcBef>
              <a:buFont typeface="Wingdings" panose="05000000000000000000" pitchFamily="2" charset="2"/>
              <a:buChar char="Ø"/>
              <a:defRPr/>
            </a:pPr>
            <a:r>
              <a:rPr lang="en-US" sz="289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 to identify “individuals” (e.g., Mary, 3)</a:t>
            </a:r>
            <a:endParaRPr lang="en-US" sz="289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600"/>
              </a:spcBef>
              <a:buFont typeface="Wingdings" panose="05000000000000000000" pitchFamily="2" charset="2"/>
              <a:buChar char="Ø"/>
              <a:defRPr/>
            </a:pPr>
            <a:r>
              <a:rPr lang="en-US" sz="289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Can’t directly talk about properties of individuals or relations between individuals (e.g., “Bill is tall”)</a:t>
            </a:r>
            <a:endParaRPr lang="en-US" sz="289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600"/>
              </a:spcBef>
              <a:buFont typeface="Wingdings" panose="05000000000000000000" pitchFamily="2" charset="2"/>
              <a:buChar char="Ø"/>
              <a:defRPr/>
            </a:pPr>
            <a:r>
              <a:rPr lang="en-US" sz="289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Generalizations, patterns, regularities can’t easily be represented (e.g., “all triangles have 3 sides”)</a:t>
            </a:r>
            <a:endParaRPr lang="en-US" sz="289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600"/>
              </a:spcBef>
              <a:buFont typeface="Wingdings" panose="05000000000000000000" pitchFamily="2" charset="2"/>
              <a:buChar char="Ø"/>
              <a:defRPr/>
            </a:pPr>
            <a:r>
              <a:rPr lang="en-US" sz="289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First-Order Logic (abbreviated FOL or FOPC) is expressive enough to concisely represent this kind of information </a:t>
            </a:r>
            <a:endParaRPr lang="en-US" sz="289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600"/>
              </a:spcBef>
              <a:buFont typeface="Wingdings" panose="05000000000000000000" pitchFamily="2" charset="2"/>
              <a:buChar char="Ø"/>
              <a:defRPr/>
            </a:pPr>
            <a:r>
              <a:rPr lang="en-US" sz="289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 adds relations, variables, and quantifiers, </a:t>
            </a:r>
            <a:endParaRPr lang="en-US" sz="289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9155" lvl="2" indent="-119380" algn="just">
              <a:spcBef>
                <a:spcPts val="1200"/>
              </a:spcBef>
              <a:buFontTx/>
              <a:buNone/>
              <a:defRPr/>
            </a:pPr>
            <a:endParaRPr lang="en-US" sz="3200" dirty="0">
              <a:latin typeface="Bell MT" panose="02020503060305020303" pitchFamily="18" charset="0"/>
            </a:endParaRPr>
          </a:p>
          <a:p>
            <a:pPr>
              <a:defRPr/>
            </a:pPr>
            <a:endParaRPr lang="en-US" sz="32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GB" altLang="en-US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 Order Logic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" y="1095375"/>
            <a:ext cx="11755755" cy="5081905"/>
          </a:xfrm>
        </p:spPr>
        <p:txBody>
          <a:bodyPr>
            <a:normAutofit fontScale="25000"/>
          </a:bodyPr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Char char="•"/>
              <a:defRPr/>
            </a:pP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Some of the </a:t>
            </a:r>
            <a:r>
              <a:rPr lang="en-US" sz="96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limitations </a:t>
            </a: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of prepositional logic includes</a:t>
            </a:r>
            <a:endParaRPr kumimoji="0" lang="en-US" sz="9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SzTx/>
              <a:buFontTx/>
              <a:buChar char="–"/>
              <a:defRPr/>
            </a:pPr>
            <a:r>
              <a:rPr lang="en-GB" altLang="en-US" sz="9600" kern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V</a:t>
            </a:r>
            <a:r>
              <a:rPr lang="en-US" sz="9600" kern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ery limited expressive power:</a:t>
            </a: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9600" b="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unlike </a:t>
            </a: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natural language, propositional logic has </a:t>
            </a:r>
            <a:r>
              <a:rPr lang="en-US" sz="9600" b="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very limited expressive power</a:t>
            </a:r>
            <a:endParaRPr kumimoji="0" lang="en-US" sz="9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Example cannot say </a:t>
            </a:r>
            <a:r>
              <a:rPr lang="en-US" sz="9600" kern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“pits cause breezes in adjacent squares”</a:t>
            </a: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except by writing one sentence for each square</a:t>
            </a:r>
            <a:endParaRPr kumimoji="0" lang="en-US" sz="9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Tx/>
              <a:buFontTx/>
              <a:buChar char="–"/>
              <a:defRPr/>
            </a:pPr>
            <a:r>
              <a:rPr lang="en-US" sz="9600" kern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It only represent declarative sentences</a:t>
            </a:r>
            <a:r>
              <a:rPr lang="en-US" sz="9600" b="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: </a:t>
            </a: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Propositional logic is </a:t>
            </a:r>
            <a:r>
              <a:rPr lang="en-US" sz="9600" b="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declarative </a:t>
            </a: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(sentence always have </a:t>
            </a:r>
            <a:r>
              <a:rPr lang="en-US" sz="96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truth value</a:t>
            </a: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)</a:t>
            </a:r>
            <a:endParaRPr kumimoji="0" lang="en-US" sz="9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Tx/>
              <a:buFontTx/>
              <a:buChar char="–"/>
              <a:defRPr/>
            </a:pPr>
            <a:r>
              <a:rPr lang="en-US" sz="9600" kern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Deals with only finite sentences</a:t>
            </a: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: propositional logic deals satisfactorily with </a:t>
            </a:r>
            <a:r>
              <a:rPr lang="en-US" sz="9600" b="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finite sentences</a:t>
            </a: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composed using </a:t>
            </a:r>
            <a:r>
              <a:rPr lang="en-US" sz="9600" b="0" i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not</a:t>
            </a:r>
            <a:r>
              <a:rPr lang="en-US" sz="96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sz="9600" b="0" i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and</a:t>
            </a:r>
            <a:r>
              <a:rPr lang="en-US" sz="96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sz="9600" b="0" i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or</a:t>
            </a:r>
            <a:r>
              <a:rPr lang="en-US" sz="96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sz="9600" b="0" i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if</a:t>
            </a:r>
            <a:r>
              <a:rPr lang="en-US" sz="96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. . . </a:t>
            </a:r>
            <a:r>
              <a:rPr lang="en-US" sz="9600" b="0" i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Then</a:t>
            </a:r>
            <a:r>
              <a:rPr lang="en-US" sz="96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sz="9600" b="0" i="1" kern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iff</a:t>
            </a:r>
            <a:endParaRPr kumimoji="0" lang="en-US" sz="96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e.g., if there are 3 students </a:t>
            </a:r>
            <a:r>
              <a:rPr lang="en-US" sz="96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A, B and C</a:t>
            </a:r>
            <a:endParaRPr kumimoji="0" lang="en-US" sz="96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96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taking	p </a:t>
            </a: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= “</a:t>
            </a:r>
            <a:r>
              <a:rPr lang="en-US" sz="96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has red hat”, </a:t>
            </a:r>
            <a:endParaRPr kumimoji="0" lang="en-US" sz="9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96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			q </a:t>
            </a: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= “</a:t>
            </a:r>
            <a:r>
              <a:rPr lang="en-US" sz="96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B </a:t>
            </a: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has red hat” and </a:t>
            </a:r>
            <a:endParaRPr kumimoji="0" lang="en-US" sz="9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96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			r </a:t>
            </a: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= “C has red hat”, </a:t>
            </a:r>
            <a:endParaRPr kumimoji="0" lang="en-US" sz="9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the formula </a:t>
            </a:r>
            <a:r>
              <a:rPr lang="en-US" sz="96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“</a:t>
            </a:r>
            <a:r>
              <a:rPr lang="en-US" sz="9600" i="1" kern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there exists a student with a red hat”</a:t>
            </a:r>
            <a:r>
              <a:rPr lang="en-US" sz="96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may be modeled</a:t>
            </a:r>
            <a:r>
              <a:rPr lang="en-US" sz="96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as </a:t>
            </a:r>
            <a:r>
              <a:rPr lang="en-US" sz="96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9600" i="1" kern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p</a:t>
            </a:r>
            <a:r>
              <a:rPr lang="en-US" sz="9600" i="1" kern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sz="9600" i="1" kern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q </a:t>
            </a:r>
            <a:r>
              <a:rPr lang="en-US" sz="9600" i="1" kern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9600" i="1" kern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 r.</a:t>
            </a:r>
            <a:endParaRPr kumimoji="0" lang="en-US" sz="9600" b="1" i="1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Propositional Logic Limitations</a:t>
            </a:r>
            <a:endParaRPr lang="en-GB" altLang="en-US" sz="4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" y="1095375"/>
            <a:ext cx="11886565" cy="5081905"/>
          </a:xfrm>
        </p:spPr>
        <p:txBody>
          <a:bodyPr>
            <a:normAutofit/>
          </a:bodyPr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SzTx/>
              <a:buFont typeface="Wingdings" panose="05000000000000000000" charset="0"/>
              <a:buChar char="§"/>
              <a:defRPr/>
            </a:pPr>
            <a:r>
              <a:rPr lang="en-GB" altLang="en-US" sz="25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O</a:t>
            </a:r>
            <a:r>
              <a:rPr lang="en-US" sz="25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n infinite models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this may require </a:t>
            </a: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infinite formulas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; 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</a:t>
            </a: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xample</a:t>
            </a:r>
            <a:r>
              <a:rPr lang="en-GB" alt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:-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sz="2500" kern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“</a:t>
            </a:r>
            <a:r>
              <a:rPr lang="en-US" sz="2500" i="1" kern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each natural number is even or odd</a:t>
            </a:r>
            <a:r>
              <a:rPr lang="en-US" sz="2500" kern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”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has to be translated as 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(</a:t>
            </a:r>
            <a:r>
              <a:rPr lang="en-US" sz="250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p</a:t>
            </a:r>
            <a:r>
              <a:rPr lang="en-US" sz="2500" kern="0" baseline="-2500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0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q</a:t>
            </a:r>
            <a:r>
              <a:rPr lang="en-US" sz="2500" kern="0" baseline="-2500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0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)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(</a:t>
            </a:r>
            <a:r>
              <a:rPr lang="en-US" sz="250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p</a:t>
            </a:r>
            <a:r>
              <a:rPr lang="en-US" sz="2500" kern="0" baseline="-2500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q</a:t>
            </a:r>
            <a:r>
              <a:rPr lang="en-US" sz="2500" kern="0" baseline="-2500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) 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(</a:t>
            </a:r>
            <a:r>
              <a:rPr lang="en-US" sz="250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p</a:t>
            </a:r>
            <a:r>
              <a:rPr lang="en-US" sz="2500" kern="0" baseline="-2500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q</a:t>
            </a:r>
            <a:r>
              <a:rPr lang="en-US" sz="2500" kern="0" baseline="-2500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) 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500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 …</a:t>
            </a:r>
            <a:endParaRPr kumimoji="0" lang="en-US" sz="25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		where</a:t>
            </a: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</a:t>
            </a:r>
            <a:r>
              <a:rPr lang="en-US" sz="2500" kern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0</a:t>
            </a: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,</a:t>
            </a:r>
            <a:r>
              <a:rPr lang="en-US" sz="250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</a:t>
            </a:r>
            <a:r>
              <a:rPr lang="en-US" sz="2500" i="1" kern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en-US" sz="250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,p</a:t>
            </a:r>
            <a:r>
              <a:rPr lang="en-US" sz="2500" i="1" kern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,… are  </a:t>
            </a:r>
            <a:r>
              <a:rPr lang="en-US" sz="25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even 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and  </a:t>
            </a:r>
            <a:r>
              <a:rPr lang="en-US" sz="250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q</a:t>
            </a: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0,</a:t>
            </a:r>
            <a:r>
              <a:rPr lang="en-US" sz="250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q1,q2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,… are </a:t>
            </a:r>
            <a:r>
              <a:rPr lang="en-US" sz="25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odd.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. 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Char char="–"/>
              <a:defRPr/>
            </a:pPr>
            <a:r>
              <a:rPr lang="en-GB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The</a:t>
            </a:r>
            <a:r>
              <a:rPr lang="en-GB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prepositional </a:t>
            </a:r>
            <a:r>
              <a:rPr lang="en-GB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logic</a:t>
            </a:r>
            <a:r>
              <a:rPr lang="en-GB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assumes the world consists of </a:t>
            </a:r>
            <a:r>
              <a:rPr lang="en-GB" sz="2500" kern="0" noProof="0" dirty="0" smtClean="0">
                <a:ln>
                  <a:noFill/>
                </a:ln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facts</a:t>
            </a:r>
            <a:r>
              <a:rPr lang="en-GB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.</a:t>
            </a:r>
            <a:endParaRPr kumimoji="0" lang="en-GB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Char char="–"/>
              <a:defRPr/>
            </a:pPr>
            <a:r>
              <a:rPr lang="en-GB" sz="25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Cannot express</a:t>
            </a:r>
            <a:r>
              <a:rPr lang="en-GB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the following:</a:t>
            </a:r>
            <a:endParaRPr kumimoji="0" lang="en-GB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defRPr/>
            </a:pPr>
            <a:r>
              <a:rPr lang="en-GB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		 All men are mortal</a:t>
            </a:r>
            <a:endParaRPr kumimoji="0" lang="en-GB" sz="25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Socrates is a man</a:t>
            </a:r>
            <a:endParaRPr kumimoji="0" lang="en-GB" sz="25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Therefore, Socrates is mortal</a:t>
            </a:r>
            <a:endParaRPr kumimoji="0" lang="en-GB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charset="0"/>
              <a:buChar char="§"/>
              <a:defRPr/>
            </a:pPr>
            <a:r>
              <a:rPr lang="en-GB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Propositional Logic</a:t>
            </a:r>
            <a:r>
              <a:rPr lang="en-GB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has thus</a:t>
            </a:r>
            <a:r>
              <a:rPr lang="en-GB" sz="25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limited expressive power</a:t>
            </a:r>
            <a:r>
              <a:rPr lang="en-GB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.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Tx/>
              <a:buFontTx/>
              <a:buNone/>
              <a:defRPr/>
            </a:pPr>
            <a:endParaRPr lang="en-GB" altLang="en-US" sz="25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Limitations….</a:t>
            </a:r>
            <a:endParaRPr lang="en-GB" altLang="en-US" sz="4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065" y="1095375"/>
            <a:ext cx="11482070" cy="5081905"/>
          </a:xfrm>
        </p:spPr>
        <p:txBody>
          <a:bodyPr>
            <a:normAutofit/>
          </a:bodyPr>
          <a:p>
            <a:pPr algn="just">
              <a:spcBef>
                <a:spcPts val="1200"/>
              </a:spcBef>
              <a:buFontTx/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Objects, Relations, Functions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27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Whereas propositional logic assumes world contains facts, first order logic (like natural language) assumes the world contains:  Objects, Relations, Functions.</a:t>
            </a:r>
            <a:endParaRPr lang="en-US" sz="27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200"/>
              </a:spcBef>
            </a:pPr>
            <a:r>
              <a:rPr lang="en-US" sz="27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Objects: </a:t>
            </a:r>
            <a:r>
              <a:rPr lang="en-US" sz="2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people, houses, numbers, theories, colors, football games, wars, centuries …</a:t>
            </a:r>
            <a:r>
              <a:rPr lang="en-US" sz="27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7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200"/>
              </a:spcBef>
            </a:pPr>
            <a:r>
              <a:rPr lang="en-US" sz="27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Relations: </a:t>
            </a:r>
            <a:r>
              <a:rPr lang="en-US" sz="2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red, round, multistoried, brother of, bigger than, inside, part of, has color, occurred after, owns, comes between,   …</a:t>
            </a:r>
            <a:endParaRPr lang="en-US" sz="27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200"/>
              </a:spcBef>
            </a:pPr>
            <a:r>
              <a:rPr lang="en-US" sz="27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Functions:</a:t>
            </a:r>
            <a:r>
              <a:rPr lang="en-US" sz="2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father of, best friend, second half of, one more than, beginning of …</a:t>
            </a:r>
            <a:endParaRPr lang="en-US" sz="27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7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 Order Logic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585" y="1095375"/>
            <a:ext cx="11498580" cy="5081905"/>
          </a:xfrm>
        </p:spPr>
        <p:txBody>
          <a:bodyPr>
            <a:normAutofit/>
          </a:bodyPr>
          <a:p>
            <a:pPr>
              <a:buFontTx/>
              <a:buChar char="-"/>
            </a:pPr>
            <a:r>
              <a:rPr lang="en-US" sz="27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Indeed, almost any assertion can be thought of as referring to objects and properties or relations. Some examples follow:</a:t>
            </a:r>
            <a:endParaRPr lang="en-US" sz="27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7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“One plus two equals three.”</a:t>
            </a:r>
            <a:endParaRPr lang="en-US" sz="27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7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Objects: one, two, three, one plus two; Relation: equals; Function: plus. (“One plus two” is a name for the object that is obtained by applying the function “plus” to the objects “one” and “two.” “Three” is another name for this object.)</a:t>
            </a:r>
            <a:endParaRPr lang="en-US" sz="27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7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“Squares neighboring the wumpus are smelly.”</a:t>
            </a:r>
            <a:endParaRPr lang="en-US" sz="27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7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Objects: wumpus, squares; Property: smelly; Relation: neighboring.</a:t>
            </a:r>
            <a:endParaRPr lang="en-US" sz="27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7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“Evil King John ruled England in 1200.”</a:t>
            </a:r>
            <a:endParaRPr lang="en-US" sz="27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7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Objects: John, England, 1200; Relation: ruled; Properties: evil, king.</a:t>
            </a:r>
            <a:endParaRPr lang="en-US" sz="27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7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Combining the best of formal and natural languages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marL="0" lvl="2" indent="0" algn="just">
              <a:spcBef>
                <a:spcPts val="1200"/>
              </a:spcBef>
              <a:buNone/>
              <a:defRPr/>
            </a:pPr>
            <a:r>
              <a:rPr lang="en-US" sz="2600" dirty="0" err="1">
                <a:sym typeface="+mn-ea"/>
              </a:rPr>
              <a:t>e.g.,“Every</a:t>
            </a:r>
            <a:r>
              <a:rPr lang="en-US" sz="2600" dirty="0">
                <a:sym typeface="+mn-ea"/>
              </a:rPr>
              <a:t> elephant is gray”: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sym typeface="+mn-ea"/>
              </a:rPr>
              <a:t> x (elephant(x) → gray(x))</a:t>
            </a:r>
            <a:endParaRPr lang="en-US" sz="2600" dirty="0"/>
          </a:p>
          <a:p>
            <a:pPr marL="0" lvl="2" indent="0" algn="just">
              <a:spcBef>
                <a:spcPts val="1200"/>
              </a:spcBef>
              <a:buNone/>
              <a:defRPr/>
            </a:pPr>
            <a:r>
              <a:rPr lang="en-US" sz="2600" dirty="0">
                <a:latin typeface="Bell MT" panose="02020503060305020303" pitchFamily="18" charset="0"/>
                <a:sym typeface="+mn-ea"/>
              </a:rPr>
              <a:t>“There is a white alligator”: </a:t>
            </a:r>
            <a:r>
              <a:rPr lang="en-US" sz="2600" dirty="0">
                <a:latin typeface="Bell MT" panose="02020503060305020303" pitchFamily="18" charset="0"/>
                <a:sym typeface="Symbol" panose="05050102010706020507" pitchFamily="18" charset="2"/>
              </a:rPr>
              <a:t></a:t>
            </a:r>
            <a:r>
              <a:rPr lang="en-US" sz="2600" dirty="0">
                <a:latin typeface="Bell MT" panose="02020503060305020303" pitchFamily="18" charset="0"/>
                <a:sym typeface="+mn-ea"/>
              </a:rPr>
              <a:t> x (alligator(X) ^ white(X))</a:t>
            </a:r>
            <a:endParaRPr lang="en-US" sz="2600" dirty="0">
              <a:latin typeface="Bell MT" panose="02020503060305020303" pitchFamily="18" charset="0"/>
            </a:endParaRPr>
          </a:p>
          <a:p>
            <a:pPr algn="just">
              <a:spcBef>
                <a:spcPts val="1200"/>
              </a:spcBef>
              <a:buFontTx/>
              <a:buChar char="-"/>
              <a:defRPr/>
            </a:pPr>
            <a:r>
              <a:rPr lang="en-US" sz="2600" dirty="0">
                <a:latin typeface="Bell MT" panose="02020503060305020303" pitchFamily="18" charset="0"/>
                <a:sym typeface="+mn-ea"/>
              </a:rPr>
              <a:t>Consider the problem of representing the following information: </a:t>
            </a:r>
            <a:endParaRPr lang="en-US" sz="2600" dirty="0">
              <a:latin typeface="Bell MT" panose="02020503060305020303" pitchFamily="18" charset="0"/>
            </a:endParaRP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latin typeface="Bell MT" panose="02020503060305020303" pitchFamily="18" charset="0"/>
                <a:sym typeface="+mn-ea"/>
              </a:rPr>
              <a:t>Every person is mortal. </a:t>
            </a:r>
            <a:endParaRPr lang="en-US" sz="2600" dirty="0">
              <a:latin typeface="Bell MT" panose="02020503060305020303" pitchFamily="18" charset="0"/>
            </a:endParaRP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latin typeface="Bell MT" panose="02020503060305020303" pitchFamily="18" charset="0"/>
                <a:sym typeface="+mn-ea"/>
              </a:rPr>
              <a:t>Confucius is a person. </a:t>
            </a:r>
            <a:endParaRPr lang="en-US" sz="2600" dirty="0">
              <a:latin typeface="Bell MT" panose="02020503060305020303" pitchFamily="18" charset="0"/>
            </a:endParaRP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latin typeface="Bell MT" panose="02020503060305020303" pitchFamily="18" charset="0"/>
                <a:sym typeface="+mn-ea"/>
              </a:rPr>
              <a:t>Confucius is mortal. </a:t>
            </a:r>
            <a:endParaRPr lang="en-US" sz="2600" dirty="0">
              <a:latin typeface="Bell MT" panose="02020503060305020303" pitchFamily="18" charset="0"/>
            </a:endParaRPr>
          </a:p>
          <a:p>
            <a:pPr algn="just">
              <a:spcBef>
                <a:spcPts val="1200"/>
              </a:spcBef>
              <a:buFontTx/>
              <a:buChar char="-"/>
              <a:defRPr/>
            </a:pPr>
            <a:r>
              <a:rPr lang="en-US" sz="2600" dirty="0">
                <a:latin typeface="Bell MT" panose="02020503060305020303" pitchFamily="18" charset="0"/>
                <a:sym typeface="+mn-ea"/>
              </a:rPr>
              <a:t>How can these sentences be represented so that we can infer the third sentence from the first two? </a:t>
            </a:r>
            <a:endParaRPr lang="en-US" sz="2600" dirty="0">
              <a:latin typeface="Bell MT" panose="02020503060305020303" pitchFamily="18" charset="0"/>
            </a:endParaRPr>
          </a:p>
          <a:p>
            <a:pPr marL="0" indent="0" algn="just">
              <a:spcBef>
                <a:spcPts val="1200"/>
              </a:spcBef>
              <a:buNone/>
              <a:defRPr/>
            </a:pPr>
            <a:endParaRPr lang="en-US" sz="26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GB" altLang="en-US" sz="26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9925" y="1095375"/>
            <a:ext cx="11205210" cy="5081905"/>
          </a:xfrm>
        </p:spPr>
        <p:txBody>
          <a:bodyPr>
            <a:normAutofit/>
          </a:bodyPr>
          <a:p>
            <a:pPr marL="0" indent="0" algn="just">
              <a:buNone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Example….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PL we have to create propositional symbols to stand for all or part of each sentence. For example, we might have: P = “person”; Q = “mortal”; R = “Confucius” 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  the above 3 sentences are represented as: P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Q; R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P;  R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Q 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Although the third sentence is entailed by the first two, we needed an explicit symbol, R, to represent an individual, Confucius, who is a member of the classes “person” and “mortal”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represent other individuals we must introduce separate symbols for each one, with some way to represent the fact that all individuals who are “people” are also “mortal”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7815" y="1095375"/>
            <a:ext cx="11740515" cy="5081905"/>
          </a:xfrm>
        </p:spPr>
        <p:txBody>
          <a:bodyPr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Equivalent names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sz="2500" b="0" kern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Predicate logic 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sz="2500" b="0" kern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First Order Logic (FOL)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sz="2500" b="0" kern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First Order Predicate Calculus (FOPC).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sz="2500" b="0" i="1" kern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Predicate logic</a:t>
            </a:r>
            <a:r>
              <a:rPr lang="en-US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is an 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extension 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of 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propositional logic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using variables for </a:t>
            </a:r>
            <a:r>
              <a:rPr lang="en-US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objects</a:t>
            </a:r>
            <a:endParaRPr kumimoji="0" lang="en-US" sz="25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It is much </a:t>
            </a:r>
            <a:r>
              <a:rPr lang="en-US" sz="2500" b="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richer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and </a:t>
            </a:r>
            <a:r>
              <a:rPr lang="en-US" sz="2500" b="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complex</a:t>
            </a:r>
            <a:r>
              <a:rPr lang="en-US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than propositional logic.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500" b="0" i="1" kern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Predicate logic</a:t>
            </a:r>
            <a:r>
              <a:rPr lang="en-US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has </a:t>
            </a:r>
            <a:r>
              <a:rPr lang="en-US" sz="2500" b="0" i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complex expressive power</a:t>
            </a:r>
            <a:endParaRPr kumimoji="0" lang="en-US" sz="25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e.g.,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If   </a:t>
            </a:r>
            <a:r>
              <a:rPr lang="en-US" sz="2500" b="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represents  a natural number, then </a:t>
            </a:r>
            <a:r>
              <a:rPr lang="en-US" sz="2500" b="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“each natural number is</a:t>
            </a:r>
            <a:r>
              <a:rPr lang="en-US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b="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even or </a:t>
            </a:r>
            <a:r>
              <a:rPr lang="en-GB" altLang="en-US" sz="2500" b="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o</a:t>
            </a:r>
            <a:r>
              <a:rPr lang="en-US" sz="2500" b="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dd”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”;may be written shortly as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500" b="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500" b="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x(E(x) </a:t>
            </a:r>
            <a:r>
              <a:rPr lang="en-US" sz="2500" b="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sz="2500" b="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O(x))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where </a:t>
            </a:r>
            <a:r>
              <a:rPr lang="en-US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(</a:t>
            </a:r>
            <a:r>
              <a:rPr lang="en-US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) = 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“</a:t>
            </a:r>
            <a:r>
              <a:rPr lang="en-US" sz="2500" b="0" i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is even”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and </a:t>
            </a:r>
            <a:r>
              <a:rPr lang="en-US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O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(</a:t>
            </a:r>
            <a:r>
              <a:rPr lang="en-US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) = 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“</a:t>
            </a:r>
            <a:r>
              <a:rPr lang="en-US" sz="2500" b="0" i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is odd”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indent="0">
              <a:buNone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10515600" cy="765810"/>
          </a:xfrm>
        </p:spPr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Predicate Logic power</a:t>
            </a:r>
            <a:endParaRPr lang="en-GB" altLang="en-US" sz="4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3845" y="1095375"/>
            <a:ext cx="11726545" cy="5081905"/>
          </a:xfrm>
        </p:spPr>
        <p:txBody>
          <a:bodyPr>
            <a:normAutofit/>
          </a:bodyPr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sz="250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Function symbols</a:t>
            </a:r>
            <a:r>
              <a:rPr lang="en-US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are </a:t>
            </a:r>
            <a:r>
              <a:rPr lang="en-US" sz="2500" b="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symbols </a:t>
            </a:r>
            <a:r>
              <a:rPr lang="en-US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that takes </a:t>
            </a:r>
            <a:r>
              <a:rPr lang="en-US" sz="2500" b="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argument </a:t>
            </a:r>
            <a:r>
              <a:rPr lang="en-US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as a </a:t>
            </a:r>
            <a:r>
              <a:rPr lang="en-US" sz="2500" b="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set of terms </a:t>
            </a:r>
            <a:r>
              <a:rPr lang="en-US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(variables, constant, functions) that </a:t>
            </a:r>
            <a:r>
              <a:rPr lang="en-US" sz="250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represents </a:t>
            </a:r>
            <a:r>
              <a:rPr lang="en-US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sz="2500" b="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new object</a:t>
            </a:r>
            <a:endParaRPr kumimoji="0" lang="en-US" sz="25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Father(John) </a:t>
            </a:r>
            <a:endParaRPr kumimoji="0" lang="en-US" sz="25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Sucessor(X)</a:t>
            </a:r>
            <a:endParaRPr kumimoji="0" lang="en-US" sz="25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Sucessor(Sucessor(2))</a:t>
            </a:r>
            <a:endParaRPr kumimoji="0" lang="en-US" sz="25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50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sz="25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predicate</a:t>
            </a:r>
            <a:r>
              <a:rPr lang="en-US" sz="250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symbols</a:t>
            </a:r>
            <a:r>
              <a:rPr lang="en-US" sz="250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is a symbol which </a:t>
            </a:r>
            <a:r>
              <a:rPr lang="en-US" sz="2500" b="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describes </a:t>
            </a:r>
            <a:r>
              <a:rPr lang="en-US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sz="2500" i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relation</a:t>
            </a:r>
            <a:r>
              <a:rPr lang="en-US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between </a:t>
            </a:r>
            <a:r>
              <a:rPr lang="en-US" sz="250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objects</a:t>
            </a:r>
            <a:r>
              <a:rPr lang="en-US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or </a:t>
            </a:r>
            <a:r>
              <a:rPr lang="en-US" sz="2500" b="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property of an object</a:t>
            </a:r>
            <a:endParaRPr kumimoji="0" lang="en-US" sz="25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Father(solomon, gizaw)</a:t>
            </a:r>
            <a:endParaRPr kumimoji="0" lang="en-US" sz="25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Male(teshome)</a:t>
            </a:r>
            <a:endParaRPr kumimoji="0" lang="en-US" sz="25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5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FOL function and predicate symbols</a:t>
            </a:r>
            <a:endParaRPr lang="en-GB" altLang="en-US" sz="4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825" y="1033145"/>
            <a:ext cx="11886565" cy="5144135"/>
          </a:xfrm>
        </p:spPr>
        <p:txBody>
          <a:bodyPr>
            <a:no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3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Represent the statement “</a:t>
            </a:r>
            <a:r>
              <a:rPr lang="en-US" sz="2300" b="0" kern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Not all birds can fly</a:t>
            </a:r>
            <a:r>
              <a:rPr lang="en-US" sz="23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”</a:t>
            </a:r>
            <a:endParaRPr kumimoji="0" 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3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	   	Let </a:t>
            </a:r>
            <a:r>
              <a:rPr lang="en-US" sz="230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B</a:t>
            </a:r>
            <a:r>
              <a:rPr lang="en-US" sz="23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(</a:t>
            </a:r>
            <a:r>
              <a:rPr lang="en-US" sz="230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3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)</a:t>
            </a:r>
            <a:r>
              <a:rPr lang="en-US" sz="23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denotes “</a:t>
            </a:r>
            <a:r>
              <a:rPr lang="en-US" sz="2300" i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3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3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is a bird.” </a:t>
            </a:r>
            <a:endParaRPr kumimoji="0" 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3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    	Let </a:t>
            </a:r>
            <a:r>
              <a:rPr lang="en-US" sz="23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F(x)</a:t>
            </a:r>
            <a:r>
              <a:rPr lang="en-US" sz="23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: denotes “</a:t>
            </a:r>
            <a:r>
              <a:rPr lang="en-US" sz="2300" i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3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3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can fly”; </a:t>
            </a:r>
            <a:endParaRPr kumimoji="0" 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3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		 </a:t>
            </a:r>
            <a:r>
              <a:rPr lang="en-US" sz="230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~(</a:t>
            </a:r>
            <a:r>
              <a:rPr lang="en-US" sz="230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30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x (B(x) </a:t>
            </a:r>
            <a:r>
              <a:rPr lang="en-US" sz="230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sz="230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F(x)))</a:t>
            </a:r>
            <a:endParaRPr kumimoji="0" lang="en-US" sz="2300" b="1" i="1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3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		Does this equivalent to </a:t>
            </a:r>
            <a:endParaRPr kumimoji="0" 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3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		</a:t>
            </a:r>
            <a:r>
              <a:rPr lang="en-US" sz="2300" i="1" kern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x (B(x)  F(x))</a:t>
            </a:r>
            <a:r>
              <a:rPr lang="en-US" sz="23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3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sz="2300" kern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some birds couldn’t fly</a:t>
            </a:r>
            <a:endParaRPr kumimoji="0" lang="en-US" sz="2300" b="1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Represent the statement “</a:t>
            </a:r>
            <a:r>
              <a:rPr lang="en-US" sz="230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All men are mortal</a:t>
            </a:r>
            <a:r>
              <a:rPr 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. </a:t>
            </a:r>
            <a:r>
              <a:rPr lang="en-US" sz="230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Socrates is man</a:t>
            </a:r>
            <a:r>
              <a:rPr 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. Therefore, </a:t>
            </a:r>
            <a:r>
              <a:rPr lang="en-US" sz="230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Socrates is  Mortal</a:t>
            </a:r>
            <a:r>
              <a:rPr 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” </a:t>
            </a:r>
            <a:endParaRPr kumimoji="0" lang="en-US" sz="23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Let:</a:t>
            </a:r>
            <a:r>
              <a:rPr lang="en-GB" alt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GB" alt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300" i="1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H</a:t>
            </a:r>
            <a:r>
              <a:rPr 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(</a:t>
            </a:r>
            <a:r>
              <a:rPr lang="en-US" sz="2300" i="1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) denotes “</a:t>
            </a:r>
            <a:r>
              <a:rPr lang="en-US" sz="2300" i="1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300" i="1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is man”;  </a:t>
            </a:r>
            <a:endParaRPr kumimoji="0" lang="en-US" sz="23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		</a:t>
            </a:r>
            <a:r>
              <a:rPr lang="en-US" sz="2300" i="1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M</a:t>
            </a:r>
            <a:r>
              <a:rPr 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(</a:t>
            </a:r>
            <a:r>
              <a:rPr lang="en-US" sz="2300" i="1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) denotes  “</a:t>
            </a:r>
            <a:r>
              <a:rPr lang="en-US" sz="23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is mortal ”, and </a:t>
            </a:r>
            <a:r>
              <a:rPr lang="en-US" sz="2300" i="1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 </a:t>
            </a:r>
            <a:r>
              <a:rPr 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denotes  Socrates; </a:t>
            </a:r>
            <a:endParaRPr kumimoji="0" lang="en-US" sz="23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    The statement (2)  may be described as:</a:t>
            </a:r>
            <a:endParaRPr kumimoji="0" lang="en-US" sz="23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3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       </a:t>
            </a:r>
            <a:r>
              <a:rPr lang="en-US" sz="23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3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300" i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3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(</a:t>
            </a:r>
            <a:r>
              <a:rPr lang="en-US" sz="2300" i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H</a:t>
            </a:r>
            <a:r>
              <a:rPr lang="en-US" sz="23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(</a:t>
            </a:r>
            <a:r>
              <a:rPr lang="en-US" sz="2300" i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3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) </a:t>
            </a:r>
            <a:r>
              <a:rPr lang="en-US" sz="23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3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300" i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M</a:t>
            </a:r>
            <a:r>
              <a:rPr lang="en-US" sz="23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(</a:t>
            </a:r>
            <a:r>
              <a:rPr lang="en-US" sz="2300" i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3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)), </a:t>
            </a:r>
            <a:r>
              <a:rPr lang="en-US" sz="2300" i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H</a:t>
            </a:r>
            <a:r>
              <a:rPr lang="en-US" sz="23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(</a:t>
            </a:r>
            <a:r>
              <a:rPr lang="en-US" sz="2300" i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s</a:t>
            </a:r>
            <a:r>
              <a:rPr lang="en-US" sz="23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) |- </a:t>
            </a:r>
            <a:r>
              <a:rPr lang="en-US" sz="2300" i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M</a:t>
            </a:r>
            <a:r>
              <a:rPr lang="en-US" sz="23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(</a:t>
            </a:r>
            <a:r>
              <a:rPr lang="en-US" sz="2300" i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s</a:t>
            </a:r>
            <a:r>
              <a:rPr lang="en-US" sz="23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)</a:t>
            </a:r>
            <a:endParaRPr kumimoji="0" lang="en-US" sz="2300" b="1" i="0" u="none" strike="noStrike" kern="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indent="0">
              <a:buNone/>
            </a:pPr>
            <a:endParaRPr kumimoji="0" lang="en-US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51130"/>
            <a:ext cx="10515600" cy="882650"/>
          </a:xfrm>
        </p:spPr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Example1</a:t>
            </a:r>
            <a:endParaRPr lang="en-GB" alt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005" y="1095375"/>
            <a:ext cx="11885930" cy="5081905"/>
          </a:xfrm>
        </p:spPr>
        <p:txBody>
          <a:bodyPr>
            <a:noAutofit/>
          </a:bodyPr>
          <a:p>
            <a:pPr algn="l" fontAlgn="base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The above example consider </a:t>
            </a:r>
            <a:r>
              <a:rPr lang="en-US" altLang="en-US" sz="2500" b="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 world of human beings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and their relationships (gender, parent, etc). The complete representation of such information is state representation</a:t>
            </a:r>
            <a:r>
              <a:rPr lang="en-GB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</a:t>
            </a:r>
            <a:endParaRPr lang="en-GB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algn="l" fontAlgn="base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Agent should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incorporate new percept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like if necessary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457200" lvl="1" indent="457200" algn="l" fontAlgn="base">
              <a:spcBef>
                <a:spcPct val="20000"/>
              </a:spcBef>
              <a:buFontTx/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father(Kebede, selam).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marL="457200" lvl="1" indent="457200" algn="l" fontAlgn="base">
              <a:spcBef>
                <a:spcPct val="20000"/>
              </a:spcBef>
              <a:buFontTx/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Mother(Tsehay, selam).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457200" lvl="1" indent="457200" algn="l" fontAlgn="base">
              <a:spcBef>
                <a:spcPct val="20000"/>
              </a:spcBef>
              <a:buFontTx/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Male(kebede).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l" fontAlgn="base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Agent should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update internal representation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of the world. 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0" indent="0" algn="l" fontAlgn="base"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For example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, if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died(melaku)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is given we should  modify any fact that tells us about live history about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melaku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l" fontAlgn="base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The agent should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deduce hidden portion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of the world like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azieb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and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selam 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are </a:t>
            </a:r>
            <a:r>
              <a:rPr lang="en-US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beautiful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</a:t>
            </a:r>
            <a:endParaRPr lang="en-US" altLang="en-US" sz="2500" b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algn="l" fontAlgn="base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Deduce appropriate action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to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query</a:t>
            </a: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 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609600" indent="-609600" algn="l" fontAlgn="base">
              <a:spcBef>
                <a:spcPct val="20000"/>
              </a:spcBef>
              <a:buNone/>
            </a:pPr>
            <a:r>
              <a:rPr lang="en-US" altLang="en-US" sz="25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	For example, for the query is aster beautiful? The agent will say yes or no.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500" b="0" dirty="0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Example</a:t>
            </a:r>
            <a:endParaRPr lang="en-GB" altLang="en-US" sz="4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6100" y="1095375"/>
            <a:ext cx="11332210" cy="5081905"/>
          </a:xfrm>
        </p:spPr>
        <p:txBody>
          <a:bodyPr>
            <a:normAutofit/>
          </a:bodyPr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r>
              <a:rPr lang="en-GB" sz="250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Sentence </a:t>
            </a:r>
            <a:r>
              <a:rPr lang="en-GB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</a:t>
            </a:r>
            <a:r>
              <a:rPr lang="en-GB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: Atomic Sentence  Sentence </a:t>
            </a:r>
            <a:r>
              <a:rPr lang="en-GB" sz="2500" b="0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Connective </a:t>
            </a:r>
            <a:r>
              <a:rPr lang="en-GB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Sentence  Quantifier Variable,… Sentence ~ Sentence     (Sentence)</a:t>
            </a:r>
            <a:r>
              <a:rPr lang="en-GB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endParaRPr kumimoji="0" lang="en-GB" sz="25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r>
              <a:rPr lang="en-GB" sz="250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AtomicSentence</a:t>
            </a:r>
            <a:r>
              <a:rPr lang="en-GB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: Predicate(Term</a:t>
            </a:r>
            <a:r>
              <a:rPr lang="en-GB" sz="2500" b="0" kern="0" baseline="-250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GB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, Term2,…,Term</a:t>
            </a:r>
            <a:r>
              <a:rPr lang="en-GB" sz="2500" b="0" kern="0" baseline="-250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GB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)Term = Term</a:t>
            </a:r>
            <a:endParaRPr kumimoji="0" lang="en-GB" sz="25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660400" marR="0" lvl="0" indent="-660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500" kern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Term</a:t>
            </a:r>
            <a:r>
              <a:rPr lang="en-GB" sz="2500" kern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:  	</a:t>
            </a:r>
            <a:r>
              <a:rPr lang="en-GB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 Function(Term,…)</a:t>
            </a:r>
            <a:r>
              <a:rPr lang="en-GB" sz="250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 Constant  Variable  </a:t>
            </a:r>
            <a:endParaRPr kumimoji="0" lang="en-GB" sz="25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660400" marR="0" lvl="0" indent="-660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500" kern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Connective :</a:t>
            </a:r>
            <a:r>
              <a:rPr lang="en-GB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	       </a:t>
            </a:r>
            <a:endParaRPr kumimoji="0" lang="en-GB" sz="25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660400" marR="0" lvl="0" indent="-660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500" kern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Quantifier  :</a:t>
            </a:r>
            <a:r>
              <a:rPr lang="en-GB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	   </a:t>
            </a:r>
            <a:endParaRPr kumimoji="0" lang="en-GB" sz="25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660400" marR="0" lvl="0" indent="-660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500" kern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Constant  :</a:t>
            </a:r>
            <a:r>
              <a:rPr lang="en-GB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A  X</a:t>
            </a:r>
            <a:r>
              <a:rPr lang="en-GB" sz="2500" b="0" kern="0" baseline="-2500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GB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 KingJohn  ... </a:t>
            </a:r>
            <a:endParaRPr kumimoji="0" lang="en-GB" sz="25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660400" marR="0" lvl="0" indent="-660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500" kern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Variable  :</a:t>
            </a:r>
            <a:r>
              <a:rPr lang="en-GB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	a   x  s  …</a:t>
            </a:r>
            <a:endParaRPr kumimoji="0" lang="en-GB" sz="25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660400" marR="0" lvl="0" indent="-660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500" kern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Predicate :</a:t>
            </a:r>
            <a:r>
              <a:rPr lang="en-GB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	Before HasColor  Raining …</a:t>
            </a:r>
            <a:endParaRPr kumimoji="0" lang="en-GB" sz="25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660400" marR="0" lvl="0" indent="-660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500" kern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Function  :</a:t>
            </a:r>
            <a:r>
              <a:rPr lang="en-GB" sz="2500" b="0" kern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	Mother LeftLegOf ...</a:t>
            </a:r>
            <a:endParaRPr kumimoji="0" lang="en-GB" sz="25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 sz="25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49860"/>
            <a:ext cx="10515600" cy="883920"/>
          </a:xfrm>
        </p:spPr>
        <p:txBody>
          <a:bodyPr/>
          <a:p>
            <a:r>
              <a:rPr lang="en-GB" altLang="en-US" sz="4000" dirty="0">
                <a:latin typeface="Times New Roman" panose="02020603050405020304" pitchFamily="18" charset="0"/>
                <a:sym typeface="+mn-ea"/>
              </a:rPr>
              <a:t>Syntax &amp; Semantics of FOPC</a:t>
            </a:r>
            <a:endParaRPr lang="en-GB" altLang="en-US" sz="4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3210" y="1154430"/>
            <a:ext cx="11798300" cy="5110480"/>
          </a:xfrm>
        </p:spPr>
        <p:txBody>
          <a:bodyPr>
            <a:normAutofit lnSpcReduction="20000"/>
          </a:bodyPr>
          <a:p>
            <a:pPr marL="0" indent="0" algn="l"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en-US" altLang="en-US" sz="2600" b="0" dirty="0">
              <a:latin typeface="Times New Roman" panose="02020603050405020304" pitchFamily="18" charset="0"/>
              <a:sym typeface="+mn-ea"/>
            </a:endParaRPr>
          </a:p>
          <a:p>
            <a:pPr algn="l"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en-GB" altLang="en-US" sz="2600" b="0" dirty="0">
                <a:latin typeface="Times New Roman" panose="02020603050405020304" pitchFamily="18" charset="0"/>
                <a:sym typeface="+mn-ea"/>
              </a:rPr>
              <a:t>T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erm is a logical expression that refers to an </a:t>
            </a:r>
            <a:r>
              <a:rPr lang="en-US" altLang="en-US" sz="2600" b="0" dirty="0">
                <a:solidFill>
                  <a:srgbClr val="CC00FF"/>
                </a:solidFill>
                <a:latin typeface="Times New Roman" panose="02020603050405020304" pitchFamily="18" charset="0"/>
                <a:sym typeface="+mn-ea"/>
              </a:rPr>
              <a:t>object 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. 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It is a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name for a thing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. 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There are three kinds of terms which allows us to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name things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in the world. 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marL="1035050" lvl="1" indent="-577850" algn="l"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 b="0" dirty="0">
                <a:solidFill>
                  <a:srgbClr val="FF3399"/>
                </a:solidFill>
                <a:latin typeface="Times New Roman" panose="02020603050405020304" pitchFamily="18" charset="0"/>
                <a:sym typeface="+mn-ea"/>
              </a:rPr>
              <a:t>Constant symbol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, </a:t>
            </a:r>
            <a:br>
              <a:rPr lang="en-US" altLang="en-US" sz="2600" b="0" dirty="0">
                <a:latin typeface="Times New Roman" panose="02020603050405020304" pitchFamily="18" charset="0"/>
                <a:sym typeface="+mn-ea"/>
              </a:rPr>
            </a:br>
            <a:r>
              <a:rPr lang="en-US" altLang="en-US" sz="2600" b="0" i="1" dirty="0">
                <a:latin typeface="Times New Roman" panose="02020603050405020304" pitchFamily="18" charset="0"/>
                <a:sym typeface="+mn-ea"/>
              </a:rPr>
              <a:t>Example: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John, Japan, Bacterium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marL="1035050" lvl="1" indent="-577850" algn="l"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 b="0" dirty="0">
                <a:solidFill>
                  <a:srgbClr val="FF3399"/>
                </a:solidFill>
                <a:latin typeface="Times New Roman" panose="02020603050405020304" pitchFamily="18" charset="0"/>
                <a:sym typeface="+mn-ea"/>
              </a:rPr>
              <a:t>Variable symbol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, </a:t>
            </a:r>
            <a:br>
              <a:rPr lang="en-US" altLang="en-US" sz="2600" b="0" dirty="0">
                <a:latin typeface="Times New Roman" panose="02020603050405020304" pitchFamily="18" charset="0"/>
                <a:sym typeface="+mn-ea"/>
              </a:rPr>
            </a:br>
            <a:r>
              <a:rPr lang="en-US" altLang="en-US" sz="2600" b="0" i="1" dirty="0">
                <a:latin typeface="Times New Roman" panose="02020603050405020304" pitchFamily="18" charset="0"/>
                <a:sym typeface="+mn-ea"/>
              </a:rPr>
              <a:t>Example: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 x,y a, t,…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marL="1035050" lvl="1" indent="-577850" algn="l"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 b="0" dirty="0">
                <a:solidFill>
                  <a:srgbClr val="FF3399"/>
                </a:solidFill>
                <a:latin typeface="Times New Roman" panose="02020603050405020304" pitchFamily="18" charset="0"/>
                <a:sym typeface="+mn-ea"/>
              </a:rPr>
              <a:t>Function symbols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, </a:t>
            </a:r>
            <a:br>
              <a:rPr lang="en-US" altLang="en-US" sz="2600" b="0" dirty="0">
                <a:latin typeface="Times New Roman" panose="02020603050405020304" pitchFamily="18" charset="0"/>
                <a:sym typeface="+mn-ea"/>
              </a:rPr>
            </a:br>
            <a:r>
              <a:rPr lang="en-US" altLang="en-US" sz="2600" b="0" i="1" dirty="0">
                <a:latin typeface="Times New Roman" panose="02020603050405020304" pitchFamily="18" charset="0"/>
                <a:sym typeface="+mn-ea"/>
              </a:rPr>
              <a:t>Example: 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f(f(x)); mother_of(John); LeftLegOf(</a:t>
            </a:r>
            <a:r>
              <a:rPr lang="en-US" altLang="en-US" sz="2600" b="0" i="1" dirty="0">
                <a:latin typeface="Times New Roman" panose="02020603050405020304" pitchFamily="18" charset="0"/>
                <a:sym typeface="+mn-ea"/>
              </a:rPr>
              <a:t>John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)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marL="457200" lvl="1" indent="0"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00" b="0" dirty="0">
              <a:latin typeface="Times New Roman" panose="02020603050405020304" pitchFamily="18" charset="0"/>
            </a:endParaRPr>
          </a:p>
          <a:p>
            <a:pPr marL="0" indent="0"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Note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: A term with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 variables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 is called a </a:t>
            </a:r>
            <a:r>
              <a:rPr lang="en-US" altLang="en-US" sz="260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ground term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For example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 John, father(solomon)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l" eaLnBrk="1" hangingPunct="1">
              <a:lnSpc>
                <a:spcPct val="80000"/>
              </a:lnSpc>
              <a:buNone/>
            </a:pPr>
            <a:endParaRPr lang="en-GB" altLang="en-US" sz="26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Term</a:t>
            </a:r>
            <a:endParaRPr lang="en-GB" altLang="en-US" sz="4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480" y="1095375"/>
            <a:ext cx="11682095" cy="5081905"/>
          </a:xfrm>
        </p:spPr>
        <p:txBody>
          <a:bodyPr/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Two terms term</a:t>
            </a:r>
            <a:r>
              <a:rPr lang="en-US" altLang="en-US" sz="2500" b="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and term</a:t>
            </a:r>
            <a:r>
              <a:rPr lang="en-US" altLang="en-US" sz="2500" b="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are </a:t>
            </a:r>
            <a:r>
              <a:rPr lang="en-US" altLang="en-US" sz="2500" b="0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equal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under a given interpretation if and only if 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term</a:t>
            </a:r>
            <a:r>
              <a:rPr lang="en-US" altLang="en-US" sz="2500" b="0" i="1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and 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term</a:t>
            </a:r>
            <a:r>
              <a:rPr lang="en-US" altLang="en-US" sz="2500" b="0" i="1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refer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to the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same object</a:t>
            </a:r>
            <a:r>
              <a:rPr lang="en-GB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.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500" b="0" i="1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Example1: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If the object referred by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Father(Kaleb)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and the object  referred to by Ayele are the same, then  	</a:t>
            </a:r>
            <a:br>
              <a:rPr lang="en-US" altLang="en-US" sz="2500" b="0" dirty="0">
                <a:latin typeface="Times New Roman" panose="02020603050405020304" pitchFamily="18" charset="0"/>
                <a:sym typeface="+mn-ea"/>
              </a:rPr>
            </a:b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Father(Kaleb ) </a:t>
            </a: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=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 Ayele   </a:t>
            </a:r>
            <a:endParaRPr lang="en-US" altLang="en-US" sz="2500" b="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500" b="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Equality (=)</a:t>
            </a:r>
            <a:endParaRPr lang="en-GB" altLang="en-US" sz="4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635" y="1183005"/>
            <a:ext cx="11710670" cy="4994275"/>
          </a:xfrm>
        </p:spPr>
        <p:txBody>
          <a:bodyPr>
            <a:normAutofit/>
          </a:bodyPr>
          <a:p>
            <a:pPr marL="0" indent="0"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b="0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Predicate symbols</a:t>
            </a:r>
            <a:r>
              <a:rPr lang="en-US" altLang="en-US" sz="2600" b="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:</a:t>
            </a:r>
            <a:r>
              <a:rPr lang="en-US" altLang="en-US" sz="2600" b="0" i="1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are</a:t>
            </a:r>
            <a:r>
              <a:rPr lang="en-US" altLang="en-US" sz="2600" b="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symbols that stands to show a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relationship 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among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terms 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or to indicate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property of a term</a:t>
            </a:r>
            <a:r>
              <a:rPr lang="en-GB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.</a:t>
            </a:r>
            <a:br>
              <a:rPr lang="en-US" altLang="en-US" sz="2600" b="0" dirty="0">
                <a:latin typeface="Times New Roman" panose="02020603050405020304" pitchFamily="18" charset="0"/>
                <a:sym typeface="+mn-ea"/>
              </a:rPr>
            </a:br>
            <a:endParaRPr lang="en-US" altLang="en-US" sz="2600" b="0" dirty="0">
              <a:latin typeface="Times New Roman" panose="02020603050405020304" pitchFamily="18" charset="0"/>
            </a:endParaRPr>
          </a:p>
          <a:p>
            <a:pPr marL="660400" indent="-660400"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b="0" i="1" dirty="0">
                <a:latin typeface="Times New Roman" panose="02020603050405020304" pitchFamily="18" charset="0"/>
                <a:sym typeface="+mn-ea"/>
              </a:rPr>
              <a:t>For example:</a:t>
            </a:r>
            <a:endParaRPr lang="en-US" altLang="en-US" sz="2600" b="0" i="1" dirty="0">
              <a:latin typeface="Times New Roman" panose="02020603050405020304" pitchFamily="18" charset="0"/>
            </a:endParaRPr>
          </a:p>
          <a:p>
            <a:pPr marL="660400" indent="-660400"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en-US" sz="2600" b="0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On(A,B)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to mean A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is on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B (relation between A &amp; B)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marL="660400" indent="-660400"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en-US" sz="2600" b="0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Sister(Senait, Biruk)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to mean Senaitis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sister 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of Biruk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marL="660400" indent="-660400"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en-US" sz="2600" b="0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Female(Azeb)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to mean Azeb is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female 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(proprty of azeb being female)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marL="660400" indent="-660400"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00" b="0" dirty="0">
              <a:latin typeface="Times New Roman" panose="02020603050405020304" pitchFamily="18" charset="0"/>
            </a:endParaRPr>
          </a:p>
          <a:p>
            <a:pPr marL="660400" indent="-660400"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Here ‘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On’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,  ‘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Sister’ 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and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Female 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are </a:t>
            </a: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 predicate symbols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altLang="en-US" sz="2600" b="0" i="1" dirty="0">
                <a:latin typeface="Times New Roman" panose="02020603050405020304" pitchFamily="18" charset="0"/>
                <a:sym typeface="+mn-ea"/>
              </a:rPr>
              <a:t>‘A’, ‘B’, ‘Senait’, ‘Biruk’ and Azeb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are </a:t>
            </a: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terms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. 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marL="660400" indent="-660400"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00" b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6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Predicate symbols</a:t>
            </a:r>
            <a:endParaRPr lang="en-GB" altLang="en-US" sz="4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7660" y="1153160"/>
            <a:ext cx="11624310" cy="5024120"/>
          </a:xfrm>
        </p:spPr>
        <p:txBody>
          <a:bodyPr>
            <a:normAutofit/>
          </a:bodyPr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Atomic sentences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states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the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facts of world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and is formed from a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predicate symbol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followed by a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parenthesis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list of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terms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Example:</a:t>
            </a: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Brother(Ali,  Kedir)</a:t>
            </a: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Atomic sentences can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have arguments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that are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complex terms:</a:t>
            </a:r>
            <a:endParaRPr lang="en-US" altLang="en-US" sz="2500" b="0" dirty="0">
              <a:solidFill>
                <a:srgbClr val="0070C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lnSpc>
                <a:spcPct val="80000"/>
              </a:lnSpc>
              <a:buChar char="•"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Sister(mother_of(John),Jane)</a:t>
            </a:r>
            <a:endParaRPr lang="en-GB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lnSpc>
                <a:spcPct val="80000"/>
              </a:lnSpc>
              <a:buChar char="•"/>
            </a:pP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Married(FatherOf(Richard),MotherOf(John))</a:t>
            </a: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lnSpc>
                <a:spcPct val="80000"/>
              </a:lnSpc>
              <a:buChar char="•"/>
            </a:pP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An atomic sentence is </a:t>
            </a:r>
            <a:r>
              <a:rPr lang="en-US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true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if the relation referred to by the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predicate symbol holds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between the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objects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referred to by the arguments.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Atomic sentences</a:t>
            </a:r>
            <a:endParaRPr lang="en-GB" altLang="en-US" sz="4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670" y="1095375"/>
            <a:ext cx="11943080" cy="5081905"/>
          </a:xfrm>
        </p:spPr>
        <p:txBody>
          <a:bodyPr>
            <a:noAutofit/>
          </a:bodyPr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Complex sentences are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sentences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which is a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combination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of one or more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atomic sentences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with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logical connectives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80000"/>
              </a:lnSpc>
              <a:buNone/>
            </a:pP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Example:</a:t>
            </a: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Older(John,30)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Younger(John,30); </a:t>
            </a:r>
            <a:b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represents John is above 30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Brother(Robin,John) 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represents Robin is Brother of John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Hana = daughter(brother(mother(Selam))) ; 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457200"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represents  Hana is Selam’s cousin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Father(Solomon, Tesfaye)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500" b="0" dirty="0">
                <a:latin typeface="Times New Roman" panose="02020603050405020304" pitchFamily="18" charset="0"/>
                <a:sym typeface="Wingdings" panose="05000000000000000000" pitchFamily="2" charset="2"/>
              </a:rPr>
              <a:t>father(Solomon, Biruk)</a:t>
            </a:r>
            <a:endParaRPr lang="en-US" altLang="en-US" sz="2500" b="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Wingdings" panose="05000000000000000000" pitchFamily="2" charset="2"/>
              </a:rPr>
              <a:t>	Represents if solomon is father of Tesfaye then he is also father of Biruk</a:t>
            </a:r>
            <a:endParaRPr lang="en-US" altLang="en-US" sz="2500" b="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l">
              <a:buNone/>
            </a:pPr>
            <a:endParaRPr lang="en-US" altLang="en-US" sz="2500" b="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752475"/>
          </a:xfrm>
        </p:spPr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Complex Sentence</a:t>
            </a:r>
            <a:endParaRPr lang="en-GB" altLang="en-US" sz="4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240" y="1211580"/>
            <a:ext cx="11740515" cy="4965700"/>
          </a:xfrm>
        </p:spPr>
        <p:txBody>
          <a:bodyPr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A quantifier is a symbol that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permits one to declare,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or identify the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range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or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scope</a:t>
            </a:r>
            <a:r>
              <a:rPr lang="en-US" altLang="en-US" sz="2500" b="0" dirty="0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of the variables in a logical expression. 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A quantifier express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properties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of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entire collection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of objects.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There are two types of quantifier 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Universal quantifier </a:t>
            </a:r>
            <a:r>
              <a:rPr lang="en-US" altLang="en-US" sz="250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Existential quantifier </a:t>
            </a:r>
            <a:r>
              <a:rPr lang="en-US" altLang="en-US" sz="2500" dirty="0">
                <a:solidFill>
                  <a:srgbClr val="FF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en-US" sz="2500" b="0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Quantifiers</a:t>
            </a:r>
            <a:endParaRPr lang="en-GB" altLang="en-US" sz="4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240" y="1095375"/>
            <a:ext cx="11770360" cy="5081905"/>
          </a:xfrm>
        </p:spPr>
        <p:txBody>
          <a:bodyPr>
            <a:noAutofit/>
          </a:bodyPr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5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Universal quantifier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defines the </a:t>
            </a: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domain of a variable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in a logical expression </a:t>
            </a:r>
            <a:r>
              <a:rPr lang="en-US" sz="250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to be  any element in the universe</a:t>
            </a:r>
            <a:r>
              <a:rPr lang="en-GB" altLang="en-US" sz="250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sz="250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is a </a:t>
            </a: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variable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, then, </a:t>
            </a:r>
            <a:r>
              <a:rPr lang="en-US" sz="2500" kern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sz="2500" i="1" kern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is read as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5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for all </a:t>
            </a:r>
            <a:r>
              <a:rPr lang="en-US" sz="2500" i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OR</a:t>
            </a:r>
            <a:r>
              <a:rPr lang="en-GB" alt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5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for each </a:t>
            </a:r>
            <a:r>
              <a:rPr lang="en-US" sz="2500" i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OR</a:t>
            </a:r>
            <a:r>
              <a:rPr lang="en-GB" altLang="en-US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5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for every </a:t>
            </a:r>
            <a:r>
              <a:rPr lang="en-US" sz="2500" i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kumimoji="0" lang="en-US" sz="25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The </a:t>
            </a:r>
            <a:r>
              <a:rPr lang="en-US" sz="250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scope of universal quantifier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is the </a:t>
            </a:r>
            <a:r>
              <a:rPr lang="en-US" sz="25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whole element 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in the </a:t>
            </a: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domain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sz="250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Syntax: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sz="25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5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sz="2500" i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variables</a:t>
            </a:r>
            <a:r>
              <a:rPr lang="en-US" sz="25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&gt; &lt;</a:t>
            </a:r>
            <a:r>
              <a:rPr lang="en-US" sz="2500" i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sentence</a:t>
            </a:r>
            <a:r>
              <a:rPr lang="en-US" sz="25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&gt;</a:t>
            </a:r>
            <a:endParaRPr kumimoji="0" lang="en-US" sz="25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lvl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sz="2500" b="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one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or 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more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variables 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can be </a:t>
            </a:r>
            <a:r>
              <a:rPr lang="en-US" sz="250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quantified 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by a 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single quantifier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by separating with </a:t>
            </a: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comma</a:t>
            </a:r>
            <a:r>
              <a:rPr lang="en-GB" alt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.   Eg.  </a:t>
            </a:r>
            <a:r>
              <a:rPr lang="en-US" altLang="en-US" sz="2500" dirty="0">
                <a:latin typeface="Times New Roman" panose="02020603050405020304" pitchFamily="18" charset="0"/>
                <a:sym typeface="Symbol" panose="05050102010706020507" pitchFamily="18" charset="2"/>
              </a:rPr>
              <a:t>x,y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GB" altLang="en-US" sz="250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	</a:t>
            </a:r>
            <a:r>
              <a:rPr lang="en-US" sz="250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Example1: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	“</a:t>
            </a:r>
            <a:r>
              <a:rPr lang="en-US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Every student is smart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:”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(Student(x) 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Smart(x))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GB" alt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		</a:t>
            </a:r>
            <a:r>
              <a:rPr lang="en-US" sz="250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Example2: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“</a:t>
            </a:r>
            <a:r>
              <a:rPr lang="en-US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All cats are mammals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”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	 			</a:t>
            </a: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sz="250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(cats(</a:t>
            </a:r>
            <a:r>
              <a:rPr lang="en-US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)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 Mammals(</a:t>
            </a:r>
            <a:r>
              <a:rPr lang="en-US" sz="25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x)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indent="0">
              <a:buNone/>
            </a:pPr>
            <a:endParaRPr kumimoji="0" lang="en-US" alt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Universal Quantification (</a:t>
            </a:r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)</a:t>
            </a:r>
            <a:endParaRPr lang="en-GB" altLang="en-US" sz="40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6215" y="1095375"/>
            <a:ext cx="11842115" cy="5081905"/>
          </a:xfrm>
        </p:spPr>
        <p:txBody>
          <a:bodyPr>
            <a:normAutofit/>
          </a:bodyPr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Roughly speaking,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 is equivalent to the </a:t>
            </a:r>
            <a:r>
              <a:rPr lang="en-US" altLang="en-US" sz="2500" b="0" i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conjunction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of an </a:t>
            </a:r>
            <a:r>
              <a:rPr lang="en-US" altLang="en-US" sz="2500" b="0" i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instantiations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of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P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5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x (Student(x)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Smart(x)) is equivalent to 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Student(KingJohn) 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Smart(KingJohn)</a:t>
            </a: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Student(Abera) 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 Smart(Abera)</a:t>
            </a: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	 </a:t>
            </a: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Student(MyDog) 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 Smart(MyDog)</a:t>
            </a: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...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x(cats(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 Mammals(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 is equivalent to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(Cat(Spot) 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 Mammals(Spot))   </a:t>
            </a: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	(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Cat(Rebecca) 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 Mammals (Rebecca)) </a:t>
            </a: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	(Cat(Felix) 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 Mammals (Felix))  </a:t>
            </a: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	(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Cat(John) 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 Mammals (John))   …	</a:t>
            </a: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Universal Quantification (</a:t>
            </a:r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)</a:t>
            </a:r>
            <a:endParaRPr lang="en-US" altLang="en-US" sz="4000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1455" y="1095375"/>
            <a:ext cx="11725275" cy="5081905"/>
          </a:xfrm>
        </p:spPr>
        <p:txBody>
          <a:bodyPr>
            <a:normAutofit/>
          </a:bodyPr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600" b="0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Note1: Typically,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is the </a:t>
            </a: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main connective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with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Note2: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Avoid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the mistake of</a:t>
            </a:r>
            <a:r>
              <a:rPr lang="en-GB" altLang="en-US" sz="26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using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as the </a:t>
            </a: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main connective 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with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: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marL="0" indent="0"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00" b="0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b="0" i="1" dirty="0">
                <a:latin typeface="Times New Roman" panose="02020603050405020304" pitchFamily="18" charset="0"/>
                <a:sym typeface="+mn-ea"/>
              </a:rPr>
              <a:t>Example:</a:t>
            </a:r>
            <a:endParaRPr lang="en-US" altLang="en-US" sz="2600" b="0" i="1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2600" b="0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x (Student(x) 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sz="260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600" b="0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Smart(x))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means 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“Everyone is a student and everyone is smart”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2600" b="0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x(cats(</a:t>
            </a:r>
            <a:r>
              <a:rPr lang="en-US" altLang="en-US" sz="2600" b="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en-US" sz="2600" b="0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) 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sz="260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Mammals(</a:t>
            </a:r>
            <a:r>
              <a:rPr lang="en-US" altLang="en-US" sz="2600" b="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60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means 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“Everything is a cat and every thing is mammal”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600" b="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This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doesn’t agree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in concept with the </a:t>
            </a: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original sentence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which is every student is smart, every cat are mammal respectively</a:t>
            </a:r>
            <a:r>
              <a:rPr lang="en-GB" altLang="en-US" sz="2600" b="0" dirty="0">
                <a:latin typeface="Times New Roman" panose="02020603050405020304" pitchFamily="18" charset="0"/>
                <a:sym typeface="+mn-ea"/>
              </a:rPr>
              <a:t>.</a:t>
            </a:r>
            <a:endParaRPr lang="en-GB" altLang="en-US" sz="2600" b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6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10515600" cy="824230"/>
          </a:xfrm>
        </p:spPr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Universal Quantification (</a:t>
            </a:r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)</a:t>
            </a:r>
            <a:endParaRPr lang="en-GB" altLang="en-US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095" y="1095375"/>
            <a:ext cx="11870690" cy="5081905"/>
          </a:xfrm>
        </p:spPr>
        <p:txBody>
          <a:bodyPr/>
          <a:p>
            <a:pPr algn="just" fontAlgn="base"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Knowledge representation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refers to the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technique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how to express the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available facts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and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rules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inside a computer so that agent will use it to perform well.</a:t>
            </a:r>
            <a:endParaRPr lang="en-US" altLang="en-US" sz="2500" b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algn="just" fontAlgn="base"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Knowledge representation consists of: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742950" lvl="1" indent="-285750" algn="just" fontAlgn="base"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Syntax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(grammar)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: possible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physical configuration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that constitute a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sentence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(fact or rule) inside the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agent architecture.</a:t>
            </a:r>
            <a:endParaRPr kumimoji="0" lang="en-US" altLang="en-US" sz="25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lvl="2" algn="l" fontAlgn="base"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For example one possible syntax rule may be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every sentence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must end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with full stop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742950" lvl="1" indent="-285750" algn="just" fontAlgn="base"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Semantics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(concept)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: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determine the facts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in the world to which the sentence refers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lvl="2" algn="l" fontAlgn="base"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Without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semantics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 sentence is just a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sequence of characters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or </a:t>
            </a:r>
            <a:r>
              <a:rPr lang="en-US" altLang="en-US" sz="250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binary sequences</a:t>
            </a:r>
            <a:endParaRPr kumimoji="0" lang="en-US" altLang="en-US" sz="250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lvl="2" algn="l" fontAlgn="base"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Semantic defines the </a:t>
            </a:r>
            <a:r>
              <a:rPr lang="en-US" altLang="en-US" sz="2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meaning of the sentence</a:t>
            </a:r>
            <a:endParaRPr kumimoji="0" lang="en-US" altLang="en-US" sz="25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0" indent="0">
              <a:buNone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Knowledge representation</a:t>
            </a:r>
            <a:endParaRPr lang="en-GB" altLang="en-US" sz="4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665" y="1226185"/>
            <a:ext cx="11783695" cy="4951095"/>
          </a:xfrm>
        </p:spPr>
        <p:txBody>
          <a:bodyPr>
            <a:noAutofit/>
          </a:bodyPr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4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Existential quantifier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defines the </a:t>
            </a:r>
            <a:r>
              <a:rPr lang="en-US" sz="2400" b="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domain of a variable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in a logical expression </a:t>
            </a:r>
            <a:r>
              <a:rPr lang="en-US" sz="240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to be a non empty set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which is the </a:t>
            </a:r>
            <a:r>
              <a:rPr lang="en-US" sz="240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subset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of  the </a:t>
            </a:r>
            <a:r>
              <a:rPr lang="en-US" sz="24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universal set</a:t>
            </a:r>
            <a:r>
              <a:rPr lang="en-GB" alt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sz="2400" i="1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40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is a variable, then </a:t>
            </a:r>
            <a:r>
              <a:rPr lang="en-US" sz="240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 y 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is read as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GB" altLang="en-US" sz="24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4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here exists a </a:t>
            </a:r>
            <a:r>
              <a:rPr lang="en-US" sz="2400" i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4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OR   </a:t>
            </a:r>
            <a:r>
              <a:rPr lang="en-US" sz="24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for some </a:t>
            </a:r>
            <a:r>
              <a:rPr lang="en-US" sz="2400" i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GB" altLang="en-US" sz="2400" i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OR  </a:t>
            </a:r>
            <a:r>
              <a:rPr lang="en-US" sz="2400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for at least one </a:t>
            </a:r>
            <a:r>
              <a:rPr lang="en-US" sz="2400" i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kumimoji="0" lang="en-US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Syntax: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sz="240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sz="240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sz="2400" i="1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variables</a:t>
            </a:r>
            <a:r>
              <a:rPr lang="en-US" sz="240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&gt; &lt;</a:t>
            </a:r>
            <a:r>
              <a:rPr lang="en-US" sz="2400" i="1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sentence</a:t>
            </a:r>
            <a:r>
              <a:rPr lang="en-US" sz="240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&gt;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sz="2400" b="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one 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or </a:t>
            </a:r>
            <a:r>
              <a:rPr lang="en-US" sz="2400" b="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more 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variables can be quantified by a </a:t>
            </a:r>
            <a:r>
              <a:rPr lang="en-US" sz="24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single quantifier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by </a:t>
            </a:r>
            <a:r>
              <a:rPr lang="en-US" sz="2400" b="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separating 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with </a:t>
            </a:r>
            <a:r>
              <a:rPr lang="en-US" sz="24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comma</a:t>
            </a:r>
            <a:r>
              <a:rPr lang="en-GB" alt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.   </a:t>
            </a:r>
            <a:r>
              <a:rPr lang="en-GB" altLang="en-US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Eg. </a:t>
            </a:r>
            <a:r>
              <a:rPr lang="en-US" sz="24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Example1: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	“</a:t>
            </a:r>
            <a:r>
              <a:rPr lang="en-US" sz="24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Some students are smart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”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			 </a:t>
            </a:r>
            <a:r>
              <a:rPr lang="en-US" sz="24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400" kern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(</a:t>
            </a:r>
            <a:r>
              <a:rPr lang="en-US" sz="24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student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(x) 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Smart(x)</a:t>
            </a:r>
            <a:r>
              <a:rPr lang="en-US" sz="2400" kern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Example2: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“</a:t>
            </a:r>
            <a:r>
              <a:rPr lang="en-US" sz="24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Spot has a sister who is a cat”	</a:t>
            </a: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b="0" i="1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			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x</a:t>
            </a:r>
            <a:r>
              <a:rPr lang="en-US" sz="2400" kern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4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Sister(x, Spot)  Cat(x)</a:t>
            </a:r>
            <a:r>
              <a:rPr lang="en-US" sz="2400" kern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    </a:t>
            </a:r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Existential quantification (</a:t>
            </a:r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)</a:t>
            </a:r>
            <a:endParaRPr lang="en-GB" altLang="en-US" sz="4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665" y="1095375"/>
            <a:ext cx="11740515" cy="5081905"/>
          </a:xfrm>
        </p:spPr>
        <p:txBody>
          <a:bodyPr>
            <a:normAutofit/>
          </a:bodyPr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Roughly speaking,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is equivalent to the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disjunction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of </a:t>
            </a:r>
            <a:r>
              <a:rPr lang="en-US" altLang="en-US" sz="2500" b="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instantiations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of 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P</a:t>
            </a:r>
            <a:endParaRPr lang="en-US" altLang="en-US" sz="2500" b="0" i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en-US" sz="2500" b="0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student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(x)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Smart(x)</a:t>
            </a:r>
            <a:r>
              <a:rPr lang="en-US" altLang="en-US" sz="2500" b="0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is equivalent to 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Student(KingJohn)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Smart(KingJohn)</a:t>
            </a: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Student(Abera)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 Smart(Abera)</a:t>
            </a: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 	 </a:t>
            </a: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Student(MyDog)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 Smart(MyDog)</a:t>
            </a: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...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500" b="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x</a:t>
            </a: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Sister(x, Spot)  Cat(x)</a:t>
            </a: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is equivalent to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Sister(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Felix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, Spot)  Cat(x)</a:t>
            </a: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Sister(Rabicca, Spot)  Cat(x)</a:t>
            </a: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Sister(chichu, Spot)  Cat(x)</a:t>
            </a: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5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…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Existential quantification (</a:t>
            </a:r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)</a:t>
            </a:r>
            <a:endParaRPr lang="en-GB" altLang="en-US" sz="40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245" y="1095375"/>
            <a:ext cx="11842115" cy="5081905"/>
          </a:xfrm>
        </p:spPr>
        <p:txBody>
          <a:bodyPr>
            <a:noAutofit/>
          </a:bodyPr>
          <a:p>
            <a:pPr eaLnBrk="1" hangingPunct="1">
              <a:lnSpc>
                <a:spcPct val="90000"/>
              </a:lnSpc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Note1: Typically,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is the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main connective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with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.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Note2: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Avoid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the mistake of using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as the main connective with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: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500" b="0" i="1" dirty="0">
                <a:latin typeface="Times New Roman" panose="02020603050405020304" pitchFamily="18" charset="0"/>
                <a:sym typeface="+mn-ea"/>
              </a:rPr>
              <a:t>Example:</a:t>
            </a:r>
            <a:endParaRPr lang="en-US" altLang="en-US" sz="2500" b="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Some students are smart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is to mean that</a:t>
            </a:r>
            <a:r>
              <a:rPr lang="en-GB" altLang="en-US" sz="25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there are entities that</a:t>
            </a:r>
            <a:r>
              <a:rPr lang="en-GB" altLang="en-US" sz="25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satisfy the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property of both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being a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student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and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smart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. 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In the figure, the yellow part indicates the set of such groups</a:t>
            </a:r>
            <a:endParaRPr lang="en-US" altLang="en-US" sz="2500" b="0" dirty="0"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500" b="0" dirty="0"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500" b="0" dirty="0">
              <a:latin typeface="Times New Roman" panose="02020603050405020304" pitchFamily="18" charset="0"/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5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500" dirty="0">
                <a:latin typeface="Times New Roman" panose="02020603050405020304" pitchFamily="18" charset="0"/>
                <a:sym typeface="Symbol" panose="05050102010706020507" pitchFamily="18" charset="2"/>
              </a:rPr>
              <a:t>However, </a:t>
            </a:r>
            <a:r>
              <a:rPr lang="en-US" altLang="en-US" sz="25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en-US" sz="2500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en-US" sz="2500" i="1" dirty="0">
                <a:latin typeface="Times New Roman" panose="02020603050405020304" pitchFamily="18" charset="0"/>
                <a:sym typeface="+mn-ea"/>
              </a:rPr>
              <a:t>student</a:t>
            </a:r>
            <a:r>
              <a:rPr lang="en-US" altLang="en-US" sz="2500" dirty="0">
                <a:latin typeface="Times New Roman" panose="02020603050405020304" pitchFamily="18" charset="0"/>
                <a:sym typeface="+mn-ea"/>
              </a:rPr>
              <a:t>(x) </a:t>
            </a:r>
            <a:r>
              <a:rPr lang="en-US" altLang="en-US" sz="25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500" dirty="0">
                <a:latin typeface="Times New Roman" panose="02020603050405020304" pitchFamily="18" charset="0"/>
                <a:sym typeface="+mn-ea"/>
              </a:rPr>
              <a:t> Smart(x)</a:t>
            </a:r>
            <a:r>
              <a:rPr lang="en-US" altLang="en-US" sz="2500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US" sz="2500" dirty="0">
                <a:latin typeface="Times New Roman" panose="02020603050405020304" pitchFamily="18" charset="0"/>
                <a:sym typeface="+mn-ea"/>
              </a:rPr>
              <a:t> is to means </a:t>
            </a:r>
            <a:r>
              <a:rPr lang="en-US" altLang="en-US" sz="25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any thing</a:t>
            </a:r>
            <a:r>
              <a:rPr lang="en-US" altLang="en-US" sz="2500" dirty="0">
                <a:latin typeface="Times New Roman" panose="02020603050405020304" pitchFamily="18" charset="0"/>
                <a:sym typeface="+mn-ea"/>
              </a:rPr>
              <a:t> which is </a:t>
            </a:r>
            <a:r>
              <a:rPr lang="en-US" altLang="en-US" sz="25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either </a:t>
            </a:r>
            <a:r>
              <a:rPr lang="en-US" altLang="en-US" sz="2500" i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smart</a:t>
            </a:r>
            <a:r>
              <a:rPr lang="en-US" altLang="en-US" sz="2500" dirty="0">
                <a:latin typeface="Times New Roman" panose="02020603050405020304" pitchFamily="18" charset="0"/>
                <a:sym typeface="+mn-ea"/>
              </a:rPr>
              <a:t> or </a:t>
            </a:r>
            <a:r>
              <a:rPr lang="en-US" altLang="en-US" sz="2500" i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not a student</a:t>
            </a:r>
            <a:endParaRPr lang="en-US" altLang="en-US" sz="2500" b="1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en-US" sz="2500" dirty="0">
                <a:latin typeface="Times New Roman" panose="02020603050405020304" pitchFamily="18" charset="0"/>
                <a:sym typeface="+mn-ea"/>
              </a:rPr>
              <a:t>Hence this doesn’t infer what we need to say</a:t>
            </a:r>
            <a:endParaRPr lang="en-US" altLang="en-US" sz="25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5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500" dirty="0">
                <a:latin typeface="Times New Roman" panose="02020603050405020304" pitchFamily="18" charset="0"/>
                <a:sym typeface="+mn-ea"/>
              </a:rPr>
              <a:t>	 </a:t>
            </a:r>
            <a:endParaRPr lang="en-US" altLang="en-US" sz="25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Existential quantification (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)</a:t>
            </a:r>
            <a:endParaRPr lang="en-GB" altLang="en-US"/>
          </a:p>
        </p:txBody>
      </p:sp>
      <p:pic>
        <p:nvPicPr>
          <p:cNvPr id="44037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7540" y="3698875"/>
            <a:ext cx="4038600" cy="1278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9085" y="1095375"/>
            <a:ext cx="11580495" cy="5081905"/>
          </a:xfrm>
        </p:spPr>
        <p:txBody>
          <a:bodyPr>
            <a:normAutofit/>
          </a:bodyPr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GB" altLang="en-US" sz="2500" b="0" dirty="0">
                <a:latin typeface="Times New Roman" panose="02020603050405020304" pitchFamily="18" charset="0"/>
                <a:sym typeface="+mn-ea"/>
              </a:rPr>
              <a:t>Man(John)</a:t>
            </a:r>
            <a:endParaRPr lang="en-GB" altLang="en-US" sz="2500" b="0" dirty="0">
              <a:latin typeface="Times New Roman" panose="02020603050405020304" pitchFamily="18" charset="0"/>
            </a:endParaRP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500" b="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GB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John is a man</a:t>
            </a:r>
            <a:endParaRPr lang="en-GB" altLang="en-US" sz="2500" b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GB" altLang="en-US" sz="25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GB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x</a:t>
            </a:r>
            <a:r>
              <a:rPr lang="en-GB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GB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Man(x)  ~Woman(x)</a:t>
            </a:r>
            <a:r>
              <a:rPr lang="en-GB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GB" altLang="en-US" sz="2500" b="0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Every man is not a woman (</a:t>
            </a:r>
            <a:r>
              <a:rPr lang="en-GB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there is no man who is a woman</a:t>
            </a:r>
            <a:r>
              <a:rPr lang="en-GB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GB" altLang="en-US" sz="2500" b="0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GB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x</a:t>
            </a:r>
            <a:r>
              <a:rPr lang="en-GB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GB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Man(x)  Handsome(x)</a:t>
            </a:r>
            <a:r>
              <a:rPr lang="en-GB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GB" altLang="en-US" sz="2500" b="0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Some man are handsome</a:t>
            </a:r>
            <a:endParaRPr lang="en-GB" altLang="en-US" sz="2500" b="0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GB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x</a:t>
            </a:r>
            <a:r>
              <a:rPr lang="en-GB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GB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Man(x)  y</a:t>
            </a:r>
            <a:r>
              <a:rPr lang="en-GB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GB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Woman(y)  Loves(x,y)</a:t>
            </a:r>
            <a:r>
              <a:rPr lang="en-GB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GB" altLang="en-US" sz="2500" b="0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Every man has a woman that he loves</a:t>
            </a:r>
            <a:endParaRPr lang="en-GB" altLang="en-US" sz="2500" b="0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GB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y</a:t>
            </a:r>
            <a:r>
              <a:rPr lang="en-GB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GB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Woman(y)  (x)(Man(x)  Loves(x,y))</a:t>
            </a:r>
            <a:r>
              <a:rPr lang="en-GB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GB" altLang="en-US" sz="2500" b="0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5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There are some woman that are loved by every man</a:t>
            </a:r>
            <a:endParaRPr lang="en-GB" altLang="en-US" sz="2500" b="0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Examples using Quantifiers</a:t>
            </a:r>
            <a:endParaRPr lang="en-GB" altLang="en-US" sz="40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3055" y="1211580"/>
            <a:ext cx="11668125" cy="4965700"/>
          </a:xfrm>
        </p:spPr>
        <p:txBody>
          <a:bodyPr>
            <a:normAutofit/>
          </a:bodyPr>
          <a:p>
            <a:pPr algn="just"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GB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Universal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and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existential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quantifiers can be nested one into another. 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It is possible to have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one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or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more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quantifier nested in another quantifier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Times New Roman" panose="02020603050405020304" pitchFamily="18" charset="0"/>
                <a:sym typeface="Symbol" panose="05050102010706020507" pitchFamily="18" charset="2"/>
              </a:rPr>
              <a:t>Example1</a:t>
            </a:r>
            <a:endParaRPr lang="en-US" altLang="en-US" sz="25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“For all x and all y, if x is the parent of y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y is the child of x” can be represented as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x,y (Parent(x,y)Child(y,x))</a:t>
            </a:r>
            <a:endParaRPr lang="en-US" altLang="en-US" sz="2500" b="0" i="1" dirty="0">
              <a:solidFill>
                <a:srgbClr val="0000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Times New Roman" panose="02020603050405020304" pitchFamily="18" charset="0"/>
                <a:sym typeface="Symbol" panose="05050102010706020507" pitchFamily="18" charset="2"/>
              </a:rPr>
              <a:t>Note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: Here  x,y  means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x  y</a:t>
            </a:r>
            <a:endParaRPr lang="en-US" altLang="en-US" sz="2500" b="0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Example2</a:t>
            </a:r>
            <a:endParaRPr lang="en-US" altLang="en-US" sz="2500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“There is someone who is loved by everyone		             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yx Loves(x,y)</a:t>
            </a:r>
            <a:endParaRPr lang="en-US" altLang="en-US" sz="2500" b="0" i="1" dirty="0">
              <a:solidFill>
                <a:srgbClr val="0000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82575"/>
            <a:ext cx="10515600" cy="678815"/>
          </a:xfrm>
        </p:spPr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Nested quantifiers</a:t>
            </a:r>
            <a:endParaRPr lang="en-GB" altLang="en-US" sz="40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265" y="1168400"/>
            <a:ext cx="11652885" cy="5008880"/>
          </a:xfrm>
        </p:spPr>
        <p:txBody>
          <a:bodyPr/>
          <a:p>
            <a:pPr algn="just" eaLnBrk="1" hangingPunct="1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Difficulty may arise when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two quantifiers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are used with the same variable name. 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Times New Roman" panose="02020603050405020304" pitchFamily="18" charset="0"/>
                <a:sym typeface="Symbol" panose="05050102010706020507" pitchFamily="18" charset="2"/>
              </a:rPr>
              <a:t>For example </a:t>
            </a:r>
            <a:endParaRPr lang="en-US" altLang="en-US" sz="25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x </a:t>
            </a:r>
            <a:r>
              <a:rPr lang="en-US" altLang="en-US" sz="2500" b="0" i="1" dirty="0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500" b="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Cat(x)  x Brother(Richard,x))</a:t>
            </a:r>
            <a:r>
              <a:rPr lang="en-US" altLang="en-US" sz="2500" b="0" i="1" dirty="0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sz="2500" b="0" i="1" dirty="0">
              <a:solidFill>
                <a:srgbClr val="8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n the sentence above, </a:t>
            </a:r>
            <a:r>
              <a:rPr lang="en-US" altLang="en-US" sz="2500" b="0" dirty="0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in Brother(Richard,</a:t>
            </a:r>
            <a:r>
              <a:rPr lang="en-US" altLang="en-US" sz="2500" b="0" dirty="0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) is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existentially</a:t>
            </a:r>
            <a:r>
              <a:rPr lang="en-GB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qualified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and the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universal quantifier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has no effect on it.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Rule: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To identify which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quantifier quantify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a variable if the variable is quantified by two or more of them, the </a:t>
            </a:r>
            <a:r>
              <a:rPr lang="en-US" altLang="en-US" sz="250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innermost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quantifier that mentions it will be choosen.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4155"/>
            <a:ext cx="10515600" cy="809625"/>
          </a:xfrm>
        </p:spPr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Nested quantifiers</a:t>
            </a:r>
            <a:endParaRPr lang="en-GB" altLang="en-US" sz="40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3845" y="1095375"/>
            <a:ext cx="11741150" cy="5081905"/>
          </a:xfrm>
        </p:spPr>
        <p:txBody>
          <a:bodyPr>
            <a:normAutofit fontScale="25000"/>
          </a:bodyPr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8000" dirty="0">
                <a:latin typeface="Times New Roman" panose="02020603050405020304" pitchFamily="18" charset="0"/>
                <a:sym typeface="+mn-ea"/>
              </a:rPr>
              <a:t>1. </a:t>
            </a:r>
            <a:r>
              <a:rPr lang="en-US" altLang="en-US" sz="8000" dirty="0">
                <a:latin typeface="Times New Roman" panose="02020603050405020304" pitchFamily="18" charset="0"/>
                <a:sym typeface="+mn-ea"/>
              </a:rPr>
              <a:t>Every gardener likes the sun.</a:t>
            </a:r>
            <a:r>
              <a:rPr lang="en-US" altLang="en-US" sz="80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 sz="8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8000" dirty="0">
                <a:latin typeface="Times New Roman" panose="02020603050405020304" pitchFamily="18" charset="0"/>
                <a:sym typeface="Symbol" panose="05050102010706020507" pitchFamily="18" charset="2"/>
              </a:rPr>
              <a:t>		(x) (gardener(x)likes (x,sun))</a:t>
            </a:r>
            <a:endParaRPr lang="en-US" altLang="en-US" sz="8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8000" dirty="0">
                <a:latin typeface="Times New Roman" panose="02020603050405020304" pitchFamily="18" charset="0"/>
                <a:sym typeface="Symbol" panose="05050102010706020507" pitchFamily="18" charset="2"/>
              </a:rPr>
              <a:t>2. All purple mushrooms are poisonous</a:t>
            </a:r>
            <a:r>
              <a:rPr lang="en-US" altLang="en-US" sz="8000" dirty="0">
                <a:latin typeface="Times New Roman" panose="02020603050405020304" pitchFamily="18" charset="0"/>
                <a:sym typeface="+mn-ea"/>
              </a:rPr>
              <a:t>  	</a:t>
            </a:r>
            <a:endParaRPr lang="en-US" altLang="en-US" sz="8000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8000" dirty="0">
                <a:latin typeface="Times New Roman" panose="02020603050405020304" pitchFamily="18" charset="0"/>
                <a:sym typeface="+mn-ea"/>
              </a:rPr>
              <a:t>		(</a:t>
            </a:r>
            <a:r>
              <a:rPr lang="en-US" altLang="en-US" sz="8000" dirty="0">
                <a:latin typeface="Times New Roman" panose="02020603050405020304" pitchFamily="18" charset="0"/>
                <a:sym typeface="Symbol" panose="05050102010706020507" pitchFamily="18" charset="2"/>
              </a:rPr>
              <a:t>x) [(mushrooms(x) purple(x))  poisonous(x)]</a:t>
            </a:r>
            <a:endParaRPr lang="en-US" altLang="en-US" sz="8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8000" dirty="0">
                <a:latin typeface="Times New Roman" panose="02020603050405020304" pitchFamily="18" charset="0"/>
                <a:sym typeface="Symbol" panose="05050102010706020507" pitchFamily="18" charset="2"/>
              </a:rPr>
              <a:t>3. No purple mushroom is poisonous	</a:t>
            </a:r>
            <a:endParaRPr lang="en-US" altLang="en-US" sz="8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8000" dirty="0">
                <a:latin typeface="Times New Roman" panose="02020603050405020304" pitchFamily="18" charset="0"/>
                <a:sym typeface="Symbol" panose="05050102010706020507" pitchFamily="18" charset="2"/>
              </a:rPr>
              <a:t>	~(x) (purple(x)  mushroom(x)  poisonous(x))</a:t>
            </a:r>
            <a:endParaRPr lang="en-US" altLang="en-US" sz="8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8000" dirty="0">
                <a:latin typeface="Times New Roman" panose="02020603050405020304" pitchFamily="18" charset="0"/>
                <a:sym typeface="Symbol" panose="05050102010706020507" pitchFamily="18" charset="2"/>
              </a:rPr>
              <a:t>4. There are exactly two purple mushrooms</a:t>
            </a:r>
            <a:endParaRPr lang="en-US" altLang="en-US" sz="8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8000" dirty="0">
                <a:latin typeface="Times New Roman" panose="02020603050405020304" pitchFamily="18" charset="0"/>
                <a:sym typeface="Symbol" panose="05050102010706020507" pitchFamily="18" charset="2"/>
              </a:rPr>
              <a:t>	(x)(y) {mushroom (x)   purple(x)  mushroom(y)  purple(y)   ~(x=y)  (z)[(mushroom(z)   purple(z))  ((x=z)(y=z))]}</a:t>
            </a:r>
            <a:endParaRPr lang="en-US" altLang="en-US" sz="8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8000" dirty="0">
                <a:latin typeface="Times New Roman" panose="02020603050405020304" pitchFamily="18" charset="0"/>
                <a:sym typeface="Symbol" panose="05050102010706020507" pitchFamily="18" charset="2"/>
              </a:rPr>
              <a:t>5. You can fool some of the people all of the time	</a:t>
            </a:r>
            <a:endParaRPr lang="en-US" altLang="en-US" sz="8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8000" dirty="0">
                <a:latin typeface="Times New Roman" panose="02020603050405020304" pitchFamily="18" charset="0"/>
                <a:sym typeface="Symbol" panose="05050102010706020507" pitchFamily="18" charset="2"/>
              </a:rPr>
              <a:t>	(x)(person(x)  ( t) (time(t) can-fool(x,t)))</a:t>
            </a:r>
            <a:endParaRPr lang="en-US" altLang="en-US" sz="8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altLang="en-US" sz="8000" dirty="0">
                <a:latin typeface="Times New Roman" panose="02020603050405020304" pitchFamily="18" charset="0"/>
                <a:sym typeface="+mn-ea"/>
              </a:rPr>
              <a:t>6</a:t>
            </a:r>
            <a:r>
              <a:rPr lang="en-US" altLang="en-US" sz="8000" dirty="0">
                <a:latin typeface="Times New Roman" panose="02020603050405020304" pitchFamily="18" charset="0"/>
                <a:sym typeface="+mn-ea"/>
              </a:rPr>
              <a:t>. Jane is a tall surveyor			</a:t>
            </a:r>
            <a:endParaRPr lang="en-US" altLang="en-US" sz="8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8000" dirty="0">
                <a:latin typeface="Times New Roman" panose="02020603050405020304" pitchFamily="18" charset="0"/>
                <a:sym typeface="+mn-ea"/>
              </a:rPr>
              <a:t>	Tall(Jane) </a:t>
            </a:r>
            <a:r>
              <a:rPr lang="en-US" altLang="en-US" sz="8000" dirty="0">
                <a:latin typeface="Times New Roman" panose="02020603050405020304" pitchFamily="18" charset="0"/>
                <a:sym typeface="Symbol" panose="05050102010706020507" pitchFamily="18" charset="2"/>
              </a:rPr>
              <a:t> Surveyor(Jane)</a:t>
            </a:r>
            <a:endParaRPr lang="en-US" altLang="en-US" sz="8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Examples of Translating English to FOL</a:t>
            </a:r>
            <a:endParaRPr lang="en-US" altLang="en-US" sz="40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005" y="1095375"/>
            <a:ext cx="11711305" cy="5081905"/>
          </a:xfrm>
        </p:spPr>
        <p:txBody>
          <a:bodyPr>
            <a:noAutofit/>
          </a:bodyPr>
          <a:p>
            <a:pPr eaLnBrk="1" hangingPunct="1">
              <a:lnSpc>
                <a:spcPct val="90000"/>
              </a:lnSpc>
              <a:buNone/>
            </a:pPr>
            <a:r>
              <a:rPr lang="en-GB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. Everybody loves somebody	 	</a:t>
            </a:r>
            <a:endParaRPr lang="en-US" altLang="en-US" sz="19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		x y Loves(x,y)</a:t>
            </a:r>
            <a:endParaRPr lang="en-US" altLang="en-US" sz="19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 		y x Loves(x,y)</a:t>
            </a:r>
            <a:endParaRPr lang="en-US" altLang="en-US" sz="19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en-US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. Nobody loves Jane		 	</a:t>
            </a:r>
            <a:endParaRPr lang="en-US" altLang="en-US" sz="19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		x ~Loves(x,Jane)</a:t>
            </a:r>
            <a:endParaRPr lang="en-US" altLang="en-US" sz="19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 		~y  Loves (y,Jane)</a:t>
            </a:r>
            <a:endParaRPr lang="en-US" altLang="en-US" sz="19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en-US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. Everybody has a father		</a:t>
            </a:r>
            <a:endParaRPr lang="en-US" altLang="en-US" sz="19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		x y Father(y,x)</a:t>
            </a:r>
            <a:endParaRPr lang="en-US" altLang="en-US" sz="19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GB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. Everybody has a father and mother	</a:t>
            </a:r>
            <a:endParaRPr lang="en-US" altLang="en-US" sz="19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		x y,z (Father(y,x)  Mother(z,x))</a:t>
            </a:r>
            <a:endParaRPr lang="en-US" altLang="en-US" sz="19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12. Whoever has a father has a mother	</a:t>
            </a:r>
            <a:endParaRPr lang="en-US" altLang="en-US" sz="19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		x y (Father(y,x)  z Mother(z,x))</a:t>
            </a:r>
            <a:endParaRPr lang="en-US" altLang="en-US" sz="19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13. Every son of my father is my brother</a:t>
            </a:r>
            <a:endParaRPr lang="en-GB" altLang="en-US" sz="19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 		xy </a:t>
            </a:r>
            <a:r>
              <a:rPr lang="en-GB" altLang="en-US" sz="1900" dirty="0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GB" altLang="en-US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(MyFather(x)  Son(y,x))  MYBrother(y)</a:t>
            </a:r>
            <a:r>
              <a:rPr lang="en-GB" altLang="en-US" sz="1900" dirty="0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GB" altLang="en-US" sz="1900" b="1" dirty="0">
              <a:solidFill>
                <a:srgbClr val="8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900" b="1" dirty="0">
              <a:solidFill>
                <a:srgbClr val="8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96545"/>
            <a:ext cx="10515600" cy="737235"/>
          </a:xfrm>
        </p:spPr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Examples of Translating English to FOL</a:t>
            </a:r>
            <a:endParaRPr lang="en-US" altLang="en-US" sz="40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425" y="1153160"/>
            <a:ext cx="11697335" cy="5024120"/>
          </a:xfrm>
        </p:spPr>
        <p:txBody>
          <a:bodyPr/>
          <a:p>
            <a:pPr marL="457200" lvl="1" indent="0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xy</a:t>
            </a:r>
            <a:r>
              <a:rPr lang="en-US" altLang="en-US" sz="2700" dirty="0">
                <a:latin typeface="Times New Roman" panose="02020603050405020304" pitchFamily="18" charset="0"/>
                <a:sym typeface="+mn-ea"/>
              </a:rPr>
              <a:t> is the same as </a:t>
            </a:r>
            <a:r>
              <a:rPr lang="en-US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y</a:t>
            </a:r>
            <a:r>
              <a:rPr lang="en-US" altLang="en-US" sz="27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x</a:t>
            </a:r>
            <a:endParaRPr lang="en-US" altLang="en-US" sz="27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xy</a:t>
            </a:r>
            <a:r>
              <a:rPr lang="en-US" altLang="en-US" sz="2700" dirty="0">
                <a:latin typeface="Times New Roman" panose="02020603050405020304" pitchFamily="18" charset="0"/>
                <a:sym typeface="+mn-ea"/>
              </a:rPr>
              <a:t> is the same as </a:t>
            </a:r>
            <a:r>
              <a:rPr lang="en-US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y</a:t>
            </a:r>
            <a:r>
              <a:rPr lang="en-US" altLang="en-US" sz="27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x</a:t>
            </a:r>
            <a:r>
              <a:rPr lang="en-US" altLang="en-US" sz="2700" dirty="0">
                <a:latin typeface="Times New Roman" panose="02020603050405020304" pitchFamily="18" charset="0"/>
                <a:sym typeface="+mn-ea"/>
              </a:rPr>
              <a:t> </a:t>
            </a:r>
            <a:endParaRPr lang="en-US" altLang="en-US" sz="2700" dirty="0">
              <a:latin typeface="Times New Roman" panose="02020603050405020304" pitchFamily="18" charset="0"/>
              <a:sym typeface="+mn-ea"/>
            </a:endParaRP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en-US" sz="2700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y</a:t>
            </a:r>
            <a:r>
              <a:rPr lang="en-US" altLang="en-US" sz="2700" dirty="0">
                <a:latin typeface="Times New Roman" panose="02020603050405020304" pitchFamily="18" charset="0"/>
                <a:sym typeface="+mn-ea"/>
              </a:rPr>
              <a:t> is </a:t>
            </a:r>
            <a:r>
              <a:rPr lang="en-US" altLang="en-US" sz="27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not the same</a:t>
            </a:r>
            <a:r>
              <a:rPr lang="en-US" altLang="en-US" sz="2700" dirty="0">
                <a:latin typeface="Times New Roman" panose="02020603050405020304" pitchFamily="18" charset="0"/>
                <a:sym typeface="+mn-ea"/>
              </a:rPr>
              <a:t> as </a:t>
            </a:r>
            <a:r>
              <a:rPr lang="en-US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y</a:t>
            </a:r>
            <a:r>
              <a:rPr lang="en-US" altLang="en-US" sz="27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x,  </a:t>
            </a:r>
            <a:endParaRPr lang="en-US" altLang="en-US" sz="27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endParaRPr lang="en-US" altLang="en-US" sz="27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Example</a:t>
            </a:r>
            <a:endParaRPr lang="en-US" altLang="en-US" sz="27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en-US" sz="2700" b="0" dirty="0"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y</a:t>
            </a:r>
            <a:r>
              <a:rPr lang="en-US" altLang="en-US" sz="2700" b="0" dirty="0">
                <a:latin typeface="Times New Roman" panose="02020603050405020304" pitchFamily="18" charset="0"/>
                <a:sym typeface="+mn-ea"/>
              </a:rPr>
              <a:t> Loves(x,y)  means  “There is a person who loves everyone in the world”</a:t>
            </a:r>
            <a:endParaRPr lang="en-US" altLang="en-US" sz="2700" b="0" dirty="0"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7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y</a:t>
            </a:r>
            <a:r>
              <a:rPr lang="en-US" altLang="en-US" sz="27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en-US" sz="2700" b="0" dirty="0">
                <a:latin typeface="Times New Roman" panose="02020603050405020304" pitchFamily="18" charset="0"/>
                <a:sym typeface="+mn-ea"/>
              </a:rPr>
              <a:t>x Loves(x,y) means  “Everyone in the world is loved by at least one person”</a:t>
            </a:r>
            <a:endParaRPr lang="en-US" altLang="en-US" sz="2700" b="0" dirty="0">
              <a:latin typeface="Times New Roman" panose="02020603050405020304" pitchFamily="18" charset="0"/>
            </a:endParaRPr>
          </a:p>
          <a:p>
            <a:pPr marL="660400" indent="-660400" eaLnBrk="1" hangingPunct="1">
              <a:lnSpc>
                <a:spcPct val="80000"/>
              </a:lnSpc>
              <a:buNone/>
            </a:pPr>
            <a:endParaRPr lang="en-US" altLang="en-US" sz="27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 sz="27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09550"/>
            <a:ext cx="10515600" cy="824230"/>
          </a:xfrm>
        </p:spPr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Properties of quantifiers (commutativity)</a:t>
            </a:r>
            <a:endParaRPr lang="en-GB" altLang="en-US" sz="4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035" y="1196340"/>
            <a:ext cx="11885930" cy="4980940"/>
          </a:xfrm>
        </p:spPr>
        <p:txBody>
          <a:bodyPr>
            <a:noAutofit/>
          </a:bodyPr>
          <a:p>
            <a:pPr algn="just"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Quantifier duality</a:t>
            </a:r>
            <a:r>
              <a:rPr lang="en-US" altLang="en-US" sz="2500" b="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refers to the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possibility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of expressing </a:t>
            </a:r>
            <a:r>
              <a:rPr lang="en-US" altLang="en-US" sz="2500" b="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one quantifier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with the </a:t>
            </a:r>
            <a:r>
              <a:rPr lang="en-US" altLang="en-US" sz="2500" b="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other equivalently</a:t>
            </a:r>
            <a:endParaRPr lang="en-US" altLang="en-US" sz="2500" b="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500" b="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Universal quantifier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can be </a:t>
            </a:r>
            <a:r>
              <a:rPr lang="en-US" altLang="en-US" sz="2500" b="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completely replaced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by </a:t>
            </a:r>
            <a:r>
              <a:rPr lang="en-US" altLang="en-US" sz="2500" b="0" dirty="0">
                <a:solidFill>
                  <a:srgbClr val="00B050"/>
                </a:solidFill>
                <a:latin typeface="Times New Roman" panose="02020603050405020304" pitchFamily="18" charset="0"/>
                <a:sym typeface="+mn-ea"/>
              </a:rPr>
              <a:t>existential quantifier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without affected the meaning and vise versa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Example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035050" lvl="1" indent="-577850" eaLnBrk="1" hangingPunct="1">
              <a:lnSpc>
                <a:spcPct val="80000"/>
              </a:lnSpc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x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Likes(x,IceCream)	   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    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Likes(x,IceCream)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1035050" lvl="1" indent="-577850" eaLnBrk="1" hangingPunct="1">
              <a:lnSpc>
                <a:spcPct val="80000"/>
              </a:lnSpc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x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Likes(x,IceCream)	    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   Everyone likes ice cream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60400" indent="-660400" algn="ctr" eaLnBrk="1" hangingPunct="1">
              <a:lnSpc>
                <a:spcPct val="80000"/>
              </a:lnSpc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Likes(x,IceCream)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 there is no one who does not  like ice cream.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60400" indent="-660400" eaLnBrk="1" hangingPunct="1">
              <a:lnSpc>
                <a:spcPct val="80000"/>
              </a:lnSpc>
              <a:buNone/>
            </a:pP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035050" lvl="1" indent="-577850" eaLnBrk="1" hangingPunct="1">
              <a:lnSpc>
                <a:spcPct val="80000"/>
              </a:lnSpc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x Likes(x,Broccoli)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  x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Likes(x,Broccoli)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1035050" lvl="1" indent="-577850" eaLnBrk="1" hangingPunct="1">
              <a:lnSpc>
                <a:spcPct val="80000"/>
              </a:lnSpc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x Likes(x,Broccoli)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 Some one likes Broccoli 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035050" lvl="1" indent="-577850" eaLnBrk="1" hangingPunct="1">
              <a:lnSpc>
                <a:spcPct val="80000"/>
              </a:lnSpc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x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Likes(x,Broccoli)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en-US" sz="25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It is not true that every one doesn’t like Broccoli</a:t>
            </a:r>
            <a:endParaRPr lang="en-US" altLang="en-US" sz="2500" b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500" b="0" dirty="0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Properties of quantifiers (duality)</a:t>
            </a:r>
            <a:endParaRPr lang="en-GB" altLang="en-US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285" y="1241425"/>
            <a:ext cx="11420475" cy="4935855"/>
          </a:xfrm>
        </p:spPr>
        <p:txBody>
          <a:bodyPr>
            <a:normAutofit lnSpcReduction="10000"/>
          </a:bodyPr>
          <a:p>
            <a:pPr marL="0" indent="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E.g., In the language of arithmetic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742950" lvl="1" indent="-28575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x+2 ≥ y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is a sentence;</a:t>
            </a:r>
            <a:endParaRPr lang="en-US" altLang="en-US" sz="2500" b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marL="742950" lvl="1" indent="-28575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x2+y &gt; {}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is not a sentence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742950" lvl="1" indent="-28575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x+2 ≥ y is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true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iff the number x+2 is not less than the number y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742950" lvl="1" indent="-28575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x+2 ≥ y is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true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 a world where x = 7, y = 1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742950" lvl="1" indent="-28575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x+2 ≥ y is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false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in a world where x = 0, y = 6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Given clear definition of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semantics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and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syntax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of a language, we call that language: </a:t>
            </a:r>
            <a:r>
              <a:rPr lang="en-US" altLang="en-US" sz="250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logical language</a:t>
            </a:r>
            <a:r>
              <a:rPr lang="en-US" altLang="en-US" sz="2500" b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. </a:t>
            </a:r>
            <a:endParaRPr lang="en-US" altLang="en-US" sz="2500" b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Knowledge representation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is used to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represent part of the world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(facts and their association) into ideal computer system</a:t>
            </a:r>
            <a:endParaRPr lang="en-US" altLang="en-US" sz="2500" b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  <a:sym typeface="+mn-ea"/>
            </a:endParaRPr>
          </a:p>
          <a:p>
            <a:pPr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KB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for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agent program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can be represented </a:t>
            </a:r>
            <a:r>
              <a:rPr lang="en-US" altLang="en-US" sz="25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using programming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 language designed for this purpose like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LISP </a:t>
            </a:r>
            <a:r>
              <a:rPr lang="en-US" altLang="en-US" sz="2500" b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and </a:t>
            </a:r>
            <a:r>
              <a:rPr lang="en-US" altLang="en-US" sz="2500" b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sym typeface="+mn-ea"/>
              </a:rPr>
              <a:t>PROLOG</a:t>
            </a: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342900" indent="-342900" algn="l" fontAlgn="base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endParaRPr kumimoji="0" lang="en-US" altLang="en-US" sz="2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0" indent="0">
              <a:buNone/>
            </a:pPr>
            <a:endParaRPr lang="en-GB" altLang="en-US" sz="25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sym typeface="+mn-ea"/>
              </a:rPr>
              <a:t>Knowledge representation</a:t>
            </a:r>
            <a:endParaRPr lang="en-GB" altLang="en-US" sz="4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240" y="1095375"/>
            <a:ext cx="11770360" cy="5081905"/>
          </a:xfrm>
        </p:spPr>
        <p:txBody>
          <a:bodyPr>
            <a:noAutofit/>
          </a:bodyPr>
          <a:p>
            <a:pPr eaLnBrk="1" hangingPunct="1">
              <a:buFont typeface="Wingdings" panose="05000000000000000000" charset="0"/>
              <a:buChar char="Ø"/>
            </a:pPr>
            <a:r>
              <a:rPr lang="en-US" altLang="en-US" sz="2500" dirty="0">
                <a:latin typeface="Times New Roman" panose="02020603050405020304" pitchFamily="18" charset="0"/>
                <a:sym typeface="Symbol" panose="05050102010706020507" pitchFamily="18" charset="2"/>
              </a:rPr>
              <a:t>Quantifiers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are intimately connected with each other, through negation.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60400" indent="-660400" eaLnBrk="1" hangingPunct="1"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Example</a:t>
            </a:r>
            <a:r>
              <a:rPr lang="en-GB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:  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If one says that </a:t>
            </a:r>
            <a:r>
              <a:rPr lang="en-US" altLang="en-US" sz="2500" b="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everyone dislikes bitter guard</a:t>
            </a:r>
            <a:r>
              <a:rPr lang="en-GB" altLang="en-US" sz="2500" b="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one is also saying that  </a:t>
            </a:r>
            <a:r>
              <a:rPr lang="en-US" altLang="en-US" sz="2500" b="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there does not exists someone who likes them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 or vice versa. 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60400" indent="-660400" eaLnBrk="1" hangingPunct="1">
              <a:buFont typeface="Wingdings" panose="05000000000000000000" pitchFamily="2" charset="2"/>
              <a:buChar char="Ø"/>
            </a:pPr>
            <a:r>
              <a:rPr lang="en-US" altLang="en-US" sz="250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is really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conjunction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over the universe of objects and 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60400" indent="-660400" eaLnBrk="1" hangingPunct="1">
              <a:buFont typeface="Wingdings" panose="05000000000000000000" pitchFamily="2" charset="2"/>
              <a:buChar char="Ø"/>
            </a:pPr>
            <a:r>
              <a:rPr lang="en-US" altLang="en-US" sz="250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is a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disjunction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over the universe, they obey De Morgan’s  rules. 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De Morgan rules for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quantified </a:t>
            </a:r>
            <a:r>
              <a:rPr lang="en-GB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&amp;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un-quantified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 sentences are as follows: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117600" lvl="1" indent="-660400" eaLnBrk="1" hangingPunct="1"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1. (x P(x))  (x P(x))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117600" lvl="1" indent="-660400" eaLnBrk="1" hangingPunct="1"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2. (x Q(x))  (x Q(x))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117600" lvl="1" indent="-660400" eaLnBrk="1" hangingPunct="1"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3. (x P(x))  (x P(x))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117600" lvl="1" indent="-660400" eaLnBrk="1" hangingPunct="1">
              <a:buNone/>
            </a:pPr>
            <a:r>
              <a:rPr lang="en-GB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4.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(x Q(x))  (x) Q(x))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60400" indent="-660400" eaLnBrk="1" hangingPunct="1">
              <a:buNone/>
            </a:pP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In fact, </a:t>
            </a:r>
            <a:r>
              <a:rPr lang="en-US" altLang="en-US" sz="25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one quantifier 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can </a:t>
            </a:r>
            <a:r>
              <a:rPr lang="en-US" altLang="en-US" sz="2500" b="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 both works</a:t>
            </a:r>
            <a:r>
              <a:rPr lang="en-US" altLang="en-US" sz="2500" b="0" dirty="0">
                <a:latin typeface="Times New Roman" panose="02020603050405020304" pitchFamily="18" charset="0"/>
                <a:sym typeface="Symbol" panose="05050102010706020507" pitchFamily="18" charset="2"/>
              </a:rPr>
              <a:t>, if used with negation in appropriate place.</a:t>
            </a:r>
            <a:endParaRPr lang="en-US" altLang="en-US" sz="25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60400" indent="-660400" eaLnBrk="1" hangingPunct="1"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16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Properties of quantifiers (duality)</a:t>
            </a:r>
            <a:endParaRPr lang="en-GB" altLang="en-US" sz="4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marL="2946400" lvl="5" indent="-660400" eaLnBrk="1" hangingPunct="1">
              <a:buNone/>
            </a:pPr>
            <a:r>
              <a:rPr lang="en-US" altLang="en-US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onsider a world consists of only three object A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946400" lvl="5" indent="-660400"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Hence x P(x)  (P(A)  P(B)  P(C))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946400" lvl="5" indent="-660400"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		  (P(A)  P(B)  P(C))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946400" lvl="5" indent="-660400"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		 ( P(A) </a:t>
            </a:r>
            <a:r>
              <a:rPr lang="en-US" altLang="en-US" sz="26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  P(B) </a:t>
            </a:r>
            <a:r>
              <a:rPr lang="en-US" altLang="en-US" sz="26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  P(C))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946400" lvl="5" indent="-660400"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		 (x  P(x) )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912495"/>
          </a:xfrm>
        </p:spPr>
        <p:txBody>
          <a:bodyPr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Properties of quantifiers (duality)</a:t>
            </a:r>
            <a:endParaRPr lang="en-GB" altLang="en-US" sz="4000"/>
          </a:p>
        </p:txBody>
      </p:sp>
      <p:pic>
        <p:nvPicPr>
          <p:cNvPr id="6656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475" y="1272540"/>
            <a:ext cx="1994535" cy="1899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3077210" y="3344545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/>
            <a:r>
              <a:rPr lang="en-GB" altLang="en-US" sz="3000" b="1" dirty="0">
                <a:latin typeface="Times New Roman" panose="02020603050405020304" pitchFamily="18" charset="0"/>
                <a:sym typeface="+mn-ea"/>
              </a:rPr>
              <a:t>Syntax &amp; Semantics of FOPC</a:t>
            </a:r>
            <a:endParaRPr lang="en-GB" altLang="en-US" sz="3000" b="1" dirty="0"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52950" name="Group 22"/>
          <p:cNvGraphicFramePr>
            <a:graphicFrameLocks noGrp="1"/>
          </p:cNvGraphicFramePr>
          <p:nvPr>
            <p:ph sz="half" idx="2"/>
          </p:nvPr>
        </p:nvGraphicFramePr>
        <p:xfrm>
          <a:off x="3542665" y="3928110"/>
          <a:ext cx="4224655" cy="2149475"/>
        </p:xfrm>
        <a:graphic>
          <a:graphicData uri="http://schemas.openxmlformats.org/drawingml/2006/table">
            <a:tbl>
              <a:tblPr/>
              <a:tblGrid>
                <a:gridCol w="1487805"/>
                <a:gridCol w="2736850"/>
              </a:tblGrid>
              <a:tr h="457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x [~P(x)]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 is false for all 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04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x [~P(x)]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 is false for some 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x [P(x)]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 is true for all 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03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x [P(x)]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 is true for some 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9085" y="1168400"/>
            <a:ext cx="11637645" cy="5008880"/>
          </a:xfrm>
        </p:spPr>
        <p:txBody>
          <a:bodyPr>
            <a:normAutofit/>
          </a:bodyPr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780" b="0" dirty="0">
                <a:latin typeface="Times New Roman" panose="02020603050405020304" pitchFamily="18" charset="0"/>
                <a:sym typeface="Symbol" panose="05050102010706020507" pitchFamily="18" charset="2"/>
              </a:rPr>
              <a:t>A well formed formula can be represented in different </a:t>
            </a:r>
            <a:r>
              <a:rPr lang="en-US" altLang="en-US" sz="2780" b="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standard normal forms</a:t>
            </a:r>
            <a:endParaRPr lang="en-US" altLang="en-US" sz="2780" b="0" dirty="0">
              <a:solidFill>
                <a:srgbClr val="0070C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780" b="0" dirty="0">
                <a:latin typeface="Times New Roman" panose="02020603050405020304" pitchFamily="18" charset="0"/>
                <a:sym typeface="Symbol" panose="05050102010706020507" pitchFamily="18" charset="2"/>
              </a:rPr>
              <a:t>Some of the normal forms are</a:t>
            </a:r>
            <a:endParaRPr lang="en-US" altLang="en-US" sz="278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78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GB" altLang="en-US" sz="278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lang="en-US" altLang="en-US" sz="278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Clause Form:</a:t>
            </a:r>
            <a:r>
              <a:rPr lang="en-US" altLang="en-US" sz="278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78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disjunction of literals</a:t>
            </a:r>
            <a:r>
              <a:rPr lang="en-US" altLang="en-US" sz="278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(atomic sentences)</a:t>
            </a:r>
            <a:endParaRPr lang="en-US" altLang="en-US" sz="2780" b="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78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2.</a:t>
            </a:r>
            <a:r>
              <a:rPr lang="en-GB" altLang="en-US" sz="278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78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Conjunctive Normal Forms (CNF):</a:t>
            </a:r>
            <a:r>
              <a:rPr lang="en-US" altLang="en-US" sz="2780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78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conjunction </a:t>
            </a:r>
            <a:r>
              <a:rPr lang="en-US" altLang="en-US" sz="278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of </a:t>
            </a:r>
            <a:r>
              <a:rPr lang="en-US" altLang="en-US" sz="2780" b="0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disjunction </a:t>
            </a:r>
            <a:r>
              <a:rPr lang="en-US" altLang="en-US" sz="278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of literals or atomic sentences</a:t>
            </a:r>
            <a:r>
              <a:rPr lang="en-GB" altLang="en-US" sz="278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GB" altLang="en-US" sz="2780" b="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GB" altLang="en-US" sz="278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78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780" b="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It can also be defined as conjunction of clauses</a:t>
            </a:r>
            <a:endParaRPr lang="en-US" altLang="en-US" sz="2780" b="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78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en-US" sz="278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3.</a:t>
            </a:r>
            <a:r>
              <a:rPr lang="en-GB" altLang="en-US" sz="278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780" b="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Disjunctive Normal Form (DNF):</a:t>
            </a:r>
            <a:r>
              <a:rPr lang="en-US" altLang="en-US" sz="278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78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disjunction </a:t>
            </a:r>
            <a:r>
              <a:rPr lang="en-US" altLang="en-US" sz="278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of conjunction of literals. </a:t>
            </a:r>
            <a:endParaRPr lang="en-US" altLang="en-US" sz="2780" b="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78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US" altLang="en-US" sz="2780" b="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 sz="278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kern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Normal Forms:</a:t>
            </a:r>
            <a:endParaRPr lang="en-GB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635" y="1095375"/>
            <a:ext cx="11653520" cy="5081905"/>
          </a:xfrm>
        </p:spPr>
        <p:txBody>
          <a:bodyPr>
            <a:normAutofit/>
          </a:bodyPr>
          <a:p>
            <a:pPr marL="609600" indent="-609600" algn="l" eaLnBrk="1" hangingPunct="1">
              <a:lnSpc>
                <a:spcPct val="80000"/>
              </a:lnSpc>
              <a:buNone/>
            </a:pP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onjunctive Normal Form (CNF) is the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focus 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of the chapter since: 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GB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ny well formed formula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 (logical expression) can be converted into CNF 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Generalized resolution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 is a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complete inference procedure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 on CNF expression KB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It provides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an easy way of inference procedure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 for the computer through </a:t>
            </a: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resolution </a:t>
            </a:r>
            <a:r>
              <a:rPr lang="en-US" altLang="en-US" sz="2600" b="0" dirty="0">
                <a:latin typeface="Times New Roman" panose="02020603050405020304" pitchFamily="18" charset="0"/>
                <a:sym typeface="+mn-ea"/>
              </a:rPr>
              <a:t>and </a:t>
            </a: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refutation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6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600" b="0" dirty="0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single literal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 (atomic sentence) or a </a:t>
            </a:r>
            <a:r>
              <a:rPr lang="en-US" altLang="en-US" sz="2600" b="0" dirty="0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single clause 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is in CNF form 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GB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Q  Q  False  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GB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	          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~Q   ~Q  False</a:t>
            </a:r>
            <a:endParaRPr lang="en-US" altLang="en-US" sz="2600" b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6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839470"/>
          </a:xfrm>
        </p:spPr>
        <p:txBody>
          <a:bodyPr/>
          <a:p>
            <a:r>
              <a:rPr lang="en-US" sz="4000" kern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Normal Forms:</a:t>
            </a:r>
            <a:endParaRPr lang="en-GB" altLang="en-US" sz="4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1455" y="1095375"/>
            <a:ext cx="11740515" cy="5081905"/>
          </a:xfrm>
        </p:spPr>
        <p:txBody>
          <a:bodyPr>
            <a:noAutofit/>
          </a:bodyPr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sz="2500" b="0" kern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Steps to convert form 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predicate logic formula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to CNF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.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arenR"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Eliminate 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implications 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and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bi-conditionals.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     	(A 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 B) = ~A B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	(</a:t>
            </a:r>
            <a:r>
              <a:rPr lang="en-US" sz="2500" b="0" kern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aB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) = (AB)  (B  A)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arenR" startAt="2"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Reduce the scope of negation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and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apply De Morgan’s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     theorem to bring negations before the atoms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         	</a:t>
            </a:r>
            <a:r>
              <a:rPr lang="en-GB" alt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~(A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B) = ~A  ~B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GB" alt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~(A  B) = ~A  ~B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arenR" startAt="3"/>
              <a:defRPr/>
            </a:pPr>
            <a:r>
              <a:rPr lang="en-US" sz="2500" b="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To bring the signs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before the </a:t>
            </a: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atoms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, use the </a:t>
            </a: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duality relation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formulae 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	~x(A(x)) =  x(~A(x))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	~( x (A(x)) =  x( ~A(x)) 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arenR" startAt="4"/>
              <a:defRPr/>
            </a:pP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For the </a:t>
            </a:r>
            <a:r>
              <a:rPr lang="en-US" sz="2500" kern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sake of clarity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(to 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avoid repetition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) rename 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bound variables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if necessary.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arenR" startAt="4"/>
              <a:defRPr/>
            </a:pPr>
            <a:r>
              <a:rPr lang="en-US" sz="250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Use the equivalent formulae 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to move the </a:t>
            </a:r>
            <a:r>
              <a:rPr lang="en-US" sz="2500" b="0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quantifiers to the left of the formulae</a:t>
            </a:r>
            <a:r>
              <a:rPr lang="en-US" sz="2500" b="0" kern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to obtain the normal form</a:t>
            </a:r>
            <a:endParaRPr kumimoji="0" 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indent="0">
              <a:buNone/>
            </a:pPr>
            <a:endParaRPr kumimoji="0" lang="en-US" alt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kern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Conjunctive Normal Forms</a:t>
            </a:r>
            <a:endParaRPr lang="en-GB" altLang="en-US" sz="40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marL="609600" indent="-609600" eaLnBrk="1" hangingPunct="1">
              <a:buFontTx/>
              <a:buAutoNum type="arabicPeriod"/>
            </a:pP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x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A(x) y B(x,y)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 ---(1)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        	  x (~A(x)  y B(x,y))   implication elimination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  x  y(~A(x)  B(x,y))     pushing   to the front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	- (solution)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buFontTx/>
              <a:buAutoNum type="arabicPeriod" startAt="2"/>
            </a:pP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x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A(x)  x B(x)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sz="2600" b="0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  x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A(x)  y B(y)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	 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variable renaming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  x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(~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A(x)  y B(y)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GB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eliminating </a:t>
            </a:r>
            <a:r>
              <a:rPr lang="en-US" altLang="en-US" sz="2600" b="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  xy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(~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A(x)  B(y)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	 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pushing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6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 to the front</a:t>
            </a:r>
            <a:endParaRPr lang="en-US" altLang="en-US" sz="26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 sz="26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839470"/>
          </a:xfrm>
        </p:spPr>
        <p:txBody>
          <a:bodyPr/>
          <a:p>
            <a:r>
              <a:rPr lang="en-US" altLang="en-US" sz="4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Conversion exercise into its normal form </a:t>
            </a:r>
            <a:endParaRPr lang="en-GB" altLang="en-US" sz="40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470" y="1095375"/>
            <a:ext cx="10895330" cy="5081905"/>
          </a:xfrm>
        </p:spPr>
        <p:txBody>
          <a:bodyPr/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3.	x A(x)  x B(x)</a:t>
            </a:r>
            <a:endParaRPr lang="en-US" altLang="en-US" sz="2700" b="0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  </a:t>
            </a:r>
            <a:r>
              <a:rPr lang="en-US" altLang="en-US" sz="27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x A(x)</a:t>
            </a:r>
            <a:r>
              <a:rPr lang="en-US" altLang="en-US" sz="27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  y B(y) 		scoping and renaming </a:t>
            </a:r>
            <a:endParaRPr lang="en-US" altLang="en-US" sz="27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  ~</a:t>
            </a:r>
            <a:r>
              <a:rPr lang="en-US" altLang="en-US" sz="27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xA(x)</a:t>
            </a:r>
            <a:r>
              <a:rPr lang="en-US" altLang="en-US" sz="27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  y B(y)		</a:t>
            </a:r>
            <a:r>
              <a:rPr lang="en-US" altLang="en-US" sz="2700" b="0" dirty="0">
                <a:latin typeface="Times New Roman" panose="02020603050405020304" pitchFamily="18" charset="0"/>
                <a:sym typeface="Wingdings" panose="05000000000000000000" pitchFamily="2" charset="2"/>
              </a:rPr>
              <a:t> elimination</a:t>
            </a:r>
            <a:endParaRPr lang="en-US" altLang="en-US" sz="27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  x ~A(x)  yB(y)		pushing ~ inward</a:t>
            </a:r>
            <a:endParaRPr lang="en-US" altLang="en-US" sz="2700" b="0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  xy </a:t>
            </a:r>
            <a:r>
              <a:rPr lang="en-US" altLang="en-US" sz="27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~A(x)  B(y)</a:t>
            </a:r>
            <a:r>
              <a:rPr lang="en-US" altLang="en-US" sz="27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		</a:t>
            </a: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pushing  to the front</a:t>
            </a:r>
            <a:endParaRPr lang="en-US" altLang="en-US" sz="2700" b="0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		  x,y </a:t>
            </a:r>
            <a:r>
              <a:rPr lang="en-US" altLang="en-US" sz="27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~A(x)  B(y)</a:t>
            </a:r>
            <a:r>
              <a:rPr lang="en-US" altLang="en-US" sz="270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		</a:t>
            </a:r>
            <a:r>
              <a:rPr lang="en-US" altLang="en-US" sz="2700" b="0" dirty="0">
                <a:latin typeface="Times New Roman" panose="02020603050405020304" pitchFamily="18" charset="0"/>
                <a:sym typeface="Symbol" panose="05050102010706020507" pitchFamily="18" charset="2"/>
              </a:rPr>
              <a:t>using single quantifier</a:t>
            </a:r>
            <a:endParaRPr lang="en-US" altLang="en-US" sz="270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 altLang="en-US" sz="2700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3520"/>
            <a:ext cx="10515600" cy="810260"/>
          </a:xfrm>
        </p:spPr>
        <p:txBody>
          <a:bodyPr/>
          <a:p>
            <a:r>
              <a:rPr lang="en-US" altLang="en-US" sz="4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Conversion exercise into its NF</a:t>
            </a:r>
            <a:endParaRPr lang="en-GB" altLang="en-US" sz="40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1495" y="1095375"/>
            <a:ext cx="10822305" cy="508190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GB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Propositional logic</a:t>
            </a:r>
            <a:endParaRPr lang="en-GB" altLang="en-US" b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Assumes that the </a:t>
            </a:r>
            <a:r>
              <a:rPr lang="en-GB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world</a:t>
            </a: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contains </a:t>
            </a:r>
            <a:r>
              <a:rPr lang="en-GB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facts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Problems with </a:t>
            </a:r>
            <a:r>
              <a:rPr lang="en-GB" altLang="en-US" b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propositional logic</a:t>
            </a:r>
            <a:endParaRPr lang="en-GB" altLang="en-US" b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b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</a:t>
            </a:r>
            <a:r>
              <a:rPr lang="en-GB" altLang="en-US" b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No notion of objects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 </a:t>
            </a:r>
            <a:r>
              <a:rPr lang="en-GB" altLang="en-US" b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 notion of relations among objects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Propositional Logic, we define A1 as “American sits 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 seat 1.” The meaning of A1 is instructive to us, suggesting 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 there is an object we call American,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 there is an object we call “seat 1”,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 there is a relationship “sit” between these two objects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 Formally, none of these are in Propositional Logic.</a:t>
            </a: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665" y="1033145"/>
            <a:ext cx="11491595" cy="51441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GB" altLang="en-US" sz="25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First-Order Logic</a:t>
            </a:r>
            <a:endParaRPr lang="en-GB" altLang="en-US" sz="2500" b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models the world in </a:t>
            </a:r>
            <a:r>
              <a:rPr lang="en-GB" altLang="en-US" sz="25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terms </a:t>
            </a: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</a:t>
            </a: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 </a:t>
            </a:r>
            <a:r>
              <a:rPr lang="en-GB" altLang="en-US" sz="2500" b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Objects</a:t>
            </a: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which are things with individual identities</a:t>
            </a: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 </a:t>
            </a:r>
            <a:r>
              <a:rPr lang="en-GB" altLang="en-US" sz="2500" b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Properties </a:t>
            </a: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objects that distinguish them from other objects</a:t>
            </a: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 </a:t>
            </a:r>
            <a:r>
              <a:rPr lang="en-GB" altLang="en-US" sz="2500" b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Relations</a:t>
            </a: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hold among sets of objects</a:t>
            </a: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 </a:t>
            </a:r>
            <a:r>
              <a:rPr lang="en-GB" altLang="en-US" sz="2500" b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Functions</a:t>
            </a: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which map individuals in the domain to another in the domain.</a:t>
            </a: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Examples: </a:t>
            </a:r>
            <a:endParaRPr lang="en-GB" altLang="en-US" sz="25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Objects: Students, lectures, companies, cars ... </a:t>
            </a: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Properties: blue, oval, even, large, ... </a:t>
            </a: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Relations: Brother-of, bigger-than, outside, part-of, has-color, </a:t>
            </a: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occurs-after, owns, visits, precedes, ... </a:t>
            </a: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5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Functions: father-of, best-friend, second-half, one-more-than</a:t>
            </a: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5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6060" y="1095375"/>
            <a:ext cx="11754485" cy="508190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GB" altLang="en-US" sz="2890" b="0" dirty="0">
                <a:latin typeface="Times New Roman" panose="02020603050405020304" pitchFamily="18" charset="0"/>
                <a:sym typeface="+mn-ea"/>
              </a:rPr>
              <a:t>1. What is first order logic, why we need it and how it models the world ?</a:t>
            </a:r>
            <a:endParaRPr lang="en-US" altLang="en-US" sz="2890" b="0" dirty="0">
              <a:latin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en-US" sz="2890" b="0" dirty="0">
                <a:latin typeface="Times New Roman" panose="02020603050405020304" pitchFamily="18" charset="0"/>
                <a:sym typeface="+mn-ea"/>
              </a:rPr>
              <a:t>Translating English to FOL</a:t>
            </a:r>
            <a:endParaRPr lang="en-GB" altLang="en-US" sz="289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GB" altLang="en-US" sz="289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John and Michael are colleagues</a:t>
            </a:r>
            <a:endParaRPr lang="en-GB" altLang="en-US" sz="289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GB" altLang="en-US" sz="289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Some boys play cricket.</a:t>
            </a:r>
            <a:endParaRPr lang="en-GB" altLang="en-US" sz="289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GB" altLang="en-US" sz="289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Brothers are siblings</a:t>
            </a:r>
            <a:endParaRPr lang="en-GB" altLang="en-US" sz="289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GB" altLang="en-US" sz="289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Only one student failed in Mathematics.</a:t>
            </a:r>
            <a:endParaRPr lang="en-GB" altLang="en-US" sz="289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GB" altLang="en-US" sz="289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Each student is registered for at least one degree programme</a:t>
            </a:r>
            <a:endParaRPr lang="en-GB" altLang="en-US" sz="289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en-US" sz="2890" b="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Conversion exercise into its normal form </a:t>
            </a:r>
            <a:endParaRPr lang="en-US" altLang="en-US" sz="2890" b="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buAutoNum type="arabicPeriod"/>
            </a:pPr>
            <a:r>
              <a:rPr lang="en-US" altLang="en-US" sz="2890" b="0" dirty="0">
                <a:latin typeface="Times New Roman" panose="02020603050405020304" pitchFamily="18" charset="0"/>
                <a:sym typeface="Symbol" panose="05050102010706020507" pitchFamily="18" charset="2"/>
              </a:rPr>
              <a:t>x </a:t>
            </a:r>
            <a:r>
              <a:rPr lang="en-US" altLang="en-US" sz="289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90" b="0" dirty="0">
                <a:latin typeface="Times New Roman" panose="02020603050405020304" pitchFamily="18" charset="0"/>
                <a:sym typeface="Symbol" panose="05050102010706020507" pitchFamily="18" charset="2"/>
              </a:rPr>
              <a:t>A(x)  x B(x)</a:t>
            </a:r>
            <a:r>
              <a:rPr lang="en-US" altLang="en-US" sz="2890" b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sz="2890" b="0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buAutoNum type="arabicPeriod"/>
            </a:pPr>
            <a:r>
              <a:rPr lang="en-US" altLang="en-US" sz="2890" b="0" dirty="0">
                <a:latin typeface="Times New Roman" panose="02020603050405020304" pitchFamily="18" charset="0"/>
                <a:sym typeface="Symbol" panose="05050102010706020507" pitchFamily="18" charset="2"/>
              </a:rPr>
              <a:t>∀Y (∀X (taller(Y,X) </a:t>
            </a:r>
            <a:r>
              <a:rPr lang="en-GB" altLang="en-US" sz="2890" b="0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2890" b="0" dirty="0">
                <a:latin typeface="Times New Roman" panose="02020603050405020304" pitchFamily="18" charset="0"/>
                <a:sym typeface="Symbol" panose="05050102010706020507" pitchFamily="18" charset="2"/>
              </a:rPr>
              <a:t> wise(X)) =&gt; wise(Y))</a:t>
            </a:r>
            <a:endParaRPr lang="en-US" altLang="en-US" sz="2890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buAutoNum type="arabicPeriod"/>
            </a:pP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Quiz </a:t>
            </a:r>
            <a:endParaRPr lang="en-GB" alt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ulaTheme for DAA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AlulaThemeOOP</Template>
  <TotalTime>0</TotalTime>
  <Words>44596</Words>
  <Application>WPS Presentation</Application>
  <PresentationFormat>Widescreen</PresentationFormat>
  <Paragraphs>1260</Paragraphs>
  <Slides>103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103</vt:i4>
      </vt:variant>
    </vt:vector>
  </HeadingPairs>
  <TitlesOfParts>
    <vt:vector size="118" baseType="lpstr">
      <vt:lpstr>Arial</vt:lpstr>
      <vt:lpstr>SimSun</vt:lpstr>
      <vt:lpstr>Wingdings</vt:lpstr>
      <vt:lpstr>Trebuchet MS</vt:lpstr>
      <vt:lpstr>Times New Roman</vt:lpstr>
      <vt:lpstr>Wingdings</vt:lpstr>
      <vt:lpstr>Bell MT</vt:lpstr>
      <vt:lpstr>Segoe UI</vt:lpstr>
      <vt:lpstr>Microsoft YaHei</vt:lpstr>
      <vt:lpstr>Arial Unicode MS</vt:lpstr>
      <vt:lpstr>Calibri</vt:lpstr>
      <vt:lpstr>Symbol</vt:lpstr>
      <vt:lpstr>AlulaTheme for DAAA</vt:lpstr>
      <vt:lpstr>Paint.Picture</vt:lpstr>
      <vt:lpstr>Paint.Picture</vt:lpstr>
      <vt:lpstr>Chapter Four</vt:lpstr>
      <vt:lpstr>Outline</vt:lpstr>
      <vt:lpstr>Knowledge Base Agent</vt:lpstr>
      <vt:lpstr>PowerPoint 演示文稿</vt:lpstr>
      <vt:lpstr>Knowledge Bases Agent</vt:lpstr>
      <vt:lpstr>PowerPoint 演示文稿</vt:lpstr>
      <vt:lpstr>Example</vt:lpstr>
      <vt:lpstr>Knowledge representation</vt:lpstr>
      <vt:lpstr>Knowledge representation</vt:lpstr>
      <vt:lpstr>What is Logic</vt:lpstr>
      <vt:lpstr>Logic</vt:lpstr>
      <vt:lpstr>Kinds of Logic</vt:lpstr>
      <vt:lpstr>Prepositional (Boolean) logic (PL)</vt:lpstr>
      <vt:lpstr>Prepositional (Boolean) logic (PL)</vt:lpstr>
      <vt:lpstr>PL connector priority</vt:lpstr>
      <vt:lpstr>Types of sentence</vt:lpstr>
      <vt:lpstr>Validity (tautology)</vt:lpstr>
      <vt:lpstr>Satisfiablility</vt:lpstr>
      <vt:lpstr>Entailment</vt:lpstr>
      <vt:lpstr>Inference Procedure</vt:lpstr>
      <vt:lpstr>Inference Procedure property</vt:lpstr>
      <vt:lpstr>Rules of inference for PL</vt:lpstr>
      <vt:lpstr>PowerPoint 演示文稿</vt:lpstr>
      <vt:lpstr>Rule of inference for propositional logic</vt:lpstr>
      <vt:lpstr>PowerPoint 演示文稿</vt:lpstr>
      <vt:lpstr>What rule is used for the conclusion?</vt:lpstr>
      <vt:lpstr>Logical equivalence</vt:lpstr>
      <vt:lpstr>PowerPoint 演示文稿</vt:lpstr>
      <vt:lpstr>Forms of Logical expression</vt:lpstr>
      <vt:lpstr>Inference procedure and normal forms</vt:lpstr>
      <vt:lpstr>Generalized Resolution for PL</vt:lpstr>
      <vt:lpstr>Generalized Resolution for PL</vt:lpstr>
      <vt:lpstr>Example: Resolution</vt:lpstr>
      <vt:lpstr>Example: Resolution</vt:lpstr>
      <vt:lpstr>Converting to CNF</vt:lpstr>
      <vt:lpstr>Converting to CNF</vt:lpstr>
      <vt:lpstr>Converting to CNF</vt:lpstr>
      <vt:lpstr>The Wumpus World</vt:lpstr>
      <vt:lpstr>PowerPoint 演示文稿</vt:lpstr>
      <vt:lpstr>PowerPoint 演示文稿</vt:lpstr>
      <vt:lpstr>PowerPoint 演示文稿</vt:lpstr>
      <vt:lpstr>Practical Example (The Wompus world)</vt:lpstr>
      <vt:lpstr>Practical Example (The Wompus world)</vt:lpstr>
      <vt:lpstr>Practical Example (The Wompus world)</vt:lpstr>
      <vt:lpstr>Exploring the Wumpus world:</vt:lpstr>
      <vt:lpstr>PowerPoint 演示文稿</vt:lpstr>
      <vt:lpstr>PowerPoint 演示文稿</vt:lpstr>
      <vt:lpstr>Knowledge-base for Wumpus world</vt:lpstr>
      <vt:lpstr>PowerPoint 演示文稿</vt:lpstr>
      <vt:lpstr>PowerPoint 演示文稿</vt:lpstr>
      <vt:lpstr>Prove that Wumpus is in the room (1,3) ?</vt:lpstr>
      <vt:lpstr>Prove that Wumpus is in the room (1,3) cont’d</vt:lpstr>
      <vt:lpstr>Prove that Wumpus is in the room (1,3) cont’d</vt:lpstr>
      <vt:lpstr>Prove that Wumpus is in the room (1,3) cont’d</vt:lpstr>
      <vt:lpstr>Prove that Wumpus is in the room (1,3) cont’d</vt:lpstr>
      <vt:lpstr>Prove that Wumpus is in the room (1,3) cont’d</vt:lpstr>
      <vt:lpstr>The Wumpus World cont’d</vt:lpstr>
      <vt:lpstr>First order logic (FOL)</vt:lpstr>
      <vt:lpstr>PowerPoint 演示文稿</vt:lpstr>
      <vt:lpstr>PowerPoint 演示文稿</vt:lpstr>
      <vt:lpstr>Propositional Logic Limitations</vt:lpstr>
      <vt:lpstr>Limitations….</vt:lpstr>
      <vt:lpstr>PowerPoint 演示文稿</vt:lpstr>
      <vt:lpstr>PowerPoint 演示文稿</vt:lpstr>
      <vt:lpstr>PowerPoint 演示文稿</vt:lpstr>
      <vt:lpstr>PowerPoint 演示文稿</vt:lpstr>
      <vt:lpstr>Predicate Logic power</vt:lpstr>
      <vt:lpstr>FOL function and predicate symbols</vt:lpstr>
      <vt:lpstr>Example1</vt:lpstr>
      <vt:lpstr>Syntax &amp; Semantics of FOPC</vt:lpstr>
      <vt:lpstr>Term</vt:lpstr>
      <vt:lpstr>Equality (=)</vt:lpstr>
      <vt:lpstr>Predicate symbols</vt:lpstr>
      <vt:lpstr>Atomic sentences</vt:lpstr>
      <vt:lpstr>Complex Sentence</vt:lpstr>
      <vt:lpstr>Quantifiers</vt:lpstr>
      <vt:lpstr>Universal Quantification ()</vt:lpstr>
      <vt:lpstr>Universal Quantification ()</vt:lpstr>
      <vt:lpstr>Universal Quantification ()</vt:lpstr>
      <vt:lpstr>     Existential quantification ()</vt:lpstr>
      <vt:lpstr>Existential quantification ()</vt:lpstr>
      <vt:lpstr>Existential quantification ()</vt:lpstr>
      <vt:lpstr>Examples using Quantifiers</vt:lpstr>
      <vt:lpstr>Nested quantifiers</vt:lpstr>
      <vt:lpstr>Nested quantifiers</vt:lpstr>
      <vt:lpstr>Examples of Translating English to FOL</vt:lpstr>
      <vt:lpstr>Examples of Translating English to FOL</vt:lpstr>
      <vt:lpstr>Properties of quantifiers (commutativity)</vt:lpstr>
      <vt:lpstr>Properties of quantifiers (duality)</vt:lpstr>
      <vt:lpstr>Properties of quantifiers (duality)</vt:lpstr>
      <vt:lpstr>Properties of quantifiers (duality)</vt:lpstr>
      <vt:lpstr>Normal Forms:</vt:lpstr>
      <vt:lpstr>Normal Forms:</vt:lpstr>
      <vt:lpstr>Conjunctive Normal Forms</vt:lpstr>
      <vt:lpstr>Conversion exercise into its normal form </vt:lpstr>
      <vt:lpstr>Conversion exercise into its NF</vt:lpstr>
      <vt:lpstr>PowerPoint 演示文稿</vt:lpstr>
      <vt:lpstr>PowerPoint 演示文稿</vt:lpstr>
      <vt:lpstr>Quiz </vt:lpstr>
      <vt:lpstr> Quiz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የአጉንታ ልጅ</dc:creator>
  <cp:lastModifiedBy>sfsaa</cp:lastModifiedBy>
  <cp:revision>504</cp:revision>
  <cp:lastPrinted>2021-02-13T13:58:00Z</cp:lastPrinted>
  <dcterms:created xsi:type="dcterms:W3CDTF">2021-02-02T11:53:00Z</dcterms:created>
  <dcterms:modified xsi:type="dcterms:W3CDTF">2023-12-16T12:53:40Z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0DAF72D114DE479382238C2013143E51_13</vt:lpwstr>
  </property>
  <property fmtid="{D5CDD505-2E9C-101B-9397-08002B2CF9AE}" pid="3" name="KSOProductBuildVer">
    <vt:lpwstr>2057-12.2.0.13359</vt:lpwstr>
  </property>
</Properties>
</file>