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notesSlides/notesSlide29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3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lvl="0" indent="0" algn="l" defTabSz="914400">
      <a:lnSpc>
        <a:spcPct val="100000"/>
      </a:lnSpc>
      <a:spcBef>
        <a:spcPts val="0"/>
      </a:spcBef>
      <a:spcAft>
        <a:spcPts val="0"/>
      </a:spcAft>
      <a:buNone/>
      <a:defRPr b="0" i="0" u="none">
        <a:solidFill>
          <a:schemeClr val="tx1"/>
        </a:solidFill>
        <a:latin typeface="Arial"/>
        <a:ea typeface="+mn-ea"/>
        <a:cs typeface="+mn-cs"/>
      </a:defRPr>
    </a:lvl1pPr>
    <a:lvl2pPr marL="457200" lvl="1" indent="0" algn="l" defTabSz="914400">
      <a:lnSpc>
        <a:spcPct val="100000"/>
      </a:lnSpc>
      <a:spcBef>
        <a:spcPts val="0"/>
      </a:spcBef>
      <a:spcAft>
        <a:spcPts val="0"/>
      </a:spcAft>
      <a:buNone/>
      <a:defRPr b="0" i="0" u="none">
        <a:solidFill>
          <a:schemeClr val="tx1"/>
        </a:solidFill>
        <a:latin typeface="Arial"/>
        <a:ea typeface="+mn-ea"/>
        <a:cs typeface="+mn-cs"/>
      </a:defRPr>
    </a:lvl2pPr>
    <a:lvl3pPr marL="914400" lvl="2" indent="0" algn="l" defTabSz="914400">
      <a:lnSpc>
        <a:spcPct val="100000"/>
      </a:lnSpc>
      <a:spcBef>
        <a:spcPts val="0"/>
      </a:spcBef>
      <a:spcAft>
        <a:spcPts val="0"/>
      </a:spcAft>
      <a:buNone/>
      <a:defRPr b="0" i="0" u="none">
        <a:solidFill>
          <a:schemeClr val="tx1"/>
        </a:solidFill>
        <a:latin typeface="Arial"/>
        <a:ea typeface="+mn-ea"/>
        <a:cs typeface="+mn-cs"/>
      </a:defRPr>
    </a:lvl3pPr>
    <a:lvl4pPr marL="1371600" lvl="3" indent="0" algn="l" defTabSz="914400">
      <a:lnSpc>
        <a:spcPct val="100000"/>
      </a:lnSpc>
      <a:spcBef>
        <a:spcPts val="0"/>
      </a:spcBef>
      <a:spcAft>
        <a:spcPts val="0"/>
      </a:spcAft>
      <a:buNone/>
      <a:defRPr b="0" i="0" u="none">
        <a:solidFill>
          <a:schemeClr val="tx1"/>
        </a:solidFill>
        <a:latin typeface="Arial"/>
        <a:ea typeface="+mn-ea"/>
        <a:cs typeface="+mn-cs"/>
      </a:defRPr>
    </a:lvl4pPr>
    <a:lvl5pPr marL="1828800" lvl="4" indent="0" algn="l" defTabSz="914400">
      <a:lnSpc>
        <a:spcPct val="100000"/>
      </a:lnSpc>
      <a:spcBef>
        <a:spcPts val="0"/>
      </a:spcBef>
      <a:spcAft>
        <a:spcPts val="0"/>
      </a:spcAft>
      <a:buNone/>
      <a:defRPr b="0" i="0" u="none">
        <a:solidFill>
          <a:schemeClr val="tx1"/>
        </a:solidFill>
        <a:latin typeface="Arial"/>
        <a:ea typeface="+mn-ea"/>
        <a:cs typeface="+mn-cs"/>
      </a:defRPr>
    </a:lvl5pPr>
    <a:lvl6pPr marL="2286000" lvl="5" indent="0" algn="l" defTabSz="914400">
      <a:lnSpc>
        <a:spcPct val="100000"/>
      </a:lnSpc>
      <a:spcBef>
        <a:spcPts val="0"/>
      </a:spcBef>
      <a:spcAft>
        <a:spcPts val="0"/>
      </a:spcAft>
      <a:buNone/>
      <a:defRPr b="0" i="0" u="none">
        <a:solidFill>
          <a:schemeClr val="tx1"/>
        </a:solidFill>
        <a:latin typeface="Arial"/>
        <a:ea typeface="+mn-ea"/>
        <a:cs typeface="+mn-cs"/>
      </a:defRPr>
    </a:lvl6pPr>
    <a:lvl7pPr marL="2743200" lvl="6" indent="0" algn="l" defTabSz="914400">
      <a:lnSpc>
        <a:spcPct val="100000"/>
      </a:lnSpc>
      <a:spcBef>
        <a:spcPts val="0"/>
      </a:spcBef>
      <a:spcAft>
        <a:spcPts val="0"/>
      </a:spcAft>
      <a:buNone/>
      <a:defRPr b="0" i="0" u="none">
        <a:solidFill>
          <a:schemeClr val="tx1"/>
        </a:solidFill>
        <a:latin typeface="Arial"/>
        <a:ea typeface="+mn-ea"/>
        <a:cs typeface="+mn-cs"/>
      </a:defRPr>
    </a:lvl7pPr>
    <a:lvl8pPr marL="3200400" lvl="7" indent="0" algn="l" defTabSz="914400">
      <a:lnSpc>
        <a:spcPct val="100000"/>
      </a:lnSpc>
      <a:spcBef>
        <a:spcPts val="0"/>
      </a:spcBef>
      <a:spcAft>
        <a:spcPts val="0"/>
      </a:spcAft>
      <a:buNone/>
      <a:defRPr b="0" i="0" u="none">
        <a:solidFill>
          <a:schemeClr val="tx1"/>
        </a:solidFill>
        <a:latin typeface="Arial"/>
        <a:ea typeface="+mn-ea"/>
        <a:cs typeface="+mn-cs"/>
      </a:defRPr>
    </a:lvl8pPr>
    <a:lvl9pPr marL="3657600" lvl="8" indent="0" algn="l" defTabSz="914400">
      <a:lnSpc>
        <a:spcPct val="100000"/>
      </a:lnSpc>
      <a:spcBef>
        <a:spcPts val="0"/>
      </a:spcBef>
      <a:spcAft>
        <a:spcPts val="0"/>
      </a:spcAft>
      <a:buNone/>
      <a:defRPr b="0" i="0" u="none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>
      <p:cViewPr varScale="1">
        <p:scale>
          <a:sx n="70" d="100"/>
          <a:sy n="70" d="100"/>
        </p:scale>
        <p:origin x="1374" y="72"/>
      </p:cViewPr>
      <p:guideLst>
        <p:guide pos="2163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 /><Relationship Id="rId37" Type="http://schemas.openxmlformats.org/officeDocument/2006/relationships/tableStyles" Target="tableStyles.xml" /><Relationship Id="rId3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96259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/>
              </a:defRPr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148" name="Rectangle 4"/>
          <p:cNvSpPr>
            <a:spLocks noRot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261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to edit Master text styles</a:t>
            </a:r>
            <a:endParaRPr lang="en-US" sz="1200" b="0" i="0" u="none" strike="noStrike" cap="none" spc="0">
              <a:ln>
                <a:noFill/>
              </a:ln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457200" marR="0" lvl="1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Arial"/>
                <a:ea typeface="+mn-ea"/>
                <a:cs typeface="+mn-cs"/>
              </a:rPr>
              <a:t>Second level</a:t>
            </a:r>
            <a:endParaRPr lang="en-US" sz="1200" b="0" i="0" u="none" strike="noStrike" cap="none" spc="0">
              <a:ln>
                <a:noFill/>
              </a:ln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914400" marR="0" lvl="2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Arial"/>
                <a:ea typeface="+mn-ea"/>
                <a:cs typeface="+mn-cs"/>
              </a:rPr>
              <a:t>Third level</a:t>
            </a:r>
            <a:endParaRPr lang="en-US" sz="1200" b="0" i="0" u="none" strike="noStrike" cap="none" spc="0">
              <a:ln>
                <a:noFill/>
              </a:ln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1371600" marR="0" lvl="3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Arial"/>
                <a:ea typeface="+mn-ea"/>
                <a:cs typeface="+mn-cs"/>
              </a:rPr>
              <a:t>Fourth level</a:t>
            </a:r>
            <a:endParaRPr lang="en-US" sz="1200" b="0" i="0" u="none" strike="noStrike" cap="none" spc="0">
              <a:ln>
                <a:noFill/>
              </a:ln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1828800" marR="0" lvl="4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Arial"/>
                <a:ea typeface="+mn-ea"/>
                <a:cs typeface="+mn-cs"/>
              </a:rPr>
              <a:t>Fifth level</a:t>
            </a:r>
            <a:endParaRPr lang="en-US" sz="1200" b="0" i="0" u="none" strike="noStrike" cap="none" spc="0">
              <a:ln>
                <a:noFill/>
              </a:ln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96262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96263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121E96-F287-4B63-8AAC-44519C354D30}" type="slidenum">
              <a:rPr lang="en-US" sz="1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Arial"/>
                <a:ea typeface="+mn-ea"/>
                <a:cs typeface="+mn-cs"/>
              </a:rPr>
              <a:t/>
            </a:fld>
            <a:endParaRPr lang="en-US" sz="1200" b="0" i="0" u="none" strike="noStrike" cap="none" spc="0">
              <a:ln>
                <a:noFill/>
              </a:ln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0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64599B-A600-BF5C-1368-2AAC7C9544A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9EC409-B743-64B8-EB83-F7759ED8E3A9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defRPr/>
            </a:pPr>
            <a:fld id="{9A0DB2DC-4C9A-4742-B13C-FB6460FD3503}" type="slidenum">
              <a:rPr lang="en-US" sz="1200"/>
              <a:t/>
            </a:fld>
            <a:endParaRPr lang="en-US" sz="1200"/>
          </a:p>
        </p:txBody>
      </p:sp>
      <p:sp>
        <p:nvSpPr>
          <p:cNvPr id="46083" name="Rectangle 2"/>
          <p:cNvSpPr>
            <a:spLocks noRot="1" noTextEdit="1"/>
          </p:cNvSpPr>
          <p:nvPr>
            <p:ph type="sldImg"/>
          </p:nvPr>
        </p:nvSpPr>
        <p:spPr bwMode="auto"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>
              <a:defRPr/>
            </a:pPr>
            <a:r>
              <a:rPr/>
              <a:t>Shallow</a:t>
            </a:r>
            <a:r>
              <a:rPr lang="en-GB"/>
              <a:t> :-</a:t>
            </a:r>
            <a:r>
              <a:rPr lang="en-US">
                <a:latin typeface="Times New Roman"/>
                <a:ea typeface="HGP明朝E"/>
                <a:cs typeface="Times New Roman"/>
              </a:rPr>
              <a:t>recalled</a:t>
            </a:r>
            <a:r>
              <a:rPr lang="en-GB"/>
              <a:t> Without much difficulty </a:t>
            </a:r>
            <a:endParaRPr lang="en-GB"/>
          </a:p>
          <a:p>
            <a:pPr lvl="0">
              <a:defRPr/>
            </a:pPr>
            <a:endParaRPr/>
          </a:p>
          <a:p>
            <a:pPr lvl="0">
              <a:defRPr/>
            </a:pP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defRPr/>
            </a:pPr>
            <a:fld id="{9A0DB2DC-4C9A-4742-B13C-FB6460FD3503}" type="slidenum">
              <a:rPr lang="en-US" sz="1200"/>
              <a:t/>
            </a:fld>
            <a:endParaRPr lang="en-US" sz="1200"/>
          </a:p>
        </p:txBody>
      </p:sp>
      <p:sp>
        <p:nvSpPr>
          <p:cNvPr id="47107" name="Rectangle 2"/>
          <p:cNvSpPr>
            <a:spLocks noRot="1" noTextEdit="1"/>
          </p:cNvSpPr>
          <p:nvPr>
            <p:ph type="sldImg"/>
          </p:nvPr>
        </p:nvSpPr>
        <p:spPr bwMode="auto"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4988"/>
            <a:ext cx="5029200" cy="4114800"/>
          </a:xfrm>
        </p:spPr>
        <p:txBody>
          <a:bodyPr wrap="square" lIns="91440" tIns="45720" rIns="91440" bIns="45720" anchor="t" anchorCtr="0"/>
          <a:p>
            <a:pPr lvl="0">
              <a:defRPr/>
            </a:pP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 idx="2"/>
          </p:nvPr>
        </p:nvSpPr>
        <p:spPr bwMode="auto"/>
      </p:sp>
      <p:sp>
        <p:nvSpPr>
          <p:cNvPr id="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r>
              <a:rPr lang="en-US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comprehend </a:t>
            </a:r>
            <a:r>
              <a:rPr lang="en-GB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:- Get the meaning of something</a:t>
            </a:r>
            <a:endParaRPr lang="en-GB">
              <a:ln>
                <a:noFill/>
              </a:ln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6A42AF-1089-B862-1ADD-1E7BF581799C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37621F-39A2-7D76-C505-FD4914429FB1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 idx="2"/>
          </p:nvPr>
        </p:nvSpPr>
        <p:spPr bwMode="auto"/>
      </p:sp>
      <p:sp>
        <p:nvSpPr>
          <p:cNvPr id="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r>
              <a:rPr lang="en-US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rule-of-thumb</a:t>
            </a:r>
            <a:r>
              <a:rPr lang="en-GB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:-a broadly accurate guide or principle, based on practice rather than theory.</a:t>
            </a:r>
            <a:endParaRPr lang="en-GB">
              <a:ln>
                <a:noFill/>
              </a:ln>
              <a:solidFill>
                <a:srgbClr val="FF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328142-D67C-AFF9-4341-E7E06C9337C6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C0A9E4-C97E-8A09-66E3-7AA1B831B0CF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B60E9D-4804-C2E3-4EFA-591C976A675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42BB82-8903-51DD-AD57-7E18B5B9B01E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 idx="2"/>
          </p:nvPr>
        </p:nvSpPr>
        <p:spPr bwMode="auto"/>
      </p:sp>
      <p:sp>
        <p:nvSpPr>
          <p:cNvPr id="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r>
              <a:rPr lang="en-GB"/>
              <a:t>The meaning of COGNITIVE is of, relating to, being, or involving conscious intellectual activity (such as thinking, reasoning, or remembering)</a:t>
            </a:r>
            <a:endParaRPr lang="en-GB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 idx="2"/>
          </p:nvPr>
        </p:nvSpPr>
        <p:spPr bwMode="auto"/>
      </p:sp>
      <p:sp>
        <p:nvSpPr>
          <p:cNvPr id="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r>
              <a:rPr b="1">
                <a:latin typeface="Times New Roman"/>
                <a:cs typeface="Times New Roman"/>
              </a:rPr>
              <a:t>interrogator</a:t>
            </a:r>
            <a:r>
              <a:rPr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:-</a:t>
            </a:r>
            <a:r>
              <a:rPr lang="en-GB"/>
              <a:t>A questioner who is excessively harsh</a:t>
            </a:r>
            <a:endParaRPr lang="en-GB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F51FB0-710A-D99B-2169-5ED731E3D124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AD5688-2B89-9895-C3B6-CE240F4644C4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BFFE26-B602-9DAC-733F-F4079B6AAE54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7FF975-8AF5-02D7-DF7B-869D46237972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2365E2-9FF5-9A3D-1A00-B09C8262D011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38BD14-56E2-9CB0-325C-2B9DDA4BD682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C0502A-859E-FC2D-09A4-C09F58BFADD0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92E977-8171-ED6B-2560-DAC27917A8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defRPr/>
            </a:pPr>
            <a:fld id="{9A0DB2DC-4C9A-4742-B13C-FB6460FD3503}" type="slidenum">
              <a:rPr lang="en-US" sz="1200"/>
              <a:t/>
            </a:fld>
            <a:endParaRPr lang="en-US" sz="1200"/>
          </a:p>
        </p:txBody>
      </p:sp>
      <p:sp>
        <p:nvSpPr>
          <p:cNvPr id="45059" name="Rectangle 2"/>
          <p:cNvSpPr>
            <a:spLocks noRot="1" noTextEdit="1"/>
          </p:cNvSpPr>
          <p:nvPr>
            <p:ph type="sldImg"/>
          </p:nvPr>
        </p:nvSpPr>
        <p:spPr bwMode="auto"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>
              <a:defRPr/>
            </a:pPr>
            <a:r>
              <a:rPr/>
              <a:t>Note the level becomes more abstract as we go from data, to information, and to knowledge.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It is the knowledge that we have that enables us to make decisions.</a:t>
            </a:r>
            <a:endParaRPr/>
          </a:p>
          <a:p>
            <a:pPr lvl="0">
              <a:defRPr/>
            </a:pPr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B400C1-2276-B678-0FAA-F117BA929548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827A9C-F8C7-D6B4-E689-1AACA39FEED1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DFC289-9161-40FB-DD4A-9DE627738FA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FA127E-07B9-68DA-BFFA-FB17DA0100A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C14C7A-6E1B-04B9-87FB-F7BACF35CE5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/>
          <p:nvPr>
            <p:ph type="sldImg" idx="2"/>
          </p:nvPr>
        </p:nvSpPr>
        <p:spPr bwMode="auto"/>
      </p:sp>
      <p:sp>
        <p:nvSpPr>
          <p:cNvPr id="3" name="Text Placeholder 2"/>
          <p:cNvSpPr/>
          <p:nvPr>
            <p:ph type="body" idx="3"/>
          </p:nvPr>
        </p:nvSpPr>
        <p:spPr bwMode="auto"/>
        <p:txBody>
          <a:bodyPr/>
          <a:p>
            <a:pPr>
              <a:defRPr/>
            </a:pPr>
            <a:r>
              <a:rPr lang="en-GB"/>
              <a:t>"A process is deterministic if its present behaviour is only dependent on what happened in the past"</a:t>
            </a:r>
            <a:endParaRPr lang="en-GB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729D18-98CA-0A3D-06EB-14C16E5AC9A1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A24DB2B-628A-C926-2863-DC3F0303E32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 useBgFill="1">
        <p:nvSpPr>
          <p:cNvPr id="11" name="Rounded Rectangle 10"/>
          <p:cNvSpPr/>
          <p:nvPr/>
        </p:nvSpPr>
        <p:spPr bwMode="auto"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 bwMode="auto"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 bwMode="auto"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" name="Date Placeholder 27"/>
          <p:cNvSpPr>
            <a:spLocks noGrp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Slide Number Placeholder 28"/>
          <p:cNvSpPr>
            <a:spLocks noGrp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A56819-7AF6-4CDF-9F1F-8D581B832B22}" type="slidenum">
              <a:rPr lang="en-US" sz="14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Franklin Gothic Book"/>
                <a:ea typeface="+mn-ea"/>
                <a:cs typeface="+mn-cs"/>
              </a:rPr>
              <a:t/>
            </a:fld>
            <a:endParaRPr lang="en-US" sz="1400" b="0" i="0" u="none" strike="noStrike" cap="none" spc="0">
              <a:ln>
                <a:noFill/>
              </a:ln>
              <a:solidFill>
                <a:srgbClr val="FFFFFF"/>
              </a:solidFill>
              <a:latin typeface="Franklin Gothic Book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A9EF6-A753-44BA-9F3A-DC92488D3DC8}" type="slidenum">
              <a:rPr lang="en-US" sz="14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Franklin Gothic Book"/>
                <a:ea typeface="+mn-ea"/>
                <a:cs typeface="+mn-cs"/>
              </a:rPr>
              <a:t/>
            </a:fld>
            <a:endParaRPr lang="en-US" sz="1400" b="0" i="0" u="none" strike="noStrike" cap="none" spc="0">
              <a:ln>
                <a:noFill/>
              </a:ln>
              <a:solidFill>
                <a:srgbClr val="FFFFFF"/>
              </a:solidFill>
              <a:latin typeface="Franklin Gothic Book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41"/>
            <a:ext cx="201168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914400" y="274640"/>
            <a:ext cx="55626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A9EF6-A753-44BA-9F3A-DC92488D3DC8}" type="slidenum">
              <a:rPr lang="en-US" sz="14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Franklin Gothic Book"/>
                <a:ea typeface="+mn-ea"/>
                <a:cs typeface="+mn-cs"/>
              </a:rPr>
              <a:t/>
            </a:fld>
            <a:endParaRPr lang="en-US" sz="1400" b="0" i="0" u="none" strike="noStrike" cap="none" spc="0">
              <a:ln>
                <a:noFill/>
              </a:ln>
              <a:solidFill>
                <a:srgbClr val="FFFFFF"/>
              </a:solidFill>
              <a:latin typeface="Franklin Gothic Book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xAndObj" userDrawn="1">
  <p:cSld name="Title, Text,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chemeClr val="tx2">
                  <a:shade val="90000"/>
                </a:scheme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chemeClr val="tx2">
                  <a:shade val="90000"/>
                </a:scheme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p>
            <a:pPr lvl="0">
              <a:buNone/>
              <a:defRPr/>
            </a:pPr>
            <a:fld id="{9A0DB2DC-4C9A-4742-B13C-FB6460FD3503}" type="slidenum">
              <a:rPr lang="en-US">
                <a:latin typeface="Arial"/>
              </a:rPr>
              <a:t/>
            </a:fld>
            <a:endParaRPr lang="en-US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xAndTwoObj" userDrawn="1">
  <p:cSld name="Title, Text,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 bwMode="auto">
          <a:xfrm>
            <a:off x="4648200" y="1600200"/>
            <a:ext cx="4038600" cy="21859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 bwMode="auto">
          <a:xfrm>
            <a:off x="4648200" y="3938588"/>
            <a:ext cx="4038600" cy="218757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 bwMode="auto"/>
        <p:txBody>
          <a:bodyPr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chemeClr val="tx2">
                  <a:shade val="90000"/>
                </a:scheme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chemeClr val="tx2">
                  <a:shade val="90000"/>
                </a:scheme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p>
            <a:pPr lvl="0">
              <a:buNone/>
              <a:defRPr/>
            </a:pPr>
            <a:fld id="{9A0DB2DC-4C9A-4742-B13C-FB6460FD3503}" type="slidenum">
              <a:rPr lang="en-US">
                <a:latin typeface="Arial"/>
              </a:rPr>
              <a:t/>
            </a:fld>
            <a:endParaRPr lang="en-US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bl" userDrawn="1">
  <p:cSld name="Title and Tab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 bwMode="auto">
          <a:xfrm>
            <a:off x="457200" y="1600200"/>
            <a:ext cx="8229600" cy="452596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73050" marR="0" lvl="0" indent="-2730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defRPr/>
            </a:pPr>
            <a:endParaRPr lang="en-US" sz="2600" b="0" i="0" u="none" strike="noStrike" cap="none" spc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chemeClr val="tx2">
                  <a:shade val="90000"/>
                </a:scheme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u="none" strike="noStrike" cap="none" spc="0">
              <a:ln>
                <a:noFill/>
              </a:ln>
              <a:solidFill>
                <a:schemeClr val="tx2">
                  <a:shade val="90000"/>
                </a:scheme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p>
            <a:pPr lvl="0">
              <a:buNone/>
              <a:defRPr/>
            </a:pPr>
            <a:fld id="{9A0DB2DC-4C9A-4742-B13C-FB6460FD3503}" type="slidenum">
              <a:rPr lang="en-US">
                <a:latin typeface="Arial"/>
              </a:rPr>
              <a:t/>
            </a:fld>
            <a:endParaRPr lang="en-US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 bwMode="auto">
          <a:xfrm>
            <a:off x="914400" y="1447800"/>
            <a:ext cx="7772400" cy="4572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A9EF6-A753-44BA-9F3A-DC92488D3DC8}" type="slidenum">
              <a:rPr lang="en-US" sz="14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Franklin Gothic Book"/>
                <a:ea typeface="+mn-ea"/>
                <a:cs typeface="+mn-cs"/>
              </a:rPr>
              <a:t/>
            </a:fld>
            <a:endParaRPr lang="en-US" sz="1400" b="0" i="0" u="none" strike="noStrike" cap="none" spc="0">
              <a:ln>
                <a:noFill/>
              </a:ln>
              <a:solidFill>
                <a:srgbClr val="FFFFFF"/>
              </a:solidFill>
              <a:latin typeface="Franklin Gothic Book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 useBgFill="1">
        <p:nvSpPr>
          <p:cNvPr id="11" name="Rounded Rectangle 10"/>
          <p:cNvSpPr/>
          <p:nvPr/>
        </p:nvSpPr>
        <p:spPr bwMode="auto"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850" y="2341563"/>
            <a:ext cx="901382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263" y="2468563"/>
            <a:ext cx="9015413" cy="4603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800100" y="6172200"/>
            <a:ext cx="40005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6FAFE70-345F-40A4-8BB9-5A7C044AA7BB}" type="slidenum">
              <a:rPr lang="en-US" sz="14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Franklin Gothic Book"/>
                <a:ea typeface="+mn-ea"/>
                <a:cs typeface="+mn-cs"/>
              </a:rPr>
              <a:t/>
            </a:fld>
            <a:endParaRPr lang="en-US" sz="1400" b="0" i="0" u="none" strike="noStrike" cap="none" spc="0">
              <a:ln>
                <a:noFill/>
              </a:ln>
              <a:solidFill>
                <a:srgbClr val="FFFFFF"/>
              </a:solidFill>
              <a:latin typeface="Franklin Gothic Book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 bwMode="auto">
          <a:xfrm>
            <a:off x="914400" y="1447800"/>
            <a:ext cx="3749040" cy="4572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 bwMode="auto">
          <a:xfrm>
            <a:off x="4933950" y="1447800"/>
            <a:ext cx="3749040" cy="4572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A9EF6-A753-44BA-9F3A-DC92488D3DC8}" type="slidenum">
              <a:rPr lang="en-US" sz="14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Franklin Gothic Book"/>
                <a:ea typeface="+mn-ea"/>
                <a:cs typeface="+mn-cs"/>
              </a:rPr>
              <a:t/>
            </a:fld>
            <a:endParaRPr lang="en-US" sz="1400" b="0" i="0" u="none" strike="noStrike" cap="none" spc="0">
              <a:ln>
                <a:noFill/>
              </a:ln>
              <a:solidFill>
                <a:srgbClr val="FFFFFF"/>
              </a:solidFill>
              <a:latin typeface="Franklin Gothic Book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3733800" cy="76200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 bwMode="auto">
          <a:xfrm>
            <a:off x="4953000" y="1447800"/>
            <a:ext cx="3733800" cy="76200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 bwMode="auto">
          <a:xfrm>
            <a:off x="914400" y="2247900"/>
            <a:ext cx="3733800" cy="3886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 bwMode="auto">
          <a:xfrm>
            <a:off x="4953000" y="2247900"/>
            <a:ext cx="3733800" cy="3886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A9EF6-A753-44BA-9F3A-DC92488D3DC8}" type="slidenum">
              <a:rPr lang="en-US" sz="14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Franklin Gothic Book"/>
                <a:ea typeface="+mn-ea"/>
                <a:cs typeface="+mn-cs"/>
              </a:rPr>
              <a:t/>
            </a:fld>
            <a:endParaRPr lang="en-US" sz="1400" b="0" i="0" u="none" strike="noStrike" cap="none" spc="0">
              <a:ln>
                <a:noFill/>
              </a:ln>
              <a:solidFill>
                <a:srgbClr val="FFFFFF"/>
              </a:solidFill>
              <a:latin typeface="Franklin Gothic Book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A9EF6-A753-44BA-9F3A-DC92488D3DC8}" type="slidenum">
              <a:rPr lang="en-US" sz="14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Franklin Gothic Book"/>
                <a:ea typeface="+mn-ea"/>
                <a:cs typeface="+mn-cs"/>
              </a:rPr>
              <a:t/>
            </a:fld>
            <a:endParaRPr lang="en-US" sz="1400" b="0" i="0" u="none" strike="noStrike" cap="none" spc="0">
              <a:ln>
                <a:noFill/>
              </a:ln>
              <a:solidFill>
                <a:srgbClr val="FFFFFF"/>
              </a:solidFill>
              <a:latin typeface="Franklin Gothic Book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A9EF6-A753-44BA-9F3A-DC92488D3DC8}" type="slidenum">
              <a:rPr lang="en-US" sz="14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Franklin Gothic Book"/>
                <a:ea typeface="+mn-ea"/>
                <a:cs typeface="+mn-cs"/>
              </a:rPr>
              <a:t/>
            </a:fld>
            <a:endParaRPr lang="en-US" sz="1400" b="0" i="0" u="none" strike="noStrike" cap="none" spc="0">
              <a:ln>
                <a:noFill/>
              </a:ln>
              <a:solidFill>
                <a:srgbClr val="FFFFFF"/>
              </a:solidFill>
              <a:latin typeface="Franklin Gothic Book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 useBgFill="1">
        <p:nvSpPr>
          <p:cNvPr id="4" name="Rounded Rectangle 10"/>
          <p:cNvSpPr/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 bwMode="auto"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 bwMode="auto">
          <a:xfrm>
            <a:off x="2971800" y="1600200"/>
            <a:ext cx="5715000" cy="44958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3901FA5-994C-4570-93D7-F34F92D1719E}" type="slidenum">
              <a:rPr lang="en-US" sz="14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Franklin Gothic Book"/>
                <a:ea typeface="+mn-ea"/>
                <a:cs typeface="+mn-cs"/>
              </a:rPr>
              <a:t/>
            </a:fld>
            <a:endParaRPr lang="en-US" sz="1400" b="0" i="0" u="none" strike="noStrike" cap="none" spc="0">
              <a:ln>
                <a:noFill/>
              </a:ln>
              <a:solidFill>
                <a:srgbClr val="FFFFFF"/>
              </a:solidFill>
              <a:latin typeface="Franklin Gothic Book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263" y="4649788"/>
            <a:ext cx="900747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14400" y="4900550"/>
            <a:ext cx="7315200" cy="522287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en-US" sz="3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3200" b="0" i="0" u="none" strike="noStrike" cap="none" spc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914400" y="6172200"/>
            <a:ext cx="38862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 bwMode="auto"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1C0BFE-3A93-45C7-849E-A036A95C4052}" type="slidenum">
              <a:rPr lang="en-US" sz="14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Franklin Gothic Book"/>
                <a:ea typeface="+mn-ea"/>
                <a:cs typeface="+mn-cs"/>
              </a:rPr>
              <a:t/>
            </a:fld>
            <a:endParaRPr lang="en-US" sz="1400" b="0" i="0" u="none" strike="noStrike" cap="none" spc="0">
              <a:ln>
                <a:noFill/>
              </a:ln>
              <a:solidFill>
                <a:srgbClr val="FFFFFF"/>
              </a:solidFill>
              <a:latin typeface="Franklin Gothic Book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 useBgFill="1">
        <p:nvSpPr>
          <p:cNvPr id="8" name="Rounded Rectangle 7"/>
          <p:cNvSpPr/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bIns="91440" anchor="b" anchorCtr="0"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>
              <a:defRPr sz="1400">
                <a:solidFill>
                  <a:schemeClr val="tx2"/>
                </a:solidFill>
                <a:latin typeface="Arial"/>
              </a:defRPr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>
              <a:defRPr sz="1400">
                <a:solidFill>
                  <a:schemeClr val="tx2"/>
                </a:solidFill>
                <a:latin typeface="Arial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/>
              </a:defRPr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8A9EF6-A753-44BA-9F3A-DC92488D3DC8}" type="slidenum">
              <a:rPr lang="en-US" sz="14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Franklin Gothic Book"/>
                <a:ea typeface="+mn-ea"/>
                <a:cs typeface="+mn-cs"/>
              </a:rPr>
              <a:t/>
            </a:fld>
            <a:endParaRPr lang="en-US" sz="1400" b="0" i="0" u="none" strike="noStrike" cap="none" spc="0">
              <a:ln>
                <a:noFill/>
              </a:ln>
              <a:solidFill>
                <a:srgbClr val="FFFFFF"/>
              </a:solidFill>
              <a:latin typeface="Franklin Gothic Book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lvl1pPr algn="l">
        <a:spcBef>
          <a:spcPts val="0"/>
        </a:spcBef>
        <a:spcAft>
          <a:spcPts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>
        <a:spcBef>
          <a:spcPts val="0"/>
        </a:spcBef>
        <a:spcAft>
          <a:spcPts val="0"/>
        </a:spcAft>
        <a:defRPr sz="4000">
          <a:solidFill>
            <a:schemeClr val="tx2"/>
          </a:solidFill>
          <a:latin typeface="Franklin Gothic Book"/>
        </a:defRPr>
      </a:lvl2pPr>
      <a:lvl3pPr algn="l">
        <a:spcBef>
          <a:spcPts val="0"/>
        </a:spcBef>
        <a:spcAft>
          <a:spcPts val="0"/>
        </a:spcAft>
        <a:defRPr sz="4000">
          <a:solidFill>
            <a:schemeClr val="tx2"/>
          </a:solidFill>
          <a:latin typeface="Franklin Gothic Book"/>
        </a:defRPr>
      </a:lvl3pPr>
      <a:lvl4pPr algn="l">
        <a:spcBef>
          <a:spcPts val="0"/>
        </a:spcBef>
        <a:spcAft>
          <a:spcPts val="0"/>
        </a:spcAft>
        <a:defRPr sz="4000">
          <a:solidFill>
            <a:schemeClr val="tx2"/>
          </a:solidFill>
          <a:latin typeface="Franklin Gothic Book"/>
        </a:defRPr>
      </a:lvl4pPr>
      <a:lvl5pPr algn="l">
        <a:spcBef>
          <a:spcPts val="0"/>
        </a:spcBef>
        <a:spcAft>
          <a:spcPts val="0"/>
        </a:spcAft>
        <a:defRPr sz="4000">
          <a:solidFill>
            <a:schemeClr val="tx2"/>
          </a:solidFill>
          <a:latin typeface="Franklin Gothic Book"/>
        </a:defRPr>
      </a:lvl5pPr>
      <a:lvl6pPr marL="457200" algn="l">
        <a:spcBef>
          <a:spcPts val="0"/>
        </a:spcBef>
        <a:spcAft>
          <a:spcPts val="0"/>
        </a:spcAft>
        <a:defRPr sz="4000">
          <a:solidFill>
            <a:schemeClr val="tx2"/>
          </a:solidFill>
          <a:latin typeface="Franklin Gothic Book"/>
        </a:defRPr>
      </a:lvl6pPr>
      <a:lvl7pPr marL="914400" algn="l">
        <a:spcBef>
          <a:spcPts val="0"/>
        </a:spcBef>
        <a:spcAft>
          <a:spcPts val="0"/>
        </a:spcAft>
        <a:defRPr sz="4000">
          <a:solidFill>
            <a:schemeClr val="tx2"/>
          </a:solidFill>
          <a:latin typeface="Franklin Gothic Book"/>
        </a:defRPr>
      </a:lvl7pPr>
      <a:lvl8pPr marL="1371600" algn="l">
        <a:spcBef>
          <a:spcPts val="0"/>
        </a:spcBef>
        <a:spcAft>
          <a:spcPts val="0"/>
        </a:spcAft>
        <a:defRPr sz="4000">
          <a:solidFill>
            <a:schemeClr val="tx2"/>
          </a:solidFill>
          <a:latin typeface="Franklin Gothic Book"/>
        </a:defRPr>
      </a:lvl8pPr>
      <a:lvl9pPr marL="1828800" algn="l">
        <a:spcBef>
          <a:spcPts val="0"/>
        </a:spcBef>
        <a:spcAft>
          <a:spcPts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>
        <a:spcBef>
          <a:spcPts val="575"/>
        </a:spcBef>
        <a:spcAft>
          <a:spcPts val="0"/>
        </a:spcAft>
        <a:buClr>
          <a:schemeClr val="accent1"/>
        </a:buClr>
        <a:buSzPct val="85000"/>
        <a:buFont typeface="Wingdings 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>
        <a:spcBef>
          <a:spcPts val="375"/>
        </a:spcBef>
        <a:spcAft>
          <a:spcPts val="0"/>
        </a:spcAft>
        <a:buClr>
          <a:schemeClr val="accent2"/>
        </a:buClr>
        <a:buSzPct val="85000"/>
        <a:buFont typeface="Wingdings 2"/>
        <a:buChar char="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>
        <a:spcBef>
          <a:spcPts val="375"/>
        </a:spcBef>
        <a:spcAft>
          <a:spcPts val="0"/>
        </a:spcAft>
        <a:buClr>
          <a:srgbClr val="E6B1AB"/>
        </a:buClr>
        <a:buSzPct val="85000"/>
        <a:buFont typeface="Wingdings 2"/>
        <a:buChar char="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>
        <a:spcBef>
          <a:spcPts val="375"/>
        </a:spcBef>
        <a:spcAft>
          <a:spcPts val="0"/>
        </a:spcAft>
        <a:buClr>
          <a:srgbClr val="A28E6A"/>
        </a:buClr>
        <a:buSzPct val="80000"/>
        <a:buFont typeface="Wingdings 2"/>
        <a:buChar char="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>
        <a:spcBef>
          <a:spcPts val="375"/>
        </a:spcBef>
        <a:spcAft>
          <a:spcPts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>
        <a:spcBef>
          <a:spcPts val="370"/>
        </a:spcBef>
        <a:buClr>
          <a:schemeClr val="accent3"/>
        </a:buClr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>
        <a:spcBef>
          <a:spcPts val="370"/>
        </a:spcBef>
        <a:buClr>
          <a:schemeClr val="accent2"/>
        </a:buClr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>
        <a:spcBef>
          <a:spcPts val="370"/>
        </a:spcBef>
        <a:buClr>
          <a:schemeClr val="accent1">
            <a:tint val="60000"/>
          </a:schemeClr>
        </a:buClr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>
        <a:spcBef>
          <a:spcPts val="370"/>
        </a:spcBef>
        <a:buClr>
          <a:schemeClr val="accent2">
            <a:tint val="60000"/>
          </a:schemeClr>
        </a:buClr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wmf"/><Relationship Id="rId4" Type="http://schemas.openxmlformats.org/officeDocument/2006/relationships/image" Target="../media/image8.wmf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 noGrp="1"/>
          </p:cNvSpPr>
          <p:nvPr>
            <p:ph type="ctrTitle"/>
          </p:nvPr>
        </p:nvSpPr>
        <p:spPr bwMode="auto">
          <a:ln>
            <a:miter lim="800000"/>
          </a:ln>
          <a:effectLst/>
        </p:spPr>
        <p:txBody>
          <a:bodyPr vert="horz" wrap="square" lIns="0" tIns="0" rIns="18288" bIns="0" numCol="1" anchor="b" anchorCtr="0" compatLnSpc="1">
            <a:normAutofit/>
          </a:bodyPr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4400" b="1" i="0" u="none" strike="noStrike" cap="none" spc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latin typeface="+mj-lt"/>
                <a:ea typeface="+mj-ea"/>
                <a:cs typeface="+mj-cs"/>
              </a:rPr>
              <a:t>Artificial Intelligent (AI)</a:t>
            </a:r>
            <a:endParaRPr lang="en-US" sz="4400" b="1" i="0" u="none" strike="noStrike" cap="none" spc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 bwMode="auto">
          <a:xfrm>
            <a:off x="4673600" y="2927350"/>
            <a:ext cx="4165600" cy="1822450"/>
          </a:xfrm>
        </p:spPr>
        <p:txBody>
          <a:bodyPr vert="horz" wrap="square" lIns="0" tIns="45720" rIns="18288" bIns="45720" anchor="t" anchorCtr="0"/>
          <a:p>
            <a:pPr marR="0">
              <a:buClr>
                <a:srgbClr val="0BD0D9"/>
              </a:buClr>
              <a:buSzPct val="95000"/>
              <a:defRPr/>
            </a:pPr>
            <a:endParaRPr sz="2400">
              <a:latin typeface="+mn-lt"/>
              <a:ea typeface="+mn-ea"/>
              <a:cs typeface="+mn-cs"/>
            </a:endParaRPr>
          </a:p>
          <a:p>
            <a:pPr marR="0">
              <a:buClr>
                <a:srgbClr val="0BD0D9"/>
              </a:buClr>
              <a:buSzPct val="95000"/>
              <a:defRPr/>
            </a:pPr>
            <a:endParaRPr sz="2400">
              <a:latin typeface="+mn-lt"/>
              <a:ea typeface="+mn-ea"/>
              <a:cs typeface="+mn-cs"/>
            </a:endParaRPr>
          </a:p>
          <a:p>
            <a:pPr marR="0">
              <a:buClr>
                <a:srgbClr val="0BD0D9"/>
              </a:buClr>
              <a:buSzPct val="95000"/>
              <a:defRPr/>
            </a:pPr>
            <a:r>
              <a:rPr sz="2400">
                <a:latin typeface="+mn-lt"/>
                <a:ea typeface="+mn-ea"/>
                <a:cs typeface="+mn-cs"/>
              </a:rPr>
              <a:t>Chapter  one :- </a:t>
            </a:r>
            <a:r>
              <a:rPr sz="2400" b="1">
                <a:latin typeface="+mn-lt"/>
                <a:ea typeface="+mn-ea"/>
                <a:cs typeface="+mn-cs"/>
              </a:rPr>
              <a:t>Introduction</a:t>
            </a:r>
            <a:endParaRPr sz="2400" b="1">
              <a:latin typeface="+mn-lt"/>
              <a:ea typeface="+mn-ea"/>
              <a:cs typeface="+mn-cs"/>
            </a:endParaRPr>
          </a:p>
        </p:txBody>
      </p:sp>
      <p:pic>
        <p:nvPicPr>
          <p:cNvPr id="5124" name="Picture 4" descr="3po_r2d2_small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2000" y="3505199"/>
            <a:ext cx="1362075" cy="274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5" descr="pit_droid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356475" y="4749800"/>
            <a:ext cx="1330325" cy="167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2" descr="D:\Courses\Managment Information System\Course Outline and PPT\For Chapter One\Difference-between-data-information-and-knowledge.jpg"/>
          <p:cNvPicPr>
            <a:picLocks noChangeAspect="1" noChangeArrowheads="1"/>
          </p:cNvPicPr>
          <p:nvPr>
            <p:ph sz="quarter" idx="1"/>
          </p:nvPr>
        </p:nvPicPr>
        <p:blipFill>
          <a:blip r:embed="rId3"/>
          <a:srcRect l="0" t="13478" r="0" b="0"/>
          <a:stretch/>
        </p:blipFill>
        <p:spPr bwMode="auto">
          <a:xfrm>
            <a:off x="1060450" y="954405"/>
            <a:ext cx="711708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xfrm>
            <a:off x="250825" y="260350"/>
            <a:ext cx="8588375" cy="865188"/>
          </a:xfrm>
        </p:spPr>
        <p:txBody>
          <a:bodyPr vert="horz" wrap="square" lIns="0" tIns="45720" rIns="0" bIns="0" anchor="b" anchorCtr="0"/>
          <a:p>
            <a:pPr algn="ctr">
              <a:defRPr/>
            </a:pPr>
            <a:r>
              <a:rPr lang="en-US" sz="4000">
                <a:latin typeface="Times New Roman"/>
                <a:ea typeface="MS PGothic"/>
                <a:cs typeface="Times New Roman"/>
              </a:rPr>
              <a:t>Types (Categorization) of Knowledge</a:t>
            </a:r>
            <a:endParaRPr lang="en-US" sz="4000">
              <a:latin typeface="Times New Roman"/>
              <a:ea typeface="MS PGothic"/>
              <a:cs typeface="Times New Roman"/>
            </a:endParaRPr>
          </a:p>
        </p:txBody>
      </p:sp>
      <p:sp>
        <p:nvSpPr>
          <p:cNvPr id="136195" name="Rectangle 3"/>
          <p:cNvSpPr>
            <a:spLocks noGrp="1"/>
          </p:cNvSpPr>
          <p:nvPr>
            <p:ph type="body" sz="half" idx="1"/>
          </p:nvPr>
        </p:nvSpPr>
        <p:spPr bwMode="auto">
          <a:xfrm>
            <a:off x="152400" y="1143000"/>
            <a:ext cx="8893175" cy="5181600"/>
          </a:xfrm>
        </p:spPr>
        <p:txBody>
          <a:bodyPr vert="horz" wrap="square" lIns="91440" tIns="45720" rIns="91440" bIns="45720" anchor="t" anchorCtr="0"/>
          <a:p>
            <a:pPr marL="228600" indent="-228600" algn="just">
              <a:spcBef>
                <a:spcPts val="0"/>
              </a:spcBef>
              <a:buClr>
                <a:srgbClr val="0BD0D9"/>
              </a:buClr>
              <a:buSzPct val="95000"/>
              <a:buFont typeface="Wingdings 2"/>
              <a:defRPr/>
            </a:pPr>
            <a:r>
              <a:rPr lang="en-US" b="1" u="sng">
                <a:latin typeface="Times New Roman"/>
                <a:ea typeface="HGP明朝E"/>
                <a:cs typeface="Times New Roman"/>
              </a:rPr>
              <a:t>Shallow</a:t>
            </a:r>
            <a:r>
              <a:rPr lang="en-US">
                <a:latin typeface="Times New Roman"/>
                <a:ea typeface="HGP明朝E"/>
                <a:cs typeface="Times New Roman"/>
              </a:rPr>
              <a:t> </a:t>
            </a:r>
            <a:r>
              <a:rPr lang="en-US" sz="2800">
                <a:latin typeface="Times New Roman"/>
                <a:ea typeface="HGP明朝E"/>
                <a:cs typeface="Times New Roman"/>
              </a:rPr>
              <a:t>(readily recalled) and </a:t>
            </a:r>
            <a:r>
              <a:rPr lang="en-US" b="1" u="sng">
                <a:latin typeface="Times New Roman"/>
                <a:ea typeface="HGP明朝E"/>
                <a:cs typeface="Times New Roman"/>
              </a:rPr>
              <a:t>deep</a:t>
            </a:r>
            <a:r>
              <a:rPr lang="en-US" b="1">
                <a:latin typeface="Times New Roman"/>
                <a:ea typeface="HGP明朝E"/>
                <a:cs typeface="Times New Roman"/>
              </a:rPr>
              <a:t> </a:t>
            </a:r>
            <a:r>
              <a:rPr lang="en-US" sz="2800">
                <a:latin typeface="Times New Roman"/>
                <a:ea typeface="HGP明朝E"/>
                <a:cs typeface="Times New Roman"/>
              </a:rPr>
              <a:t>(acquired through years of experience)</a:t>
            </a:r>
            <a:endParaRPr lang="en-US" sz="2800">
              <a:latin typeface="Times New Roman"/>
              <a:ea typeface="HGP明朝E"/>
              <a:cs typeface="Times New Roman"/>
            </a:endParaRPr>
          </a:p>
          <a:p>
            <a:pPr marL="571500" lvl="1" indent="-228600" algn="just">
              <a:spcBef>
                <a:spcPts val="0"/>
              </a:spcBef>
              <a:buClr>
                <a:schemeClr val="accent1"/>
              </a:buClr>
              <a:buSzPct val="85000"/>
              <a:buFont typeface="Wingdings 2"/>
              <a:defRPr/>
            </a:pPr>
            <a:r>
              <a:rPr>
                <a:latin typeface="Times New Roman"/>
                <a:cs typeface="Times New Roman"/>
              </a:rPr>
              <a:t>necessary to make decision/solve problem in complex situations</a:t>
            </a:r>
            <a:endParaRPr lang="en-US">
              <a:latin typeface="Times New Roman"/>
              <a:ea typeface="HGP明朝E"/>
              <a:cs typeface="Times New Roman"/>
            </a:endParaRPr>
          </a:p>
          <a:p>
            <a:pPr marL="228600" indent="-228600" algn="just">
              <a:spcBef>
                <a:spcPts val="0"/>
              </a:spcBef>
              <a:buClr>
                <a:srgbClr val="0BD0D9"/>
              </a:buClr>
              <a:buSzPct val="95000"/>
              <a:buFont typeface="Wingdings 2"/>
              <a:defRPr/>
            </a:pPr>
            <a:r>
              <a:rPr lang="en-US" b="1" u="sng">
                <a:latin typeface="Times New Roman"/>
                <a:ea typeface="HGP明朝E"/>
                <a:cs typeface="Times New Roman"/>
              </a:rPr>
              <a:t>Procedural</a:t>
            </a:r>
            <a:r>
              <a:rPr lang="en-US" b="1">
                <a:latin typeface="Times New Roman"/>
                <a:ea typeface="HGP明朝E"/>
                <a:cs typeface="Times New Roman"/>
              </a:rPr>
              <a:t> </a:t>
            </a:r>
            <a:r>
              <a:rPr lang="en-US" sz="2800">
                <a:latin typeface="Times New Roman"/>
                <a:ea typeface="HGP明朝E"/>
                <a:cs typeface="Times New Roman"/>
              </a:rPr>
              <a:t>(repetitive, stepwise) versus </a:t>
            </a:r>
            <a:r>
              <a:rPr lang="en-US" b="1" u="sng">
                <a:latin typeface="Times New Roman"/>
                <a:ea typeface="HGP明朝E"/>
                <a:cs typeface="Times New Roman"/>
              </a:rPr>
              <a:t>Episodically</a:t>
            </a:r>
            <a:r>
              <a:rPr lang="en-US" sz="2800">
                <a:latin typeface="Times New Roman"/>
                <a:ea typeface="HGP明朝E"/>
                <a:cs typeface="Times New Roman"/>
              </a:rPr>
              <a:t> (grouped by episodes or cases)</a:t>
            </a:r>
            <a:endParaRPr lang="en-US" sz="2800">
              <a:latin typeface="Times New Roman"/>
              <a:ea typeface="HGP明朝E"/>
              <a:cs typeface="Times New Roman"/>
            </a:endParaRPr>
          </a:p>
          <a:p>
            <a:pPr marL="228600" indent="-228600" algn="just">
              <a:spcBef>
                <a:spcPts val="0"/>
              </a:spcBef>
              <a:buClr>
                <a:srgbClr val="0BD0D9"/>
              </a:buClr>
              <a:buSzPct val="95000"/>
              <a:buFont typeface="Wingdings 2"/>
              <a:defRPr/>
            </a:pPr>
            <a:r>
              <a:rPr lang="en-US" b="1" u="sng">
                <a:latin typeface="Times New Roman"/>
                <a:ea typeface="HGP明朝E"/>
                <a:cs typeface="Times New Roman"/>
              </a:rPr>
              <a:t>Explicit</a:t>
            </a:r>
            <a:r>
              <a:rPr lang="en-US" sz="2800">
                <a:latin typeface="Times New Roman"/>
                <a:ea typeface="HGP明朝E"/>
                <a:cs typeface="Times New Roman"/>
              </a:rPr>
              <a:t> (already represented/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HGP明朝E"/>
                <a:cs typeface="Times New Roman"/>
              </a:rPr>
              <a:t>documented</a:t>
            </a:r>
            <a:r>
              <a:rPr lang="en-US" sz="2800">
                <a:latin typeface="Times New Roman"/>
                <a:ea typeface="HGP明朝E"/>
                <a:cs typeface="Times New Roman"/>
              </a:rPr>
              <a:t>) and </a:t>
            </a:r>
            <a:r>
              <a:rPr lang="en-US" b="1" u="sng">
                <a:latin typeface="Times New Roman"/>
                <a:ea typeface="HGP明朝E"/>
                <a:cs typeface="Times New Roman"/>
              </a:rPr>
              <a:t>tacit </a:t>
            </a:r>
            <a:r>
              <a:rPr lang="en-US" sz="2800">
                <a:latin typeface="Times New Roman"/>
                <a:ea typeface="HGP明朝E"/>
                <a:cs typeface="Times New Roman"/>
              </a:rPr>
              <a:t>(embedded in the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HGP明朝E"/>
                <a:cs typeface="Times New Roman"/>
              </a:rPr>
              <a:t>mind</a:t>
            </a:r>
            <a:r>
              <a:rPr lang="en-US" sz="2800">
                <a:latin typeface="Times New Roman"/>
                <a:ea typeface="HGP明朝E"/>
                <a:cs typeface="Times New Roman"/>
              </a:rPr>
              <a:t>)</a:t>
            </a:r>
            <a:endParaRPr lang="en-US" sz="2800">
              <a:latin typeface="Times New Roman"/>
              <a:ea typeface="HGP明朝E"/>
              <a:cs typeface="Times New Roman"/>
            </a:endParaRPr>
          </a:p>
          <a:p>
            <a:pPr marL="571500" lvl="1" indent="-228600" algn="just">
              <a:spcBef>
                <a:spcPts val="0"/>
              </a:spcBef>
              <a:buClr>
                <a:schemeClr val="accent1"/>
              </a:buClr>
              <a:buSzPct val="85000"/>
              <a:buFont typeface="Wingdings 2"/>
              <a:defRPr/>
            </a:pPr>
            <a:r>
              <a:rPr lang="en-US">
                <a:latin typeface="Times New Roman"/>
                <a:ea typeface="HGP明朝E"/>
                <a:cs typeface="Times New Roman"/>
              </a:rPr>
              <a:t>Up to 95% of information is preserved as </a:t>
            </a:r>
            <a:r>
              <a:rPr lang="en-US">
                <a:solidFill>
                  <a:srgbClr val="FF0000"/>
                </a:solidFill>
                <a:latin typeface="Times New Roman"/>
                <a:ea typeface="HGP明朝E"/>
                <a:cs typeface="Times New Roman"/>
              </a:rPr>
              <a:t>tacit knowledge</a:t>
            </a:r>
            <a:endParaRPr lang="en-US">
              <a:solidFill>
                <a:srgbClr val="FF0000"/>
              </a:solidFill>
              <a:latin typeface="Times New Roman"/>
              <a:ea typeface="HGP明朝E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36195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charRg st="75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36195">
                                            <p:txEl>
                                              <p:charRg st="75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charRg st="138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36195">
                                            <p:txEl>
                                              <p:charRg st="138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charRg st="223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136195">
                                            <p:txEl>
                                              <p:charRg st="223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charRg st="298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36195">
                                            <p:txEl>
                                              <p:charRg st="298" end="3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544513" y="549275"/>
            <a:ext cx="7772400" cy="790575"/>
          </a:xfrm>
        </p:spPr>
        <p:txBody>
          <a:bodyPr vert="horz" wrap="square" lIns="0" tIns="45720" rIns="0" bIns="0" numCol="1" anchor="b" anchorCtr="0" compatLnSpc="1">
            <a:normAutofit fontScale="90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5000" b="1" i="0" u="none" strike="noStrike" cap="none" spc="0">
                <a:ln>
                  <a:noFill/>
                </a:ln>
                <a:solidFill>
                  <a:schemeClr val="tx2"/>
                </a:solidFill>
                <a:latin typeface="Times New Roman"/>
                <a:ea typeface="+mj-ea"/>
                <a:cs typeface="Times New Roman"/>
              </a:rPr>
              <a:t>Explicit and Tacit Knowledge</a:t>
            </a:r>
            <a:endParaRPr lang="en-US" sz="5000" b="1" i="0" u="none" strike="noStrike" cap="none" spc="0">
              <a:ln>
                <a:noFill/>
              </a:ln>
              <a:solidFill>
                <a:schemeClr val="tx2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8243" name="Rectangle 3"/>
          <p:cNvSpPr>
            <a:spLocks noGrp="1"/>
          </p:cNvSpPr>
          <p:nvPr>
            <p:ph type="body" sz="half" idx="1"/>
          </p:nvPr>
        </p:nvSpPr>
        <p:spPr bwMode="auto">
          <a:xfrm>
            <a:off x="395605" y="1916430"/>
            <a:ext cx="5919470" cy="470535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ts val="0"/>
              </a:spcBef>
              <a:buClr>
                <a:srgbClr val="0BD0D9"/>
              </a:buClr>
              <a:buSzPct val="95000"/>
              <a:buFont typeface="Wingdings 2"/>
              <a:defRPr/>
            </a:pPr>
            <a:r>
              <a:rPr lang="en-US" sz="2800" b="1" i="1">
                <a:latin typeface="Times New Roman"/>
                <a:ea typeface="HGP明朝E"/>
                <a:cs typeface="Times New Roman"/>
              </a:rPr>
              <a:t>Explicit</a:t>
            </a:r>
            <a:r>
              <a:rPr lang="en-US" sz="2800">
                <a:latin typeface="Times New Roman"/>
                <a:ea typeface="HGP明朝E"/>
                <a:cs typeface="Times New Roman"/>
              </a:rPr>
              <a:t> (knowing-that) knowledge: </a:t>
            </a:r>
            <a:endParaRPr lang="en-US" sz="2800">
              <a:latin typeface="Times New Roman"/>
              <a:ea typeface="HGP明朝E"/>
              <a:cs typeface="Times New Roman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Wingdings 2"/>
              <a:defRPr/>
            </a:pPr>
            <a:r>
              <a:rPr lang="en-US">
                <a:latin typeface="Times New Roman"/>
                <a:ea typeface="HGP明朝E"/>
                <a:cs typeface="Times New Roman"/>
              </a:rPr>
              <a:t>knowledge </a:t>
            </a:r>
            <a:r>
              <a:rPr lang="en-US">
                <a:solidFill>
                  <a:srgbClr val="FF0000"/>
                </a:solidFill>
                <a:latin typeface="Times New Roman"/>
                <a:ea typeface="HGP明朝E"/>
                <a:cs typeface="Times New Roman"/>
              </a:rPr>
              <a:t>codified </a:t>
            </a:r>
            <a:r>
              <a:rPr lang="en-US">
                <a:latin typeface="Times New Roman"/>
                <a:ea typeface="HGP明朝E"/>
                <a:cs typeface="Times New Roman"/>
              </a:rPr>
              <a:t>and </a:t>
            </a:r>
            <a:r>
              <a:rPr lang="en-US">
                <a:solidFill>
                  <a:srgbClr val="FF0000"/>
                </a:solidFill>
                <a:latin typeface="Times New Roman"/>
                <a:ea typeface="HGP明朝E"/>
                <a:cs typeface="Times New Roman"/>
              </a:rPr>
              <a:t>digitized in books</a:t>
            </a:r>
            <a:r>
              <a:rPr lang="en-US">
                <a:latin typeface="Times New Roman"/>
                <a:ea typeface="HGP明朝E"/>
                <a:cs typeface="Times New Roman"/>
              </a:rPr>
              <a:t>, </a:t>
            </a:r>
            <a:r>
              <a:rPr lang="en-US">
                <a:solidFill>
                  <a:srgbClr val="FF0000"/>
                </a:solidFill>
                <a:latin typeface="Times New Roman"/>
                <a:ea typeface="HGP明朝E"/>
                <a:cs typeface="Times New Roman"/>
              </a:rPr>
              <a:t>documents</a:t>
            </a:r>
            <a:r>
              <a:rPr lang="en-US">
                <a:latin typeface="Times New Roman"/>
                <a:ea typeface="HGP明朝E"/>
                <a:cs typeface="Times New Roman"/>
              </a:rPr>
              <a:t>, </a:t>
            </a:r>
            <a:r>
              <a:rPr lang="en-US">
                <a:solidFill>
                  <a:srgbClr val="FF0000"/>
                </a:solidFill>
                <a:latin typeface="Times New Roman"/>
                <a:ea typeface="HGP明朝E"/>
                <a:cs typeface="Times New Roman"/>
              </a:rPr>
              <a:t>reports</a:t>
            </a:r>
            <a:r>
              <a:rPr lang="en-US">
                <a:latin typeface="Times New Roman"/>
                <a:ea typeface="HGP明朝E"/>
                <a:cs typeface="Times New Roman"/>
              </a:rPr>
              <a:t>, </a:t>
            </a:r>
            <a:r>
              <a:rPr lang="en-US">
                <a:solidFill>
                  <a:srgbClr val="FF0000"/>
                </a:solidFill>
                <a:latin typeface="Times New Roman"/>
                <a:ea typeface="HGP明朝E"/>
                <a:cs typeface="Times New Roman"/>
              </a:rPr>
              <a:t>memos</a:t>
            </a:r>
            <a:r>
              <a:rPr lang="en-US">
                <a:latin typeface="Times New Roman"/>
                <a:ea typeface="HGP明朝E"/>
                <a:cs typeface="Times New Roman"/>
              </a:rPr>
              <a:t>, etc.</a:t>
            </a:r>
            <a:endParaRPr lang="en-US">
              <a:latin typeface="Times New Roman"/>
              <a:ea typeface="HGP明朝E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BD0D9"/>
              </a:buClr>
              <a:buSzPct val="95000"/>
              <a:buFont typeface="Wingdings 2"/>
              <a:defRPr/>
            </a:pPr>
            <a:r>
              <a:rPr lang="en-US" sz="2800" b="1" i="1">
                <a:latin typeface="Times New Roman"/>
                <a:ea typeface="HGP明朝E"/>
                <a:cs typeface="Times New Roman"/>
              </a:rPr>
              <a:t>Tacit</a:t>
            </a:r>
            <a:r>
              <a:rPr lang="en-US" sz="2800">
                <a:latin typeface="Times New Roman"/>
                <a:ea typeface="HGP明朝E"/>
                <a:cs typeface="Times New Roman"/>
              </a:rPr>
              <a:t> (knowing-how) knowledge: </a:t>
            </a:r>
            <a:endParaRPr lang="en-US" sz="2800">
              <a:latin typeface="Times New Roman"/>
              <a:ea typeface="HGP明朝E"/>
              <a:cs typeface="Times New Roman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Wingdings 2"/>
              <a:defRPr/>
            </a:pPr>
            <a:r>
              <a:rPr lang="en-US">
                <a:latin typeface="Times New Roman"/>
                <a:ea typeface="HGP明朝E"/>
                <a:cs typeface="Times New Roman"/>
              </a:rPr>
              <a:t>knowledge embedded in the </a:t>
            </a:r>
            <a:r>
              <a:rPr lang="en-US">
                <a:solidFill>
                  <a:srgbClr val="FF0000"/>
                </a:solidFill>
                <a:latin typeface="Times New Roman"/>
                <a:ea typeface="HGP明朝E"/>
                <a:cs typeface="Times New Roman"/>
              </a:rPr>
              <a:t>human mind</a:t>
            </a:r>
            <a:r>
              <a:rPr lang="en-US">
                <a:latin typeface="Times New Roman"/>
                <a:ea typeface="HGP明朝E"/>
                <a:cs typeface="Times New Roman"/>
              </a:rPr>
              <a:t> </a:t>
            </a:r>
            <a:r>
              <a:rPr lang="en-US" b="1">
                <a:latin typeface="Times New Roman"/>
                <a:ea typeface="HGP明朝E"/>
                <a:cs typeface="Times New Roman"/>
              </a:rPr>
              <a:t>through experience</a:t>
            </a:r>
            <a:r>
              <a:rPr lang="en-US">
                <a:latin typeface="Times New Roman"/>
                <a:ea typeface="HGP明朝E"/>
                <a:cs typeface="Times New Roman"/>
              </a:rPr>
              <a:t> and </a:t>
            </a:r>
            <a:r>
              <a:rPr lang="en-US" b="1">
                <a:latin typeface="Times New Roman"/>
                <a:ea typeface="HGP明朝E"/>
                <a:cs typeface="Times New Roman"/>
              </a:rPr>
              <a:t>jobs</a:t>
            </a:r>
            <a:endParaRPr lang="en-US" b="1">
              <a:latin typeface="Times New Roman"/>
              <a:ea typeface="HGP明朝E"/>
              <a:cs typeface="Times New Roman"/>
            </a:endParaRPr>
          </a:p>
        </p:txBody>
      </p:sp>
      <p:pic>
        <p:nvPicPr>
          <p:cNvPr id="138244" name="Picture 4" descr="j0082273[1]"/>
          <p:cNvPicPr>
            <a:picLocks noChangeAspect="1" noGrp="1"/>
          </p:cNvPicPr>
          <p:nvPr>
            <p:ph sz="quarter" idx="2"/>
          </p:nvPr>
        </p:nvPicPr>
        <p:blipFill>
          <a:blip r:embed="rId3"/>
          <a:stretch/>
        </p:blipFill>
        <p:spPr bwMode="auto">
          <a:xfrm>
            <a:off x="6295708" y="1599883"/>
            <a:ext cx="2438400" cy="2189162"/>
          </a:xfrm>
        </p:spPr>
      </p:pic>
      <p:pic>
        <p:nvPicPr>
          <p:cNvPr id="138245" name="Picture 5" descr="j0082275[1]"/>
          <p:cNvPicPr>
            <a:picLocks noChangeAspect="1" noGrp="1"/>
          </p:cNvPicPr>
          <p:nvPr>
            <p:ph sz="quarter" idx="3"/>
          </p:nvPr>
        </p:nvPicPr>
        <p:blipFill>
          <a:blip r:embed="rId4"/>
          <a:stretch/>
        </p:blipFill>
        <p:spPr bwMode="auto">
          <a:xfrm>
            <a:off x="7010083" y="4190683"/>
            <a:ext cx="1724025" cy="1831975"/>
          </a:xfr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824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3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8243">
                                            <p:txEl>
                                              <p:charRg st="36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111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138243">
                                            <p:txEl>
                                              <p:charRg st="111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charRg st="143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138243">
                                            <p:txEl>
                                              <p:charRg st="143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</p:spPr>
        <p:txBody>
          <a:bodyPr vert="horz" wrap="square" lIns="0" tIns="45720" rIns="0" bIns="0" anchor="b" anchorCtr="0"/>
          <a:p>
            <a:pPr algn="ctr">
              <a:defRPr/>
            </a:pPr>
            <a:r>
              <a:rPr sz="4000">
                <a:latin typeface="Times New Roman"/>
                <a:cs typeface="Times New Roman"/>
              </a:rPr>
              <a:t>Intelligence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381000" y="990600"/>
            <a:ext cx="8458200" cy="5257800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177800" marR="0" lvl="0" indent="-1778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/>
              <a:buChar char="§"/>
              <a:defRPr/>
            </a:pPr>
            <a:r>
              <a:rPr lang="en-US" sz="2800" b="1" i="0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Intelligence</a:t>
            </a:r>
            <a:r>
              <a:rPr lang="en-US" sz="2800" b="1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800" b="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is the </a:t>
            </a:r>
            <a:r>
              <a:rPr lang="en-US" sz="2800" b="1" i="0" strike="noStrike" cap="none" spc="0">
                <a:ln>
                  <a:noFill/>
                </a:ln>
                <a:solidFill>
                  <a:srgbClr val="0070C0"/>
                </a:solidFill>
                <a:latin typeface="Times New Roman"/>
                <a:ea typeface="+mn-ea"/>
                <a:cs typeface="Times New Roman"/>
              </a:rPr>
              <a:t>capability </a:t>
            </a:r>
            <a:r>
              <a:rPr lang="en-US" sz="2800" b="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of </a:t>
            </a:r>
            <a:r>
              <a:rPr lang="en-US" sz="2800" b="1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observing</a:t>
            </a:r>
            <a:r>
              <a:rPr lang="en-US" sz="2800" b="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, </a:t>
            </a:r>
            <a:r>
              <a:rPr lang="en-US" sz="2800" b="1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learning</a:t>
            </a:r>
            <a:r>
              <a:rPr lang="en-US" sz="2800" b="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, </a:t>
            </a:r>
            <a:r>
              <a:rPr lang="en-US" sz="2800" b="1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remembering </a:t>
            </a:r>
            <a:r>
              <a:rPr lang="en-US" sz="2800" b="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and </a:t>
            </a:r>
            <a:r>
              <a:rPr lang="en-US" sz="2800" b="1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reasoning</a:t>
            </a:r>
            <a:r>
              <a:rPr lang="en-US" sz="2800" b="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.</a:t>
            </a:r>
            <a:endParaRPr lang="en-US" sz="2800" b="0" i="0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457200" marR="0" lvl="1" indent="-1651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Char char="§"/>
              <a:defRPr/>
            </a:pPr>
            <a:r>
              <a:rPr lang="en-US" sz="2400" b="1" i="0" strike="noStrike" cap="none" spc="0">
                <a:ln>
                  <a:noFill/>
                </a:ln>
                <a:solidFill>
                  <a:srgbClr val="0070C0"/>
                </a:solidFill>
                <a:latin typeface="Times New Roman"/>
                <a:ea typeface="+mn-ea"/>
                <a:cs typeface="Times New Roman"/>
              </a:rPr>
              <a:t>Intelligence</a:t>
            </a:r>
            <a:r>
              <a:rPr lang="en-US" sz="2400" b="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is a </a:t>
            </a:r>
            <a:r>
              <a:rPr lang="en-US" sz="2400" b="0" i="1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general mental capability</a:t>
            </a:r>
            <a:r>
              <a:rPr lang="en-US" sz="2400" b="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that </a:t>
            </a:r>
            <a:r>
              <a:rPr lang="en-US" sz="2400" b="1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involves </a:t>
            </a:r>
            <a:r>
              <a:rPr lang="en-US" sz="2400" b="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the ability to</a:t>
            </a:r>
            <a:r>
              <a:rPr lang="en-US" sz="240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400" i="0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reason</a:t>
            </a:r>
            <a:r>
              <a:rPr lang="en-US" sz="240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, </a:t>
            </a:r>
            <a:r>
              <a:rPr lang="en-US" sz="2400" i="0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plan</a:t>
            </a:r>
            <a:r>
              <a:rPr lang="en-US" sz="240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, </a:t>
            </a:r>
            <a:r>
              <a:rPr lang="en-US" sz="2400" i="0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solve problems</a:t>
            </a:r>
            <a:r>
              <a:rPr lang="en-US" sz="240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, </a:t>
            </a:r>
            <a:r>
              <a:rPr lang="en-US" sz="2400" i="0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think abstractly</a:t>
            </a:r>
            <a:r>
              <a:rPr lang="en-US" sz="240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, </a:t>
            </a:r>
            <a:r>
              <a:rPr lang="en-US" sz="2400" i="0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comprehend ideas </a:t>
            </a:r>
            <a:r>
              <a:rPr lang="en-US" sz="240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and </a:t>
            </a:r>
            <a:r>
              <a:rPr lang="en-US" sz="2400" i="0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language</a:t>
            </a:r>
            <a:r>
              <a:rPr lang="en-US" sz="240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, and</a:t>
            </a:r>
            <a:r>
              <a:rPr lang="en-US" sz="2400" i="0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 learn</a:t>
            </a:r>
            <a:r>
              <a:rPr lang="en-US" sz="240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. </a:t>
            </a:r>
            <a:endParaRPr lang="en-US" sz="2400" b="0" i="0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77800" marR="0" lvl="0" indent="-1778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/>
              <a:buChar char="§"/>
              <a:defRPr/>
            </a:pPr>
            <a:r>
              <a:rPr lang="en-US" sz="2800" b="1" i="0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Intelligence</a:t>
            </a:r>
            <a:r>
              <a:rPr lang="en-US" sz="2800" b="1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800" b="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draws on a variety of mental processes, including </a:t>
            </a:r>
            <a:r>
              <a:rPr lang="en-US" sz="2800" b="0" i="1" strike="noStrike" cap="none" spc="0">
                <a:ln>
                  <a:noFill/>
                </a:ln>
                <a:solidFill>
                  <a:srgbClr val="0070C0"/>
                </a:solidFill>
                <a:latin typeface="Times New Roman"/>
                <a:ea typeface="+mn-ea"/>
                <a:cs typeface="Times New Roman"/>
              </a:rPr>
              <a:t>memory</a:t>
            </a:r>
            <a:r>
              <a:rPr lang="en-US" sz="2800" b="0" i="1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, </a:t>
            </a:r>
            <a:r>
              <a:rPr lang="en-US" sz="2800" b="0" i="1" strike="noStrike" cap="none" spc="0">
                <a:ln>
                  <a:noFill/>
                </a:ln>
                <a:solidFill>
                  <a:srgbClr val="0070C0"/>
                </a:solidFill>
                <a:latin typeface="Times New Roman"/>
                <a:ea typeface="+mn-ea"/>
                <a:cs typeface="Times New Roman"/>
              </a:rPr>
              <a:t>learning</a:t>
            </a:r>
            <a:r>
              <a:rPr lang="en-US" sz="2800" b="0" i="1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, </a:t>
            </a:r>
            <a:r>
              <a:rPr lang="en-US" sz="2800" b="0" i="1" strike="noStrike" cap="none" spc="0">
                <a:ln>
                  <a:noFill/>
                </a:ln>
                <a:solidFill>
                  <a:srgbClr val="0070C0"/>
                </a:solidFill>
                <a:latin typeface="Times New Roman"/>
                <a:ea typeface="+mn-ea"/>
                <a:cs typeface="Times New Roman"/>
              </a:rPr>
              <a:t>perception</a:t>
            </a:r>
            <a:r>
              <a:rPr lang="en-US" sz="2800" b="0" i="1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, </a:t>
            </a:r>
            <a:r>
              <a:rPr lang="en-US" sz="2800" b="0" i="1" strike="noStrike" cap="none" spc="0">
                <a:ln>
                  <a:noFill/>
                </a:ln>
                <a:solidFill>
                  <a:srgbClr val="0070C0"/>
                </a:solidFill>
                <a:latin typeface="Times New Roman"/>
                <a:ea typeface="+mn-ea"/>
                <a:cs typeface="Times New Roman"/>
              </a:rPr>
              <a:t>decision-making</a:t>
            </a:r>
            <a:r>
              <a:rPr lang="en-US" sz="2800" b="0" i="1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, </a:t>
            </a:r>
            <a:r>
              <a:rPr lang="en-US" sz="2800" b="0" i="1" strike="noStrike" cap="none" spc="0">
                <a:ln>
                  <a:noFill/>
                </a:ln>
                <a:solidFill>
                  <a:srgbClr val="0070C0"/>
                </a:solidFill>
                <a:latin typeface="Times New Roman"/>
                <a:ea typeface="+mn-ea"/>
                <a:cs typeface="Times New Roman"/>
              </a:rPr>
              <a:t>thinking</a:t>
            </a:r>
            <a:r>
              <a:rPr lang="en-US" sz="2800" b="0" i="1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, and </a:t>
            </a:r>
            <a:r>
              <a:rPr lang="en-US" sz="2800" b="0" i="1" strike="noStrike" cap="none" spc="0">
                <a:ln>
                  <a:noFill/>
                </a:ln>
                <a:solidFill>
                  <a:srgbClr val="0070C0"/>
                </a:solidFill>
                <a:latin typeface="Times New Roman"/>
                <a:ea typeface="+mn-ea"/>
                <a:cs typeface="Times New Roman"/>
              </a:rPr>
              <a:t>reasoning</a:t>
            </a:r>
            <a:r>
              <a:rPr lang="en-US" sz="2800" b="0" i="1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. </a:t>
            </a:r>
            <a:endParaRPr lang="en-US" sz="2800" b="0" i="1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77800" marR="0" lvl="0" indent="-1778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/>
              <a:buChar char="§"/>
              <a:defRPr/>
            </a:pPr>
            <a:r>
              <a:rPr lang="en-US" sz="2800" b="1" i="0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Memory</a:t>
            </a:r>
            <a:r>
              <a:rPr lang="en-US" sz="2800" b="1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800" b="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of Intelligent system is </a:t>
            </a:r>
            <a:r>
              <a:rPr lang="en-US" sz="2800" b="1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used to store </a:t>
            </a:r>
            <a:r>
              <a:rPr lang="en-US" sz="2800" b="0" i="0" strike="noStrike" cap="none" spc="0">
                <a:ln>
                  <a:noFill/>
                </a:ln>
                <a:solidFill>
                  <a:srgbClr val="0070C0"/>
                </a:solidFill>
                <a:latin typeface="Times New Roman"/>
                <a:ea typeface="+mn-ea"/>
                <a:cs typeface="Times New Roman"/>
              </a:rPr>
              <a:t>knowledge base</a:t>
            </a:r>
            <a:r>
              <a:rPr lang="en-US" sz="2800" b="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which is the </a:t>
            </a:r>
            <a:r>
              <a:rPr lang="en-US" sz="2800" b="1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key</a:t>
            </a:r>
            <a:r>
              <a:rPr lang="en-US" sz="2800" b="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for </a:t>
            </a:r>
            <a:r>
              <a:rPr lang="en-US" sz="2800" b="1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success for artificial intelligent systems</a:t>
            </a:r>
            <a:r>
              <a:rPr lang="en-US" sz="2800" b="0" i="0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.</a:t>
            </a:r>
            <a:endParaRPr lang="en-US" sz="2800" b="0" i="0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177800" marR="0" lvl="0" indent="-1778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/>
              <a:buChar char="§"/>
              <a:defRPr/>
            </a:pPr>
            <a:r>
              <a:rPr lang="en-US" sz="2800" b="1">
                <a:solidFill>
                  <a:srgbClr val="FF0000"/>
                </a:solidFill>
                <a:latin typeface="Bell MT"/>
              </a:rPr>
              <a:t>Natural Intelligence </a:t>
            </a:r>
            <a:r>
              <a:rPr lang="en-US" sz="2800" b="1">
                <a:solidFill>
                  <a:srgbClr val="C00000"/>
                </a:solidFill>
                <a:latin typeface="Bell MT"/>
              </a:rPr>
              <a:t>Versus</a:t>
            </a:r>
            <a:r>
              <a:rPr lang="en-US" sz="2800">
                <a:latin typeface="Bell MT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Bell MT"/>
              </a:rPr>
              <a:t>Artificial Intelligence(?)</a:t>
            </a:r>
            <a:endParaRPr lang="en-US" sz="2800" b="1">
              <a:solidFill>
                <a:srgbClr val="FF0000"/>
              </a:solidFill>
              <a:latin typeface="Bell MT"/>
            </a:endParaRPr>
          </a:p>
          <a:p>
            <a:pPr marL="0" marR="0" lv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/>
              <a:buNone/>
              <a:defRPr/>
            </a:pPr>
            <a:endParaRPr lang="en-US" sz="2800" b="0" i="0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04800" y="304800"/>
            <a:ext cx="8229600" cy="895350"/>
          </a:xfrm>
        </p:spPr>
        <p:txBody>
          <a:bodyPr vert="horz" wrap="square" lIns="0" tIns="45720" rIns="0" bIns="0" numCol="1" rtlCol="0" anchor="b" anchorCtr="0" compatLnSpc="1">
            <a:normAutofit fontScale="90000"/>
          </a:bodyPr>
          <a:lstStyle/>
          <a:p>
            <a:pPr marL="342900" marR="0" lvl="0" indent="-34290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sz="3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</a:br>
            <a:r>
              <a:rPr lang="en-US" sz="32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Characteristics of Intelligent system</a:t>
            </a:r>
            <a:endParaRPr lang="en-US" sz="5000" b="0" i="0" u="none" strike="noStrike" cap="none" spc="0">
              <a:ln>
                <a:noFill/>
              </a:ln>
              <a:solidFill>
                <a:schemeClr val="tx2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 bwMode="auto">
          <a:xfrm>
            <a:off x="457200" y="1447800"/>
            <a:ext cx="8229600" cy="4389438"/>
          </a:xfrm>
        </p:spPr>
        <p:txBody>
          <a:bodyPr vert="horz" wrap="square" lIns="91440" tIns="45720" rIns="91440" bIns="45720" anchor="t" anchorCtr="0"/>
          <a:p>
            <a:pPr algn="just">
              <a:defRPr/>
            </a:pPr>
            <a:r>
              <a:rPr sz="2800" b="1">
                <a:latin typeface="Times New Roman"/>
                <a:cs typeface="Times New Roman"/>
              </a:rPr>
              <a:t>Use</a:t>
            </a:r>
            <a:r>
              <a:rPr sz="2800"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0070C0"/>
                </a:solidFill>
                <a:latin typeface="Times New Roman"/>
                <a:cs typeface="Times New Roman"/>
              </a:rPr>
              <a:t>vast amount</a:t>
            </a:r>
            <a:r>
              <a:rPr sz="2800">
                <a:latin typeface="Times New Roman"/>
                <a:cs typeface="Times New Roman"/>
              </a:rPr>
              <a:t> of</a:t>
            </a:r>
            <a:r>
              <a:rPr sz="2800" b="1">
                <a:latin typeface="Times New Roman"/>
                <a:cs typeface="Times New Roman"/>
              </a:rPr>
              <a:t> knowledge</a:t>
            </a:r>
            <a:r>
              <a:rPr lang="en-GB" sz="2800" b="1">
                <a:latin typeface="Times New Roman"/>
                <a:cs typeface="Times New Roman"/>
              </a:rPr>
              <a:t>.</a:t>
            </a:r>
            <a:r>
              <a:rPr sz="2800">
                <a:latin typeface="Times New Roman"/>
                <a:cs typeface="Times New Roman"/>
              </a:rPr>
              <a:t> </a:t>
            </a:r>
            <a:endParaRPr sz="28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sz="2800" b="1">
                <a:latin typeface="Times New Roman"/>
                <a:cs typeface="Times New Roman"/>
              </a:rPr>
              <a:t>Learn</a:t>
            </a:r>
            <a:r>
              <a:rPr sz="2800">
                <a:latin typeface="Times New Roman"/>
                <a:cs typeface="Times New Roman"/>
              </a:rPr>
              <a:t> from</a:t>
            </a:r>
            <a:r>
              <a:rPr sz="2800" b="1">
                <a:solidFill>
                  <a:srgbClr val="0070C0"/>
                </a:solidFill>
                <a:latin typeface="Times New Roman"/>
                <a:cs typeface="Times New Roman"/>
              </a:rPr>
              <a:t> experience </a:t>
            </a:r>
            <a:r>
              <a:rPr sz="2800">
                <a:latin typeface="Times New Roman"/>
                <a:cs typeface="Times New Roman"/>
              </a:rPr>
              <a:t>and</a:t>
            </a:r>
            <a:r>
              <a:rPr sz="2800" b="1">
                <a:solidFill>
                  <a:srgbClr val="0070C0"/>
                </a:solidFill>
                <a:latin typeface="Times New Roman"/>
                <a:cs typeface="Times New Roman"/>
              </a:rPr>
              <a:t> adopt</a:t>
            </a:r>
            <a:r>
              <a:rPr sz="2800">
                <a:latin typeface="Times New Roman"/>
                <a:cs typeface="Times New Roman"/>
              </a:rPr>
              <a:t> to changing environment</a:t>
            </a:r>
            <a:endParaRPr sz="28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sz="2800" b="1">
                <a:latin typeface="Times New Roman"/>
                <a:cs typeface="Times New Roman"/>
              </a:rPr>
              <a:t>Interact </a:t>
            </a:r>
            <a:r>
              <a:rPr sz="2800">
                <a:latin typeface="Times New Roman"/>
                <a:cs typeface="Times New Roman"/>
              </a:rPr>
              <a:t>with </a:t>
            </a:r>
            <a:r>
              <a:rPr sz="2800" b="1">
                <a:solidFill>
                  <a:srgbClr val="0070C0"/>
                </a:solidFill>
                <a:latin typeface="Times New Roman"/>
                <a:cs typeface="Times New Roman"/>
              </a:rPr>
              <a:t>human </a:t>
            </a:r>
            <a:r>
              <a:rPr sz="2800">
                <a:latin typeface="Times New Roman"/>
                <a:cs typeface="Times New Roman"/>
              </a:rPr>
              <a:t>using </a:t>
            </a:r>
            <a:r>
              <a:rPr sz="2800" b="1">
                <a:latin typeface="Times New Roman"/>
                <a:cs typeface="Times New Roman"/>
              </a:rPr>
              <a:t>language </a:t>
            </a:r>
            <a:r>
              <a:rPr sz="2800">
                <a:latin typeface="Times New Roman"/>
                <a:cs typeface="Times New Roman"/>
              </a:rPr>
              <a:t>and </a:t>
            </a:r>
            <a:r>
              <a:rPr sz="2800" b="1">
                <a:latin typeface="Times New Roman"/>
                <a:cs typeface="Times New Roman"/>
              </a:rPr>
              <a:t>speech</a:t>
            </a:r>
            <a:endParaRPr sz="28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sz="2800" b="1">
                <a:solidFill>
                  <a:srgbClr val="0070C0"/>
                </a:solidFill>
                <a:latin typeface="Times New Roman"/>
                <a:cs typeface="Times New Roman"/>
              </a:rPr>
              <a:t>Respond </a:t>
            </a:r>
            <a:r>
              <a:rPr sz="280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sz="280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0070C0"/>
                </a:solidFill>
                <a:latin typeface="Times New Roman"/>
                <a:cs typeface="Times New Roman"/>
              </a:rPr>
              <a:t>real time</a:t>
            </a:r>
            <a:endParaRPr sz="2800" b="1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152083"/>
            <a:ext cx="8229600" cy="639763"/>
          </a:xfrm>
        </p:spPr>
        <p:txBody>
          <a:bodyPr vert="horz" wrap="square" lIns="0" tIns="45720" rIns="0" bIns="0" numCol="1" rtlCol="0" anchor="b" anchorCtr="0" compatLnSpc="1">
            <a:normAutofit fontScale="90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4000" b="0" i="0" u="none" strike="noStrike" cap="none" spc="0">
                <a:ln>
                  <a:noFill/>
                </a:ln>
                <a:solidFill>
                  <a:schemeClr val="tx2"/>
                </a:solidFill>
                <a:latin typeface="Times New Roman"/>
                <a:ea typeface="+mj-ea"/>
                <a:cs typeface="Times New Roman"/>
              </a:rPr>
              <a:t>Human Intelligence</a:t>
            </a:r>
            <a:endParaRPr lang="en-US" sz="4000" b="0" i="0" u="none" strike="noStrike" cap="none" spc="0">
              <a:ln>
                <a:noFill/>
              </a:ln>
              <a:solidFill>
                <a:schemeClr val="tx2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 bwMode="auto">
          <a:xfrm>
            <a:off x="304800" y="838200"/>
            <a:ext cx="8458200" cy="5867399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Font typeface="Wingdings"/>
              <a:buNone/>
              <a:defRPr/>
            </a:pPr>
            <a:r>
              <a:rPr b="1">
                <a:latin typeface="Times New Roman"/>
                <a:cs typeface="Times New Roman"/>
              </a:rPr>
              <a:t>How do people Reason? </a:t>
            </a:r>
            <a:endParaRPr b="1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buFont typeface="Wingdings"/>
              <a:buChar char="Ø"/>
              <a:defRPr/>
            </a:pPr>
            <a:r>
              <a:rPr sz="2000">
                <a:solidFill>
                  <a:srgbClr val="0070C0"/>
                </a:solidFill>
                <a:latin typeface="Times New Roman"/>
                <a:cs typeface="Times New Roman"/>
              </a:rPr>
              <a:t>They create categories</a:t>
            </a:r>
            <a:endParaRPr sz="200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buFont typeface="Wingdings"/>
              <a:buChar char="Ø"/>
              <a:defRPr/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buFont typeface="Wingdings"/>
              <a:buChar char="Ø"/>
              <a:defRPr/>
            </a:pPr>
            <a:r>
              <a:rPr sz="2000">
                <a:solidFill>
                  <a:srgbClr val="0070C0"/>
                </a:solidFill>
                <a:latin typeface="Times New Roman"/>
                <a:cs typeface="Times New Roman"/>
              </a:rPr>
              <a:t>They use specific rules </a:t>
            </a:r>
            <a:endParaRPr sz="200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buFont typeface="Wingdings"/>
              <a:buNone/>
              <a:defRPr/>
            </a:pPr>
            <a:r>
              <a:rPr sz="2000">
                <a:latin typeface="Times New Roman"/>
                <a:cs typeface="Times New Roman"/>
              </a:rPr>
              <a:t>		– if ‘a’ then ’b’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sz="2000">
                <a:latin typeface="Times New Roman"/>
                <a:cs typeface="Times New Roman"/>
              </a:rPr>
              <a:t>		     if ‘b’ then ‘c’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sz="2000">
                <a:latin typeface="Times New Roman"/>
                <a:cs typeface="Times New Roman"/>
              </a:rPr>
              <a:t>  			   a </a:t>
            </a:r>
            <a:r>
              <a:rPr sz="2000">
                <a:latin typeface="Times New Roman"/>
                <a:cs typeface="Times New Roman"/>
              </a:rPr>
              <a:t> b  c 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buFont typeface="Wingdings"/>
              <a:buChar char="Ø"/>
              <a:defRPr/>
            </a:pPr>
            <a:r>
              <a:rPr sz="2000">
                <a:solidFill>
                  <a:srgbClr val="0070C0"/>
                </a:solidFill>
                <a:latin typeface="Times New Roman"/>
                <a:cs typeface="Times New Roman"/>
              </a:rPr>
              <a:t>They use Heuristics</a:t>
            </a:r>
            <a:r>
              <a:rPr lang="en-GB" sz="2000">
                <a:solidFill>
                  <a:srgbClr val="0070C0"/>
                </a:solidFill>
                <a:latin typeface="Times New Roman"/>
                <a:cs typeface="Times New Roman"/>
              </a:rPr>
              <a:t>(commonsense)</a:t>
            </a:r>
            <a:r>
              <a:rPr sz="2000">
                <a:solidFill>
                  <a:srgbClr val="0070C0"/>
                </a:solidFill>
                <a:latin typeface="Times New Roman"/>
                <a:cs typeface="Times New Roman"/>
              </a:rPr>
              <a:t> - “Rule of thumb”</a:t>
            </a:r>
            <a:endParaRPr sz="200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buFont typeface="Wingdings"/>
              <a:buChar char="Ø"/>
              <a:defRPr/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buFont typeface="Wingdings"/>
              <a:buChar char="Ø"/>
              <a:defRPr/>
            </a:pPr>
            <a:r>
              <a:rPr sz="2000">
                <a:solidFill>
                  <a:srgbClr val="0070C0"/>
                </a:solidFill>
                <a:latin typeface="Times New Roman"/>
                <a:cs typeface="Times New Roman"/>
              </a:rPr>
              <a:t>They use Past Experience – “CASES” </a:t>
            </a:r>
            <a:endParaRPr sz="200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sz="2000">
                <a:latin typeface="Times New Roman"/>
                <a:cs typeface="Times New Roman"/>
              </a:rPr>
              <a:t>         - Similarities of current and previous case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sz="2000">
                <a:latin typeface="Times New Roman"/>
                <a:cs typeface="Times New Roman"/>
              </a:rPr>
              <a:t>         - Store cases using key attributes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buFont typeface="Wingdings"/>
              <a:buChar char="Ø"/>
              <a:defRPr/>
            </a:pPr>
            <a:r>
              <a:rPr sz="2000">
                <a:solidFill>
                  <a:srgbClr val="0070C0"/>
                </a:solidFill>
                <a:latin typeface="Times New Roman"/>
                <a:cs typeface="Times New Roman"/>
              </a:rPr>
              <a:t>They Use “Expectations” </a:t>
            </a:r>
            <a:endParaRPr sz="200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buFont typeface="Wingdings"/>
              <a:buNone/>
              <a:defRPr/>
            </a:pPr>
            <a:endParaRPr sz="900">
              <a:latin typeface="Times New Roman"/>
              <a:cs typeface="Times New Roman"/>
            </a:endParaRPr>
          </a:p>
          <a:p>
            <a:pPr algn="just">
              <a:lnSpc>
                <a:spcPct val="80000"/>
              </a:lnSpc>
              <a:buFont typeface="Wingdings"/>
              <a:buChar char="q"/>
              <a:defRPr/>
            </a:pPr>
            <a:r>
              <a:rPr>
                <a:solidFill>
                  <a:srgbClr val="FF0000"/>
                </a:solidFill>
                <a:latin typeface="Times New Roman"/>
                <a:cs typeface="Times New Roman"/>
              </a:rPr>
              <a:t>How does our brain work when we solve a problem?  </a:t>
            </a:r>
            <a:endParaRPr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1" algn="just">
              <a:lnSpc>
                <a:spcPct val="80000"/>
              </a:lnSpc>
              <a:buFont typeface="Wingdings"/>
              <a:buChar char="q"/>
              <a:defRPr/>
            </a:pPr>
            <a:r>
              <a:rPr sz="2000">
                <a:latin typeface="Times New Roman"/>
                <a:cs typeface="Times New Roman"/>
              </a:rPr>
              <a:t>Do we think it over and suddenly find an answer?</a:t>
            </a:r>
            <a:endParaRPr sz="2000">
              <a:latin typeface="Times New Roman"/>
              <a:cs typeface="Times New Roman"/>
            </a:endParaRPr>
          </a:p>
          <a:p>
            <a:pPr lvl="1" algn="just">
              <a:lnSpc>
                <a:spcPct val="80000"/>
              </a:lnSpc>
              <a:buFont typeface="Wingdings"/>
              <a:buChar char="q"/>
              <a:defRPr/>
            </a:pPr>
            <a:r>
              <a:rPr sz="2000">
                <a:latin typeface="Times New Roman"/>
                <a:cs typeface="Times New Roman"/>
              </a:rPr>
              <a:t>What do we do when solving a complicated factorization problem, a puzzle or a mystery?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xfrm>
            <a:off x="914400" y="274955"/>
            <a:ext cx="7772400" cy="883920"/>
          </a:xfrm>
        </p:spPr>
        <p:txBody>
          <a:bodyPr vert="horz" wrap="square" lIns="0" tIns="45720" rIns="0" bIns="0" anchor="b" anchorCtr="0"/>
          <a:p>
            <a:pPr>
              <a:defRPr/>
            </a:pPr>
            <a:r>
              <a:rPr sz="5400">
                <a:latin typeface="Times New Roman"/>
                <a:cs typeface="Times New Roman"/>
              </a:rPr>
              <a:t>      Artificial Intelligence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12545"/>
            <a:ext cx="8229600" cy="501269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28600" marR="0" lvl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Char char="•"/>
              <a:defRPr/>
            </a:pPr>
            <a:r>
              <a:rPr lang="en-US" sz="24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AI 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is the </a:t>
            </a:r>
            <a:r>
              <a:rPr lang="en-US" sz="2400" b="0" i="1" u="none" strike="noStrike" cap="none" spc="0">
                <a:ln>
                  <a:noFill/>
                </a:ln>
                <a:solidFill>
                  <a:srgbClr val="0070C0"/>
                </a:solidFill>
                <a:latin typeface="Times New Roman"/>
                <a:ea typeface="+mn-ea"/>
                <a:cs typeface="+mn-cs"/>
              </a:rPr>
              <a:t>branch of Computer Science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that deals with </a:t>
            </a: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ways of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: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40080" marR="0" lvl="1" indent="-24701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Char char="–"/>
              <a:defRPr/>
            </a:pP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representing </a:t>
            </a:r>
            <a:r>
              <a:rPr lang="en-US" sz="2400" b="1" i="0" u="none" strike="noStrike" cap="none" spc="0">
                <a:ln>
                  <a:noFill/>
                </a:ln>
                <a:solidFill>
                  <a:srgbClr val="0070C0"/>
                </a:solidFill>
                <a:latin typeface="Times New Roman"/>
                <a:ea typeface="+mn-ea"/>
                <a:cs typeface="+mn-cs"/>
              </a:rPr>
              <a:t>knowledge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using</a:t>
            </a:r>
            <a:r>
              <a:rPr lang="en-US" sz="2400" b="1" i="0" u="none" strike="noStrike" cap="none" spc="0">
                <a:ln>
                  <a:noFill/>
                </a:ln>
                <a:solidFill>
                  <a:srgbClr val="0070C0"/>
                </a:solidFill>
                <a:latin typeface="Times New Roman"/>
                <a:ea typeface="+mn-ea"/>
                <a:cs typeface="+mn-cs"/>
              </a:rPr>
              <a:t> symbol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rather than </a:t>
            </a:r>
            <a:r>
              <a:rPr lang="en-US" sz="24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numeric value 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and </a:t>
            </a:r>
            <a:r>
              <a:rPr lang="en-US" sz="2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with rule-of-thumb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and method of processing information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228600" marR="0" lvl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Char char="•"/>
              <a:defRPr/>
            </a:pPr>
            <a:r>
              <a:rPr lang="en-US" sz="24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AI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is the</a:t>
            </a: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effort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to </a:t>
            </a:r>
            <a:r>
              <a:rPr lang="en-US" sz="2400" b="0" i="1" u="none" strike="noStrike" cap="none" spc="0">
                <a:ln>
                  <a:noFill/>
                </a:ln>
                <a:solidFill>
                  <a:srgbClr val="00B050"/>
                </a:solidFill>
                <a:latin typeface="Times New Roman"/>
                <a:ea typeface="+mn-ea"/>
                <a:cs typeface="+mn-cs"/>
              </a:rPr>
              <a:t>develop computer based system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that </a:t>
            </a:r>
            <a:r>
              <a:rPr lang="en-US" sz="2400" b="1" i="0" u="none" strike="noStrike" cap="none" spc="0">
                <a:ln>
                  <a:noFill/>
                </a:ln>
                <a:solidFill>
                  <a:srgbClr val="0070C0"/>
                </a:solidFill>
                <a:latin typeface="Times New Roman"/>
                <a:ea typeface="+mn-ea"/>
                <a:cs typeface="+mn-cs"/>
              </a:rPr>
              <a:t>behave as human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. 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40080" marR="0" lvl="1" indent="-24701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Char char="–"/>
              <a:defRPr/>
            </a:pP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Such </a:t>
            </a: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system should be able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to </a:t>
            </a:r>
            <a:r>
              <a:rPr lang="en-US" sz="2400" b="0" i="0" u="none" strike="noStrike" cap="none" spc="0">
                <a:ln>
                  <a:noFill/>
                </a:ln>
                <a:solidFill>
                  <a:srgbClr val="0070C0"/>
                </a:solidFill>
                <a:latin typeface="Times New Roman"/>
                <a:ea typeface="+mn-ea"/>
                <a:cs typeface="+mn-cs"/>
              </a:rPr>
              <a:t>learn Natural Language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.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40080" marR="0" lvl="1" indent="-24701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Char char="–"/>
              <a:defRPr/>
            </a:pPr>
            <a:r>
              <a:rPr lang="en-US" sz="2400" b="0" i="0" u="none" strike="noStrike" cap="none" spc="0">
                <a:ln>
                  <a:noFill/>
                </a:ln>
                <a:solidFill>
                  <a:srgbClr val="0070C0"/>
                </a:solidFill>
                <a:latin typeface="Times New Roman"/>
                <a:ea typeface="+mn-ea"/>
                <a:cs typeface="+mn-cs"/>
              </a:rPr>
              <a:t>Able to do </a:t>
            </a:r>
            <a:r>
              <a:rPr lang="en-US" sz="2400" b="1" i="0" u="none" strike="noStrike" cap="none" spc="0">
                <a:ln>
                  <a:noFill/>
                </a:ln>
                <a:solidFill>
                  <a:srgbClr val="0070C0"/>
                </a:solidFill>
                <a:latin typeface="Times New Roman"/>
                <a:ea typeface="+mn-ea"/>
                <a:cs typeface="+mn-cs"/>
              </a:rPr>
              <a:t>text processing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, </a:t>
            </a: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communicate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in </a:t>
            </a:r>
            <a:r>
              <a:rPr lang="en-US" sz="2400" b="0" i="0" u="none" strike="noStrike" cap="none" spc="0">
                <a:ln>
                  <a:noFill/>
                </a:ln>
                <a:solidFill>
                  <a:srgbClr val="0070C0"/>
                </a:solidFill>
                <a:latin typeface="Times New Roman"/>
                <a:ea typeface="+mn-ea"/>
                <a:cs typeface="+mn-cs"/>
              </a:rPr>
              <a:t>natural language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and </a:t>
            </a:r>
            <a:r>
              <a:rPr lang="en-US" sz="2400" b="0" i="0" u="none" strike="noStrike" cap="none" spc="0">
                <a:ln>
                  <a:noFill/>
                </a:ln>
                <a:solidFill>
                  <a:srgbClr val="0070C0"/>
                </a:solidFill>
                <a:latin typeface="Times New Roman"/>
                <a:ea typeface="+mn-ea"/>
                <a:cs typeface="+mn-cs"/>
              </a:rPr>
              <a:t>speech</a:t>
            </a:r>
            <a:endParaRPr lang="en-US" sz="2400" b="0" i="0" u="none" strike="noStrike" cap="none" spc="0">
              <a:ln>
                <a:noFill/>
              </a:ln>
              <a:solidFill>
                <a:srgbClr val="0070C0"/>
              </a:solidFill>
              <a:latin typeface="Times New Roman"/>
              <a:ea typeface="+mn-ea"/>
              <a:cs typeface="+mn-cs"/>
            </a:endParaRPr>
          </a:p>
          <a:p>
            <a:pPr marR="0" lvl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>
                <a:ln>
                  <a:noFill/>
                </a:ln>
                <a:latin typeface="Times New Roman"/>
              </a:rPr>
              <a:t>The </a:t>
            </a:r>
            <a:r>
              <a:rPr lang="en-US" b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term AI</a:t>
            </a:r>
            <a:r>
              <a:rPr lang="en-US">
                <a:ln>
                  <a:noFill/>
                </a:ln>
                <a:latin typeface="Times New Roman"/>
              </a:rPr>
              <a:t> is first used by </a:t>
            </a:r>
            <a:r>
              <a:rPr lang="en-US" b="1">
                <a:ln>
                  <a:noFill/>
                </a:ln>
                <a:latin typeface="Times New Roman"/>
              </a:rPr>
              <a:t>John McCarthy</a:t>
            </a:r>
            <a:r>
              <a:rPr lang="en-US">
                <a:ln>
                  <a:noFill/>
                </a:ln>
                <a:latin typeface="Times New Roman"/>
              </a:rPr>
              <a:t> (1956) who considers it to mean the </a:t>
            </a:r>
            <a:r>
              <a:rPr lang="en-US" b="1">
                <a:ln>
                  <a:noFill/>
                </a:ln>
                <a:latin typeface="Times New Roman"/>
              </a:rPr>
              <a:t>science </a:t>
            </a:r>
            <a:r>
              <a:rPr lang="en-US">
                <a:ln>
                  <a:noFill/>
                </a:ln>
                <a:latin typeface="Times New Roman"/>
              </a:rPr>
              <a:t>and </a:t>
            </a:r>
            <a:r>
              <a:rPr lang="en-US" b="1">
                <a:ln>
                  <a:noFill/>
                </a:ln>
                <a:latin typeface="Times New Roman"/>
              </a:rPr>
              <a:t>engineering </a:t>
            </a:r>
            <a:r>
              <a:rPr lang="en-US">
                <a:ln>
                  <a:noFill/>
                </a:ln>
                <a:latin typeface="Times New Roman"/>
              </a:rPr>
              <a:t>of </a:t>
            </a:r>
            <a:r>
              <a:rPr lang="en-US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making intelligent machine</a:t>
            </a:r>
            <a:r>
              <a:rPr lang="en-US">
                <a:ln>
                  <a:noFill/>
                </a:ln>
                <a:latin typeface="Times New Roman"/>
              </a:rPr>
              <a:t>.</a:t>
            </a:r>
            <a:r>
              <a:rPr lang="en-US">
                <a:ln>
                  <a:noFill/>
                </a:ln>
                <a:latin typeface="Times New Roman"/>
              </a:rPr>
              <a:t> </a:t>
            </a:r>
            <a:endParaRPr lang="en-US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93065" marR="0" lvl="1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defRPr/>
            </a:pP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40080" marR="0" lvl="1" indent="-24701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Char char="–"/>
              <a:defRPr/>
            </a:pP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274320" marR="0" lvl="0" indent="-27432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600" b="0" i="0" u="none" strike="noStrike" cap="none" spc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19800" y="5791200"/>
            <a:ext cx="1153795" cy="8458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</p:spPr>
        <p:txBody>
          <a:bodyPr vert="horz" wrap="square" lIns="0" tIns="45720" rIns="0" bIns="0" anchor="b" anchorCtr="0"/>
          <a:p>
            <a:pPr algn="ctr">
              <a:defRPr/>
            </a:pPr>
            <a:r>
              <a:rPr sz="4000">
                <a:latin typeface="Times New Roman"/>
                <a:cs typeface="Times New Roman"/>
              </a:rPr>
              <a:t>Views of AI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1"/>
          </p:nvPr>
        </p:nvSpPr>
        <p:spPr bwMode="auto">
          <a:xfrm>
            <a:off x="457200" y="1036638"/>
            <a:ext cx="8229600" cy="5364162"/>
          </a:xfrm>
        </p:spPr>
        <p:txBody>
          <a:bodyPr vert="horz" wrap="square" lIns="91440" tIns="45720" rIns="91440" bIns="45720" anchor="t" anchorCtr="0"/>
          <a:p>
            <a:pPr>
              <a:buClr>
                <a:srgbClr val="0BD0D9"/>
              </a:buClr>
              <a:buSzPct val="95000"/>
              <a:buFont typeface="Wingdings 2"/>
              <a:defRPr/>
            </a:pPr>
            <a:r>
              <a:rPr sz="2800" b="1">
                <a:solidFill>
                  <a:srgbClr val="FF0000"/>
                </a:solidFill>
                <a:latin typeface="Times New Roman"/>
                <a:cs typeface="Times New Roman"/>
              </a:rPr>
              <a:t>AI</a:t>
            </a:r>
            <a:r>
              <a:rPr sz="2800">
                <a:latin typeface="Times New Roman"/>
                <a:cs typeface="Times New Roman"/>
              </a:rPr>
              <a:t> is found on the</a:t>
            </a:r>
            <a:r>
              <a:rPr sz="2800" b="1">
                <a:latin typeface="Times New Roman"/>
                <a:cs typeface="Times New Roman"/>
              </a:rPr>
              <a:t> premise</a:t>
            </a:r>
            <a:r>
              <a:rPr sz="2800">
                <a:latin typeface="Times New Roman"/>
                <a:cs typeface="Times New Roman"/>
              </a:rPr>
              <a:t> that: </a:t>
            </a:r>
            <a:endParaRPr sz="2800">
              <a:latin typeface="Times New Roman"/>
              <a:cs typeface="Times New Roman"/>
            </a:endParaRPr>
          </a:p>
          <a:p>
            <a:pPr lvl="1">
              <a:buClr>
                <a:schemeClr val="accent1"/>
              </a:buClr>
              <a:buSzPct val="85000"/>
              <a:buFont typeface="Wingdings 2"/>
              <a:defRPr/>
            </a:pPr>
            <a:r>
              <a:rPr lang="en-GB">
                <a:solidFill>
                  <a:srgbClr val="0070C0"/>
                </a:solidFill>
                <a:latin typeface="Times New Roman"/>
                <a:cs typeface="Times New Roman"/>
              </a:rPr>
              <a:t>W</a:t>
            </a:r>
            <a:r>
              <a:rPr>
                <a:solidFill>
                  <a:srgbClr val="0070C0"/>
                </a:solidFill>
                <a:latin typeface="Times New Roman"/>
                <a:cs typeface="Times New Roman"/>
              </a:rPr>
              <a:t>orkings of human mind </a:t>
            </a:r>
            <a:r>
              <a:rPr>
                <a:latin typeface="Times New Roman"/>
                <a:cs typeface="Times New Roman"/>
              </a:rPr>
              <a:t>can be </a:t>
            </a:r>
            <a:r>
              <a:rPr>
                <a:solidFill>
                  <a:srgbClr val="0070C0"/>
                </a:solidFill>
                <a:latin typeface="Times New Roman"/>
                <a:cs typeface="Times New Roman"/>
              </a:rPr>
              <a:t>explained in terms of computation</a:t>
            </a:r>
            <a:r>
              <a:rPr>
                <a:latin typeface="Times New Roman"/>
                <a:cs typeface="Times New Roman"/>
              </a:rPr>
              <a:t>, and </a:t>
            </a:r>
            <a:endParaRPr>
              <a:latin typeface="Times New Roman"/>
              <a:cs typeface="Times New Roman"/>
            </a:endParaRPr>
          </a:p>
          <a:p>
            <a:pPr lvl="1">
              <a:buClr>
                <a:schemeClr val="accent1"/>
              </a:buClr>
              <a:buSzPct val="85000"/>
              <a:buFont typeface="Wingdings 2"/>
              <a:defRPr/>
            </a:pPr>
            <a:r>
              <a:rPr lang="en-GB">
                <a:solidFill>
                  <a:srgbClr val="0070C0"/>
                </a:solidFill>
                <a:latin typeface="Times New Roman"/>
                <a:cs typeface="Times New Roman"/>
              </a:rPr>
              <a:t>C</a:t>
            </a:r>
            <a:r>
              <a:rPr>
                <a:solidFill>
                  <a:srgbClr val="0070C0"/>
                </a:solidFill>
                <a:latin typeface="Times New Roman"/>
                <a:cs typeface="Times New Roman"/>
              </a:rPr>
              <a:t>omputers </a:t>
            </a:r>
            <a:r>
              <a:rPr>
                <a:solidFill>
                  <a:schemeClr val="tx1"/>
                </a:solidFill>
                <a:latin typeface="Times New Roman"/>
                <a:cs typeface="Times New Roman"/>
              </a:rPr>
              <a:t>can do</a:t>
            </a:r>
            <a:r>
              <a:rPr>
                <a:solidFill>
                  <a:srgbClr val="0070C0"/>
                </a:solidFill>
                <a:latin typeface="Times New Roman"/>
                <a:cs typeface="Times New Roman"/>
              </a:rPr>
              <a:t> the right thing</a:t>
            </a:r>
            <a:r>
              <a:rPr>
                <a:latin typeface="Times New Roman"/>
                <a:cs typeface="Times New Roman"/>
              </a:rPr>
              <a:t> given </a:t>
            </a:r>
            <a:r>
              <a:rPr>
                <a:solidFill>
                  <a:srgbClr val="FF0000"/>
                </a:solidFill>
                <a:latin typeface="Times New Roman"/>
                <a:cs typeface="Times New Roman"/>
              </a:rPr>
              <a:t>correct premises</a:t>
            </a:r>
            <a:r>
              <a:rPr>
                <a:latin typeface="Times New Roman"/>
                <a:cs typeface="Times New Roman"/>
              </a:rPr>
              <a:t> and </a:t>
            </a:r>
            <a:r>
              <a:rPr>
                <a:solidFill>
                  <a:srgbClr val="FF0000"/>
                </a:solidFill>
                <a:latin typeface="Times New Roman"/>
                <a:cs typeface="Times New Roman"/>
              </a:rPr>
              <a:t>reasoning rules</a:t>
            </a:r>
            <a:r>
              <a:rPr>
                <a:latin typeface="Times New Roman"/>
                <a:cs typeface="Times New Roman"/>
              </a:rPr>
              <a:t>.</a:t>
            </a:r>
            <a:endParaRPr>
              <a:latin typeface="Times New Roman"/>
              <a:cs typeface="Times New Roman"/>
            </a:endParaRPr>
          </a:p>
          <a:p>
            <a:pPr marL="319405" lvl="1" indent="0"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>
              <a:latin typeface="Times New Roman"/>
              <a:cs typeface="Times New Roman"/>
            </a:endParaRPr>
          </a:p>
          <a:p>
            <a:pPr algn="ctr">
              <a:buClr>
                <a:srgbClr val="0BD0D9"/>
              </a:buClr>
              <a:buSzPct val="95000"/>
              <a:buFontTx/>
              <a:buNone/>
              <a:defRPr/>
            </a:pPr>
            <a:r>
              <a:rPr sz="2800" b="1">
                <a:latin typeface="Times New Roman"/>
                <a:cs typeface="Times New Roman"/>
              </a:rPr>
              <a:t>Views of AI fall into four categories:</a:t>
            </a:r>
            <a:endParaRPr sz="2800" b="1">
              <a:latin typeface="Times New Roman"/>
              <a:cs typeface="Times New Roman"/>
            </a:endParaRPr>
          </a:p>
          <a:p>
            <a:pPr>
              <a:buClr>
                <a:srgbClr val="0BD0D9"/>
              </a:buClr>
              <a:buSzPct val="95000"/>
              <a:buFontTx/>
              <a:buNone/>
              <a:defRPr/>
            </a:pPr>
            <a:r>
              <a:rPr sz="2800">
                <a:latin typeface="Times New Roman"/>
                <a:cs typeface="Times New Roman"/>
              </a:rPr>
              <a:t>  	</a:t>
            </a:r>
            <a:endParaRPr sz="2800">
              <a:latin typeface="Times New Roman"/>
              <a:cs typeface="Times New Roman"/>
            </a:endParaRPr>
          </a:p>
          <a:p>
            <a:pPr algn="just">
              <a:buClr>
                <a:srgbClr val="0BD0D9"/>
              </a:buClr>
              <a:buSzPct val="95000"/>
              <a:buFont typeface="Wingdings"/>
              <a:buChar char="q"/>
              <a:defRPr/>
            </a:pPr>
            <a:endParaRPr sz="3600">
              <a:latin typeface="Times New Roman"/>
              <a:cs typeface="Times New Roman"/>
            </a:endParaRPr>
          </a:p>
          <a:p>
            <a:pPr>
              <a:buClr>
                <a:srgbClr val="0BD0D9"/>
              </a:buClr>
              <a:buSzPct val="95000"/>
              <a:buFont typeface="Wingdings"/>
              <a:buNone/>
              <a:defRPr/>
            </a:pPr>
            <a:endParaRPr sz="2800">
              <a:latin typeface="Times New Roman"/>
              <a:cs typeface="Times New Roman"/>
            </a:endParaRPr>
          </a:p>
          <a:p>
            <a:pPr>
              <a:buClr>
                <a:srgbClr val="0BD0D9"/>
              </a:buClr>
              <a:buSzPct val="95000"/>
              <a:buFont typeface="Wingdings 2"/>
              <a:defRPr/>
            </a:pP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36889" name="Group 25"/>
          <p:cNvGraphicFramePr>
            <a:graphicFrameLocks xmlns:a="http://schemas.openxmlformats.org/drawingml/2006/main" noGrp="1"/>
          </p:cNvGraphicFramePr>
          <p:nvPr>
            <p:ph sz="half" idx="1"/>
          </p:nvPr>
        </p:nvGraphicFramePr>
        <p:xfrm>
          <a:off x="1295400" y="4191000"/>
          <a:ext cx="7004050" cy="107569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302000"/>
                <a:gridCol w="3702050"/>
              </a:tblGrid>
              <a:tr h="537845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Thinking humanly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Thinking rationally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37845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Acting humanly	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Acting rationally</a:t>
                      </a:r>
                      <a:endParaRPr lang="en-US" sz="2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274638"/>
            <a:ext cx="8229600" cy="639763"/>
          </a:xfrm>
        </p:spPr>
        <p:txBody>
          <a:bodyPr vert="horz" wrap="square" lIns="0" tIns="45720" rIns="0" bIns="0" numCol="1" rtlCol="0" anchor="b" anchorCtr="0" compatLnSpc="1">
            <a:normAutofit fontScale="90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4000" b="0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Times New Roman"/>
                <a:ea typeface="+mj-ea"/>
                <a:cs typeface="+mj-cs"/>
              </a:rPr>
              <a:t>Views of defining AI</a:t>
            </a:r>
            <a:endParaRPr lang="en-US" sz="4000" b="0" i="0" u="none" strike="noStrike" cap="none" spc="0">
              <a:ln>
                <a:noFill/>
              </a:ln>
              <a:solidFill>
                <a:schemeClr val="tx2">
                  <a:satMod val="130000"/>
                </a:schemeClr>
              </a:solidFill>
              <a:latin typeface="Times New Roman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 bwMode="auto">
          <a:xfrm>
            <a:off x="381000" y="1143000"/>
            <a:ext cx="8077200" cy="1143000"/>
          </a:xfrm>
        </p:spPr>
        <p:txBody>
          <a:bodyPr vert="horz" wrap="square" lIns="91440" tIns="45720" rIns="91440" bIns="45720" anchor="t" anchorCtr="0"/>
          <a:p>
            <a:pPr>
              <a:defRPr/>
            </a:pPr>
            <a:r>
              <a:rPr>
                <a:latin typeface="Times New Roman"/>
              </a:rPr>
              <a:t>What is AI (Artificial Intelligence)</a:t>
            </a:r>
            <a:endParaRPr>
              <a:latin typeface="Times New Roman"/>
            </a:endParaRPr>
          </a:p>
          <a:p>
            <a:pPr lvl="1">
              <a:defRPr/>
            </a:pPr>
            <a:r>
              <a:rPr>
                <a:latin typeface="Times New Roman"/>
              </a:rPr>
              <a:t>Different </a:t>
            </a:r>
            <a:r>
              <a:rPr>
                <a:solidFill>
                  <a:srgbClr val="00B050"/>
                </a:solidFill>
                <a:latin typeface="Times New Roman"/>
              </a:rPr>
              <a:t>scholars define</a:t>
            </a:r>
            <a:r>
              <a:rPr>
                <a:latin typeface="Times New Roman"/>
              </a:rPr>
              <a:t> </a:t>
            </a:r>
            <a:r>
              <a:rPr b="1">
                <a:latin typeface="Times New Roman"/>
              </a:rPr>
              <a:t>AI </a:t>
            </a:r>
            <a:r>
              <a:rPr>
                <a:solidFill>
                  <a:srgbClr val="00B050"/>
                </a:solidFill>
                <a:latin typeface="Times New Roman"/>
              </a:rPr>
              <a:t>differently</a:t>
            </a:r>
            <a:endParaRPr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762000" y="2362199"/>
            <a:ext cx="3962400" cy="1143000"/>
          </a:xfrm>
          <a:prstGeom prst="wedgeEllipseCallout">
            <a:avLst>
              <a:gd name="adj1" fmla="val 37181"/>
              <a:gd name="adj2" fmla="val 11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(A) AI as a system that </a:t>
            </a:r>
            <a:r>
              <a:rPr lang="en-US" sz="24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think humanly</a:t>
            </a:r>
            <a:r>
              <a:rPr lang="en-US" sz="2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 </a:t>
            </a:r>
            <a:endParaRPr lang="en-US" sz="2400" b="0" i="0" u="none" strike="noStrike" cap="none" spc="0">
              <a:ln>
                <a:noFill/>
              </a:ln>
              <a:solidFill>
                <a:srgbClr val="FF0000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200400" y="5029200"/>
            <a:ext cx="1841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609600" y="5334000"/>
            <a:ext cx="3505199" cy="1295400"/>
          </a:xfrm>
          <a:prstGeom prst="wedgeEllipseCallout">
            <a:avLst>
              <a:gd name="adj1" fmla="val 36773"/>
              <a:gd name="adj2" fmla="val -110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0" i="0" u="none" strike="noStrike" cap="none" spc="0">
                <a:ln>
                  <a:noFill/>
                </a:ln>
                <a:solidFill>
                  <a:srgbClr val="0000CC"/>
                </a:solidFill>
                <a:latin typeface="Times New Roman"/>
                <a:ea typeface="+mn-ea"/>
                <a:cs typeface="+mn-cs"/>
              </a:rPr>
              <a:t>(C) AI as a system that </a:t>
            </a:r>
            <a:r>
              <a:rPr lang="en-US" sz="2400" b="1" i="0" u="none" strike="noStrike" cap="none" spc="0">
                <a:ln>
                  <a:noFill/>
                </a:ln>
                <a:solidFill>
                  <a:srgbClr val="0000CC"/>
                </a:solidFill>
                <a:latin typeface="Times New Roman"/>
                <a:ea typeface="+mn-ea"/>
                <a:cs typeface="+mn-cs"/>
              </a:rPr>
              <a:t>Act humanly</a:t>
            </a:r>
            <a:r>
              <a:rPr lang="en-US" sz="2400" b="0" i="0" u="none" strike="noStrike" cap="none" spc="0">
                <a:ln>
                  <a:noFill/>
                </a:ln>
                <a:solidFill>
                  <a:srgbClr val="0000CC"/>
                </a:solidFill>
                <a:latin typeface="Times New Roman"/>
                <a:ea typeface="+mn-ea"/>
                <a:cs typeface="+mn-cs"/>
              </a:rPr>
              <a:t> </a:t>
            </a:r>
            <a:endParaRPr lang="en-US" sz="2400" b="0" i="0" u="none" strike="noStrike" cap="none" spc="0">
              <a:ln>
                <a:noFill/>
              </a:ln>
              <a:solidFill>
                <a:srgbClr val="0000CC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5029200" y="2286000"/>
            <a:ext cx="3997325" cy="1219200"/>
          </a:xfrm>
          <a:prstGeom prst="wedgeEllipseCallout">
            <a:avLst>
              <a:gd name="adj1" fmla="val -35417"/>
              <a:gd name="adj2" fmla="val 164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(B) AI as a system that </a:t>
            </a:r>
            <a:r>
              <a:rPr lang="en-US" sz="24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think rationally</a:t>
            </a:r>
            <a:r>
              <a:rPr lang="en-US" sz="2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 </a:t>
            </a:r>
            <a:endParaRPr lang="en-US" sz="2400" b="0" i="0" u="none" strike="noStrike" cap="none" spc="0">
              <a:ln>
                <a:noFill/>
              </a:ln>
              <a:solidFill>
                <a:srgbClr val="FF0000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4724399" y="5486400"/>
            <a:ext cx="3733800" cy="1066800"/>
          </a:xfrm>
          <a:prstGeom prst="wedgeEllipseCallout">
            <a:avLst>
              <a:gd name="adj1" fmla="val -35713"/>
              <a:gd name="adj2" fmla="val -180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0" i="0" u="none" strike="noStrike" cap="none" spc="0">
                <a:ln>
                  <a:noFill/>
                </a:ln>
                <a:solidFill>
                  <a:srgbClr val="0000CC"/>
                </a:solidFill>
                <a:latin typeface="Times New Roman"/>
                <a:ea typeface="+mn-ea"/>
                <a:cs typeface="+mn-cs"/>
              </a:rPr>
              <a:t>(D) AI as a system that </a:t>
            </a:r>
            <a:r>
              <a:rPr lang="en-US" sz="2400" b="1" i="0" u="none" strike="noStrike" cap="none" spc="0">
                <a:ln>
                  <a:noFill/>
                </a:ln>
                <a:solidFill>
                  <a:srgbClr val="0000CC"/>
                </a:solidFill>
                <a:latin typeface="Times New Roman"/>
                <a:ea typeface="+mn-ea"/>
                <a:cs typeface="+mn-cs"/>
              </a:rPr>
              <a:t>Act rationally</a:t>
            </a:r>
            <a:r>
              <a:rPr lang="en-US" sz="2400" b="0" i="0" u="none" strike="noStrike" cap="none" spc="0">
                <a:ln>
                  <a:noFill/>
                </a:ln>
                <a:solidFill>
                  <a:srgbClr val="0000CC"/>
                </a:solidFill>
                <a:latin typeface="Times New Roman"/>
                <a:ea typeface="+mn-ea"/>
                <a:cs typeface="+mn-cs"/>
              </a:rPr>
              <a:t> </a:t>
            </a:r>
            <a:endParaRPr lang="en-US" sz="2400" b="0" i="0" u="none" strike="noStrike" cap="none" spc="0">
              <a:ln>
                <a:noFill/>
              </a:ln>
              <a:solidFill>
                <a:srgbClr val="0000CC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990600" y="3886200"/>
            <a:ext cx="3505199" cy="1143000"/>
          </a:xfrm>
          <a:prstGeom prst="wedgeEllipseCallout">
            <a:avLst>
              <a:gd name="adj1" fmla="val 64222"/>
              <a:gd name="adj2" fmla="val -12083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i="0" u="none" strike="noStrike" cap="none" spc="0">
                <a:ln>
                  <a:noFill/>
                </a:ln>
                <a:solidFill>
                  <a:schemeClr val="dk1"/>
                </a:solidFill>
                <a:latin typeface="Times New Roman"/>
                <a:ea typeface="+mn-ea"/>
                <a:cs typeface="+mn-cs"/>
              </a:rPr>
              <a:t>Concerned with </a:t>
            </a:r>
            <a:r>
              <a:rPr lang="en-US" sz="2000" b="1" i="0" u="none" strike="noStrike" cap="none" spc="0">
                <a:ln>
                  <a:noFill/>
                </a:ln>
                <a:solidFill>
                  <a:schemeClr val="dk1"/>
                </a:solidFill>
                <a:latin typeface="Times New Roman"/>
                <a:ea typeface="+mn-ea"/>
                <a:cs typeface="+mn-cs"/>
              </a:rPr>
              <a:t>thought processing</a:t>
            </a:r>
            <a:r>
              <a:rPr lang="en-US" sz="2000" b="0" i="0" u="none" strike="noStrike" cap="none" spc="0">
                <a:ln>
                  <a:noFill/>
                </a:ln>
                <a:solidFill>
                  <a:schemeClr val="dk1"/>
                </a:solidFill>
                <a:latin typeface="Times New Roman"/>
                <a:ea typeface="+mn-ea"/>
                <a:cs typeface="+mn-cs"/>
              </a:rPr>
              <a:t> and </a:t>
            </a:r>
            <a:r>
              <a:rPr lang="en-US" sz="2000" b="1" i="0" u="none" strike="noStrike" cap="none" spc="0">
                <a:ln>
                  <a:noFill/>
                </a:ln>
                <a:solidFill>
                  <a:schemeClr val="dk1"/>
                </a:solidFill>
                <a:latin typeface="Times New Roman"/>
                <a:ea typeface="+mn-ea"/>
                <a:cs typeface="+mn-cs"/>
              </a:rPr>
              <a:t>reasoning</a:t>
            </a:r>
            <a:endParaRPr lang="en-US" sz="2000" b="1" i="0" u="none" strike="noStrike" cap="none" spc="0">
              <a:ln>
                <a:noFill/>
              </a:ln>
              <a:solidFill>
                <a:schemeClr val="dk1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5029200" y="3886200"/>
            <a:ext cx="3202940" cy="990600"/>
          </a:xfrm>
          <a:prstGeom prst="wedgeEllipseCallout">
            <a:avLst>
              <a:gd name="adj1" fmla="val -71903"/>
              <a:gd name="adj2" fmla="val 1524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i="0" u="none" strike="noStrike" cap="none" spc="0">
                <a:ln>
                  <a:noFill/>
                </a:ln>
                <a:solidFill>
                  <a:schemeClr val="dk1"/>
                </a:solidFill>
                <a:latin typeface="Times New Roman"/>
                <a:ea typeface="+mn-ea"/>
                <a:cs typeface="+mn-cs"/>
              </a:rPr>
              <a:t>Concerned with </a:t>
            </a:r>
            <a:r>
              <a:rPr lang="en-US" sz="2000" b="1" i="0" u="none" strike="noStrike" cap="none" spc="0">
                <a:ln>
                  <a:noFill/>
                </a:ln>
                <a:solidFill>
                  <a:schemeClr val="dk1"/>
                </a:solidFill>
                <a:latin typeface="Times New Roman"/>
                <a:ea typeface="+mn-ea"/>
                <a:cs typeface="+mn-cs"/>
              </a:rPr>
              <a:t>behaviors</a:t>
            </a:r>
            <a:r>
              <a:rPr lang="en-US" sz="2000" b="0" i="0" u="none" strike="noStrike" cap="none" spc="0">
                <a:ln>
                  <a:noFill/>
                </a:ln>
                <a:solidFill>
                  <a:schemeClr val="dk1"/>
                </a:solidFill>
                <a:latin typeface="Times New Roman"/>
                <a:ea typeface="+mn-ea"/>
                <a:cs typeface="+mn-cs"/>
              </a:rPr>
              <a:t> of agents </a:t>
            </a:r>
            <a:endParaRPr lang="en-US" sz="2000" b="0" i="0" u="none" strike="noStrike" cap="none" spc="0">
              <a:ln>
                <a:noFill/>
              </a:ln>
              <a:solidFill>
                <a:schemeClr val="dk1"/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0"/>
            <a:ext cx="8229600" cy="639763"/>
          </a:xfrm>
        </p:spPr>
        <p:txBody>
          <a:bodyPr vert="horz" wrap="square" lIns="0" tIns="45720" rIns="0" bIns="0" numCol="1" rtlCol="0" anchor="b" anchorCtr="0" compatLnSpc="1">
            <a:normAutofit fontScale="90000"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4000" b="0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Times New Roman"/>
                <a:ea typeface="+mj-ea"/>
                <a:cs typeface="+mj-cs"/>
              </a:rPr>
              <a:t>Views of defining AI</a:t>
            </a:r>
            <a:endParaRPr lang="en-US" sz="4000" b="0" i="0" u="none" strike="noStrike" cap="none" spc="0">
              <a:ln>
                <a:noFill/>
              </a:ln>
              <a:solidFill>
                <a:schemeClr val="tx2">
                  <a:satMod val="130000"/>
                </a:schemeClr>
              </a:solidFill>
              <a:latin typeface="Times New Roman"/>
              <a:ea typeface="+mj-ea"/>
              <a:cs typeface="+mj-cs"/>
            </a:endParaRPr>
          </a:p>
        </p:txBody>
      </p:sp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457200" y="2209800"/>
            <a:ext cx="3962400" cy="1143000"/>
          </a:xfrm>
          <a:prstGeom prst="wedgeEllipseCallout">
            <a:avLst>
              <a:gd name="adj1" fmla="val 36861"/>
              <a:gd name="adj2" fmla="val -1944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0" i="0" u="none" strike="noStrike" cap="none" spc="0">
                <a:ln>
                  <a:noFill/>
                </a:ln>
                <a:solidFill>
                  <a:srgbClr val="0000CC"/>
                </a:solidFill>
                <a:latin typeface="Times New Roman"/>
                <a:ea typeface="+mn-ea"/>
                <a:cs typeface="+mn-cs"/>
              </a:rPr>
              <a:t>(A) AI as a system that think humanly</a:t>
            </a:r>
            <a:r>
              <a:rPr lang="en-US" sz="1800" b="0" i="0" u="none" strike="noStrike" cap="none" spc="0">
                <a:ln>
                  <a:noFill/>
                </a:ln>
                <a:solidFill>
                  <a:srgbClr val="0000CC"/>
                </a:solidFill>
                <a:latin typeface="+mn-lt"/>
                <a:ea typeface="+mn-ea"/>
                <a:cs typeface="+mn-cs"/>
              </a:rPr>
              <a:t> </a:t>
            </a:r>
            <a:endParaRPr lang="en-US" sz="1800" b="0" i="0" u="none" strike="noStrike" cap="none" spc="0">
              <a:ln>
                <a:noFill/>
              </a:ln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00400" y="5029200"/>
            <a:ext cx="1841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4876800" y="2286000"/>
            <a:ext cx="3505199" cy="1295400"/>
          </a:xfrm>
          <a:prstGeom prst="wedgeEllipseCallout">
            <a:avLst>
              <a:gd name="adj1" fmla="val -33977"/>
              <a:gd name="adj2" fmla="val -1303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0" i="0" u="none" strike="noStrike" cap="none" spc="0">
                <a:ln>
                  <a:noFill/>
                </a:ln>
                <a:solidFill>
                  <a:srgbClr val="0000CC"/>
                </a:solidFill>
                <a:latin typeface="Times New Roman"/>
                <a:ea typeface="+mn-ea"/>
                <a:cs typeface="+mn-cs"/>
              </a:rPr>
              <a:t>(C) AI as a system that Act humanly </a:t>
            </a:r>
            <a:endParaRPr lang="en-US" sz="2400" b="0" i="0" u="none" strike="noStrike" cap="none" spc="0">
              <a:ln>
                <a:noFill/>
              </a:ln>
              <a:solidFill>
                <a:srgbClr val="0000CC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304800" y="4876800"/>
            <a:ext cx="3810000" cy="1219200"/>
          </a:xfrm>
          <a:prstGeom prst="wedgeEllipseCallout">
            <a:avLst>
              <a:gd name="adj1" fmla="val 42250"/>
              <a:gd name="adj2" fmla="val -44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0" i="0" u="none" strike="noStrike" cap="none" spc="0">
                <a:ln>
                  <a:noFill/>
                </a:ln>
                <a:solidFill>
                  <a:srgbClr val="0000CC"/>
                </a:solidFill>
                <a:latin typeface="Times New Roman"/>
                <a:ea typeface="+mn-ea"/>
                <a:cs typeface="+mn-cs"/>
              </a:rPr>
              <a:t>(B) AI as a system that think rationally </a:t>
            </a:r>
            <a:endParaRPr lang="en-US" sz="2400" b="0" i="0" u="none" strike="noStrike" cap="none" spc="0">
              <a:ln>
                <a:noFill/>
              </a:ln>
              <a:solidFill>
                <a:srgbClr val="0000CC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4648200" y="5029200"/>
            <a:ext cx="3733800" cy="1066800"/>
          </a:xfrm>
          <a:prstGeom prst="wedgeEllipseCallout">
            <a:avLst>
              <a:gd name="adj1" fmla="val -36736"/>
              <a:gd name="adj2" fmla="val -120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0" i="0" u="none" strike="noStrike" cap="none" spc="0">
                <a:ln>
                  <a:noFill/>
                </a:ln>
                <a:solidFill>
                  <a:srgbClr val="0000CC"/>
                </a:solidFill>
                <a:latin typeface="Times New Roman"/>
                <a:ea typeface="+mn-ea"/>
                <a:cs typeface="+mn-cs"/>
              </a:rPr>
              <a:t>(D) AI as a system that Act rationally </a:t>
            </a:r>
            <a:endParaRPr lang="en-US" sz="2400" b="0" i="0" u="none" strike="noStrike" cap="none" spc="0">
              <a:ln>
                <a:noFill/>
              </a:ln>
              <a:solidFill>
                <a:srgbClr val="0000CC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 flipH="1">
            <a:off x="2586355" y="685800"/>
            <a:ext cx="4652645" cy="1371600"/>
          </a:xfrm>
          <a:prstGeom prst="wedgeEllipseCallout">
            <a:avLst>
              <a:gd name="adj1" fmla="val 10306"/>
              <a:gd name="adj2" fmla="val 9444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800" b="1" i="1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M</a:t>
            </a:r>
            <a:r>
              <a:rPr lang="en-US" sz="1800" b="1" i="1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easures </a:t>
            </a:r>
            <a:r>
              <a:rPr lang="en-US" sz="1800" b="1" i="1" u="none" strike="noStrike" cap="none" spc="0">
                <a:ln>
                  <a:noFill/>
                </a:ln>
                <a:solidFill>
                  <a:schemeClr val="dk1"/>
                </a:solidFill>
                <a:latin typeface="Times New Roman"/>
                <a:ea typeface="+mn-ea"/>
                <a:cs typeface="+mn-cs"/>
              </a:rPr>
              <a:t>success of </a:t>
            </a:r>
            <a:r>
              <a:rPr lang="en-US" sz="1800" b="1" i="1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AI </a:t>
            </a:r>
            <a:r>
              <a:rPr lang="en-US" sz="1800" b="1" i="1" u="none" strike="noStrike" cap="none" spc="0">
                <a:ln>
                  <a:noFill/>
                </a:ln>
                <a:solidFill>
                  <a:schemeClr val="dk1"/>
                </a:solidFill>
                <a:latin typeface="Times New Roman"/>
                <a:ea typeface="+mn-ea"/>
                <a:cs typeface="+mn-cs"/>
              </a:rPr>
              <a:t>in terms of </a:t>
            </a:r>
            <a:r>
              <a:rPr lang="en-US" sz="1800" b="1" i="1" u="none" strike="noStrike" cap="none" spc="0">
                <a:ln>
                  <a:noFill/>
                </a:ln>
                <a:solidFill>
                  <a:srgbClr val="00B050"/>
                </a:solidFill>
                <a:latin typeface="Times New Roman"/>
                <a:ea typeface="+mn-ea"/>
                <a:cs typeface="+mn-cs"/>
              </a:rPr>
              <a:t>human being performance</a:t>
            </a:r>
            <a:endParaRPr lang="en-US" sz="1800" b="1" i="1" u="none" strike="noStrike" cap="none" spc="0">
              <a:ln>
                <a:noFill/>
              </a:ln>
              <a:solidFill>
                <a:srgbClr val="00B050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1905000" y="3733800"/>
            <a:ext cx="4953000" cy="1066800"/>
          </a:xfrm>
          <a:prstGeom prst="wedgeEllipseCallout">
            <a:avLst>
              <a:gd name="adj1" fmla="val -2981"/>
              <a:gd name="adj2" fmla="val 1117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800" b="1" i="1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M</a:t>
            </a:r>
            <a:r>
              <a:rPr lang="en-US" sz="1800" b="1" i="1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easures</a:t>
            </a:r>
            <a:r>
              <a:rPr lang="en-US" sz="1800" b="1" i="1" u="none" strike="noStrike" cap="none" spc="0">
                <a:ln>
                  <a:noFill/>
                </a:ln>
                <a:solidFill>
                  <a:schemeClr val="dk1"/>
                </a:solidFill>
                <a:latin typeface="Times New Roman"/>
                <a:ea typeface="+mn-ea"/>
                <a:cs typeface="+mn-cs"/>
              </a:rPr>
              <a:t> success of </a:t>
            </a:r>
            <a:r>
              <a:rPr lang="en-US" sz="1800" b="1" i="1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AI </a:t>
            </a:r>
            <a:r>
              <a:rPr lang="en-US" sz="1800" b="1" i="1" u="none" strike="noStrike" cap="none" spc="0">
                <a:ln>
                  <a:noFill/>
                </a:ln>
                <a:solidFill>
                  <a:schemeClr val="dk1"/>
                </a:solidFill>
                <a:latin typeface="Times New Roman"/>
                <a:ea typeface="+mn-ea"/>
                <a:cs typeface="+mn-cs"/>
              </a:rPr>
              <a:t>in terms of </a:t>
            </a:r>
            <a:r>
              <a:rPr lang="en-US" sz="1800" b="1" i="1" u="none" strike="noStrike" cap="none" spc="0">
                <a:ln>
                  <a:noFill/>
                </a:ln>
                <a:solidFill>
                  <a:srgbClr val="00B050"/>
                </a:solidFill>
                <a:latin typeface="Times New Roman"/>
                <a:ea typeface="+mn-ea"/>
                <a:cs typeface="+mn-cs"/>
              </a:rPr>
              <a:t>ideal concept of intelligence </a:t>
            </a:r>
            <a:r>
              <a:rPr lang="en-US" sz="1800" b="1" i="1" u="none" strike="noStrike" cap="none" spc="0">
                <a:ln>
                  <a:noFill/>
                </a:ln>
                <a:solidFill>
                  <a:schemeClr val="dk1"/>
                </a:solidFill>
                <a:latin typeface="Times New Roman"/>
                <a:ea typeface="+mn-ea"/>
                <a:cs typeface="+mn-cs"/>
              </a:rPr>
              <a:t>(rationality</a:t>
            </a:r>
            <a:r>
              <a:rPr lang="en-GB" sz="1800" b="1" i="1" u="none" strike="noStrike" cap="none" spc="0">
                <a:ln>
                  <a:noFill/>
                </a:ln>
                <a:solidFill>
                  <a:schemeClr val="dk1"/>
                </a:solidFill>
                <a:latin typeface="Times New Roman"/>
                <a:ea typeface="+mn-ea"/>
                <a:cs typeface="+mn-cs"/>
              </a:rPr>
              <a:t>/logic</a:t>
            </a:r>
            <a:r>
              <a:rPr lang="en-US" sz="1800" b="1" i="1" u="none" strike="noStrike" cap="none" spc="0">
                <a:ln>
                  <a:noFill/>
                </a:ln>
                <a:solidFill>
                  <a:schemeClr val="dk1"/>
                </a:solidFill>
                <a:latin typeface="Times New Roman"/>
                <a:ea typeface="+mn-ea"/>
                <a:cs typeface="+mn-cs"/>
              </a:rPr>
              <a:t>)</a:t>
            </a:r>
            <a:endParaRPr lang="en-US" sz="1800" b="1" i="1" u="none" strike="noStrike" cap="none" spc="0">
              <a:ln>
                <a:noFill/>
              </a:ln>
              <a:solidFill>
                <a:schemeClr val="dk1"/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457200" y="661035"/>
            <a:ext cx="8229600" cy="575373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2800">
                <a:solidFill>
                  <a:srgbClr val="C00000"/>
                </a:solidFill>
                <a:latin typeface="Times New Roman"/>
                <a:cs typeface="Times New Roman"/>
              </a:rPr>
              <a:t>Chapter Objectives</a:t>
            </a:r>
            <a:endParaRPr lang="en-US" sz="28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sz="2800">
                <a:solidFill>
                  <a:srgbClr val="C00000"/>
                </a:solidFill>
                <a:latin typeface="Times New Roman"/>
                <a:cs typeface="Times New Roman"/>
              </a:rPr>
              <a:t>Define intelligence </a:t>
            </a:r>
            <a:endParaRPr lang="en-US" sz="28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sz="2800">
                <a:solidFill>
                  <a:srgbClr val="C00000"/>
                </a:solidFill>
                <a:latin typeface="Times New Roman"/>
                <a:cs typeface="Times New Roman"/>
              </a:rPr>
              <a:t>Define AI</a:t>
            </a:r>
            <a:endParaRPr lang="en-US" sz="28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sz="2800">
                <a:solidFill>
                  <a:srgbClr val="C00000"/>
                </a:solidFill>
                <a:latin typeface="Times New Roman"/>
                <a:cs typeface="Times New Roman"/>
              </a:rPr>
              <a:t>Describe what an agent is</a:t>
            </a:r>
            <a:endParaRPr lang="en-US" sz="28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sz="2800">
                <a:solidFill>
                  <a:srgbClr val="C00000"/>
                </a:solidFill>
                <a:latin typeface="Times New Roman"/>
                <a:cs typeface="Times New Roman"/>
              </a:rPr>
              <a:t>State what rational agent is</a:t>
            </a:r>
            <a:endParaRPr lang="en-US" sz="28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sz="2800">
                <a:solidFill>
                  <a:srgbClr val="C00000"/>
                </a:solidFill>
                <a:latin typeface="Times New Roman"/>
                <a:cs typeface="Times New Roman"/>
              </a:rPr>
              <a:t>Identifying  areas and achievements of AI</a:t>
            </a:r>
            <a:endParaRPr lang="en-US" sz="28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sz="2800">
                <a:solidFill>
                  <a:srgbClr val="C00000"/>
                </a:solidFill>
                <a:latin typeface="Times New Roman"/>
                <a:cs typeface="Times New Roman"/>
              </a:rPr>
              <a:t>Explain AI history and trends</a:t>
            </a:r>
            <a:endParaRPr lang="en-US" sz="28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/>
              <a:buNone/>
              <a:defRPr/>
            </a:pPr>
            <a:endParaRPr lang="en-US" sz="28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04800" y="304483"/>
            <a:ext cx="8610600" cy="563563"/>
          </a:xfrm>
        </p:spPr>
        <p:txBody>
          <a:bodyPr vert="horz" wrap="square" lIns="0" tIns="45720" rIns="0" bIns="0" numCol="1" rtlCol="0" anchor="b" anchorCtr="0" compatLnSpc="1">
            <a:normAutofit fontScale="90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4000" b="0" i="0" u="none" strike="noStrike" cap="none" spc="0">
                <a:ln>
                  <a:noFill/>
                </a:ln>
                <a:solidFill>
                  <a:schemeClr val="tx2"/>
                </a:solidFill>
                <a:latin typeface="Times New Roman"/>
                <a:ea typeface="+mj-ea"/>
                <a:cs typeface="Times New Roman"/>
              </a:rPr>
              <a:t>Thinking humanly: </a:t>
            </a:r>
            <a:r>
              <a:rPr lang="en-US" sz="40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Times New Roman"/>
                <a:ea typeface="+mj-ea"/>
                <a:cs typeface="Times New Roman"/>
              </a:rPr>
              <a:t>The Cognitive Modeling</a:t>
            </a:r>
            <a:endParaRPr lang="en-US" sz="4000" b="0" i="0" u="none" strike="noStrike" cap="none" spc="0">
              <a:ln>
                <a:noFill/>
              </a:ln>
              <a:solidFill>
                <a:srgbClr val="00B050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 bwMode="auto">
          <a:xfrm>
            <a:off x="151765" y="990600"/>
            <a:ext cx="8763635" cy="5497830"/>
          </a:xfrm>
        </p:spPr>
        <p:txBody>
          <a:bodyPr vert="horz" wrap="square" lIns="91440" tIns="45720" rIns="91440" bIns="45720" anchor="t" anchorCtr="0"/>
          <a:p>
            <a:pPr marL="228600" indent="-228600">
              <a:lnSpc>
                <a:spcPct val="90000"/>
              </a:lnSpc>
              <a:defRPr/>
            </a:pPr>
            <a:r>
              <a:rPr sz="2400" b="1">
                <a:solidFill>
                  <a:srgbClr val="FF0000"/>
                </a:solidFill>
                <a:latin typeface="Times New Roman"/>
                <a:cs typeface="Times New Roman"/>
              </a:rPr>
              <a:t>Reasons</a:t>
            </a:r>
            <a:r>
              <a:rPr sz="2400">
                <a:latin typeface="Times New Roman"/>
                <a:cs typeface="Times New Roman"/>
              </a:rPr>
              <a:t> like</a:t>
            </a:r>
            <a:r>
              <a:rPr sz="2400" b="1">
                <a:latin typeface="Times New Roman"/>
                <a:cs typeface="Times New Roman"/>
              </a:rPr>
              <a:t> humans do</a:t>
            </a:r>
            <a:endParaRPr sz="2400" b="1">
              <a:latin typeface="Times New Roman"/>
              <a:cs typeface="Times New Roman"/>
            </a:endParaRPr>
          </a:p>
          <a:p>
            <a:pPr marL="571500" lvl="1" indent="-228600">
              <a:lnSpc>
                <a:spcPct val="90000"/>
              </a:lnSpc>
              <a:defRPr/>
            </a:pPr>
            <a:r>
              <a:rPr sz="2400" b="1">
                <a:latin typeface="Times New Roman"/>
                <a:cs typeface="Times New Roman"/>
              </a:rPr>
              <a:t>Programs </a:t>
            </a:r>
            <a:r>
              <a:rPr sz="2400">
                <a:latin typeface="Times New Roman"/>
                <a:cs typeface="Times New Roman"/>
              </a:rPr>
              <a:t>that </a:t>
            </a:r>
            <a:r>
              <a:rPr sz="2400">
                <a:solidFill>
                  <a:srgbClr val="FF0000"/>
                </a:solidFill>
                <a:latin typeface="Times New Roman"/>
                <a:cs typeface="Times New Roman"/>
              </a:rPr>
              <a:t>behave like humans</a:t>
            </a:r>
            <a:endParaRPr sz="2400">
              <a:latin typeface="Times New Roman"/>
              <a:cs typeface="Times New Roman"/>
            </a:endParaRPr>
          </a:p>
          <a:p>
            <a:pPr marL="228600" indent="-228600">
              <a:lnSpc>
                <a:spcPct val="90000"/>
              </a:lnSpc>
              <a:defRPr/>
            </a:pPr>
            <a:r>
              <a:rPr sz="2400" b="1">
                <a:latin typeface="Times New Roman"/>
                <a:cs typeface="Times New Roman"/>
              </a:rPr>
              <a:t>Requires </a:t>
            </a:r>
            <a:r>
              <a:rPr sz="2400">
                <a:solidFill>
                  <a:srgbClr val="FF0000"/>
                </a:solidFill>
                <a:latin typeface="Times New Roman"/>
                <a:cs typeface="Times New Roman"/>
              </a:rPr>
              <a:t>understanding</a:t>
            </a:r>
            <a:r>
              <a:rPr sz="2400">
                <a:latin typeface="Times New Roman"/>
                <a:cs typeface="Times New Roman"/>
              </a:rPr>
              <a:t> of the </a:t>
            </a:r>
            <a:r>
              <a:rPr sz="2400" b="1">
                <a:solidFill>
                  <a:srgbClr val="0000FF"/>
                </a:solidFill>
                <a:latin typeface="Times New Roman"/>
                <a:cs typeface="Times New Roman"/>
              </a:rPr>
              <a:t>internal activities </a:t>
            </a:r>
            <a:r>
              <a:rPr sz="2400">
                <a:latin typeface="Times New Roman"/>
                <a:cs typeface="Times New Roman"/>
              </a:rPr>
              <a:t>of the </a:t>
            </a:r>
            <a:r>
              <a:rPr sz="2400" b="1">
                <a:latin typeface="Times New Roman"/>
                <a:cs typeface="Times New Roman"/>
              </a:rPr>
              <a:t>brain</a:t>
            </a:r>
            <a:endParaRPr sz="2400">
              <a:latin typeface="Times New Roman"/>
              <a:cs typeface="Times New Roman"/>
            </a:endParaRPr>
          </a:p>
          <a:p>
            <a:pPr marL="571500" lvl="1" indent="-228600">
              <a:lnSpc>
                <a:spcPct val="90000"/>
              </a:lnSpc>
              <a:defRPr/>
            </a:pPr>
            <a:r>
              <a:rPr sz="2400">
                <a:latin typeface="Times New Roman"/>
                <a:cs typeface="Times New Roman"/>
              </a:rPr>
              <a:t>see</a:t>
            </a:r>
            <a:r>
              <a:rPr sz="2400" b="1">
                <a:latin typeface="Times New Roman"/>
                <a:cs typeface="Times New Roman"/>
              </a:rPr>
              <a:t> how humans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b="1">
                <a:latin typeface="Times New Roman"/>
                <a:cs typeface="Times New Roman"/>
              </a:rPr>
              <a:t>behave </a:t>
            </a:r>
            <a:r>
              <a:rPr sz="2400">
                <a:latin typeface="Times New Roman"/>
                <a:cs typeface="Times New Roman"/>
              </a:rPr>
              <a:t>in certain </a:t>
            </a:r>
            <a:r>
              <a:rPr sz="2400" b="1">
                <a:solidFill>
                  <a:srgbClr val="0000FF"/>
                </a:solidFill>
                <a:latin typeface="Times New Roman"/>
                <a:cs typeface="Times New Roman"/>
              </a:rPr>
              <a:t>situations </a:t>
            </a:r>
            <a:r>
              <a:rPr sz="2400">
                <a:latin typeface="Times New Roman"/>
                <a:cs typeface="Times New Roman"/>
              </a:rPr>
              <a:t>and see if you could </a:t>
            </a:r>
            <a:r>
              <a:rPr sz="2400" b="1">
                <a:solidFill>
                  <a:srgbClr val="0000FF"/>
                </a:solidFill>
                <a:latin typeface="Times New Roman"/>
                <a:cs typeface="Times New Roman"/>
              </a:rPr>
              <a:t>make computers behave</a:t>
            </a:r>
            <a:r>
              <a:rPr sz="2400">
                <a:latin typeface="Times New Roman"/>
                <a:cs typeface="Times New Roman"/>
              </a:rPr>
              <a:t> in that </a:t>
            </a:r>
            <a:r>
              <a:rPr sz="2400" b="1">
                <a:latin typeface="Times New Roman"/>
                <a:cs typeface="Times New Roman"/>
              </a:rPr>
              <a:t>same way</a:t>
            </a:r>
            <a:r>
              <a:rPr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14300" lvl="0" indent="-228600">
              <a:lnSpc>
                <a:spcPct val="90000"/>
              </a:lnSpc>
              <a:defRPr/>
            </a:pPr>
            <a:r>
              <a:rPr lang="en-US" sz="2400">
                <a:latin typeface="Times New Roman"/>
                <a:cs typeface="Times New Roman"/>
              </a:rPr>
              <a:t>The </a:t>
            </a:r>
            <a:r>
              <a:rPr lang="en-US" sz="2400" b="1">
                <a:solidFill>
                  <a:srgbClr val="FF0000"/>
                </a:solidFill>
                <a:latin typeface="Times New Roman"/>
                <a:cs typeface="Times New Roman"/>
              </a:rPr>
              <a:t>human thinking process</a:t>
            </a:r>
            <a:r>
              <a:rPr lang="en-US" sz="2400">
                <a:latin typeface="Times New Roman"/>
                <a:cs typeface="Times New Roman"/>
              </a:rPr>
              <a:t> is </a:t>
            </a:r>
            <a:r>
              <a:rPr lang="en-US" sz="2400" b="1">
                <a:latin typeface="Times New Roman"/>
                <a:cs typeface="Times New Roman"/>
              </a:rPr>
              <a:t>difficult </a:t>
            </a:r>
            <a:r>
              <a:rPr lang="en-US" sz="2400">
                <a:latin typeface="Times New Roman"/>
                <a:cs typeface="Times New Roman"/>
              </a:rPr>
              <a:t>to understand</a:t>
            </a:r>
            <a:r>
              <a:rPr lang="en-GB" sz="2400">
                <a:latin typeface="Times New Roman"/>
                <a:cs typeface="Times New Roman"/>
              </a:rPr>
              <a:t>.</a:t>
            </a:r>
            <a:endParaRPr lang="en-GB" sz="2400">
              <a:latin typeface="Times New Roman"/>
              <a:cs typeface="Times New Roman"/>
            </a:endParaRPr>
          </a:p>
          <a:p>
            <a:pPr marL="114300" lvl="0" indent="-228600">
              <a:lnSpc>
                <a:spcPct val="90000"/>
              </a:lnSpc>
              <a:defRPr/>
            </a:pPr>
            <a:r>
              <a:rPr lang="en-US" sz="2400">
                <a:latin typeface="Times New Roman"/>
                <a:cs typeface="Times New Roman"/>
              </a:rPr>
              <a:t>Think also about</a:t>
            </a:r>
            <a:r>
              <a:rPr lang="en-US" sz="2400" b="1">
                <a:solidFill>
                  <a:srgbClr val="FF0000"/>
                </a:solidFill>
                <a:latin typeface="Times New Roman"/>
                <a:cs typeface="Times New Roman"/>
              </a:rPr>
              <a:t> unconscious tasks </a:t>
            </a:r>
            <a:r>
              <a:rPr lang="en-US" sz="2400">
                <a:latin typeface="Times New Roman"/>
                <a:cs typeface="Times New Roman"/>
              </a:rPr>
              <a:t>such as </a:t>
            </a:r>
            <a:r>
              <a:rPr lang="en-US" sz="2400">
                <a:solidFill>
                  <a:srgbClr val="0070C0"/>
                </a:solidFill>
                <a:latin typeface="Times New Roman"/>
                <a:cs typeface="Times New Roman"/>
              </a:rPr>
              <a:t>vision </a:t>
            </a:r>
            <a:r>
              <a:rPr lang="en-US" sz="2400">
                <a:latin typeface="Times New Roman"/>
                <a:cs typeface="Times New Roman"/>
              </a:rPr>
              <a:t>and </a:t>
            </a:r>
            <a:r>
              <a:rPr lang="en-US" sz="2400">
                <a:solidFill>
                  <a:srgbClr val="0070C0"/>
                </a:solidFill>
                <a:latin typeface="Times New Roman"/>
                <a:cs typeface="Times New Roman"/>
              </a:rPr>
              <a:t>speech understanding</a:t>
            </a:r>
            <a:r>
              <a:rPr lang="en-US" sz="2400">
                <a:latin typeface="Times New Roman"/>
                <a:cs typeface="Times New Roman"/>
              </a:rPr>
              <a:t>, </a:t>
            </a:r>
            <a:r>
              <a:rPr lang="en-US" sz="2400">
                <a:solidFill>
                  <a:srgbClr val="0070C0"/>
                </a:solidFill>
                <a:latin typeface="Times New Roman"/>
                <a:cs typeface="Times New Roman"/>
              </a:rPr>
              <a:t>reflex action</a:t>
            </a:r>
            <a:endParaRPr lang="en-US" sz="2400">
              <a:latin typeface="Times New Roman"/>
              <a:cs typeface="Times New Roman"/>
            </a:endParaRPr>
          </a:p>
          <a:p>
            <a:pPr marL="114300" lvl="0" indent="-228600">
              <a:lnSpc>
                <a:spcPct val="90000"/>
              </a:lnSpc>
              <a:defRPr/>
            </a:pPr>
            <a:r>
              <a:rPr lang="en-US" sz="2400" b="1">
                <a:latin typeface="Times New Roman"/>
                <a:cs typeface="Times New Roman"/>
              </a:rPr>
              <a:t>Humans</a:t>
            </a:r>
            <a:r>
              <a:rPr lang="en-US" sz="2400">
                <a:latin typeface="Times New Roman"/>
                <a:cs typeface="Times New Roman"/>
              </a:rPr>
              <a:t> are </a:t>
            </a:r>
            <a:r>
              <a:rPr lang="en-US" sz="2400" b="1">
                <a:solidFill>
                  <a:srgbClr val="FF0000"/>
                </a:solidFill>
                <a:latin typeface="Times New Roman"/>
                <a:cs typeface="Times New Roman"/>
              </a:rPr>
              <a:t>not perfect</a:t>
            </a:r>
            <a:r>
              <a:rPr lang="en-US" sz="2400">
                <a:latin typeface="Times New Roman"/>
                <a:cs typeface="Times New Roman"/>
              </a:rPr>
              <a:t> ! We make a lot of systemic mistakes</a:t>
            </a:r>
            <a:endParaRPr lang="en-US" sz="2400">
              <a:latin typeface="Times New Roman"/>
              <a:cs typeface="Times New Roman"/>
            </a:endParaRPr>
          </a:p>
          <a:p>
            <a:pPr marL="0" lvl="0" indent="0">
              <a:lnSpc>
                <a:spcPct val="90000"/>
              </a:lnSpc>
              <a:buNone/>
              <a:defRPr/>
            </a:pPr>
            <a:endParaRPr sz="2400">
              <a:latin typeface="Times New Roman"/>
              <a:cs typeface="Times New Roman"/>
            </a:endParaRPr>
          </a:p>
          <a:p>
            <a:pPr marL="228600" indent="-228600">
              <a:lnSpc>
                <a:spcPct val="90000"/>
              </a:lnSpc>
              <a:buFontTx/>
              <a:buNone/>
              <a:defRPr/>
            </a:pPr>
            <a:r>
              <a:rPr sz="2400" b="1">
                <a:latin typeface="Times New Roman"/>
                <a:cs typeface="Times New Roman"/>
              </a:rPr>
              <a:t>Example</a:t>
            </a:r>
            <a:r>
              <a:rPr sz="2400">
                <a:latin typeface="Times New Roman"/>
                <a:cs typeface="Times New Roman"/>
              </a:rPr>
              <a:t>. </a:t>
            </a:r>
            <a:r>
              <a:rPr sz="2400">
                <a:solidFill>
                  <a:srgbClr val="00B050"/>
                </a:solidFill>
                <a:latin typeface="Times New Roman"/>
                <a:cs typeface="Times New Roman"/>
              </a:rPr>
              <a:t>write a program that plays chess</a:t>
            </a:r>
            <a:r>
              <a:rPr sz="2400">
                <a:latin typeface="Times New Roman"/>
                <a:cs typeface="Times New Roman"/>
              </a:rPr>
              <a:t>. </a:t>
            </a:r>
            <a:endParaRPr sz="2400">
              <a:latin typeface="Times New Roman"/>
              <a:cs typeface="Times New Roman"/>
            </a:endParaRPr>
          </a:p>
          <a:p>
            <a:pPr marL="571500" lvl="1" indent="-228600">
              <a:lnSpc>
                <a:spcPct val="90000"/>
              </a:lnSpc>
              <a:defRPr/>
            </a:pPr>
            <a:r>
              <a:rPr sz="2400" b="1">
                <a:latin typeface="Times New Roman"/>
                <a:cs typeface="Times New Roman"/>
              </a:rPr>
              <a:t>Instead </a:t>
            </a:r>
            <a:r>
              <a:rPr sz="2400">
                <a:latin typeface="Times New Roman"/>
                <a:cs typeface="Times New Roman"/>
              </a:rPr>
              <a:t>of </a:t>
            </a:r>
            <a:r>
              <a:rPr sz="2400">
                <a:solidFill>
                  <a:srgbClr val="00B050"/>
                </a:solidFill>
                <a:latin typeface="Times New Roman"/>
                <a:cs typeface="Times New Roman"/>
              </a:rPr>
              <a:t>making the best possible </a:t>
            </a:r>
            <a:r>
              <a:rPr sz="2400">
                <a:latin typeface="Times New Roman"/>
                <a:cs typeface="Times New Roman"/>
              </a:rPr>
              <a:t>chess-playing program, you would make one that play chess like </a:t>
            </a:r>
            <a:r>
              <a:rPr sz="2400" b="1">
                <a:latin typeface="Times New Roman"/>
                <a:cs typeface="Times New Roman"/>
              </a:rPr>
              <a:t>people do</a:t>
            </a:r>
            <a:r>
              <a:rPr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781300" lvl="4" indent="-381000">
              <a:lnSpc>
                <a:spcPct val="90000"/>
              </a:lnSpc>
              <a:defRPr/>
            </a:pP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955"/>
            <a:ext cx="8229600" cy="581025"/>
          </a:xfrm>
        </p:spPr>
        <p:txBody>
          <a:bodyPr vert="horz" wrap="square" lIns="0" tIns="45720" rIns="0" bIns="0" anchor="b" anchorCtr="0"/>
          <a:p>
            <a:pPr algn="ctr">
              <a:defRPr/>
            </a:pPr>
            <a:r>
              <a:rPr sz="4000">
                <a:latin typeface="Times New Roman"/>
                <a:cs typeface="Times New Roman"/>
              </a:rPr>
              <a:t>Acting humanly: The Turing Test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 bwMode="auto">
          <a:xfrm>
            <a:off x="224155" y="974725"/>
            <a:ext cx="8684895" cy="5517515"/>
          </a:xfrm>
        </p:spPr>
        <p:txBody>
          <a:bodyPr vert="horz" wrap="square" lIns="91440" tIns="45720" rIns="91440" bIns="45720" anchor="t" anchorCtr="0"/>
          <a:p>
            <a:pPr algn="just">
              <a:buFontTx/>
              <a:buNone/>
              <a:defRPr/>
            </a:pPr>
            <a:r>
              <a:rPr sz="2400">
                <a:latin typeface="Times New Roman"/>
                <a:cs typeface="Times New Roman"/>
              </a:rPr>
              <a:t>Can machines</a:t>
            </a:r>
            <a:r>
              <a:rPr sz="2400" b="1"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FF0000"/>
                </a:solidFill>
                <a:latin typeface="Times New Roman"/>
                <a:cs typeface="Times New Roman"/>
              </a:rPr>
              <a:t>act </a:t>
            </a:r>
            <a:r>
              <a:rPr sz="2400">
                <a:latin typeface="Times New Roman"/>
                <a:cs typeface="Times New Roman"/>
              </a:rPr>
              <a:t>like</a:t>
            </a:r>
            <a:r>
              <a:rPr sz="2400" b="1">
                <a:latin typeface="Times New Roman"/>
                <a:cs typeface="Times New Roman"/>
              </a:rPr>
              <a:t> human do</a:t>
            </a:r>
            <a:r>
              <a:rPr sz="2400">
                <a:latin typeface="Times New Roman"/>
                <a:cs typeface="Times New Roman"/>
              </a:rPr>
              <a:t>?  Can machines </a:t>
            </a:r>
            <a:r>
              <a:rPr sz="2400" b="1">
                <a:solidFill>
                  <a:srgbClr val="FF0000"/>
                </a:solidFill>
                <a:latin typeface="Times New Roman"/>
                <a:cs typeface="Times New Roman"/>
              </a:rPr>
              <a:t>behave </a:t>
            </a:r>
            <a:r>
              <a:rPr sz="2400" b="1">
                <a:latin typeface="Times New Roman"/>
                <a:cs typeface="Times New Roman"/>
              </a:rPr>
              <a:t>intelligently</a:t>
            </a:r>
            <a:r>
              <a:rPr sz="240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sz="2400" b="1">
                <a:solidFill>
                  <a:srgbClr val="0070C0"/>
                </a:solidFill>
                <a:latin typeface="Times New Roman"/>
                <a:cs typeface="Times New Roman"/>
              </a:rPr>
              <a:t>Turing Test</a:t>
            </a:r>
            <a:r>
              <a:rPr sz="2400">
                <a:latin typeface="Times New Roman"/>
                <a:cs typeface="Times New Roman"/>
              </a:rPr>
              <a:t>: </a:t>
            </a:r>
            <a:r>
              <a:rPr sz="2400" b="1">
                <a:solidFill>
                  <a:srgbClr val="FF0000"/>
                </a:solidFill>
                <a:latin typeface="Times New Roman"/>
                <a:cs typeface="Times New Roman"/>
              </a:rPr>
              <a:t>Operational test</a:t>
            </a:r>
            <a:r>
              <a:rPr sz="2400">
                <a:latin typeface="Times New Roman"/>
                <a:cs typeface="Times New Roman"/>
              </a:rPr>
              <a:t> for</a:t>
            </a:r>
            <a:r>
              <a:rPr sz="2400">
                <a:solidFill>
                  <a:srgbClr val="00B050"/>
                </a:solidFill>
                <a:latin typeface="Times New Roman"/>
                <a:cs typeface="Times New Roman"/>
              </a:rPr>
              <a:t> intelligent behavior</a:t>
            </a:r>
            <a:r>
              <a:rPr sz="2400" b="1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endParaRPr sz="2400" b="1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GB" sz="2400" b="1">
                <a:solidFill>
                  <a:srgbClr val="0070C0"/>
                </a:solidFill>
                <a:latin typeface="Times New Roman"/>
                <a:cs typeface="Times New Roman"/>
              </a:rPr>
              <a:t>T</a:t>
            </a:r>
            <a:r>
              <a:rPr sz="2400" b="1">
                <a:solidFill>
                  <a:srgbClr val="0070C0"/>
                </a:solidFill>
                <a:latin typeface="Times New Roman"/>
                <a:cs typeface="Times New Roman"/>
              </a:rPr>
              <a:t>est to determine form of entity</a:t>
            </a:r>
            <a:r>
              <a:rPr sz="2400" b="1">
                <a:latin typeface="Times New Roman"/>
                <a:cs typeface="Times New Roman"/>
              </a:rPr>
              <a:t>: </a:t>
            </a:r>
            <a:r>
              <a:rPr sz="2400">
                <a:latin typeface="Times New Roman"/>
                <a:cs typeface="Times New Roman"/>
              </a:rPr>
              <a:t>a </a:t>
            </a:r>
            <a:r>
              <a:rPr sz="2400" b="1">
                <a:latin typeface="Times New Roman"/>
                <a:cs typeface="Times New Roman"/>
              </a:rPr>
              <a:t>test</a:t>
            </a:r>
            <a:r>
              <a:rPr sz="2400">
                <a:latin typeface="Times New Roman"/>
                <a:cs typeface="Times New Roman"/>
              </a:rPr>
              <a:t> in </a:t>
            </a:r>
            <a:r>
              <a:rPr lang="en-GB" sz="2400" b="1">
                <a:solidFill>
                  <a:srgbClr val="FF0000"/>
                </a:solidFill>
                <a:latin typeface="Times New Roman"/>
                <a:cs typeface="Times New Roman"/>
              </a:rPr>
              <a:t>AI</a:t>
            </a:r>
            <a:r>
              <a:rPr sz="2400">
                <a:latin typeface="Times New Roman"/>
                <a:cs typeface="Times New Roman"/>
              </a:rPr>
              <a:t> in which a </a:t>
            </a:r>
            <a:r>
              <a:rPr sz="2400" b="1">
                <a:latin typeface="Times New Roman"/>
                <a:cs typeface="Times New Roman"/>
              </a:rPr>
              <a:t>human interrogator</a:t>
            </a:r>
            <a:r>
              <a:rPr sz="2400">
                <a:latin typeface="Times New Roman"/>
                <a:cs typeface="Times New Roman"/>
              </a:rPr>
              <a:t> attempts to </a:t>
            </a:r>
            <a:r>
              <a:rPr sz="2400" b="1">
                <a:latin typeface="Times New Roman"/>
                <a:cs typeface="Times New Roman"/>
              </a:rPr>
              <a:t>determine</a:t>
            </a:r>
            <a:r>
              <a:rPr sz="2400">
                <a:latin typeface="Times New Roman"/>
                <a:cs typeface="Times New Roman"/>
              </a:rPr>
              <a:t> whether an </a:t>
            </a:r>
            <a:r>
              <a:rPr sz="2400">
                <a:solidFill>
                  <a:srgbClr val="FF0000"/>
                </a:solidFill>
                <a:latin typeface="Times New Roman"/>
                <a:cs typeface="Times New Roman"/>
              </a:rPr>
              <a:t>unseen entity </a:t>
            </a:r>
            <a:r>
              <a:rPr sz="2400">
                <a:latin typeface="Times New Roman"/>
                <a:cs typeface="Times New Roman"/>
              </a:rPr>
              <a:t>is </a:t>
            </a:r>
            <a:r>
              <a:rPr sz="2400" b="1">
                <a:latin typeface="Times New Roman"/>
                <a:cs typeface="Times New Roman"/>
              </a:rPr>
              <a:t>human </a:t>
            </a:r>
            <a:r>
              <a:rPr sz="2400">
                <a:latin typeface="Times New Roman"/>
                <a:cs typeface="Times New Roman"/>
              </a:rPr>
              <a:t>or a </a:t>
            </a:r>
            <a:r>
              <a:rPr sz="2400" b="1">
                <a:latin typeface="Times New Roman"/>
                <a:cs typeface="Times New Roman"/>
              </a:rPr>
              <a:t>computer</a:t>
            </a:r>
            <a:endParaRPr sz="2400"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sz="2400" b="1">
                <a:latin typeface="Times New Roman"/>
                <a:cs typeface="Times New Roman"/>
              </a:rPr>
              <a:t>Acting </a:t>
            </a:r>
            <a:r>
              <a:rPr sz="2400">
                <a:latin typeface="Times New Roman"/>
                <a:cs typeface="Times New Roman"/>
              </a:rPr>
              <a:t>like </a:t>
            </a:r>
            <a:r>
              <a:rPr sz="2400" b="1">
                <a:latin typeface="Times New Roman"/>
                <a:cs typeface="Times New Roman"/>
              </a:rPr>
              <a:t>humans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requires </a:t>
            </a:r>
            <a:r>
              <a:rPr sz="2400">
                <a:solidFill>
                  <a:srgbClr val="FF0000"/>
                </a:solidFill>
                <a:latin typeface="Times New Roman"/>
                <a:cs typeface="Times New Roman"/>
              </a:rPr>
              <a:t>AI programs</a:t>
            </a:r>
            <a:r>
              <a:rPr sz="2400">
                <a:latin typeface="Times New Roman"/>
                <a:cs typeface="Times New Roman"/>
              </a:rPr>
              <a:t> to </a:t>
            </a:r>
            <a:r>
              <a:rPr sz="2400" b="1">
                <a:latin typeface="Times New Roman"/>
                <a:cs typeface="Times New Roman"/>
              </a:rPr>
              <a:t>interact</a:t>
            </a:r>
            <a:r>
              <a:rPr sz="2400">
                <a:latin typeface="Times New Roman"/>
                <a:cs typeface="Times New Roman"/>
              </a:rPr>
              <a:t> with </a:t>
            </a:r>
            <a:r>
              <a:rPr sz="2400" b="1">
                <a:latin typeface="Times New Roman"/>
                <a:cs typeface="Times New Roman"/>
              </a:rPr>
              <a:t>people</a:t>
            </a:r>
            <a:endParaRPr sz="2400" b="1">
              <a:latin typeface="Times New Roman"/>
              <a:cs typeface="Times New Roman"/>
            </a:endParaRPr>
          </a:p>
          <a:p>
            <a:pPr marL="457200" lvl="2" algn="just">
              <a:defRPr/>
            </a:pPr>
            <a:r>
              <a:rPr sz="2400">
                <a:latin typeface="Times New Roman"/>
                <a:cs typeface="Times New Roman"/>
              </a:rPr>
              <a:t>do experiments on the</a:t>
            </a:r>
            <a:r>
              <a:rPr sz="2400">
                <a:solidFill>
                  <a:srgbClr val="00B050"/>
                </a:solidFill>
                <a:latin typeface="Times New Roman"/>
                <a:cs typeface="Times New Roman"/>
              </a:rPr>
              <a:t> ability to achieve human-level performance</a:t>
            </a:r>
            <a:r>
              <a:rPr lang="en-GB" sz="2400">
                <a:solidFill>
                  <a:srgbClr val="00B05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sz="2400">
                <a:solidFill>
                  <a:srgbClr val="FF0000"/>
                </a:solidFill>
                <a:latin typeface="Times New Roman"/>
              </a:rPr>
              <a:t>Active areas of research</a:t>
            </a:r>
            <a:r>
              <a:rPr sz="2400">
                <a:latin typeface="Times New Roman"/>
              </a:rPr>
              <a:t> to achieve this: </a:t>
            </a:r>
            <a:r>
              <a:rPr sz="2400">
                <a:solidFill>
                  <a:srgbClr val="FF0000"/>
                </a:solidFill>
                <a:latin typeface="Times New Roman"/>
              </a:rPr>
              <a:t>Machine learning</a:t>
            </a:r>
            <a:r>
              <a:rPr sz="2400">
                <a:latin typeface="Times New Roman"/>
              </a:rPr>
              <a:t>, </a:t>
            </a:r>
            <a:br>
              <a:rPr sz="2400">
                <a:latin typeface="Times New Roman"/>
              </a:rPr>
            </a:br>
            <a:r>
              <a:rPr sz="2400">
                <a:latin typeface="Times New Roman"/>
              </a:rPr>
              <a:t>    </a:t>
            </a:r>
            <a:r>
              <a:rPr sz="2400">
                <a:solidFill>
                  <a:srgbClr val="FF0000"/>
                </a:solidFill>
                <a:latin typeface="Times New Roman"/>
              </a:rPr>
              <a:t>NLP</a:t>
            </a:r>
            <a:r>
              <a:rPr sz="2400">
                <a:latin typeface="Times New Roman"/>
              </a:rPr>
              <a:t>, </a:t>
            </a:r>
            <a:r>
              <a:rPr sz="2400">
                <a:solidFill>
                  <a:srgbClr val="FF0000"/>
                </a:solidFill>
                <a:latin typeface="Times New Roman"/>
              </a:rPr>
              <a:t>Computer vision</a:t>
            </a:r>
            <a:r>
              <a:rPr sz="2400">
                <a:latin typeface="Times New Roman"/>
              </a:rPr>
              <a:t>, etc</a:t>
            </a:r>
            <a:endParaRPr sz="2400">
              <a:latin typeface="Times New Roman"/>
            </a:endParaRPr>
          </a:p>
          <a:p>
            <a:pPr algn="just">
              <a:defRPr/>
            </a:pPr>
            <a:endParaRPr sz="2400">
              <a:latin typeface="Times New Roman"/>
              <a:cs typeface="Times New Roman"/>
            </a:endParaRPr>
          </a:p>
          <a:p>
            <a:pPr algn="just">
              <a:defRPr/>
            </a:pP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228600" y="304800"/>
            <a:ext cx="8534400" cy="577849"/>
          </a:xfrm>
        </p:spPr>
        <p:txBody>
          <a:bodyPr vert="horz" wrap="square" lIns="0" tIns="45720" rIns="0" bIns="0" numCol="1" rtlCol="0" anchor="b" anchorCtr="0" compatLnSpc="1">
            <a:norm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350" b="0" i="0" u="none" strike="noStrike" cap="none" spc="0">
                <a:ln>
                  <a:noFill/>
                </a:ln>
                <a:solidFill>
                  <a:schemeClr val="tx2"/>
                </a:solidFill>
                <a:latin typeface="Times New Roman"/>
                <a:ea typeface="+mj-ea"/>
                <a:cs typeface="Times New Roman"/>
              </a:rPr>
              <a:t>How to make computers act like humans?</a:t>
            </a:r>
            <a:endParaRPr lang="en-US" sz="3350" b="0" i="0" u="none" strike="noStrike" cap="none" spc="0">
              <a:ln>
                <a:noFill/>
              </a:ln>
              <a:solidFill>
                <a:schemeClr val="tx2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40963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133350" y="915670"/>
            <a:ext cx="8807450" cy="558292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74320" marR="0" lvl="0" indent="-27432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The computer should posses the following components </a:t>
            </a:r>
            <a:endParaRPr lang="en-US" sz="2400" b="1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/>
              <a:buChar char=""/>
              <a:defRPr/>
            </a:pPr>
            <a:r>
              <a:rPr lang="en-US" sz="24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Natural Language processing</a:t>
            </a:r>
            <a:r>
              <a:rPr lang="en-US" sz="2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(enable computers communicate in human language,  English, Amharic, etc .)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/>
              <a:buChar char=""/>
              <a:defRPr/>
            </a:pPr>
            <a:r>
              <a:rPr lang="en-US" sz="24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Knowledge representation</a:t>
            </a:r>
            <a:r>
              <a:rPr lang="en-US" sz="2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(schemes to store information, both facts and inferences, before and during interrogation)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/>
              <a:buChar char=""/>
              <a:defRPr/>
            </a:pPr>
            <a:r>
              <a:rPr lang="en-US" sz="24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Automated reasoning</a:t>
            </a:r>
            <a:r>
              <a:rPr lang="en-US" sz="2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(use stored information to answer questions and to draw new conclusions)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/>
              <a:buChar char=""/>
              <a:defRPr/>
            </a:pPr>
            <a:r>
              <a:rPr lang="en-US" sz="24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Machine learning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(adapt to new circumstances and accumulate knowledge)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/>
              <a:buChar char=""/>
              <a:defRPr/>
            </a:pPr>
            <a:r>
              <a:rPr lang="en-US" sz="24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Computer vision</a:t>
            </a:r>
            <a:r>
              <a:rPr lang="en-US" sz="24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(recognize objects based on patterns in the same way as the human visual system does)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/>
              <a:buChar char=""/>
              <a:defRPr/>
            </a:pPr>
            <a:r>
              <a:rPr lang="en-US" sz="24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Robotics</a:t>
            </a: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(produce mechanical device capable of controlled motion; which enable computers to see, hear &amp; take actions)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/>
              <a:buChar char=""/>
              <a:defRPr/>
            </a:pPr>
            <a:r>
              <a:rPr lang="en-GB" sz="24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Times New Roman"/>
                <a:ea typeface="+mn-ea"/>
                <a:cs typeface="Times New Roman"/>
              </a:rPr>
              <a:t>Is AI equals human intelligence </a:t>
            </a:r>
            <a:r>
              <a:rPr lang="en-GB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?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656" end="6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charRg st="656" end="6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228600" y="228600"/>
            <a:ext cx="8686800" cy="808989"/>
          </a:xfrm>
        </p:spPr>
        <p:txBody>
          <a:bodyPr vert="horz" wrap="square" lIns="0" tIns="45720" rIns="0" bIns="0" numCol="1" rtlCol="0" anchor="b" anchorCtr="0" compatLnSpc="1">
            <a:norm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350" b="0" i="0" u="none" strike="noStrike" cap="none" spc="0">
                <a:ln>
                  <a:noFill/>
                </a:ln>
                <a:solidFill>
                  <a:schemeClr val="tx2"/>
                </a:solidFill>
                <a:latin typeface="Times New Roman"/>
                <a:ea typeface="+mj-ea"/>
                <a:cs typeface="Times New Roman"/>
              </a:rPr>
              <a:t>Thinking Rationally: The Laws of Thought</a:t>
            </a:r>
            <a:endParaRPr lang="en-US" sz="3350" b="0" i="0" u="none" strike="noStrike" cap="none" spc="0">
              <a:ln>
                <a:noFill/>
              </a:ln>
              <a:solidFill>
                <a:schemeClr val="tx2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 bwMode="auto">
          <a:xfrm>
            <a:off x="152400" y="1143000"/>
            <a:ext cx="8762365" cy="5553075"/>
          </a:xfrm>
        </p:spPr>
        <p:txBody>
          <a:bodyPr vert="horz" wrap="square" lIns="91440" tIns="45720" rIns="91440" bIns="45720" anchor="t" anchorCtr="0"/>
          <a:p>
            <a:pPr algn="just">
              <a:defRPr/>
            </a:pPr>
            <a:r>
              <a:rPr sz="2400">
                <a:latin typeface="Times New Roman"/>
                <a:cs typeface="Times New Roman"/>
              </a:rPr>
              <a:t>A </a:t>
            </a:r>
            <a:r>
              <a:rPr sz="2400" b="1">
                <a:latin typeface="Times New Roman"/>
                <a:cs typeface="Times New Roman"/>
              </a:rPr>
              <a:t>system</a:t>
            </a:r>
            <a:r>
              <a:rPr sz="2400">
                <a:latin typeface="Times New Roman"/>
                <a:cs typeface="Times New Roman"/>
              </a:rPr>
              <a:t> is</a:t>
            </a:r>
            <a:r>
              <a:rPr sz="2400" b="1">
                <a:solidFill>
                  <a:srgbClr val="FF0000"/>
                </a:solidFill>
                <a:latin typeface="Times New Roman"/>
                <a:cs typeface="Times New Roman"/>
              </a:rPr>
              <a:t> rational</a:t>
            </a:r>
            <a:r>
              <a:rPr sz="2400">
                <a:latin typeface="Times New Roman"/>
                <a:cs typeface="Times New Roman"/>
              </a:rPr>
              <a:t> if </a:t>
            </a:r>
            <a:r>
              <a:rPr sz="2400" b="1">
                <a:solidFill>
                  <a:srgbClr val="0070C0"/>
                </a:solidFill>
                <a:latin typeface="Times New Roman"/>
                <a:cs typeface="Times New Roman"/>
              </a:rPr>
              <a:t>it thinks/does</a:t>
            </a:r>
            <a:r>
              <a:rPr sz="2400">
                <a:latin typeface="Times New Roman"/>
                <a:cs typeface="Times New Roman"/>
              </a:rPr>
              <a:t> the </a:t>
            </a:r>
            <a:r>
              <a:rPr sz="2400" b="1">
                <a:solidFill>
                  <a:srgbClr val="0070C0"/>
                </a:solidFill>
                <a:latin typeface="Times New Roman"/>
                <a:cs typeface="Times New Roman"/>
              </a:rPr>
              <a:t>right thing </a:t>
            </a:r>
            <a:r>
              <a:rPr sz="2400">
                <a:latin typeface="Times New Roman"/>
                <a:cs typeface="Times New Roman"/>
              </a:rPr>
              <a:t>through </a:t>
            </a:r>
            <a:r>
              <a:rPr sz="2400" b="1">
                <a:solidFill>
                  <a:srgbClr val="0070C0"/>
                </a:solidFill>
                <a:latin typeface="Times New Roman"/>
                <a:cs typeface="Times New Roman"/>
              </a:rPr>
              <a:t>correct reasoning</a:t>
            </a:r>
            <a:r>
              <a:rPr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sz="2400" b="1">
                <a:latin typeface="Times New Roman"/>
                <a:cs typeface="Times New Roman"/>
              </a:rPr>
              <a:t>Aristotle</a:t>
            </a:r>
            <a:r>
              <a:rPr sz="2400">
                <a:latin typeface="Times New Roman"/>
                <a:cs typeface="Times New Roman"/>
              </a:rPr>
              <a:t>: provided the correct arguments/ thought structures that always </a:t>
            </a:r>
            <a:r>
              <a:rPr sz="2400" b="1">
                <a:latin typeface="Times New Roman"/>
                <a:cs typeface="Times New Roman"/>
              </a:rPr>
              <a:t>gave correct conclusions given correct premises</a:t>
            </a:r>
            <a:r>
              <a:rPr sz="280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685800" lvl="1" indent="-228600" algn="just">
              <a:defRPr/>
            </a:pPr>
            <a:r>
              <a:rPr>
                <a:latin typeface="Times New Roman"/>
                <a:cs typeface="Times New Roman"/>
              </a:rPr>
              <a:t> </a:t>
            </a:r>
            <a:r>
              <a:rPr i="1">
                <a:solidFill>
                  <a:srgbClr val="0070C0"/>
                </a:solidFill>
                <a:latin typeface="Times New Roman"/>
                <a:cs typeface="Times New Roman"/>
              </a:rPr>
              <a:t>All  fourth year CS</a:t>
            </a:r>
            <a:r>
              <a:rPr>
                <a:latin typeface="Times New Roman"/>
                <a:cs typeface="Times New Roman"/>
              </a:rPr>
              <a:t>  students are</a:t>
            </a:r>
            <a:r>
              <a:rPr i="1">
                <a:latin typeface="Times New Roman"/>
                <a:cs typeface="Times New Roman"/>
              </a:rPr>
              <a:t> in their AI class</a:t>
            </a:r>
            <a:r>
              <a:rPr>
                <a:latin typeface="Times New Roman"/>
                <a:cs typeface="Times New Roman"/>
              </a:rPr>
              <a:t> ; </a:t>
            </a:r>
            <a:r>
              <a:rPr>
                <a:solidFill>
                  <a:srgbClr val="CC0066"/>
                </a:solidFill>
                <a:latin typeface="Times New Roman"/>
                <a:cs typeface="Times New Roman"/>
              </a:rPr>
              <a:t>Abubeker</a:t>
            </a:r>
            <a:r>
              <a:rPr>
                <a:latin typeface="Times New Roman"/>
                <a:cs typeface="Times New Roman"/>
              </a:rPr>
              <a:t> is </a:t>
            </a:r>
            <a:r>
              <a:rPr>
                <a:solidFill>
                  <a:srgbClr val="CC0066"/>
                </a:solidFill>
                <a:latin typeface="Times New Roman"/>
                <a:cs typeface="Times New Roman"/>
              </a:rPr>
              <a:t>4</a:t>
            </a:r>
            <a:r>
              <a:rPr baseline="30000">
                <a:solidFill>
                  <a:srgbClr val="CC0066"/>
                </a:solidFill>
                <a:latin typeface="Times New Roman"/>
                <a:cs typeface="Times New Roman"/>
              </a:rPr>
              <a:t>th</a:t>
            </a:r>
            <a:r>
              <a:rPr>
                <a:solidFill>
                  <a:srgbClr val="CC0066"/>
                </a:solidFill>
                <a:latin typeface="Times New Roman"/>
                <a:cs typeface="Times New Roman"/>
              </a:rPr>
              <a:t> year CS</a:t>
            </a:r>
            <a:r>
              <a:rPr>
                <a:latin typeface="Times New Roman"/>
                <a:cs typeface="Times New Roman"/>
              </a:rPr>
              <a:t> student  ; </a:t>
            </a:r>
            <a:r>
              <a:rPr>
                <a:solidFill>
                  <a:srgbClr val="FF0000"/>
                </a:solidFill>
                <a:latin typeface="Times New Roman"/>
                <a:cs typeface="Times New Roman"/>
              </a:rPr>
              <a:t>therefore </a:t>
            </a:r>
            <a:r>
              <a:rPr>
                <a:solidFill>
                  <a:srgbClr val="0070C0"/>
                </a:solidFill>
                <a:latin typeface="Times New Roman"/>
                <a:cs typeface="Times New Roman"/>
              </a:rPr>
              <a:t>Abubeker</a:t>
            </a:r>
            <a:r>
              <a:rPr>
                <a:latin typeface="Times New Roman"/>
                <a:cs typeface="Times New Roman"/>
              </a:rPr>
              <a:t> is also </a:t>
            </a:r>
            <a:r>
              <a:rPr>
                <a:solidFill>
                  <a:srgbClr val="0070C0"/>
                </a:solidFill>
                <a:latin typeface="Times New Roman"/>
                <a:cs typeface="Times New Roman"/>
              </a:rPr>
              <a:t>in his AI class</a:t>
            </a:r>
            <a:r>
              <a:rPr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  <a:p>
            <a:pPr marL="228600" lvl="0" indent="-228600" algn="just">
              <a:defRPr/>
            </a:pPr>
            <a:r>
              <a:rPr>
                <a:latin typeface="Times New Roman"/>
                <a:cs typeface="Times New Roman"/>
              </a:rPr>
              <a:t>These</a:t>
            </a:r>
            <a:r>
              <a:rPr>
                <a:solidFill>
                  <a:srgbClr val="FF0000"/>
                </a:solidFill>
                <a:latin typeface="Times New Roman"/>
                <a:cs typeface="Times New Roman"/>
              </a:rPr>
              <a:t> Laws of thought</a:t>
            </a:r>
            <a:r>
              <a:rPr>
                <a:latin typeface="Times New Roman"/>
                <a:cs typeface="Times New Roman"/>
              </a:rPr>
              <a:t> </a:t>
            </a:r>
            <a:r>
              <a:rPr b="1">
                <a:latin typeface="Times New Roman"/>
                <a:cs typeface="Times New Roman"/>
              </a:rPr>
              <a:t>governed </a:t>
            </a:r>
            <a:r>
              <a:rPr>
                <a:latin typeface="Times New Roman"/>
                <a:cs typeface="Times New Roman"/>
              </a:rPr>
              <a:t>the </a:t>
            </a:r>
            <a:r>
              <a:rPr i="1">
                <a:solidFill>
                  <a:srgbClr val="0070C0"/>
                </a:solidFill>
                <a:latin typeface="Times New Roman"/>
                <a:cs typeface="Times New Roman"/>
              </a:rPr>
              <a:t>operation of the mind</a:t>
            </a:r>
            <a:r>
              <a:rPr>
                <a:latin typeface="Times New Roman"/>
                <a:cs typeface="Times New Roman"/>
              </a:rPr>
              <a:t> and </a:t>
            </a:r>
            <a:r>
              <a:rPr i="1">
                <a:solidFill>
                  <a:srgbClr val="0070C0"/>
                </a:solidFill>
                <a:latin typeface="Times New Roman"/>
                <a:cs typeface="Times New Roman"/>
              </a:rPr>
              <a:t>initiated</a:t>
            </a:r>
            <a:r>
              <a:rPr>
                <a:latin typeface="Times New Roman"/>
                <a:cs typeface="Times New Roman"/>
              </a:rPr>
              <a:t> the field of </a:t>
            </a:r>
            <a:r>
              <a:rPr b="1">
                <a:latin typeface="Times New Roman"/>
                <a:cs typeface="Times New Roman"/>
              </a:rPr>
              <a:t>Logic</a:t>
            </a:r>
            <a:r>
              <a:rPr>
                <a:latin typeface="Times New Roman"/>
                <a:cs typeface="Times New Roman"/>
              </a:rPr>
              <a:t>.</a:t>
            </a:r>
            <a:endParaRPr>
              <a:latin typeface="Times New Roman"/>
              <a:cs typeface="Times New Roman"/>
            </a:endParaRPr>
          </a:p>
          <a:p>
            <a:pPr lvl="0"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sz="2400" b="1">
                <a:solidFill>
                  <a:srgbClr val="FF6600"/>
                </a:solidFill>
                <a:latin typeface="Times New Roman"/>
                <a:cs typeface="Times New Roman"/>
              </a:rPr>
              <a:t>Problem:  </a:t>
            </a:r>
            <a:endParaRPr lang="en-US" sz="2400" b="1">
              <a:solidFill>
                <a:srgbClr val="FF6600"/>
              </a:solidFill>
              <a:latin typeface="Times New Roman"/>
              <a:cs typeface="Times New Roman"/>
            </a:endParaRPr>
          </a:p>
          <a:p>
            <a:pPr lvl="1"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sz="2400">
                <a:solidFill>
                  <a:srgbClr val="CC0066"/>
                </a:solidFill>
                <a:latin typeface="Times New Roman"/>
                <a:cs typeface="Times New Roman"/>
              </a:rPr>
              <a:t>It is </a:t>
            </a:r>
            <a:r>
              <a:rPr lang="en-US" sz="2400">
                <a:solidFill>
                  <a:srgbClr val="0070C0"/>
                </a:solidFill>
                <a:latin typeface="Times New Roman"/>
                <a:cs typeface="Times New Roman"/>
              </a:rPr>
              <a:t>not always possible</a:t>
            </a:r>
            <a:r>
              <a:rPr lang="en-US" sz="2400">
                <a:solidFill>
                  <a:srgbClr val="CC0066"/>
                </a:solidFill>
                <a:latin typeface="Times New Roman"/>
                <a:cs typeface="Times New Roman"/>
              </a:rPr>
              <a:t> to </a:t>
            </a:r>
            <a:r>
              <a:rPr lang="en-US" sz="2400" b="1">
                <a:solidFill>
                  <a:srgbClr val="CC0066"/>
                </a:solidFill>
                <a:latin typeface="Times New Roman"/>
                <a:cs typeface="Times New Roman"/>
              </a:rPr>
              <a:t>model</a:t>
            </a:r>
            <a:r>
              <a:rPr lang="en-US" sz="2400">
                <a:solidFill>
                  <a:srgbClr val="CC0066"/>
                </a:solidFill>
                <a:latin typeface="Times New Roman"/>
                <a:cs typeface="Times New Roman"/>
              </a:rPr>
              <a:t> </a:t>
            </a:r>
            <a:r>
              <a:rPr lang="en-US" sz="2400">
                <a:solidFill>
                  <a:srgbClr val="0070C0"/>
                </a:solidFill>
                <a:latin typeface="Times New Roman"/>
                <a:cs typeface="Times New Roman"/>
              </a:rPr>
              <a:t>thought as a set of rules</a:t>
            </a:r>
            <a:endParaRPr lang="en-US" sz="240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lvl="1"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sz="2400">
                <a:solidFill>
                  <a:srgbClr val="CC0066"/>
                </a:solidFill>
                <a:latin typeface="Times New Roman"/>
                <a:cs typeface="Times New Roman"/>
              </a:rPr>
              <a:t>Even when a </a:t>
            </a:r>
            <a:r>
              <a:rPr lang="en-US" sz="2400">
                <a:solidFill>
                  <a:srgbClr val="0070C0"/>
                </a:solidFill>
                <a:latin typeface="Times New Roman"/>
                <a:cs typeface="Times New Roman"/>
              </a:rPr>
              <a:t>modeling is available</a:t>
            </a:r>
            <a:r>
              <a:rPr lang="en-US" sz="2400">
                <a:solidFill>
                  <a:srgbClr val="CC0066"/>
                </a:solidFill>
                <a:latin typeface="Times New Roman"/>
                <a:cs typeface="Times New Roman"/>
              </a:rPr>
              <a:t>, the </a:t>
            </a:r>
            <a:r>
              <a:rPr lang="en-US" sz="2400" b="1">
                <a:solidFill>
                  <a:srgbClr val="CC0066"/>
                </a:solidFill>
                <a:latin typeface="Times New Roman"/>
                <a:cs typeface="Times New Roman"/>
              </a:rPr>
              <a:t>complexity </a:t>
            </a:r>
            <a:r>
              <a:rPr lang="en-US" sz="2400">
                <a:solidFill>
                  <a:srgbClr val="CC0066"/>
                </a:solidFill>
                <a:latin typeface="Times New Roman"/>
                <a:cs typeface="Times New Roman"/>
              </a:rPr>
              <a:t>of the </a:t>
            </a:r>
            <a:r>
              <a:rPr lang="en-US" sz="2400">
                <a:solidFill>
                  <a:srgbClr val="0070C0"/>
                </a:solidFill>
                <a:latin typeface="Times New Roman"/>
                <a:cs typeface="Times New Roman"/>
              </a:rPr>
              <a:t>problem may be too large</a:t>
            </a:r>
            <a:r>
              <a:rPr lang="en-US" sz="2400">
                <a:solidFill>
                  <a:srgbClr val="CC0066"/>
                </a:solidFill>
                <a:latin typeface="Times New Roman"/>
                <a:cs typeface="Times New Roman"/>
              </a:rPr>
              <a:t> to allow for a solution.</a:t>
            </a:r>
            <a:endParaRPr lang="en-US" sz="2400">
              <a:solidFill>
                <a:srgbClr val="CC0066"/>
              </a:solidFill>
              <a:latin typeface="Times New Roman"/>
              <a:cs typeface="Times New Roman"/>
            </a:endParaRPr>
          </a:p>
          <a:p>
            <a:pPr marL="228600" lvl="0" indent="-228600" algn="just">
              <a:defRPr/>
            </a:pP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81000" y="381000"/>
            <a:ext cx="8229600" cy="609600"/>
          </a:xfrm>
        </p:spPr>
        <p:txBody>
          <a:bodyPr vert="horz" wrap="square" lIns="0" tIns="45720" rIns="0" bIns="0" numCol="1" rtlCol="0" anchor="b" anchorCtr="0" compatLnSpc="1">
            <a:normAutofit fontScale="90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sz="4000" b="0" i="0" u="none" strike="noStrike" cap="none" spc="0">
                <a:ln>
                  <a:noFill/>
                </a:ln>
                <a:solidFill>
                  <a:schemeClr val="tx2"/>
                </a:solidFill>
                <a:latin typeface="Times New Roman"/>
                <a:ea typeface="+mj-ea"/>
                <a:cs typeface="Times New Roman"/>
              </a:rPr>
            </a:br>
            <a:r>
              <a:rPr lang="en-US" sz="4000" b="0" i="0" u="none" strike="noStrike" cap="none" spc="0">
                <a:ln>
                  <a:noFill/>
                </a:ln>
                <a:solidFill>
                  <a:schemeClr val="tx2"/>
                </a:solidFill>
                <a:latin typeface="Times New Roman"/>
                <a:ea typeface="+mj-ea"/>
                <a:cs typeface="Times New Roman"/>
              </a:rPr>
              <a:t> Acting rationally: The rational agent</a:t>
            </a:r>
            <a:endParaRPr lang="en-US" sz="4000" b="0" i="0" u="none" strike="noStrike" cap="none" spc="0">
              <a:ln>
                <a:noFill/>
              </a:ln>
              <a:solidFill>
                <a:schemeClr val="tx2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 bwMode="auto">
          <a:xfrm>
            <a:off x="178435" y="1295400"/>
            <a:ext cx="8787765" cy="4526280"/>
          </a:xfrm>
        </p:spPr>
        <p:txBody>
          <a:bodyPr vert="horz" wrap="square" lIns="91440" tIns="45720" rIns="91440" bIns="45720" anchor="t" anchorCtr="0"/>
          <a:p>
            <a:pPr algn="just">
              <a:defRPr/>
            </a:pPr>
            <a:r>
              <a:rPr sz="2400" b="1">
                <a:latin typeface="Times New Roman"/>
                <a:cs typeface="Times New Roman"/>
              </a:rPr>
              <a:t>Doing the right thing</a:t>
            </a:r>
            <a:r>
              <a:rPr sz="2400">
                <a:latin typeface="Times New Roman"/>
                <a:cs typeface="Times New Roman"/>
              </a:rPr>
              <a:t> so as to </a:t>
            </a:r>
            <a:r>
              <a:rPr sz="2400" b="1">
                <a:solidFill>
                  <a:srgbClr val="0070C0"/>
                </a:solidFill>
                <a:latin typeface="Times New Roman"/>
                <a:cs typeface="Times New Roman"/>
              </a:rPr>
              <a:t>achieve one’s goal</a:t>
            </a:r>
            <a:r>
              <a:rPr sz="2400">
                <a:latin typeface="Times New Roman"/>
                <a:cs typeface="Times New Roman"/>
              </a:rPr>
              <a:t>, given one’s beliefs.</a:t>
            </a:r>
            <a:endParaRPr sz="24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sz="2400" b="1">
                <a:latin typeface="Times New Roman"/>
                <a:cs typeface="Times New Roman"/>
              </a:rPr>
              <a:t>AI </a:t>
            </a:r>
            <a:r>
              <a:rPr sz="2400">
                <a:latin typeface="Times New Roman"/>
                <a:cs typeface="Times New Roman"/>
              </a:rPr>
              <a:t>is the </a:t>
            </a:r>
            <a:r>
              <a:rPr sz="2400" b="1">
                <a:latin typeface="Times New Roman"/>
                <a:cs typeface="Times New Roman"/>
              </a:rPr>
              <a:t>study </a:t>
            </a:r>
            <a:r>
              <a:rPr sz="2400">
                <a:latin typeface="Times New Roman"/>
                <a:cs typeface="Times New Roman"/>
              </a:rPr>
              <a:t>and </a:t>
            </a:r>
            <a:r>
              <a:rPr sz="2400" b="1">
                <a:latin typeface="Times New Roman"/>
                <a:cs typeface="Times New Roman"/>
              </a:rPr>
              <a:t>construction </a:t>
            </a:r>
            <a:r>
              <a:rPr sz="2400">
                <a:latin typeface="Times New Roman"/>
                <a:cs typeface="Times New Roman"/>
              </a:rPr>
              <a:t>of</a:t>
            </a:r>
            <a:r>
              <a:rPr sz="2400" b="1">
                <a:solidFill>
                  <a:srgbClr val="0070C0"/>
                </a:solidFill>
                <a:latin typeface="Times New Roman"/>
                <a:cs typeface="Times New Roman"/>
              </a:rPr>
              <a:t> rational agents</a:t>
            </a:r>
            <a:r>
              <a:rPr sz="2400">
                <a:latin typeface="Times New Roman"/>
                <a:cs typeface="Times New Roman"/>
              </a:rPr>
              <a:t> (an agent that </a:t>
            </a:r>
            <a:r>
              <a:rPr sz="2400">
                <a:solidFill>
                  <a:srgbClr val="FF0000"/>
                </a:solidFill>
                <a:latin typeface="Times New Roman"/>
                <a:cs typeface="Times New Roman"/>
              </a:rPr>
              <a:t>perceives </a:t>
            </a:r>
            <a:r>
              <a:rPr sz="2400">
                <a:latin typeface="Times New Roman"/>
                <a:cs typeface="Times New Roman"/>
              </a:rPr>
              <a:t>and </a:t>
            </a:r>
            <a:r>
              <a:rPr sz="2400">
                <a:solidFill>
                  <a:srgbClr val="FF0000"/>
                </a:solidFill>
                <a:latin typeface="Times New Roman"/>
                <a:cs typeface="Times New Roman"/>
              </a:rPr>
              <a:t>acts</a:t>
            </a:r>
            <a:r>
              <a:rPr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0" lvl="1" algn="just">
              <a:defRPr/>
            </a:pPr>
            <a:r>
              <a:rPr lang="en-US" sz="2400" b="1">
                <a:solidFill>
                  <a:srgbClr val="FF0000"/>
                </a:solidFill>
                <a:latin typeface="Times New Roman"/>
                <a:cs typeface="Times New Roman"/>
              </a:rPr>
              <a:t>An agent </a:t>
            </a:r>
            <a:r>
              <a:rPr lang="en-US" sz="2400">
                <a:latin typeface="Times New Roman"/>
                <a:cs typeface="Times New Roman"/>
              </a:rPr>
              <a:t>is </a:t>
            </a:r>
            <a:r>
              <a:rPr lang="en-US" sz="2400" b="1">
                <a:solidFill>
                  <a:srgbClr val="000000"/>
                </a:solidFill>
                <a:latin typeface="Times New Roman"/>
                <a:ea typeface="MS PGothic"/>
                <a:cs typeface="Times New Roman"/>
              </a:rPr>
              <a:t>an entity that perceives and acts. </a:t>
            </a:r>
            <a:endParaRPr lang="en-US" sz="2400" b="1">
              <a:solidFill>
                <a:srgbClr val="000000"/>
              </a:solidFill>
              <a:latin typeface="Times New Roman"/>
              <a:ea typeface="MS PGothic"/>
              <a:cs typeface="Times New Roman"/>
            </a:endParaRPr>
          </a:p>
          <a:p>
            <a:pPr marL="0" lvl="1" algn="just">
              <a:defRPr/>
            </a:pPr>
            <a:r>
              <a:rPr lang="en-US" sz="2400" b="1">
                <a:solidFill>
                  <a:srgbClr val="FF0000"/>
                </a:solidFill>
                <a:latin typeface="Times New Roman"/>
                <a:cs typeface="Times New Roman"/>
              </a:rPr>
              <a:t>Rational agent: </a:t>
            </a:r>
            <a:r>
              <a:rPr lang="en-US" sz="2400" b="1">
                <a:latin typeface="Times New Roman"/>
                <a:cs typeface="Times New Roman"/>
              </a:rPr>
              <a:t>acts</a:t>
            </a:r>
            <a:r>
              <a:rPr lang="en-US" sz="2400">
                <a:latin typeface="Times New Roman"/>
                <a:cs typeface="Times New Roman"/>
              </a:rPr>
              <a:t> as to </a:t>
            </a:r>
            <a:r>
              <a:rPr lang="en-US" sz="2400">
                <a:solidFill>
                  <a:srgbClr val="00B050"/>
                </a:solidFill>
                <a:latin typeface="Times New Roman"/>
                <a:cs typeface="Times New Roman"/>
              </a:rPr>
              <a:t>achieve the best outcome</a:t>
            </a:r>
            <a:r>
              <a:rPr lang="en-US" sz="2400">
                <a:latin typeface="Times New Roman"/>
                <a:cs typeface="Times New Roman"/>
              </a:rPr>
              <a:t> or, when there is uncertainty, the best expected outcome.</a:t>
            </a:r>
            <a:endParaRPr lang="en-US" sz="2400" b="1">
              <a:solidFill>
                <a:srgbClr val="000000"/>
              </a:solidFill>
              <a:latin typeface="Times New Roman"/>
              <a:ea typeface="MS PGothic"/>
              <a:cs typeface="Times New Roman"/>
            </a:endParaRPr>
          </a:p>
          <a:p>
            <a:pPr marL="0" lvl="1" algn="just">
              <a:defRPr/>
            </a:pPr>
            <a:r>
              <a:rPr sz="2400" b="1">
                <a:latin typeface="Times New Roman"/>
                <a:cs typeface="Times New Roman"/>
              </a:rPr>
              <a:t>Rational action</a:t>
            </a:r>
            <a:r>
              <a:rPr sz="2400">
                <a:latin typeface="Times New Roman"/>
                <a:cs typeface="Times New Roman"/>
              </a:rPr>
              <a:t> requires the </a:t>
            </a:r>
            <a:r>
              <a:rPr sz="2400" b="1">
                <a:solidFill>
                  <a:srgbClr val="FF0000"/>
                </a:solidFill>
                <a:latin typeface="Times New Roman"/>
                <a:cs typeface="Times New Roman"/>
              </a:rPr>
              <a:t>ability to represent knowledge</a:t>
            </a:r>
            <a:r>
              <a:rPr sz="2400">
                <a:latin typeface="Times New Roman"/>
                <a:cs typeface="Times New Roman"/>
              </a:rPr>
              <a:t> and</a:t>
            </a:r>
            <a:r>
              <a:rPr sz="2400" b="1">
                <a:solidFill>
                  <a:srgbClr val="FF0000"/>
                </a:solidFill>
                <a:latin typeface="Times New Roman"/>
                <a:cs typeface="Times New Roman"/>
              </a:rPr>
              <a:t> reason </a:t>
            </a:r>
            <a:r>
              <a:rPr sz="2400">
                <a:latin typeface="Times New Roman"/>
                <a:cs typeface="Times New Roman"/>
              </a:rPr>
              <a:t>with it so as to </a:t>
            </a:r>
            <a:r>
              <a:rPr sz="2400" b="1">
                <a:solidFill>
                  <a:srgbClr val="0070C0"/>
                </a:solidFill>
                <a:latin typeface="Times New Roman"/>
                <a:cs typeface="Times New Roman"/>
              </a:rPr>
              <a:t>reach good decision</a:t>
            </a:r>
            <a:r>
              <a:rPr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sz="2400">
                <a:latin typeface="Times New Roman"/>
                <a:cs typeface="Times New Roman"/>
              </a:rPr>
              <a:t>Learning for </a:t>
            </a:r>
            <a:r>
              <a:rPr sz="2400">
                <a:solidFill>
                  <a:srgbClr val="0070C0"/>
                </a:solidFill>
                <a:latin typeface="Times New Roman"/>
                <a:cs typeface="Times New Roman"/>
              </a:rPr>
              <a:t>better understanding</a:t>
            </a:r>
            <a:r>
              <a:rPr sz="2400">
                <a:latin typeface="Times New Roman"/>
                <a:cs typeface="Times New Roman"/>
              </a:rPr>
              <a:t> of how the world works</a:t>
            </a:r>
            <a:endParaRPr sz="2400">
              <a:latin typeface="Times New Roman"/>
              <a:cs typeface="Times New Roman"/>
            </a:endParaRPr>
          </a:p>
          <a:p>
            <a:pPr algn="just">
              <a:defRPr/>
            </a:pP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 bwMode="auto">
          <a:xfrm>
            <a:off x="533400" y="381000"/>
            <a:ext cx="8382000" cy="1143000"/>
          </a:xfrm>
        </p:spPr>
        <p:txBody>
          <a:bodyPr vert="horz" wrap="square" lIns="0" tIns="45720" rIns="0" bIns="0" numCol="1" rtlCol="0" anchor="b" anchorCtr="0" compatLnSpc="1">
            <a:normAutofit/>
          </a:bodyPr>
          <a:lstStyle/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Times New Roman"/>
                <a:ea typeface="+mj-ea"/>
                <a:cs typeface="Times New Roman"/>
              </a:rPr>
              <a:t>     </a:t>
            </a:r>
            <a:r>
              <a:rPr lang="en-US" sz="3200" b="1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Times New Roman"/>
                <a:ea typeface="+mj-ea"/>
                <a:cs typeface="Times New Roman"/>
              </a:rPr>
              <a:t>How do AI differ from Human Intelligence</a:t>
            </a:r>
            <a:br>
              <a:rPr lang="en-US" sz="3200" b="1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Times New Roman"/>
                <a:ea typeface="+mj-ea"/>
                <a:cs typeface="Times New Roman"/>
              </a:rPr>
            </a:br>
            <a:endParaRPr lang="en-US" sz="3200" b="0" i="0" u="none" strike="noStrike" cap="none" spc="0">
              <a:ln>
                <a:noFill/>
              </a:ln>
              <a:solidFill>
                <a:schemeClr val="tx2">
                  <a:satMod val="130000"/>
                </a:schemeClr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7295"/>
            <a:ext cx="8229600" cy="5107305"/>
          </a:xfrm>
        </p:spPr>
        <p:txBody>
          <a:bodyPr vert="horz" wrap="square" lIns="91440" tIns="45720" rIns="91440" bIns="45720" anchor="t" anchorCtr="0"/>
          <a:p>
            <a:pPr algn="just">
              <a:buNone/>
              <a:defRPr/>
            </a:pPr>
            <a:r>
              <a:rPr sz="2600">
                <a:latin typeface="Times New Roman"/>
                <a:cs typeface="Times New Roman"/>
              </a:rPr>
              <a:t>The successful</a:t>
            </a:r>
            <a:r>
              <a:rPr sz="2600" b="1">
                <a:latin typeface="Times New Roman"/>
                <a:cs typeface="Times New Roman"/>
              </a:rPr>
              <a:t> AI systems</a:t>
            </a:r>
            <a:r>
              <a:rPr sz="2600">
                <a:latin typeface="Times New Roman"/>
                <a:cs typeface="Times New Roman"/>
              </a:rPr>
              <a:t> are </a:t>
            </a:r>
            <a:r>
              <a:rPr sz="2600" b="1">
                <a:latin typeface="Times New Roman"/>
                <a:cs typeface="Times New Roman"/>
              </a:rPr>
              <a:t>neither </a:t>
            </a:r>
            <a:r>
              <a:rPr sz="2600">
                <a:latin typeface="Times New Roman"/>
                <a:cs typeface="Times New Roman"/>
              </a:rPr>
              <a:t>artificial nor intelligent</a:t>
            </a:r>
            <a:endParaRPr sz="26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sz="2600">
                <a:latin typeface="Times New Roman"/>
                <a:cs typeface="Times New Roman"/>
              </a:rPr>
              <a:t>The successful AI is based on:</a:t>
            </a:r>
            <a:endParaRPr sz="2600"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sz="2600">
                <a:solidFill>
                  <a:srgbClr val="00B050"/>
                </a:solidFill>
                <a:latin typeface="Times New Roman"/>
                <a:cs typeface="Times New Roman"/>
              </a:rPr>
              <a:t>Human expertise</a:t>
            </a:r>
            <a:endParaRPr sz="260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sz="2600">
                <a:solidFill>
                  <a:srgbClr val="00B050"/>
                </a:solidFill>
                <a:latin typeface="Times New Roman"/>
                <a:cs typeface="Times New Roman"/>
              </a:rPr>
              <a:t>Knowledge</a:t>
            </a:r>
            <a:endParaRPr sz="260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sz="2600">
                <a:solidFill>
                  <a:srgbClr val="00B050"/>
                </a:solidFill>
                <a:latin typeface="Times New Roman"/>
                <a:cs typeface="Times New Roman"/>
              </a:rPr>
              <a:t>Selected reasoning pattern</a:t>
            </a:r>
            <a:endParaRPr sz="260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2400">
              <a:latin typeface="Times New Roman"/>
              <a:cs typeface="Times New Roman"/>
            </a:endParaRPr>
          </a:p>
          <a:p>
            <a:pPr>
              <a:defRPr/>
            </a:pP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0" tIns="45720" rIns="0" bIns="0" numCol="1" rtlCol="0" anchor="b" anchorCtr="0" compatLnSpc="1">
            <a:normAutofit/>
          </a:bodyPr>
          <a:lstStyle/>
          <a:p>
            <a:pPr marL="0" marR="0" lvl="1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0" i="0" u="none" strike="noStrike" cap="small" spc="0">
                <a:ln>
                  <a:noFill/>
                </a:ln>
                <a:solidFill>
                  <a:sysClr val="windowText" lastClr="000000"/>
                </a:solidFill>
                <a:latin typeface="Times New Roman"/>
                <a:cs typeface="Times New Roman"/>
              </a:rPr>
              <a:t>The Difference between Human Beings and Artificially Intelligent Systems</a:t>
            </a:r>
            <a:endParaRPr lang="en-US" sz="3200" b="0" i="0" u="none" strike="noStrike" cap="small" spc="0">
              <a:ln>
                <a:noFill/>
              </a:ln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939" name="Content Placeholder 1"/>
          <p:cNvSpPr>
            <a:spLocks noGrp="1"/>
          </p:cNvSpPr>
          <p:nvPr>
            <p:ph idx="1"/>
          </p:nvPr>
        </p:nvSpPr>
        <p:spPr bwMode="auto">
          <a:xfrm>
            <a:off x="609600" y="1524000"/>
            <a:ext cx="3670300" cy="4800600"/>
          </a:xfrm>
        </p:spPr>
        <p:txBody>
          <a:bodyPr vert="horz" wrap="square" lIns="91440" tIns="45720" rIns="91440" bIns="45720" anchor="t" anchorCtr="0"/>
          <a:p>
            <a:pPr>
              <a:buNone/>
              <a:defRPr/>
            </a:pPr>
            <a:r>
              <a:rPr b="1" u="sng">
                <a:latin typeface="Times New Roman"/>
                <a:cs typeface="Times New Roman"/>
              </a:rPr>
              <a:t>Human Brain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r>
              <a:rPr sz="2000">
                <a:latin typeface="Times New Roman"/>
                <a:cs typeface="Times New Roman"/>
              </a:rPr>
              <a:t>Natural device </a:t>
            </a:r>
            <a:endParaRPr sz="2000">
              <a:latin typeface="Times New Roman"/>
              <a:cs typeface="Times New Roman"/>
            </a:endParaRPr>
          </a:p>
          <a:p>
            <a:pPr>
              <a:defRPr/>
            </a:pPr>
            <a:r>
              <a:rPr sz="2000">
                <a:latin typeface="Times New Roman"/>
                <a:cs typeface="Times New Roman"/>
              </a:rPr>
              <a:t>Self-willed and creative</a:t>
            </a:r>
            <a:endParaRPr sz="2000">
              <a:latin typeface="Times New Roman"/>
              <a:cs typeface="Times New Roman"/>
            </a:endParaRPr>
          </a:p>
          <a:p>
            <a:pPr>
              <a:defRPr/>
            </a:pPr>
            <a:r>
              <a:rPr sz="2000">
                <a:latin typeface="Times New Roman"/>
                <a:cs typeface="Times New Roman"/>
              </a:rPr>
              <a:t>Basic unit – neuron</a:t>
            </a:r>
            <a:endParaRPr sz="2000">
              <a:latin typeface="Times New Roman"/>
              <a:cs typeface="Times New Roman"/>
            </a:endParaRPr>
          </a:p>
          <a:p>
            <a:pPr>
              <a:defRPr/>
            </a:pPr>
            <a:r>
              <a:rPr sz="2000">
                <a:latin typeface="Times New Roman"/>
                <a:cs typeface="Times New Roman"/>
              </a:rPr>
              <a:t>Storage device – electrochemical </a:t>
            </a:r>
            <a:endParaRPr sz="2000">
              <a:latin typeface="Times New Roman"/>
              <a:cs typeface="Times New Roman"/>
            </a:endParaRPr>
          </a:p>
          <a:p>
            <a:pPr>
              <a:defRPr/>
            </a:pPr>
            <a:r>
              <a:rPr sz="2000">
                <a:latin typeface="Times New Roman"/>
                <a:cs typeface="Times New Roman"/>
              </a:rPr>
              <a:t>Low crunching</a:t>
            </a:r>
            <a:endParaRPr sz="2000">
              <a:latin typeface="Times New Roman"/>
              <a:cs typeface="Times New Roman"/>
            </a:endParaRPr>
          </a:p>
          <a:p>
            <a:pPr>
              <a:defRPr/>
            </a:pPr>
            <a:r>
              <a:rPr sz="2000">
                <a:latin typeface="Times New Roman"/>
                <a:cs typeface="Times New Roman"/>
              </a:rPr>
              <a:t>Advanced detective reasoning</a:t>
            </a:r>
            <a:endParaRPr sz="2000">
              <a:latin typeface="Times New Roman"/>
              <a:cs typeface="Times New Roman"/>
            </a:endParaRPr>
          </a:p>
          <a:p>
            <a:pPr>
              <a:defRPr/>
            </a:pPr>
            <a:r>
              <a:rPr sz="2000">
                <a:latin typeface="Times New Roman"/>
                <a:cs typeface="Times New Roman"/>
              </a:rPr>
              <a:t>Lower speed</a:t>
            </a:r>
            <a:endParaRPr sz="2000">
              <a:latin typeface="Times New Roman"/>
              <a:cs typeface="Times New Roman"/>
            </a:endParaRPr>
          </a:p>
          <a:p>
            <a:pPr>
              <a:defRPr/>
            </a:pPr>
            <a:r>
              <a:rPr sz="2000">
                <a:latin typeface="Times New Roman"/>
                <a:cs typeface="Times New Roman"/>
              </a:rPr>
              <a:t>Emotion-driven</a:t>
            </a:r>
            <a:endParaRPr sz="2000">
              <a:latin typeface="Times New Roman"/>
              <a:cs typeface="Times New Roman"/>
            </a:endParaRPr>
          </a:p>
          <a:p>
            <a:pPr>
              <a:defRPr/>
            </a:pPr>
            <a:r>
              <a:rPr sz="2000">
                <a:latin typeface="Times New Roman"/>
                <a:cs typeface="Times New Roman"/>
              </a:rPr>
              <a:t>Limited volume</a:t>
            </a:r>
            <a:endParaRPr sz="2000">
              <a:latin typeface="Times New Roman"/>
              <a:cs typeface="Times New Roman"/>
            </a:endParaRPr>
          </a:p>
          <a:p>
            <a:pPr>
              <a:defRPr/>
            </a:pPr>
            <a:r>
              <a:rPr sz="2000">
                <a:latin typeface="Times New Roman"/>
                <a:cs typeface="Times New Roman"/>
              </a:rPr>
              <a:t>Fuzzy logic</a:t>
            </a:r>
            <a:endParaRPr sz="2000">
              <a:latin typeface="Times New Roman"/>
              <a:cs typeface="Times New Roman"/>
            </a:endParaRPr>
          </a:p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95800" y="1524000"/>
            <a:ext cx="4267200" cy="52311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marR="0" lvl="0" indent="-27432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defRPr/>
            </a:pPr>
            <a:r>
              <a:rPr lang="en-US" sz="2400" b="1" i="0" u="sng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Computers</a:t>
            </a:r>
            <a:endParaRPr lang="en-US" sz="2400" b="1" i="0" u="sng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defRPr/>
            </a:pPr>
            <a:r>
              <a:rPr lang="en-US" sz="18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Non-natural device</a:t>
            </a:r>
            <a:endParaRPr lang="en-US" sz="18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defRPr/>
            </a:pPr>
            <a:r>
              <a:rPr lang="en-US" sz="18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Limited creativity</a:t>
            </a:r>
            <a:endParaRPr lang="en-US" sz="18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defRPr/>
            </a:pPr>
            <a:r>
              <a:rPr lang="en-US" sz="18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Basic unit – RAM</a:t>
            </a:r>
            <a:endParaRPr lang="en-US" sz="18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defRPr/>
            </a:pPr>
            <a:r>
              <a:rPr lang="en-US" sz="18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Storage device is electromechanical</a:t>
            </a:r>
            <a:endParaRPr lang="en-US" sz="18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defRPr/>
            </a:pPr>
            <a:r>
              <a:rPr lang="en-US" sz="18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High crunching</a:t>
            </a:r>
            <a:endParaRPr lang="en-US" sz="18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defRPr/>
            </a:pPr>
            <a:r>
              <a:rPr lang="en-US" sz="18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Elementary detective reasoning</a:t>
            </a:r>
            <a:endParaRPr lang="en-US" sz="18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defRPr/>
            </a:pPr>
            <a:r>
              <a:rPr lang="en-US" sz="18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High speed</a:t>
            </a:r>
            <a:endParaRPr lang="en-US" sz="18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defRPr/>
            </a:pPr>
            <a:r>
              <a:rPr lang="en-US" sz="18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Non-emotional</a:t>
            </a:r>
            <a:endParaRPr lang="en-US" sz="18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defRPr/>
            </a:pPr>
            <a:r>
              <a:rPr lang="en-US" sz="18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Higher volume</a:t>
            </a:r>
            <a:endParaRPr lang="en-US" sz="18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defRPr/>
            </a:pPr>
            <a:r>
              <a:rPr lang="en-US" sz="18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Numeric (binary) logic</a:t>
            </a:r>
            <a:endParaRPr lang="en-US" sz="18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defRPr/>
            </a:pPr>
            <a:endParaRPr lang="en-US" sz="20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274320" marR="0" lvl="0" indent="-27432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/>
              <a:buChar char=""/>
              <a:defRPr/>
            </a:pPr>
            <a:endParaRPr lang="en-US" sz="20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27685" y="274955"/>
            <a:ext cx="8159115" cy="716915"/>
          </a:xfrm>
        </p:spPr>
        <p:txBody>
          <a:bodyPr/>
          <a:p>
            <a:pPr algn="ctr">
              <a:defRPr/>
            </a:pPr>
            <a:br>
              <a:rPr lang="en-US" b="1">
                <a:solidFill>
                  <a:schemeClr val="accent2"/>
                </a:solidFill>
                <a:latin typeface="Times New Roman"/>
                <a:cs typeface="Times New Roman"/>
              </a:rPr>
            </a:br>
            <a:r>
              <a:rPr lang="en-US" b="1">
                <a:solidFill>
                  <a:srgbClr val="FF0000"/>
                </a:solidFill>
                <a:latin typeface="Times New Roman"/>
                <a:cs typeface="Times New Roman"/>
              </a:rPr>
              <a:t>What can AI do today?(Roles of AI)</a:t>
            </a:r>
            <a:endParaRPr lang="en-GB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03860" y="992505"/>
            <a:ext cx="8503285" cy="5027295"/>
          </a:xfrm>
        </p:spPr>
        <p:txBody>
          <a:bodyPr/>
          <a:p>
            <a:pPr algn="just">
              <a:spcBef>
                <a:spcPts val="1200"/>
              </a:spcBef>
              <a:buNone/>
              <a:defRPr/>
            </a:pPr>
            <a:r>
              <a:rPr lang="en-US" sz="2600">
                <a:latin typeface="Times New Roman"/>
                <a:cs typeface="Times New Roman"/>
              </a:rPr>
              <a:t>A </a:t>
            </a:r>
            <a:r>
              <a:rPr lang="en-US" sz="2600">
                <a:latin typeface="Times New Roman"/>
                <a:cs typeface="Times New Roman"/>
              </a:rPr>
              <a:t>concise answer is difficult, because there are so many activities </a:t>
            </a:r>
            <a:r>
              <a:rPr lang="en-US" sz="2600">
                <a:latin typeface="Times New Roman"/>
                <a:cs typeface="Times New Roman"/>
              </a:rPr>
              <a:t>in so </a:t>
            </a:r>
            <a:r>
              <a:rPr lang="en-US" sz="2600">
                <a:latin typeface="Times New Roman"/>
                <a:cs typeface="Times New Roman"/>
              </a:rPr>
              <a:t>many subfields. </a:t>
            </a:r>
            <a:endParaRPr lang="en-US" sz="2600">
              <a:latin typeface="Times New Roman"/>
              <a:cs typeface="Times New Roman"/>
            </a:endParaRPr>
          </a:p>
          <a:p>
            <a:pPr lvl="2">
              <a:spcBef>
                <a:spcPts val="1200"/>
              </a:spcBef>
              <a:defRPr/>
            </a:pPr>
            <a:r>
              <a:rPr lang="en-US" sz="2600">
                <a:solidFill>
                  <a:srgbClr val="FF6600"/>
                </a:solidFill>
                <a:latin typeface="Times New Roman"/>
                <a:cs typeface="Times New Roman"/>
              </a:rPr>
              <a:t>Autonomous </a:t>
            </a:r>
            <a:r>
              <a:rPr lang="en-US" sz="2600">
                <a:solidFill>
                  <a:srgbClr val="FF6600"/>
                </a:solidFill>
                <a:latin typeface="Times New Roman"/>
                <a:cs typeface="Times New Roman"/>
              </a:rPr>
              <a:t>planning and </a:t>
            </a:r>
            <a:r>
              <a:rPr lang="en-US" sz="2600">
                <a:solidFill>
                  <a:srgbClr val="FF6600"/>
                </a:solidFill>
                <a:latin typeface="Times New Roman"/>
                <a:cs typeface="Times New Roman"/>
              </a:rPr>
              <a:t>scheduling</a:t>
            </a:r>
            <a:endParaRPr lang="en-US" sz="2600">
              <a:solidFill>
                <a:srgbClr val="FF6600"/>
              </a:solidFill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en-US" sz="2600">
                <a:solidFill>
                  <a:srgbClr val="FF6600"/>
                </a:solidFill>
                <a:latin typeface="Times New Roman"/>
                <a:cs typeface="Times New Roman"/>
              </a:rPr>
              <a:t>Game playing(person Garry Kasparov, etc)</a:t>
            </a:r>
            <a:endParaRPr lang="en-US" sz="2600">
              <a:solidFill>
                <a:srgbClr val="FF6600"/>
              </a:solidFill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en-US" sz="2600">
                <a:solidFill>
                  <a:srgbClr val="FF6600"/>
                </a:solidFill>
                <a:latin typeface="Times New Roman"/>
                <a:cs typeface="Times New Roman"/>
              </a:rPr>
              <a:t>Autonomous control</a:t>
            </a:r>
            <a:endParaRPr lang="en-US" sz="2600">
              <a:solidFill>
                <a:srgbClr val="FF6600"/>
              </a:solidFill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en-US" sz="2600">
                <a:solidFill>
                  <a:srgbClr val="FF6600"/>
                </a:solidFill>
                <a:latin typeface="Times New Roman"/>
                <a:cs typeface="Times New Roman"/>
              </a:rPr>
              <a:t>Diagnosis</a:t>
            </a:r>
            <a:endParaRPr lang="en-US" sz="2600">
              <a:solidFill>
                <a:srgbClr val="FF6600"/>
              </a:solidFill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en-US" sz="2600">
                <a:solidFill>
                  <a:srgbClr val="FF6600"/>
                </a:solidFill>
                <a:latin typeface="Times New Roman"/>
                <a:cs typeface="Times New Roman"/>
              </a:rPr>
              <a:t>Logistics Planning</a:t>
            </a:r>
            <a:endParaRPr lang="en-US" sz="2600">
              <a:solidFill>
                <a:srgbClr val="FF6600"/>
              </a:solidFill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en-US" sz="2600">
                <a:solidFill>
                  <a:srgbClr val="FF6600"/>
                </a:solidFill>
                <a:latin typeface="Times New Roman"/>
                <a:cs typeface="Times New Roman"/>
              </a:rPr>
              <a:t>Robotics</a:t>
            </a:r>
            <a:endParaRPr lang="en-US" sz="2600">
              <a:solidFill>
                <a:srgbClr val="FF6600"/>
              </a:solidFill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en-US" sz="2600">
                <a:solidFill>
                  <a:srgbClr val="FF6600"/>
                </a:solidFill>
                <a:latin typeface="Times New Roman"/>
                <a:cs typeface="Times New Roman"/>
              </a:rPr>
              <a:t>Language understanding and problem solving</a:t>
            </a:r>
            <a:endParaRPr lang="en-US" sz="2600">
              <a:solidFill>
                <a:srgbClr val="FF6600"/>
              </a:solidFill>
              <a:latin typeface="Times New Roman"/>
              <a:cs typeface="Times New Roman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en-US" sz="2600">
              <a:latin typeface="Times New Roman"/>
              <a:cs typeface="Times New Roman"/>
            </a:endParaRPr>
          </a:p>
          <a:p>
            <a:pPr>
              <a:defRPr/>
            </a:pPr>
            <a:endParaRPr lang="en-GB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</p:spPr>
        <p:txBody>
          <a:bodyPr vert="horz" wrap="square" lIns="0" tIns="45720" rIns="0" bIns="0" anchor="b" anchorCtr="0"/>
          <a:p>
            <a:pPr algn="ctr">
              <a:defRPr/>
            </a:pPr>
            <a:br>
              <a:rPr sz="4000">
                <a:latin typeface="Times New Roman"/>
              </a:rPr>
            </a:br>
            <a:r>
              <a:rPr sz="4000">
                <a:latin typeface="Times New Roman"/>
              </a:rPr>
              <a:t>Some Application areas of AI</a:t>
            </a:r>
            <a:endParaRPr sz="4000">
              <a:latin typeface="Times New Roman"/>
            </a:endParaRPr>
          </a:p>
        </p:txBody>
      </p:sp>
      <p:pic>
        <p:nvPicPr>
          <p:cNvPr id="3" name="Content Placeholder 2" descr="application-of-ai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456565" y="1035050"/>
            <a:ext cx="8460105" cy="532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884238"/>
          </a:xfrm>
        </p:spPr>
        <p:txBody>
          <a:bodyPr vert="horz" wrap="square" lIns="0" tIns="45720" rIns="0" bIns="0" anchor="b" anchorCtr="0"/>
          <a:p>
            <a:pPr>
              <a:defRPr/>
            </a:pPr>
            <a:r>
              <a:rPr sz="3200" b="1">
                <a:latin typeface="Times New Roman"/>
                <a:cs typeface="Times New Roman"/>
              </a:rPr>
              <a:t>         Applications of AI and KBS contd.</a:t>
            </a:r>
            <a:endParaRPr sz="3200" b="1">
              <a:latin typeface="Times New Roman"/>
              <a:cs typeface="Times New Roman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 bwMode="auto">
          <a:xfrm>
            <a:off x="271145" y="1371600"/>
            <a:ext cx="8698230" cy="5105400"/>
          </a:xfrm>
        </p:spPr>
        <p:txBody>
          <a:bodyPr vert="horz" wrap="square" lIns="91440" tIns="45720" rIns="91440" bIns="45720" anchor="t" anchorCtr="0"/>
          <a:p>
            <a:pPr marL="177800" indent="-177800" algn="just">
              <a:lnSpc>
                <a:spcPct val="80000"/>
              </a:lnSpc>
              <a:buFontTx/>
              <a:buNone/>
              <a:defRPr/>
            </a:pPr>
            <a:r>
              <a:rPr>
                <a:latin typeface="Times New Roman"/>
                <a:cs typeface="Times New Roman"/>
              </a:rPr>
              <a:t>Solving problems that required thinking by humans:</a:t>
            </a:r>
            <a:endParaRPr>
              <a:latin typeface="Times New Roman"/>
              <a:cs typeface="Times New Roman"/>
            </a:endParaRPr>
          </a:p>
          <a:p>
            <a:pPr marL="177800" indent="-177800" algn="just">
              <a:lnSpc>
                <a:spcPct val="130000"/>
              </a:lnSpc>
              <a:buFont typeface="Wingdings 2"/>
              <a:buChar char=""/>
              <a:defRPr/>
            </a:pPr>
            <a:r>
              <a:rPr>
                <a:solidFill>
                  <a:srgbClr val="00B050"/>
                </a:solidFill>
                <a:latin typeface="Times New Roman"/>
                <a:cs typeface="Times New Roman"/>
              </a:rPr>
              <a:t>Proving theorems</a:t>
            </a:r>
            <a:r>
              <a:rPr>
                <a:latin typeface="Times New Roman"/>
                <a:cs typeface="Times New Roman"/>
              </a:rPr>
              <a:t> (mathematical theorems, laws of physics, …)</a:t>
            </a:r>
            <a:endParaRPr>
              <a:latin typeface="Times New Roman"/>
              <a:cs typeface="Times New Roman"/>
            </a:endParaRPr>
          </a:p>
          <a:p>
            <a:pPr marL="177800" indent="-177800" algn="just">
              <a:lnSpc>
                <a:spcPct val="130000"/>
              </a:lnSpc>
              <a:buFont typeface="Wingdings 2"/>
              <a:buChar char=""/>
              <a:defRPr/>
            </a:pPr>
            <a:r>
              <a:rPr>
                <a:solidFill>
                  <a:srgbClr val="0000FF"/>
                </a:solidFill>
                <a:latin typeface="Times New Roman"/>
                <a:cs typeface="Times New Roman"/>
              </a:rPr>
              <a:t>Playing games</a:t>
            </a:r>
            <a:r>
              <a:rPr>
                <a:latin typeface="Times New Roman"/>
                <a:cs typeface="Times New Roman"/>
              </a:rPr>
              <a:t> (chess, checker, cards, ...)</a:t>
            </a:r>
            <a:endParaRPr>
              <a:latin typeface="Times New Roman"/>
              <a:cs typeface="Times New Roman"/>
            </a:endParaRPr>
          </a:p>
          <a:p>
            <a:pPr marL="177800" indent="-177800" algn="just">
              <a:lnSpc>
                <a:spcPct val="130000"/>
              </a:lnSpc>
              <a:buFont typeface="Wingdings 2"/>
              <a:buChar char=""/>
              <a:defRPr/>
            </a:pPr>
            <a:r>
              <a:rPr>
                <a:solidFill>
                  <a:srgbClr val="FF0000"/>
                </a:solidFill>
                <a:latin typeface="Times New Roman"/>
                <a:cs typeface="Times New Roman"/>
              </a:rPr>
              <a:t>Classification of text</a:t>
            </a:r>
            <a:r>
              <a:rPr>
                <a:latin typeface="Times New Roman"/>
                <a:cs typeface="Times New Roman"/>
              </a:rPr>
              <a:t> (Politics, Economic, sports, etc,)</a:t>
            </a:r>
            <a:endParaRPr>
              <a:latin typeface="Times New Roman"/>
              <a:cs typeface="Times New Roman"/>
            </a:endParaRPr>
          </a:p>
          <a:p>
            <a:pPr marL="177800" indent="-177800" algn="just">
              <a:lnSpc>
                <a:spcPct val="130000"/>
              </a:lnSpc>
              <a:buFont typeface="Wingdings 2"/>
              <a:buChar char=""/>
              <a:defRPr/>
            </a:pPr>
            <a:r>
              <a:rPr>
                <a:solidFill>
                  <a:srgbClr val="00B0F0"/>
                </a:solidFill>
                <a:latin typeface="Times New Roman"/>
                <a:cs typeface="Times New Roman"/>
              </a:rPr>
              <a:t>Writing story and poems</a:t>
            </a:r>
            <a:r>
              <a:rPr>
                <a:latin typeface="Times New Roman"/>
                <a:cs typeface="Times New Roman"/>
              </a:rPr>
              <a:t>; solving puzzles</a:t>
            </a:r>
            <a:endParaRPr>
              <a:latin typeface="Times New Roman"/>
              <a:cs typeface="Times New Roman"/>
            </a:endParaRPr>
          </a:p>
          <a:p>
            <a:pPr marL="177800" indent="-177800" algn="just">
              <a:lnSpc>
                <a:spcPct val="130000"/>
              </a:lnSpc>
              <a:buFont typeface="Wingdings 2"/>
              <a:buChar char=""/>
              <a:defRPr/>
            </a:pPr>
            <a:r>
              <a:rPr>
                <a:solidFill>
                  <a:srgbClr val="FF0000"/>
                </a:solidFill>
                <a:latin typeface="Times New Roman"/>
                <a:cs typeface="Times New Roman"/>
              </a:rPr>
              <a:t>Giving advice</a:t>
            </a:r>
            <a:r>
              <a:rPr>
                <a:latin typeface="Times New Roman"/>
                <a:cs typeface="Times New Roman"/>
              </a:rPr>
              <a:t> in medicine, law, … (diagnosing diseases, consultation, …)</a:t>
            </a:r>
            <a:endParaRPr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179388" y="260350"/>
            <a:ext cx="8659813" cy="577849"/>
          </a:xfrm>
        </p:spPr>
        <p:txBody>
          <a:bodyPr vert="horz" wrap="square" lIns="0" tIns="45720" rIns="0" bIns="0" numCol="1" rtlCol="0" anchor="b" anchorCtr="0" compatLnSpc="1">
            <a:normAutofit fontScale="90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>
                <a:latin typeface="Times New Roman"/>
                <a:cs typeface="Times New Roman"/>
              </a:rPr>
              <a:t>Data, information, knowledge and wisdom</a:t>
            </a:r>
            <a:endParaRPr lang="en-US" sz="4000" b="1" i="0" u="none" strike="noStrike" cap="none" spc="0">
              <a:ln>
                <a:noFill/>
              </a:ln>
              <a:solidFill>
                <a:schemeClr val="tx2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133123" name="Rectangle 3"/>
          <p:cNvSpPr>
            <a:spLocks noGrp="1"/>
          </p:cNvSpPr>
          <p:nvPr>
            <p:ph type="body" sz="half" idx="1"/>
          </p:nvPr>
        </p:nvSpPr>
        <p:spPr bwMode="auto">
          <a:xfrm>
            <a:off x="152400" y="1007745"/>
            <a:ext cx="8848725" cy="5361305"/>
          </a:xfrm>
        </p:spPr>
        <p:txBody>
          <a:bodyPr vert="horz" wrap="square" lIns="91440" tIns="45720" rIns="91440" bIns="45720" anchor="t" anchorCtr="0"/>
          <a:p>
            <a:pPr marL="0" lvl="1" algn="just">
              <a:lnSpc>
                <a:spcPct val="90000"/>
              </a:lnSpc>
              <a:buClr>
                <a:srgbClr val="0BD0D9"/>
              </a:buClr>
              <a:buSzPct val="95000"/>
              <a:buFont typeface="Wingdings 2"/>
              <a:defRPr/>
            </a:pPr>
            <a:r>
              <a:rPr lang="en-US" sz="2800">
                <a:latin typeface="Times New Roman"/>
                <a:cs typeface="Times New Roman"/>
              </a:rPr>
              <a:t>According to </a:t>
            </a:r>
            <a:r>
              <a:rPr lang="en-US" sz="2800" i="1">
                <a:solidFill>
                  <a:srgbClr val="FF0000"/>
                </a:solidFill>
                <a:latin typeface="Times New Roman"/>
                <a:cs typeface="Times New Roman"/>
              </a:rPr>
              <a:t>Russell </a:t>
            </a:r>
            <a:r>
              <a:rPr lang="en-US" sz="2800" i="1">
                <a:solidFill>
                  <a:srgbClr val="FF0000"/>
                </a:solidFill>
                <a:latin typeface="Times New Roman"/>
                <a:cs typeface="Times New Roman"/>
              </a:rPr>
              <a:t>Ackoff</a:t>
            </a:r>
            <a:r>
              <a:rPr lang="en-US" sz="2800">
                <a:latin typeface="Times New Roman"/>
                <a:cs typeface="Times New Roman"/>
              </a:rPr>
              <a:t>, the content of the human mind can be classified into five categories:</a:t>
            </a:r>
            <a:endParaRPr lang="en-US" sz="2800">
              <a:latin typeface="Times New Roman"/>
              <a:cs typeface="Times New Roman"/>
            </a:endParaRPr>
          </a:p>
          <a:p>
            <a:pPr marL="0" lvl="1" algn="just">
              <a:lnSpc>
                <a:spcPct val="90000"/>
              </a:lnSpc>
              <a:buClr>
                <a:srgbClr val="0BD0D9"/>
              </a:buClr>
              <a:buSzPct val="95000"/>
              <a:buFont typeface="Wingdings 2"/>
              <a:defRPr/>
            </a:pPr>
            <a:r>
              <a:rPr lang="en-US" sz="2800" b="1">
                <a:latin typeface="Times New Roman"/>
                <a:ea typeface="HGP明朝E"/>
                <a:cs typeface="Times New Roman"/>
              </a:rPr>
              <a:t>Data:</a:t>
            </a:r>
            <a:r>
              <a:rPr lang="en-US">
                <a:latin typeface="Times New Roman"/>
                <a:ea typeface="HGP明朝E"/>
                <a:cs typeface="Times New Roman"/>
              </a:rPr>
              <a:t>  </a:t>
            </a:r>
            <a:r>
              <a:rPr lang="en-US">
                <a:solidFill>
                  <a:srgbClr val="FF0000"/>
                </a:solidFill>
                <a:latin typeface="Times New Roman"/>
                <a:ea typeface="HGP明朝E"/>
                <a:cs typeface="Times New Roman"/>
              </a:rPr>
              <a:t>Unorganized </a:t>
            </a:r>
            <a:r>
              <a:rPr lang="en-US">
                <a:latin typeface="Times New Roman"/>
                <a:ea typeface="HGP明朝E"/>
                <a:cs typeface="Times New Roman"/>
              </a:rPr>
              <a:t>and </a:t>
            </a:r>
            <a:r>
              <a:rPr lang="en-US">
                <a:solidFill>
                  <a:srgbClr val="FF0000"/>
                </a:solidFill>
                <a:latin typeface="Times New Roman"/>
                <a:ea typeface="HGP明朝E"/>
                <a:cs typeface="Times New Roman"/>
              </a:rPr>
              <a:t>unprocessed </a:t>
            </a:r>
            <a:r>
              <a:rPr lang="en-US" b="1">
                <a:latin typeface="Times New Roman"/>
                <a:ea typeface="HGP明朝E"/>
                <a:cs typeface="Times New Roman"/>
              </a:rPr>
              <a:t>facts</a:t>
            </a:r>
            <a:r>
              <a:rPr lang="en-US">
                <a:latin typeface="Times New Roman"/>
                <a:ea typeface="HGP明朝E"/>
                <a:cs typeface="Times New Roman"/>
              </a:rPr>
              <a:t>; </a:t>
            </a:r>
            <a:r>
              <a:rPr lang="en-US" b="1">
                <a:latin typeface="Times New Roman"/>
                <a:ea typeface="HGP明朝E"/>
                <a:cs typeface="Times New Roman"/>
              </a:rPr>
              <a:t>static</a:t>
            </a:r>
            <a:r>
              <a:rPr lang="en-US">
                <a:latin typeface="Times New Roman"/>
                <a:ea typeface="HGP明朝E"/>
                <a:cs typeface="Times New Roman"/>
              </a:rPr>
              <a:t>; </a:t>
            </a:r>
            <a:r>
              <a:rPr lang="en-US" b="1">
                <a:solidFill>
                  <a:srgbClr val="0000FF"/>
                </a:solidFill>
                <a:latin typeface="Times New Roman"/>
                <a:ea typeface="HGP明朝E"/>
                <a:cs typeface="Times New Roman"/>
              </a:rPr>
              <a:t>a set of discrete facts</a:t>
            </a:r>
            <a:r>
              <a:rPr lang="en-US">
                <a:latin typeface="Times New Roman"/>
                <a:ea typeface="HGP明朝E"/>
                <a:cs typeface="Times New Roman"/>
              </a:rPr>
              <a:t> about </a:t>
            </a:r>
            <a:r>
              <a:rPr lang="en-US" b="1">
                <a:latin typeface="Times New Roman"/>
                <a:ea typeface="HGP明朝E"/>
                <a:cs typeface="Times New Roman"/>
              </a:rPr>
              <a:t>events</a:t>
            </a:r>
            <a:endParaRPr lang="en-US">
              <a:latin typeface="Times New Roman"/>
              <a:ea typeface="HGP明朝E"/>
              <a:cs typeface="Times New Roman"/>
            </a:endParaRPr>
          </a:p>
          <a:p>
            <a:pPr algn="just">
              <a:lnSpc>
                <a:spcPct val="90000"/>
              </a:lnSpc>
              <a:buClr>
                <a:srgbClr val="0BD0D9"/>
              </a:buClr>
              <a:buSzPct val="95000"/>
              <a:buFont typeface="Wingdings 2"/>
              <a:defRPr/>
            </a:pPr>
            <a:r>
              <a:rPr lang="en-US" sz="2800" b="1">
                <a:latin typeface="Times New Roman"/>
                <a:ea typeface="HGP明朝E"/>
                <a:cs typeface="Times New Roman"/>
              </a:rPr>
              <a:t>Information:</a:t>
            </a:r>
            <a:r>
              <a:rPr lang="en-US">
                <a:latin typeface="Times New Roman"/>
                <a:ea typeface="HGP明朝E"/>
                <a:cs typeface="Times New Roman"/>
              </a:rPr>
              <a:t>  </a:t>
            </a:r>
            <a:r>
              <a:rPr lang="en-US">
                <a:solidFill>
                  <a:srgbClr val="FF0000"/>
                </a:solidFill>
                <a:latin typeface="Times New Roman"/>
                <a:ea typeface="HGP明朝E"/>
                <a:cs typeface="Times New Roman"/>
              </a:rPr>
              <a:t>Aggregation of data</a:t>
            </a:r>
            <a:r>
              <a:rPr lang="en-US">
                <a:latin typeface="Times New Roman"/>
                <a:ea typeface="HGP明朝E"/>
                <a:cs typeface="Times New Roman"/>
              </a:rPr>
              <a:t> that makes </a:t>
            </a:r>
            <a:r>
              <a:rPr lang="en-US" b="1">
                <a:solidFill>
                  <a:srgbClr val="0000FF"/>
                </a:solidFill>
                <a:latin typeface="Times New Roman"/>
                <a:ea typeface="HGP明朝E"/>
                <a:cs typeface="Times New Roman"/>
              </a:rPr>
              <a:t>decision making easier</a:t>
            </a:r>
            <a:endParaRPr lang="en-US" b="1">
              <a:solidFill>
                <a:srgbClr val="0000FF"/>
              </a:solidFill>
              <a:latin typeface="Times New Roman"/>
              <a:ea typeface="HGP明朝E"/>
              <a:cs typeface="Times New Roman"/>
            </a:endParaRPr>
          </a:p>
          <a:p>
            <a:pPr algn="just">
              <a:lnSpc>
                <a:spcPct val="90000"/>
              </a:lnSpc>
              <a:buClr>
                <a:srgbClr val="0BD0D9"/>
              </a:buClr>
              <a:buSzPct val="95000"/>
              <a:buFont typeface="Wingdings 2"/>
              <a:defRPr/>
            </a:pPr>
            <a:r>
              <a:rPr lang="en-US" sz="2800" b="1">
                <a:latin typeface="Times New Roman"/>
                <a:ea typeface="HGP明朝E"/>
                <a:cs typeface="Times New Roman"/>
              </a:rPr>
              <a:t>Knowledge </a:t>
            </a:r>
            <a:r>
              <a:rPr lang="en-US">
                <a:latin typeface="Times New Roman"/>
                <a:ea typeface="HGP明朝E"/>
                <a:cs typeface="Times New Roman"/>
              </a:rPr>
              <a:t>is </a:t>
            </a:r>
            <a:r>
              <a:rPr lang="en-US" b="1">
                <a:solidFill>
                  <a:srgbClr val="0000FF"/>
                </a:solidFill>
                <a:latin typeface="Times New Roman"/>
                <a:ea typeface="HGP明朝E"/>
                <a:cs typeface="Times New Roman"/>
              </a:rPr>
              <a:t>derived </a:t>
            </a:r>
            <a:r>
              <a:rPr lang="en-US">
                <a:latin typeface="Times New Roman"/>
                <a:ea typeface="HGP明朝E"/>
                <a:cs typeface="Times New Roman"/>
              </a:rPr>
              <a:t>from </a:t>
            </a:r>
            <a:r>
              <a:rPr lang="en-US" b="1">
                <a:solidFill>
                  <a:srgbClr val="FF0000"/>
                </a:solidFill>
                <a:latin typeface="Times New Roman"/>
                <a:ea typeface="HGP明朝E"/>
                <a:cs typeface="Times New Roman"/>
              </a:rPr>
              <a:t>information</a:t>
            </a:r>
            <a:r>
              <a:rPr lang="en-US">
                <a:latin typeface="Times New Roman"/>
                <a:ea typeface="HGP明朝E"/>
                <a:cs typeface="Times New Roman"/>
              </a:rPr>
              <a:t> in the </a:t>
            </a:r>
            <a:r>
              <a:rPr lang="en-US" b="1">
                <a:latin typeface="Times New Roman"/>
                <a:ea typeface="HGP明朝E"/>
                <a:cs typeface="Times New Roman"/>
              </a:rPr>
              <a:t>same </a:t>
            </a:r>
            <a:r>
              <a:rPr lang="en-US">
                <a:latin typeface="Times New Roman"/>
                <a:ea typeface="HGP明朝E"/>
                <a:cs typeface="Times New Roman"/>
              </a:rPr>
              <a:t>way </a:t>
            </a:r>
            <a:r>
              <a:rPr lang="en-US">
                <a:solidFill>
                  <a:srgbClr val="FF0000"/>
                </a:solidFill>
                <a:latin typeface="Times New Roman"/>
                <a:ea typeface="HGP明朝E"/>
                <a:cs typeface="Times New Roman"/>
              </a:rPr>
              <a:t>information </a:t>
            </a:r>
            <a:r>
              <a:rPr lang="en-US">
                <a:latin typeface="Times New Roman"/>
                <a:ea typeface="HGP明朝E"/>
                <a:cs typeface="Times New Roman"/>
              </a:rPr>
              <a:t>is derived from </a:t>
            </a:r>
            <a:r>
              <a:rPr lang="en-US" b="1">
                <a:latin typeface="Times New Roman"/>
                <a:ea typeface="HGP明朝E"/>
                <a:cs typeface="Times New Roman"/>
              </a:rPr>
              <a:t>data</a:t>
            </a:r>
            <a:r>
              <a:rPr lang="en-US">
                <a:latin typeface="Times New Roman"/>
                <a:ea typeface="HGP明朝E"/>
                <a:cs typeface="Times New Roman"/>
              </a:rPr>
              <a:t>; it is a person’s range of information</a:t>
            </a:r>
            <a:r>
              <a:rPr lang="en-GB">
                <a:latin typeface="Times New Roman"/>
                <a:ea typeface="HGP明朝E"/>
                <a:cs typeface="Times New Roman"/>
              </a:rPr>
              <a:t>.</a:t>
            </a:r>
            <a:endParaRPr lang="en-GB">
              <a:latin typeface="Times New Roman"/>
              <a:ea typeface="HGP明朝E"/>
              <a:cs typeface="Times New Roman"/>
            </a:endParaRPr>
          </a:p>
          <a:p>
            <a:pPr algn="just">
              <a:lnSpc>
                <a:spcPct val="90000"/>
              </a:lnSpc>
              <a:buClr>
                <a:srgbClr val="0BD0D9"/>
              </a:buClr>
              <a:buSzPct val="95000"/>
              <a:buFont typeface="Wingdings 2"/>
              <a:defRPr/>
            </a:pPr>
            <a:r>
              <a:rPr lang="en-GB" b="1">
                <a:solidFill>
                  <a:schemeClr val="tx1"/>
                </a:solidFill>
                <a:latin typeface="Times New Roman"/>
                <a:ea typeface="HGP明朝E"/>
                <a:cs typeface="Times New Roman"/>
              </a:rPr>
              <a:t>U</a:t>
            </a:r>
            <a:r>
              <a:rPr lang="en-US" sz="2600" b="1">
                <a:solidFill>
                  <a:schemeClr val="tx1"/>
                </a:solidFill>
                <a:latin typeface="Times New Roman"/>
                <a:cs typeface="Times New Roman"/>
              </a:rPr>
              <a:t>nderstanding:</a:t>
            </a:r>
            <a:r>
              <a:rPr lang="en-US" sz="2600">
                <a:latin typeface="Times New Roman"/>
                <a:cs typeface="Times New Roman"/>
              </a:rPr>
              <a:t> appreciation of "why“</a:t>
            </a:r>
            <a:endParaRPr lang="en-US" sz="2600">
              <a:latin typeface="Times New Roman"/>
              <a:cs typeface="Times New Roman"/>
            </a:endParaRPr>
          </a:p>
          <a:p>
            <a:pPr algn="just">
              <a:lnSpc>
                <a:spcPct val="90000"/>
              </a:lnSpc>
              <a:buClr>
                <a:srgbClr val="0BD0D9"/>
              </a:buClr>
              <a:buSzPct val="95000"/>
              <a:buFont typeface="Wingdings 2"/>
              <a:defRPr/>
            </a:pPr>
            <a:r>
              <a:rPr lang="en-US" sz="2600" b="1">
                <a:solidFill>
                  <a:schemeClr val="tx1"/>
                </a:solidFill>
                <a:latin typeface="Times New Roman"/>
                <a:cs typeface="Times New Roman"/>
              </a:rPr>
              <a:t>Wisdom:</a:t>
            </a:r>
            <a:r>
              <a:rPr lang="en-US" sz="2600">
                <a:latin typeface="Times New Roman"/>
                <a:cs typeface="Times New Roman"/>
              </a:rPr>
              <a:t> evaluated understanding</a:t>
            </a:r>
            <a:endParaRPr lang="en-US" sz="2600">
              <a:latin typeface="Times New Roman"/>
              <a:cs typeface="Times New Roman"/>
            </a:endParaRPr>
          </a:p>
          <a:p>
            <a:pPr algn="just">
              <a:lnSpc>
                <a:spcPct val="90000"/>
              </a:lnSpc>
              <a:buClr>
                <a:srgbClr val="0BD0D9"/>
              </a:buClr>
              <a:buSzPct val="95000"/>
              <a:buFont typeface="Wingdings 2"/>
              <a:defRPr/>
            </a:pPr>
            <a:endParaRPr lang="en-US">
              <a:latin typeface="Times New Roman"/>
              <a:ea typeface="HGP明朝E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charRg st="87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23">
                                            <p:txEl>
                                              <p:charRg st="87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charRg st="155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3123">
                                            <p:txEl>
                                              <p:charRg st="155" end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3123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3123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81000" y="457200"/>
            <a:ext cx="8229600" cy="715963"/>
          </a:xfrm>
        </p:spPr>
        <p:txBody>
          <a:bodyPr vert="horz" wrap="square" lIns="0" tIns="45720" rIns="0" bIns="0" numCol="1" rtlCol="0" anchor="b" anchorCtr="0" compatLnSpc="1">
            <a:normAutofit fontScale="90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sz="4000" b="0" i="0" u="none" strike="noStrike" cap="none" spc="0">
                <a:ln>
                  <a:noFill/>
                </a:ln>
                <a:solidFill>
                  <a:schemeClr val="tx2"/>
                </a:solidFill>
                <a:latin typeface="Times New Roman"/>
                <a:ea typeface="+mj-ea"/>
                <a:cs typeface="Times New Roman"/>
              </a:rPr>
            </a:br>
            <a:r>
              <a:rPr lang="en-US" sz="4000" b="0" i="0" u="none" strike="noStrike" cap="none" spc="0">
                <a:ln>
                  <a:noFill/>
                </a:ln>
                <a:solidFill>
                  <a:schemeClr val="tx2"/>
                </a:solidFill>
                <a:latin typeface="Times New Roman"/>
                <a:ea typeface="+mj-ea"/>
                <a:cs typeface="Times New Roman"/>
              </a:rPr>
              <a:t>Programming paradigms</a:t>
            </a:r>
            <a:endParaRPr lang="en-US" sz="4000" b="0" i="0" u="none" strike="noStrike" cap="none" spc="0">
              <a:ln>
                <a:noFill/>
              </a:ln>
              <a:solidFill>
                <a:schemeClr val="tx2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153035" y="1295400"/>
            <a:ext cx="8769350" cy="5257800"/>
          </a:xfrm>
        </p:spPr>
        <p:txBody>
          <a:bodyPr vert="horz" wrap="square" lIns="91440" tIns="45720" rIns="91440" bIns="45720" anchor="t" anchorCtr="0"/>
          <a:p>
            <a:pPr marL="228600" indent="-228600">
              <a:defRPr/>
            </a:pPr>
            <a:r>
              <a:rPr sz="2400">
                <a:latin typeface="Times New Roman"/>
                <a:cs typeface="Times New Roman"/>
              </a:rPr>
              <a:t>Each </a:t>
            </a:r>
            <a:r>
              <a:rPr sz="2400" b="1">
                <a:solidFill>
                  <a:srgbClr val="0070C0"/>
                </a:solidFill>
                <a:latin typeface="Times New Roman"/>
                <a:cs typeface="Times New Roman"/>
              </a:rPr>
              <a:t>programming paradigms</a:t>
            </a:r>
            <a:r>
              <a:rPr sz="2400">
                <a:latin typeface="Times New Roman"/>
                <a:cs typeface="Times New Roman"/>
              </a:rPr>
              <a:t> consists of </a:t>
            </a:r>
            <a:r>
              <a:rPr sz="2400" b="1">
                <a:latin typeface="Times New Roman"/>
                <a:cs typeface="Times New Roman"/>
              </a:rPr>
              <a:t>two aspects: </a:t>
            </a:r>
            <a:endParaRPr sz="2400">
              <a:latin typeface="Times New Roman"/>
              <a:cs typeface="Times New Roman"/>
            </a:endParaRPr>
          </a:p>
          <a:p>
            <a:pPr marL="635000" lvl="1" indent="-177800">
              <a:defRPr/>
            </a:pPr>
            <a:r>
              <a:rPr sz="2400" b="1">
                <a:latin typeface="Times New Roman"/>
                <a:cs typeface="Times New Roman"/>
              </a:rPr>
              <a:t>Methods</a:t>
            </a:r>
            <a:r>
              <a:rPr sz="2400">
                <a:latin typeface="Times New Roman"/>
                <a:cs typeface="Times New Roman"/>
              </a:rPr>
              <a:t> for </a:t>
            </a:r>
            <a:r>
              <a:rPr sz="2400">
                <a:solidFill>
                  <a:srgbClr val="0070C0"/>
                </a:solidFill>
                <a:latin typeface="Times New Roman"/>
                <a:cs typeface="Times New Roman"/>
              </a:rPr>
              <a:t>organizing data/knowledge</a:t>
            </a:r>
            <a:r>
              <a:rPr sz="2400">
                <a:latin typeface="Times New Roman"/>
                <a:cs typeface="Times New Roman"/>
              </a:rPr>
              <a:t>, </a:t>
            </a:r>
            <a:endParaRPr sz="2400">
              <a:latin typeface="Times New Roman"/>
              <a:cs typeface="Times New Roman"/>
            </a:endParaRPr>
          </a:p>
          <a:p>
            <a:pPr marL="635000" lvl="1" indent="-177800">
              <a:defRPr/>
            </a:pPr>
            <a:r>
              <a:rPr sz="2400" b="1">
                <a:latin typeface="Times New Roman"/>
                <a:cs typeface="Times New Roman"/>
              </a:rPr>
              <a:t>Methods</a:t>
            </a:r>
            <a:r>
              <a:rPr sz="2400">
                <a:latin typeface="Times New Roman"/>
                <a:cs typeface="Times New Roman"/>
              </a:rPr>
              <a:t> for </a:t>
            </a:r>
            <a:r>
              <a:rPr sz="2400">
                <a:solidFill>
                  <a:srgbClr val="FF0000"/>
                </a:solidFill>
                <a:latin typeface="Times New Roman"/>
                <a:cs typeface="Times New Roman"/>
              </a:rPr>
              <a:t>controlling the flow of computation</a:t>
            </a:r>
            <a:endParaRPr sz="2400">
              <a:latin typeface="Times New Roman"/>
              <a:cs typeface="Times New Roman"/>
            </a:endParaRPr>
          </a:p>
          <a:p>
            <a:pPr marL="1143000" lvl="4" indent="0">
              <a:buNone/>
              <a:defRPr/>
            </a:pPr>
            <a:endParaRPr sz="2400">
              <a:latin typeface="Times New Roman"/>
              <a:cs typeface="Times New Roman"/>
            </a:endParaRPr>
          </a:p>
          <a:p>
            <a:pPr marL="228600" indent="-228600">
              <a:defRPr/>
            </a:pPr>
            <a:r>
              <a:rPr sz="2400" b="1">
                <a:latin typeface="Times New Roman"/>
                <a:cs typeface="Times New Roman"/>
              </a:rPr>
              <a:t>Traditional paradigms</a:t>
            </a:r>
            <a:r>
              <a:rPr sz="240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028700" lvl="2" indent="-279400">
              <a:buFontTx/>
              <a:buNone/>
              <a:defRPr/>
            </a:pPr>
            <a:r>
              <a:rPr sz="2400">
                <a:latin typeface="Times New Roman"/>
                <a:cs typeface="Times New Roman"/>
              </a:rPr>
              <a:t>Programs = data structure + algorithm</a:t>
            </a:r>
            <a:endParaRPr sz="2400">
              <a:latin typeface="Times New Roman"/>
              <a:cs typeface="Times New Roman"/>
            </a:endParaRPr>
          </a:p>
          <a:p>
            <a:pPr marL="1028700" lvl="2" indent="-279400">
              <a:buFontTx/>
              <a:buNone/>
              <a:defRPr/>
            </a:pPr>
            <a:r>
              <a:rPr lang="en-GB" sz="2400">
                <a:latin typeface="Times New Roman"/>
                <a:cs typeface="Times New Roman"/>
              </a:rPr>
              <a:t>				</a:t>
            </a:r>
            <a:endParaRPr sz="2400">
              <a:latin typeface="Times New Roman"/>
              <a:cs typeface="Times New Roman"/>
            </a:endParaRPr>
          </a:p>
          <a:p>
            <a:pPr marL="228600" indent="-228600">
              <a:defRPr/>
            </a:pPr>
            <a:r>
              <a:rPr sz="2400" b="1">
                <a:latin typeface="Times New Roman"/>
                <a:cs typeface="Times New Roman"/>
              </a:rPr>
              <a:t>AI programming paradigms:</a:t>
            </a:r>
            <a:endParaRPr sz="2400" b="1">
              <a:latin typeface="Times New Roman"/>
              <a:cs typeface="Times New Roman"/>
            </a:endParaRPr>
          </a:p>
          <a:p>
            <a:pPr marL="1028700" lvl="2" indent="-279400">
              <a:buFontTx/>
              <a:buNone/>
              <a:defRPr/>
            </a:pPr>
            <a:r>
              <a:rPr sz="2400">
                <a:latin typeface="Times New Roman"/>
                <a:cs typeface="Times New Roman"/>
              </a:rPr>
              <a:t>Programs = knowledge structure + inference mechanism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838200"/>
          </a:xfrm>
        </p:spPr>
        <p:txBody>
          <a:bodyPr vert="horz" wrap="square" lIns="0" tIns="45720" rIns="0" bIns="0" numCol="1" rtlCol="0" anchor="b" anchorCtr="0" compatLnSpc="1">
            <a:normAutofit fontScale="90000"/>
          </a:bodyPr>
          <a:lstStyle/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0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br>
              <a:rPr lang="en-US" sz="2800" b="0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2800" b="0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2800" b="0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2800" b="0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2800" b="0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b="1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Problems of AI: </a:t>
            </a:r>
            <a:br>
              <a:rPr lang="en-US" sz="3200" b="1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2800" b="0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800" b="0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                </a:t>
            </a:r>
            <a:br>
              <a:rPr lang="en-US" sz="2800" b="0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5000" b="0" i="0" u="none" strike="noStrike" cap="none" spc="0">
              <a:ln>
                <a:noFill/>
              </a:ln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485140"/>
            <a:ext cx="8229600" cy="5915660"/>
          </a:xfrm>
        </p:spPr>
        <p:txBody>
          <a:bodyPr vert="horz" wrap="square" lIns="91440" tIns="45720" rIns="91440" bIns="45720" anchor="t" anchorCtr="0"/>
          <a:p>
            <a:pPr algn="just">
              <a:defRPr/>
            </a:pPr>
            <a:r>
              <a:rPr sz="2600">
                <a:latin typeface="Times New Roman"/>
                <a:cs typeface="Times New Roman"/>
              </a:rPr>
              <a:t>The following points are taken as</a:t>
            </a:r>
            <a:r>
              <a:rPr sz="2600" b="1">
                <a:latin typeface="Times New Roman"/>
                <a:cs typeface="Times New Roman"/>
              </a:rPr>
              <a:t> drawbacks of Artificially Intelligent systems</a:t>
            </a:r>
            <a:r>
              <a:rPr sz="260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sz="2600">
                <a:latin typeface="Times New Roman"/>
                <a:cs typeface="Times New Roman"/>
              </a:rPr>
              <a:t>AI </a:t>
            </a:r>
            <a:r>
              <a:rPr sz="2600">
                <a:solidFill>
                  <a:srgbClr val="FF0000"/>
                </a:solidFill>
                <a:latin typeface="Times New Roman"/>
                <a:cs typeface="Times New Roman"/>
              </a:rPr>
              <a:t>do not come up</a:t>
            </a:r>
            <a:r>
              <a:rPr sz="2600">
                <a:latin typeface="Times New Roman"/>
                <a:cs typeface="Times New Roman"/>
              </a:rPr>
              <a:t> with </a:t>
            </a:r>
            <a:r>
              <a:rPr sz="2600" b="1">
                <a:latin typeface="Times New Roman"/>
                <a:cs typeface="Times New Roman"/>
              </a:rPr>
              <a:t>new</a:t>
            </a:r>
            <a:r>
              <a:rPr sz="2600">
                <a:latin typeface="Times New Roman"/>
                <a:cs typeface="Times New Roman"/>
              </a:rPr>
              <a:t> and </a:t>
            </a:r>
            <a:r>
              <a:rPr sz="2600" b="1">
                <a:latin typeface="Times New Roman"/>
                <a:cs typeface="Times New Roman"/>
              </a:rPr>
              <a:t>novel</a:t>
            </a:r>
            <a:r>
              <a:rPr sz="2600">
                <a:latin typeface="Times New Roman"/>
                <a:cs typeface="Times New Roman"/>
              </a:rPr>
              <a:t> solutions</a:t>
            </a:r>
            <a:endParaRPr sz="2600"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sz="2600" b="1">
                <a:latin typeface="Times New Roman"/>
                <a:cs typeface="Times New Roman"/>
              </a:rPr>
              <a:t>Existing AI systems</a:t>
            </a:r>
            <a:r>
              <a:rPr sz="2600">
                <a:latin typeface="Times New Roman"/>
                <a:cs typeface="Times New Roman"/>
              </a:rPr>
              <a:t> try to </a:t>
            </a:r>
            <a:r>
              <a:rPr sz="2600" b="1">
                <a:solidFill>
                  <a:srgbClr val="FF0000"/>
                </a:solidFill>
                <a:latin typeface="Times New Roman"/>
                <a:cs typeface="Times New Roman"/>
              </a:rPr>
              <a:t>reproduce the expertise</a:t>
            </a:r>
            <a:r>
              <a:rPr sz="2600">
                <a:latin typeface="Times New Roman"/>
                <a:cs typeface="Times New Roman"/>
              </a:rPr>
              <a:t> of </a:t>
            </a:r>
            <a:r>
              <a:rPr sz="2600" b="1">
                <a:latin typeface="Times New Roman"/>
                <a:cs typeface="Times New Roman"/>
              </a:rPr>
              <a:t>humans</a:t>
            </a:r>
            <a:r>
              <a:rPr sz="2600">
                <a:latin typeface="Times New Roman"/>
                <a:cs typeface="Times New Roman"/>
              </a:rPr>
              <a:t>, but </a:t>
            </a:r>
            <a:r>
              <a:rPr sz="2600" b="1">
                <a:latin typeface="Times New Roman"/>
                <a:cs typeface="Times New Roman"/>
              </a:rPr>
              <a:t>do not behave</a:t>
            </a:r>
            <a:r>
              <a:rPr sz="2600">
                <a:latin typeface="Times New Roman"/>
                <a:cs typeface="Times New Roman"/>
              </a:rPr>
              <a:t> like human experts</a:t>
            </a:r>
            <a:endParaRPr sz="2600"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sz="2600" b="1">
                <a:latin typeface="Times New Roman"/>
                <a:cs typeface="Times New Roman"/>
              </a:rPr>
              <a:t>Lack of common-sense</a:t>
            </a:r>
            <a:endParaRPr sz="2600" b="1"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sz="2600" b="1">
                <a:latin typeface="Times New Roman"/>
                <a:cs typeface="Times New Roman"/>
              </a:rPr>
              <a:t>Reasoning</a:t>
            </a:r>
            <a:r>
              <a:rPr sz="2600">
                <a:latin typeface="Times New Roman"/>
                <a:cs typeface="Times New Roman"/>
              </a:rPr>
              <a:t>: the </a:t>
            </a:r>
            <a:r>
              <a:rPr sz="2600">
                <a:solidFill>
                  <a:srgbClr val="FF0000"/>
                </a:solidFill>
                <a:latin typeface="Times New Roman"/>
                <a:cs typeface="Times New Roman"/>
              </a:rPr>
              <a:t>human intelligence</a:t>
            </a:r>
            <a:r>
              <a:rPr sz="2600">
                <a:latin typeface="Times New Roman"/>
                <a:cs typeface="Times New Roman"/>
              </a:rPr>
              <a:t> performs </a:t>
            </a:r>
            <a:r>
              <a:rPr sz="2600">
                <a:solidFill>
                  <a:srgbClr val="FF0000"/>
                </a:solidFill>
                <a:latin typeface="Times New Roman"/>
                <a:cs typeface="Times New Roman"/>
              </a:rPr>
              <a:t>better in this respect</a:t>
            </a:r>
            <a:endParaRPr sz="2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endParaRPr sz="26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87325" y="388620"/>
            <a:ext cx="8734425" cy="6240780"/>
          </a:xfrm>
        </p:spPr>
        <p:txBody>
          <a:bodyPr/>
          <a:p>
            <a:pPr lvl="1" algn="just">
              <a:buFont typeface="Arial"/>
              <a:buChar char="•"/>
              <a:defRPr/>
            </a:pPr>
            <a:r>
              <a:rPr lang="en-US" sz="2800" b="1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endParaRPr lang="en-US" sz="2800" b="1">
              <a:latin typeface="Times New Roman"/>
              <a:cs typeface="Times New Roman"/>
            </a:endParaRPr>
          </a:p>
          <a:p>
            <a:pPr lvl="2" algn="just">
              <a:defRPr/>
            </a:pPr>
            <a:r>
              <a:rPr lang="en-US" sz="2800">
                <a:latin typeface="Times New Roman"/>
                <a:cs typeface="Times New Roman"/>
              </a:rPr>
              <a:t>it </a:t>
            </a:r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simply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exists</a:t>
            </a:r>
            <a:r>
              <a:rPr lang="en-US" sz="2800">
                <a:latin typeface="Times New Roman"/>
                <a:cs typeface="Times New Roman"/>
              </a:rPr>
              <a:t> and has </a:t>
            </a:r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no significance </a:t>
            </a:r>
            <a:r>
              <a:rPr lang="en-US" sz="2800">
                <a:latin typeface="Times New Roman"/>
                <a:cs typeface="Times New Roman"/>
              </a:rPr>
              <a:t>beyond its existence</a:t>
            </a:r>
            <a:endParaRPr lang="en-US" sz="2800">
              <a:latin typeface="Times New Roman"/>
              <a:cs typeface="Times New Roman"/>
            </a:endParaRPr>
          </a:p>
          <a:p>
            <a:pPr lvl="2" algn="just">
              <a:defRPr/>
            </a:pPr>
            <a:r>
              <a:rPr lang="en-US" sz="2800">
                <a:latin typeface="Times New Roman"/>
                <a:cs typeface="Times New Roman"/>
              </a:rPr>
              <a:t>It can exist in </a:t>
            </a:r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any form</a:t>
            </a:r>
            <a:r>
              <a:rPr lang="en-US" sz="2800">
                <a:latin typeface="Times New Roman"/>
                <a:cs typeface="Times New Roman"/>
              </a:rPr>
              <a:t>, </a:t>
            </a:r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usable</a:t>
            </a:r>
            <a:r>
              <a:rPr lang="en-US" sz="2800">
                <a:latin typeface="Times New Roman"/>
                <a:cs typeface="Times New Roman"/>
              </a:rPr>
              <a:t> or </a:t>
            </a:r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endParaRPr lang="en-US" sz="28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2" algn="just">
              <a:defRPr/>
            </a:pPr>
            <a:r>
              <a:rPr lang="en-US" sz="2800">
                <a:latin typeface="Times New Roman"/>
                <a:cs typeface="Times New Roman"/>
              </a:rPr>
              <a:t>It does </a:t>
            </a:r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not have meaning  </a:t>
            </a:r>
            <a:r>
              <a:rPr lang="en-US" sz="2800">
                <a:latin typeface="Times New Roman"/>
                <a:cs typeface="Times New Roman"/>
              </a:rPr>
              <a:t>by itself</a:t>
            </a:r>
            <a:endParaRPr lang="en-US" sz="2800">
              <a:latin typeface="Times New Roman"/>
              <a:cs typeface="Times New Roman"/>
            </a:endParaRPr>
          </a:p>
          <a:p>
            <a:pPr lvl="2" algn="just">
              <a:defRPr/>
            </a:pPr>
            <a:r>
              <a:rPr lang="en-US" sz="2800">
                <a:latin typeface="Times New Roman"/>
                <a:cs typeface="Times New Roman"/>
              </a:rPr>
              <a:t>A spreadsheet generally starts out by holding data</a:t>
            </a:r>
            <a:endParaRPr lang="en-US" sz="2800">
              <a:latin typeface="Times New Roman"/>
              <a:cs typeface="Times New Roman"/>
            </a:endParaRPr>
          </a:p>
          <a:p>
            <a:pPr lvl="1" algn="just">
              <a:buFont typeface="Arial"/>
              <a:buChar char="•"/>
              <a:defRPr/>
            </a:pPr>
            <a:r>
              <a:rPr lang="en-US" sz="2800" b="1">
                <a:solidFill>
                  <a:srgbClr val="FF0000"/>
                </a:solidFill>
                <a:latin typeface="Times New Roman"/>
                <a:cs typeface="Times New Roman"/>
              </a:rPr>
              <a:t>Information</a:t>
            </a:r>
            <a:endParaRPr lang="en-US" sz="2800" b="1">
              <a:latin typeface="Times New Roman"/>
              <a:cs typeface="Times New Roman"/>
            </a:endParaRPr>
          </a:p>
          <a:p>
            <a:pPr marL="793750" lvl="2" indent="-104775" algn="just">
              <a:buFont typeface="Arial"/>
              <a:buChar char="•"/>
              <a:defRPr/>
            </a:pPr>
            <a:r>
              <a:rPr lang="en-US" sz="2800">
                <a:latin typeface="Times New Roman"/>
                <a:cs typeface="Times New Roman"/>
              </a:rPr>
              <a:t>Is data that has been given meaning by way of </a:t>
            </a:r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relational connection</a:t>
            </a:r>
            <a:endParaRPr lang="en-US" sz="28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93750" lvl="2" indent="-104775" algn="just">
              <a:buFont typeface="Arial"/>
              <a:buChar char="•"/>
              <a:defRPr/>
            </a:pPr>
            <a:r>
              <a:rPr lang="en-US" sz="2800">
                <a:latin typeface="Times New Roman"/>
                <a:cs typeface="Times New Roman"/>
              </a:rPr>
              <a:t>This "</a:t>
            </a:r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meaning</a:t>
            </a:r>
            <a:r>
              <a:rPr lang="en-US" sz="2800">
                <a:latin typeface="Times New Roman"/>
                <a:cs typeface="Times New Roman"/>
              </a:rPr>
              <a:t>" can be useful, but does not have to be</a:t>
            </a:r>
            <a:endParaRPr lang="en-US" sz="2800">
              <a:latin typeface="Times New Roman"/>
              <a:cs typeface="Times New Roman"/>
            </a:endParaRPr>
          </a:p>
          <a:p>
            <a:pPr marL="793750" lvl="2" indent="-104775" algn="just">
              <a:buFont typeface="Arial"/>
              <a:buChar char="•"/>
              <a:defRPr/>
            </a:pPr>
            <a:r>
              <a:rPr lang="en-US" sz="2800">
                <a:latin typeface="Times New Roman"/>
                <a:cs typeface="Times New Roman"/>
              </a:rPr>
              <a:t>A </a:t>
            </a:r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relational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database</a:t>
            </a:r>
            <a:r>
              <a:rPr lang="en-US" sz="2800">
                <a:latin typeface="Times New Roman"/>
                <a:cs typeface="Times New Roman"/>
              </a:rPr>
              <a:t> makes information from the data stored within it</a:t>
            </a:r>
            <a:endParaRPr lang="en-US" sz="2800">
              <a:latin typeface="Times New Roman"/>
              <a:cs typeface="Times New Roman"/>
            </a:endParaRPr>
          </a:p>
          <a:p>
            <a:pPr marL="593725" lvl="2" indent="0" algn="just">
              <a:buNone/>
              <a:defRPr/>
            </a:pPr>
            <a:endParaRPr lang="en-US" sz="2800">
              <a:latin typeface="Times New Roman"/>
              <a:cs typeface="Times New Roman"/>
            </a:endParaRPr>
          </a:p>
          <a:p>
            <a:pPr algn="just">
              <a:defRPr/>
            </a:pPr>
            <a:endParaRPr lang="en-GB"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 bwMode="auto">
          <a:xfrm>
            <a:off x="346710" y="508000"/>
            <a:ext cx="8340090" cy="5852160"/>
          </a:xfrm>
        </p:spPr>
        <p:txBody>
          <a:bodyPr/>
          <a:p>
            <a:pPr algn="just">
              <a:defRPr/>
            </a:pPr>
            <a:r>
              <a:rPr lang="en-US" sz="2800" b="1">
                <a:solidFill>
                  <a:srgbClr val="FF0000"/>
                </a:solidFill>
                <a:latin typeface="Times New Roman"/>
                <a:cs typeface="Times New Roman"/>
              </a:rPr>
              <a:t>Knowledge</a:t>
            </a:r>
            <a:endParaRPr lang="en-US" sz="2800" b="1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GB" sz="2800" b="1">
                <a:latin typeface="Times New Roman"/>
                <a:cs typeface="Times New Roman"/>
              </a:rPr>
              <a:t>Knowledge </a:t>
            </a:r>
            <a:r>
              <a:rPr lang="en-GB" sz="2800">
                <a:latin typeface="Times New Roman"/>
                <a:cs typeface="Times New Roman"/>
              </a:rPr>
              <a:t>includes </a:t>
            </a:r>
            <a:r>
              <a:rPr lang="en-GB" sz="2800" b="1">
                <a:latin typeface="Times New Roman"/>
                <a:cs typeface="Times New Roman"/>
              </a:rPr>
              <a:t>facts </a:t>
            </a:r>
            <a:r>
              <a:rPr lang="en-GB" sz="2800">
                <a:latin typeface="Times New Roman"/>
                <a:cs typeface="Times New Roman"/>
              </a:rPr>
              <a:t>about the </a:t>
            </a:r>
            <a:r>
              <a:rPr lang="en-GB" sz="2800" b="1">
                <a:solidFill>
                  <a:srgbClr val="FF0000"/>
                </a:solidFill>
                <a:latin typeface="Times New Roman"/>
                <a:cs typeface="Times New Roman"/>
              </a:rPr>
              <a:t>real world entities</a:t>
            </a:r>
            <a:r>
              <a:rPr lang="en-GB" sz="2800">
                <a:latin typeface="Times New Roman"/>
                <a:cs typeface="Times New Roman"/>
              </a:rPr>
              <a:t> and </a:t>
            </a:r>
            <a:r>
              <a:rPr lang="en-GB" sz="2800" b="1">
                <a:solidFill>
                  <a:srgbClr val="FF0000"/>
                </a:solidFill>
                <a:latin typeface="Times New Roman"/>
                <a:cs typeface="Times New Roman"/>
              </a:rPr>
              <a:t>the relationship</a:t>
            </a:r>
            <a:r>
              <a:rPr lang="en-GB" sz="2800">
                <a:latin typeface="Times New Roman"/>
                <a:cs typeface="Times New Roman"/>
              </a:rPr>
              <a:t> between them.</a:t>
            </a:r>
            <a:endParaRPr lang="en-GB" sz="2800"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sz="2800">
                <a:latin typeface="Times New Roman"/>
                <a:cs typeface="Times New Roman"/>
              </a:rPr>
              <a:t>It is an </a:t>
            </a:r>
            <a:r>
              <a:rPr sz="2800" b="1">
                <a:solidFill>
                  <a:srgbClr val="FF0000"/>
                </a:solidFill>
                <a:latin typeface="Times New Roman"/>
                <a:cs typeface="Times New Roman"/>
              </a:rPr>
              <a:t>Understanding </a:t>
            </a:r>
            <a:r>
              <a:rPr sz="2800" b="1">
                <a:solidFill>
                  <a:srgbClr val="0000FF"/>
                </a:solidFill>
                <a:latin typeface="Times New Roman"/>
                <a:cs typeface="Times New Roman"/>
              </a:rPr>
              <a:t>gained </a:t>
            </a:r>
            <a:r>
              <a:rPr sz="2800" b="1">
                <a:latin typeface="Times New Roman"/>
                <a:cs typeface="Times New Roman"/>
              </a:rPr>
              <a:t>through experience</a:t>
            </a:r>
            <a:r>
              <a:rPr lang="en-GB" sz="2800" b="1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sz="2800" b="1">
                <a:latin typeface="Times New Roman"/>
                <a:cs typeface="Times New Roman"/>
              </a:rPr>
              <a:t>familiarity </a:t>
            </a:r>
            <a:r>
              <a:rPr sz="2800">
                <a:latin typeface="Times New Roman"/>
                <a:cs typeface="Times New Roman"/>
              </a:rPr>
              <a:t>with the way to </a:t>
            </a:r>
            <a:r>
              <a:rPr sz="2800" b="1">
                <a:latin typeface="Times New Roman"/>
                <a:cs typeface="Times New Roman"/>
              </a:rPr>
              <a:t>perform a task</a:t>
            </a:r>
            <a:endParaRPr sz="2800" b="1"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sz="2800" b="1">
                <a:solidFill>
                  <a:srgbClr val="0000FF"/>
                </a:solidFill>
                <a:latin typeface="Times New Roman"/>
                <a:cs typeface="Times New Roman"/>
              </a:rPr>
              <a:t>an accumulation of facts</a:t>
            </a:r>
            <a:r>
              <a:rPr sz="2800">
                <a:latin typeface="Times New Roman"/>
                <a:cs typeface="Times New Roman"/>
              </a:rPr>
              <a:t>, </a:t>
            </a:r>
            <a:r>
              <a:rPr sz="2800" b="1">
                <a:latin typeface="Times New Roman"/>
                <a:cs typeface="Times New Roman"/>
              </a:rPr>
              <a:t>procedural rules</a:t>
            </a:r>
            <a:r>
              <a:rPr sz="2800">
                <a:latin typeface="Times New Roman"/>
                <a:cs typeface="Times New Roman"/>
              </a:rPr>
              <a:t>, or </a:t>
            </a:r>
            <a:r>
              <a:rPr sz="2800" b="1">
                <a:solidFill>
                  <a:srgbClr val="0000FF"/>
                </a:solidFill>
                <a:latin typeface="Times New Roman"/>
                <a:cs typeface="Times New Roman"/>
              </a:rPr>
              <a:t>heuristics</a:t>
            </a:r>
            <a:endParaRPr sz="28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sz="2800" b="1">
                <a:latin typeface="Times New Roman"/>
                <a:cs typeface="Times New Roman"/>
              </a:rPr>
              <a:t>Characteristics of Knowledge</a:t>
            </a:r>
            <a:r>
              <a:rPr sz="2800">
                <a:latin typeface="Times New Roman"/>
                <a:cs typeface="Times New Roman"/>
              </a:rPr>
              <a:t>: </a:t>
            </a:r>
            <a:endParaRPr sz="2800"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sz="2800">
                <a:latin typeface="Times New Roman"/>
                <a:cs typeface="Times New Roman"/>
              </a:rPr>
              <a:t>It is </a:t>
            </a:r>
            <a:r>
              <a:rPr sz="2800" b="1">
                <a:solidFill>
                  <a:srgbClr val="FF0000"/>
                </a:solidFill>
                <a:latin typeface="Times New Roman"/>
                <a:cs typeface="Times New Roman"/>
              </a:rPr>
              <a:t>voluminous </a:t>
            </a:r>
            <a:r>
              <a:rPr sz="2800">
                <a:latin typeface="Times New Roman"/>
                <a:cs typeface="Times New Roman"/>
              </a:rPr>
              <a:t>in nature and requires </a:t>
            </a:r>
            <a:r>
              <a:rPr sz="2800" b="1">
                <a:solidFill>
                  <a:srgbClr val="FF0000"/>
                </a:solidFill>
                <a:latin typeface="Times New Roman"/>
                <a:cs typeface="Times New Roman"/>
              </a:rPr>
              <a:t>proper structuring</a:t>
            </a:r>
            <a:r>
              <a:rPr sz="2800">
                <a:latin typeface="Times New Roman"/>
                <a:cs typeface="Times New Roman"/>
              </a:rPr>
              <a:t>. </a:t>
            </a:r>
            <a:endParaRPr sz="2800"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sz="2800">
                <a:latin typeface="Times New Roman"/>
                <a:cs typeface="Times New Roman"/>
              </a:rPr>
              <a:t>It may be </a:t>
            </a:r>
            <a:r>
              <a:rPr sz="2800" b="1">
                <a:latin typeface="Times New Roman"/>
                <a:cs typeface="Times New Roman"/>
              </a:rPr>
              <a:t>incomplete </a:t>
            </a:r>
            <a:r>
              <a:rPr sz="2800">
                <a:latin typeface="Times New Roman"/>
                <a:cs typeface="Times New Roman"/>
              </a:rPr>
              <a:t>and </a:t>
            </a:r>
            <a:r>
              <a:rPr sz="2800" b="1">
                <a:latin typeface="Times New Roman"/>
                <a:cs typeface="Times New Roman"/>
              </a:rPr>
              <a:t>imprecise</a:t>
            </a:r>
            <a:r>
              <a:rPr sz="2800">
                <a:latin typeface="Times New Roman"/>
                <a:cs typeface="Times New Roman"/>
              </a:rPr>
              <a:t>. </a:t>
            </a:r>
            <a:endParaRPr sz="2800"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sz="2800">
                <a:latin typeface="Times New Roman"/>
                <a:cs typeface="Times New Roman"/>
              </a:rPr>
              <a:t>It may </a:t>
            </a:r>
            <a:r>
              <a:rPr sz="2800" b="1">
                <a:latin typeface="Times New Roman"/>
                <a:cs typeface="Times New Roman"/>
              </a:rPr>
              <a:t>keep on changing </a:t>
            </a:r>
            <a:r>
              <a:rPr sz="2800">
                <a:latin typeface="Times New Roman"/>
                <a:cs typeface="Times New Roman"/>
              </a:rPr>
              <a:t>(</a:t>
            </a:r>
            <a:r>
              <a:rPr sz="2800" b="1">
                <a:solidFill>
                  <a:srgbClr val="FF0000"/>
                </a:solidFill>
                <a:latin typeface="Times New Roman"/>
                <a:cs typeface="Times New Roman"/>
              </a:rPr>
              <a:t>dynamic</a:t>
            </a:r>
            <a:r>
              <a:rPr sz="2800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  <a:p>
            <a:pPr algn="l">
              <a:defRPr/>
            </a:pPr>
            <a:endParaRPr lang="en-GB" sz="2800">
              <a:latin typeface="Times New Roman"/>
              <a:cs typeface="Times New Roman"/>
            </a:endParaRPr>
          </a:p>
          <a:p>
            <a:pPr algn="l">
              <a:defRPr/>
            </a:pPr>
            <a:endParaRPr lang="en-GB"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389890" y="569595"/>
            <a:ext cx="8296910" cy="5642610"/>
          </a:xfrm>
        </p:spPr>
        <p:txBody>
          <a:bodyPr/>
          <a:p>
            <a:pPr algn="just">
              <a:defRPr/>
            </a:pPr>
            <a:r>
              <a:rPr lang="en-US" sz="2800" b="1">
                <a:solidFill>
                  <a:srgbClr val="FF0000"/>
                </a:solidFill>
                <a:latin typeface="Times New Roman"/>
                <a:cs typeface="Times New Roman"/>
              </a:rPr>
              <a:t>Understanding</a:t>
            </a:r>
            <a:endParaRPr lang="en-US" sz="2800" b="1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just">
              <a:buFont typeface="Wingdings"/>
              <a:buChar char="ü"/>
              <a:defRPr/>
            </a:pPr>
            <a:r>
              <a:rPr lang="en-US" sz="2800">
                <a:latin typeface="Times New Roman"/>
                <a:cs typeface="Times New Roman"/>
              </a:rPr>
              <a:t>is a </a:t>
            </a:r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true cognitive </a:t>
            </a:r>
            <a:r>
              <a:rPr lang="en-US" sz="2800">
                <a:latin typeface="Times New Roman"/>
                <a:cs typeface="Times New Roman"/>
              </a:rPr>
              <a:t>and </a:t>
            </a:r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analytical</a:t>
            </a:r>
            <a:r>
              <a:rPr lang="en-US" sz="2800">
                <a:latin typeface="Times New Roman"/>
                <a:cs typeface="Times New Roman"/>
              </a:rPr>
              <a:t> ability</a:t>
            </a:r>
            <a:endParaRPr lang="en-US" sz="2800">
              <a:latin typeface="Times New Roman"/>
              <a:cs typeface="Times New Roman"/>
            </a:endParaRPr>
          </a:p>
          <a:p>
            <a:pPr algn="just">
              <a:buFont typeface="Wingdings"/>
              <a:buChar char="ü"/>
              <a:defRPr/>
            </a:pPr>
            <a:r>
              <a:rPr lang="en-US" sz="2800">
                <a:latin typeface="Times New Roman"/>
                <a:cs typeface="Times New Roman"/>
              </a:rPr>
              <a:t>Understanding is an </a:t>
            </a:r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interpolative</a:t>
            </a:r>
            <a:r>
              <a:rPr lang="en-GB" sz="280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estimate the value</a:t>
            </a:r>
            <a:r>
              <a:rPr lang="en-US" sz="2800">
                <a:latin typeface="Times New Roman"/>
                <a:cs typeface="Times New Roman"/>
              </a:rPr>
              <a:t> and </a:t>
            </a:r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probabilistic</a:t>
            </a:r>
            <a:r>
              <a:rPr lang="en-US" sz="2800">
                <a:latin typeface="Times New Roman"/>
                <a:cs typeface="Times New Roman"/>
              </a:rPr>
              <a:t> process</a:t>
            </a:r>
            <a:endParaRPr lang="en-US" sz="2800">
              <a:latin typeface="Times New Roman"/>
              <a:cs typeface="Times New Roman"/>
            </a:endParaRPr>
          </a:p>
          <a:p>
            <a:pPr algn="just">
              <a:buFont typeface="Wingdings"/>
              <a:buChar char="ü"/>
              <a:defRPr/>
            </a:pPr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Synthesize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lang="en-US" sz="2800" b="1">
                <a:latin typeface="Times New Roman"/>
                <a:cs typeface="Times New Roman"/>
              </a:rPr>
              <a:t> knowledge </a:t>
            </a:r>
            <a:r>
              <a:rPr lang="en-US" sz="2800">
                <a:latin typeface="Times New Roman"/>
                <a:cs typeface="Times New Roman"/>
              </a:rPr>
              <a:t>from the </a:t>
            </a:r>
            <a:r>
              <a:rPr lang="en-US" sz="2800">
                <a:solidFill>
                  <a:srgbClr val="FF0000"/>
                </a:solidFill>
                <a:latin typeface="Times New Roman"/>
                <a:cs typeface="Times New Roman"/>
              </a:rPr>
              <a:t>previously</a:t>
            </a:r>
            <a:r>
              <a:rPr lang="en-US" sz="2800">
                <a:latin typeface="Times New Roman"/>
                <a:cs typeface="Times New Roman"/>
              </a:rPr>
              <a:t> held knowledg</a:t>
            </a:r>
            <a:r>
              <a:rPr lang="en-GB" sz="280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algn="just">
              <a:defRPr/>
            </a:pPr>
            <a:endParaRPr lang="en-GB"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151765" y="351155"/>
            <a:ext cx="8727440" cy="5668645"/>
          </a:xfrm>
        </p:spPr>
        <p:txBody>
          <a:bodyPr/>
          <a:p>
            <a:pPr marL="457200" marR="0" lvl="1" indent="0" algn="just" defTabSz="914400">
              <a:lnSpc>
                <a:spcPct val="150000"/>
              </a:lnSpc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800" b="1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Wisdom</a:t>
            </a:r>
            <a:endParaRPr lang="en-US" sz="2800" b="1" i="1">
              <a:ln>
                <a:noFill/>
              </a:ln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42950" marR="0" lvl="1" indent="-285750" algn="just" defTabSz="914400">
              <a:lnSpc>
                <a:spcPct val="100000"/>
              </a:lnSpc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Is  an </a:t>
            </a:r>
            <a:r>
              <a:rPr lang="en-US" sz="2800" b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extrapolative 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and non-deterministic, </a:t>
            </a:r>
            <a:r>
              <a:rPr lang="en-US" sz="2800" b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non probabilistic process</a:t>
            </a:r>
            <a:endParaRPr lang="en-US" sz="2800" b="1">
              <a:ln>
                <a:noFill/>
              </a:ln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42950" marR="0" lvl="1" indent="-285750" algn="just" defTabSz="914400">
              <a:lnSpc>
                <a:spcPct val="100000"/>
              </a:lnSpc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It calls upon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all the previous levels 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of consciousness, and specifically upon special types of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human programming 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(moral, ethical codes, etc.).</a:t>
            </a:r>
            <a:endParaRPr lang="en-US" sz="2800">
              <a:ln>
                <a:noFill/>
              </a:ln>
              <a:latin typeface="Times New Roman"/>
              <a:cs typeface="Times New Roman"/>
            </a:endParaRPr>
          </a:p>
          <a:p>
            <a:pPr marL="742950" marR="0" lvl="1" indent="-285750" algn="just" defTabSz="914400">
              <a:lnSpc>
                <a:spcPct val="100000"/>
              </a:lnSpc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Most people believe that computers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do not have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, and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will never 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have the ability to posses wisdom.</a:t>
            </a:r>
            <a:endParaRPr lang="en-US" sz="2800">
              <a:ln>
                <a:noFill/>
              </a:ln>
              <a:latin typeface="Times New Roman"/>
              <a:cs typeface="Times New Roman"/>
            </a:endParaRPr>
          </a:p>
          <a:p>
            <a:pPr marL="742950" marR="0" lvl="1" indent="-285750" algn="just" defTabSz="914400">
              <a:lnSpc>
                <a:spcPct val="100000"/>
              </a:lnSpc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The following diagram represents the transitions from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, to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information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, to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knowledge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, and finally to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wisdom. It is called as knowledge hierarchy</a:t>
            </a:r>
            <a:endParaRPr lang="en-US" sz="2800" b="0" i="1" u="none" strike="noStrike" cap="none" spc="0">
              <a:ln>
                <a:noFill/>
              </a:ln>
              <a:solidFill>
                <a:srgbClr val="FF0000"/>
              </a:solidFill>
              <a:latin typeface="Times New Roman"/>
              <a:ea typeface="+mn-ea"/>
              <a:cs typeface="Times New Roman"/>
            </a:endParaRPr>
          </a:p>
          <a:p>
            <a:pPr marL="1143000" marR="0" lvl="2" indent="-2286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v"/>
              <a:defRPr/>
            </a:pPr>
            <a:endParaRPr lang="en-US" sz="26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algn="just">
              <a:defRPr/>
            </a:pPr>
            <a:endParaRPr lang="en-US" sz="26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2" descr="D:\Courses\Managment Information System\Course Outline and PPT\For Chapter One\Data, Information, Knowledge, &amp; Wisdom_files\dikw1.gif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09600" y="1752599"/>
            <a:ext cx="758840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11B34E0-0EED-4C60-ABF9-7E80A3202851}" type="datetime1">
              <a:rPr lang="en-US"/>
              <a:t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AI/CSE 3206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191000" y="838200"/>
            <a:ext cx="3886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Bell MT"/>
              </a:rPr>
              <a:t>Knowledge Hierarchy</a:t>
            </a:r>
            <a:endParaRPr lang="en-US">
              <a:solidFill>
                <a:schemeClr val="tx1"/>
              </a:solidFill>
              <a:latin typeface="Bell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5584F51-559D-448B-9383-0D3801F2B0CC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114300" y="245745"/>
            <a:ext cx="8821420" cy="6329044"/>
          </a:xfrm>
        </p:spPr>
        <p:txBody>
          <a:bodyPr/>
          <a:p>
            <a:pPr marL="0" marR="0" lvl="0" indent="0" algn="just" defTabSz="914400">
              <a:lnSpc>
                <a:spcPct val="100000"/>
              </a:lnSpc>
              <a:spcAft>
                <a:spcPts val="0"/>
              </a:spcAft>
              <a:buClrTx/>
              <a:buSzTx/>
              <a:buFont typeface="Arial"/>
              <a:buNone/>
              <a:defRPr/>
            </a:pPr>
            <a:endParaRPr lang="en-US" sz="2800">
              <a:ln>
                <a:noFill/>
              </a:ln>
              <a:latin typeface="Times New Roman"/>
              <a:cs typeface="Times New Roman"/>
            </a:endParaRPr>
          </a:p>
          <a:p>
            <a:pPr marL="0" marR="0" lvl="0" indent="0" algn="just" defTabSz="914400">
              <a:lnSpc>
                <a:spcPct val="100000"/>
              </a:lnSpc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The</a:t>
            </a:r>
            <a:r>
              <a:rPr lang="en-US" sz="2800" b="1">
                <a:ln>
                  <a:noFill/>
                </a:ln>
                <a:latin typeface="Times New Roman"/>
                <a:cs typeface="Times New Roman"/>
              </a:rPr>
              <a:t> first four 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categories relate to the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past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.</a:t>
            </a:r>
            <a:endParaRPr lang="en-US" sz="28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marR="0" lvl="0" indent="-342900" algn="just" defTabSz="914400">
              <a:lnSpc>
                <a:spcPct val="100000"/>
              </a:lnSpc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Only the fifth category,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wisdom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, deals with the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future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 because it incorporates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vision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 and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design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.</a:t>
            </a:r>
            <a:endParaRPr lang="en-US" sz="28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42950" marR="0" lvl="1" indent="-285750" algn="just" defTabSz="914400">
              <a:lnSpc>
                <a:spcPct val="100000"/>
              </a:lnSpc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With wisdom, people can create the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future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 rather than just grasp the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present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 and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past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.</a:t>
            </a:r>
            <a:endParaRPr lang="en-US" sz="28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42950" marR="0" lvl="1" indent="-285750" algn="just" defTabSz="914400">
              <a:lnSpc>
                <a:spcPct val="100000"/>
              </a:lnSpc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But achieving wisdom isn't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easy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.</a:t>
            </a:r>
            <a:endParaRPr lang="en-US" sz="28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42950" marR="0" lvl="1" indent="-285750" algn="just" defTabSz="914400">
              <a:lnSpc>
                <a:spcPct val="100000"/>
              </a:lnSpc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People must move successively through the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other categories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.</a:t>
            </a:r>
            <a:endParaRPr lang="en-US" sz="28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42950" marR="0" lvl="1" indent="-285750" algn="just" defTabSz="914400">
              <a:lnSpc>
                <a:spcPct val="100000"/>
              </a:lnSpc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The most important is, it is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very hard </a:t>
            </a:r>
            <a:r>
              <a:rPr lang="en-US" sz="2800">
                <a:ln>
                  <a:noFill/>
                </a:ln>
                <a:latin typeface="Times New Roman"/>
                <a:cs typeface="Times New Roman"/>
              </a:rPr>
              <a:t>to represent wisdom with a </a:t>
            </a:r>
            <a:r>
              <a:rPr lang="en-US" sz="2800" i="1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computer system</a:t>
            </a:r>
            <a:endParaRPr lang="en-US" sz="28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endParaRPr lang="en-GB"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Arial"/>
        <a:cs typeface="Arial"/>
      </a:majorFont>
      <a:minorFont>
        <a:latin typeface="Perpetua"/>
        <a:ea typeface="Arial"/>
        <a:cs typeface="Arial"/>
      </a:minorFont>
    </a:fontScheme>
    <a:fmtScheme name="Equity">
      <a:fillStyleLst>
        <a:solidFill>
          <a:schemeClr val="phClr"/>
        </a:solidFill>
        <a:blipFill>
          <a:blip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algn="ctr" flip="none" sx="70000" sy="70000" tx="0" ty="0"/>
        </a:blipFill>
        <a:blipFill>
          <a:blip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algn="ctr" flip="none" sx="65000" sy="65000" tx="0" ty="0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algn="tl" flip="none" sx="55000" sy="55000" tx="0" ty="0"/>
        </a:blip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0</Words>
  <Application>ONLYOFFICE/8.2.0.143</Application>
  <PresentationFormat>On-screen Show (4:3)</PresentationFormat>
  <Paragraphs>0</Paragraphs>
  <Slides>31</Slides>
  <Notes>31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AAU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</dc:title>
  <dc:creator>Kalkidan</dc:creator>
  <cp:lastModifiedBy/>
  <cp:revision>217</cp:revision>
  <dcterms:created xsi:type="dcterms:W3CDTF">2005-08-02T13:29:00Z</dcterms:created>
  <dcterms:modified xsi:type="dcterms:W3CDTF">2024-11-13T13:12:23Z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596B2B03592A40E09B020713055DAB55</vt:lpwstr>
  </property>
  <property fmtid="{D5CDD505-2E9C-101B-9397-08002B2CF9AE}" pid="3" name="KSOProductBuildVer">
    <vt:lpwstr>2057-11.2.0.11341</vt:lpwstr>
  </property>
</Properties>
</file>