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wmf" ContentType="image/x-wmf"/>
  <Default Extension="png" ContentType="image/pn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2">
  <p:sldMasterIdLst>
    <p:sldMasterId id="2147483648" r:id="rId1"/>
  </p:sldMasterIdLst>
  <p:notesMasterIdLst>
    <p:notesMasterId r:id="rId6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81813" cy="92964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4" d="100"/>
          <a:sy n="84" d="100"/>
        </p:scale>
        <p:origin x="216" y="9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notesMaster" Target="notesMasters/notesMaster1.xml"/><Relationship Id="rId66" Type="http://schemas.openxmlformats.org/officeDocument/2006/relationships/presProps" Target="presProps.xml" /><Relationship Id="rId67" Type="http://schemas.openxmlformats.org/officeDocument/2006/relationships/tableStyles" Target="tableStyles.xml" /><Relationship Id="rId6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pPr>
              <a:defRPr/>
            </a:pPr>
            <a:fld id="{9A399C5B-032D-4600-B520-FEF23E744E61}" type="datetimeFigureOut">
              <a:rPr lang="en-US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pPr>
              <a:defRPr/>
            </a:pPr>
            <a:fld id="{CEAF900A-D127-4761-9989-E5C9575D9FC0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E3D314-D951-3D1D-75A4-A92FDB0A6B7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10</a:t>
            </a:fld>
            <a:endParaRPr lang="en-US" sz="1200"/>
          </a:p>
        </p:txBody>
      </p:sp>
      <p:sp>
        <p:nvSpPr>
          <p:cNvPr id="91139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buNone/>
              <a:defRPr/>
            </a:pPr>
            <a:fld id="{9A0DB2DC-4C9A-4742-B13C-FB6460FD3503}" type="slidenum">
              <a:rPr lang="ar-SA" sz="1200">
                <a:cs typeface="Arial"/>
              </a:rPr>
              <a:t>11</a:t>
            </a:fld>
            <a:endParaRPr lang="ar-SA" sz="1200">
              <a:cs typeface="Arial"/>
            </a:endParaRPr>
          </a:p>
        </p:txBody>
      </p:sp>
      <p:sp>
        <p:nvSpPr>
          <p:cNvPr id="92163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1763FD-6D83-BAB8-14B2-B5F3605809D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DB5096-F63B-A277-ECC7-0821D553DA3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7F29CF-A437-2DE2-C31A-A35AF992B46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7BC426-AD11-A62E-37A4-F0C16AB78AA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6C43CA-CBA7-DCC3-244D-086D2BFEE4A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8AEC48-DEB6-3501-58B3-795ACF9742F9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E7FC69-2DE8-E4C7-064A-B64BAADAB4E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19</a:t>
            </a:fld>
            <a:endParaRPr lang="en-US" sz="1200"/>
          </a:p>
        </p:txBody>
      </p:sp>
      <p:sp>
        <p:nvSpPr>
          <p:cNvPr id="9318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spcBef>
                <a:spcPts val="0"/>
              </a:spcBef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2</a:t>
            </a:fld>
            <a:endParaRPr lang="en-US" sz="1200"/>
          </a:p>
        </p:txBody>
      </p:sp>
      <p:sp>
        <p:nvSpPr>
          <p:cNvPr id="66563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7B12C9-CD33-D718-DD0A-304470E41FCA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64E5CE-1E87-38F7-926E-E45A75B25B51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EB25DE-B73E-79EE-18DD-7AA4697F1DC0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8BB6FF-69E2-579C-6041-B51E8FAE02CF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E6E9CC-2562-B16A-D5D2-0BA295FD130E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D6D0A4-14DA-6C4E-6532-326704D712A2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83CA8A-D36A-0B44-A520-500C07E6E4A2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698FA-244C-FB75-D163-13706DA595B5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A2464C-9C1B-AAEA-920B-4A0C22EBED56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FBADE2-25C9-A755-22D3-948C5AB4A2B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3</a:t>
            </a:fld>
            <a:endParaRPr lang="en-US" sz="1200"/>
          </a:p>
        </p:txBody>
      </p:sp>
      <p:sp>
        <p:nvSpPr>
          <p:cNvPr id="6758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EF1C4D-800E-597C-E8A5-9B0B551EF2E6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52E436-A917-4CEE-2641-FAB540B6658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buNone/>
              <a:defRPr/>
            </a:pPr>
            <a:fld id="{9A0DB2DC-4C9A-4742-B13C-FB6460FD3503}" type="slidenum">
              <a:rPr lang="ar-SA" sz="1200">
                <a:cs typeface="Arial"/>
              </a:rPr>
              <a:t>32</a:t>
            </a:fld>
            <a:endParaRPr lang="ar-SA" sz="1200">
              <a:cs typeface="Arial"/>
            </a:endParaRPr>
          </a:p>
        </p:txBody>
      </p:sp>
      <p:sp>
        <p:nvSpPr>
          <p:cNvPr id="94211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F83ADD-9A83-FA8C-4553-A515D069B4A9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ABAC42-750E-E6DD-A3E7-2302A27F96BD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AF9F1F-1522-448E-9303-F41DC32744C9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  <p:sp>
        <p:nvSpPr>
          <p:cNvPr id="95236" name="Slide Number Placeholder 3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36</a:t>
            </a:fld>
            <a:endParaRPr lang="en-US" sz="1200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749C1F-C61D-642F-EC63-8BDE5091B2BC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38</a:t>
            </a:fld>
            <a:endParaRPr lang="en-US"/>
          </a:p>
        </p:txBody>
      </p:sp>
      <p:sp>
        <p:nvSpPr>
          <p:cNvPr id="7171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39</a:t>
            </a:fld>
            <a:endParaRPr lang="en-US"/>
          </a:p>
        </p:txBody>
      </p:sp>
      <p:sp>
        <p:nvSpPr>
          <p:cNvPr id="9219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10A71E-40B9-3D14-877C-374ECE79EAE5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1031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40</a:t>
            </a:fld>
            <a:endParaRPr lang="en-US"/>
          </a:p>
        </p:txBody>
      </p:sp>
      <p:sp>
        <p:nvSpPr>
          <p:cNvPr id="1126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1126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Rectangle 1031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41</a:t>
            </a:fld>
            <a:endParaRPr lang="en-US"/>
          </a:p>
        </p:txBody>
      </p:sp>
      <p:sp>
        <p:nvSpPr>
          <p:cNvPr id="13315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1031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42</a:t>
            </a:fld>
            <a:endParaRPr lang="en-US"/>
          </a:p>
        </p:txBody>
      </p:sp>
      <p:sp>
        <p:nvSpPr>
          <p:cNvPr id="15363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43</a:t>
            </a:fld>
            <a:endParaRPr lang="en-US"/>
          </a:p>
        </p:txBody>
      </p:sp>
      <p:sp>
        <p:nvSpPr>
          <p:cNvPr id="17411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44</a:t>
            </a:fld>
            <a:endParaRPr lang="en-US"/>
          </a:p>
        </p:txBody>
      </p:sp>
      <p:sp>
        <p:nvSpPr>
          <p:cNvPr id="19459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45</a:t>
            </a:fld>
            <a:endParaRPr lang="en-US"/>
          </a:p>
        </p:txBody>
      </p:sp>
      <p:sp>
        <p:nvSpPr>
          <p:cNvPr id="23555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46</a:t>
            </a:fld>
            <a:endParaRPr lang="en-US"/>
          </a:p>
        </p:txBody>
      </p:sp>
      <p:sp>
        <p:nvSpPr>
          <p:cNvPr id="2150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BB74E4-CCF0-D2C0-F603-54A7F9F44EFC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48</a:t>
            </a:fld>
            <a:endParaRPr lang="en-US"/>
          </a:p>
        </p:txBody>
      </p:sp>
      <p:sp>
        <p:nvSpPr>
          <p:cNvPr id="2662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49</a:t>
            </a:fld>
            <a:endParaRPr lang="en-US"/>
          </a:p>
        </p:txBody>
      </p:sp>
      <p:sp>
        <p:nvSpPr>
          <p:cNvPr id="28675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5</a:t>
            </a:fld>
            <a:endParaRPr lang="en-US" sz="1200"/>
          </a:p>
        </p:txBody>
      </p:sp>
      <p:sp>
        <p:nvSpPr>
          <p:cNvPr id="71683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3ABA28-C95C-7DCE-2F0A-E1391E631039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51</a:t>
            </a:fld>
            <a:endParaRPr lang="en-US"/>
          </a:p>
        </p:txBody>
      </p:sp>
      <p:sp>
        <p:nvSpPr>
          <p:cNvPr id="3174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spcBef>
                <a:spcPts val="0"/>
              </a:spcBef>
              <a:defRPr/>
            </a:pPr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52</a:t>
            </a:fld>
            <a:endParaRPr lang="en-US"/>
          </a:p>
        </p:txBody>
      </p:sp>
      <p:sp>
        <p:nvSpPr>
          <p:cNvPr id="33795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53</a:t>
            </a:fld>
            <a:endParaRPr lang="en-US"/>
          </a:p>
        </p:txBody>
      </p:sp>
      <p:sp>
        <p:nvSpPr>
          <p:cNvPr id="35843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CA8AD7-265F-EB79-AC06-F859DCE7DD54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55</a:t>
            </a:fld>
            <a:endParaRPr lang="en-US"/>
          </a:p>
        </p:txBody>
      </p:sp>
      <p:sp>
        <p:nvSpPr>
          <p:cNvPr id="39939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ts val="0"/>
              </a:spcBef>
              <a:defRPr/>
            </a:pPr>
            <a:fld id="{9A0DB2DC-4C9A-4742-B13C-FB6460FD3503}" type="slidenum">
              <a:rPr lang="en-US"/>
              <a:t>56</a:t>
            </a:fld>
            <a:endParaRPr lang="en-US"/>
          </a:p>
        </p:txBody>
      </p:sp>
      <p:sp>
        <p:nvSpPr>
          <p:cNvPr id="44035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1440" tIns="45720" rIns="91440" bIns="45720" anchor="t" anchorCtr="0"/>
          <a:lstStyle/>
          <a:p>
            <a:pPr lvl="0">
              <a:defRPr/>
            </a:pPr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BE943-AD42-3F5D-44C2-FC715B41C2CF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FA5DDA-413B-E94D-E5FE-866A5CFBBF27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1FBD69-50E9-4B9A-6158-F7051B96794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6</a:t>
            </a:fld>
            <a:endParaRPr lang="en-US" sz="1200"/>
          </a:p>
        </p:txBody>
      </p:sp>
      <p:sp>
        <p:nvSpPr>
          <p:cNvPr id="72707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80B5B7-C155-BABD-78A8-B1401994793F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12E0B8-8492-089D-6D65-CC445046DE2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199FEC-EA1F-131F-12BE-9377F67270D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8</a:t>
            </a:fld>
            <a:endParaRPr lang="en-US" sz="1200"/>
          </a:p>
        </p:txBody>
      </p:sp>
      <p:sp>
        <p:nvSpPr>
          <p:cNvPr id="89091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lstStyle/>
          <a:p>
            <a:pPr lvl="0" algn="r">
              <a:defRPr/>
            </a:pPr>
            <a:fld id="{9A0DB2DC-4C9A-4742-B13C-FB6460FD3503}" type="slidenum">
              <a:rPr lang="en-US" sz="1200"/>
              <a:t>9</a:t>
            </a:fld>
            <a:endParaRPr lang="en-US" sz="1200"/>
          </a:p>
        </p:txBody>
      </p:sp>
      <p:sp>
        <p:nvSpPr>
          <p:cNvPr id="90115" name="Rectangle 2"/>
          <p:cNvSpPr>
            <a:spLocks noChangeAspect="1" noGrp="1" noRot="1" noTextEdit="1"/>
          </p:cNvSpPr>
          <p:nvPr>
            <p:ph type="sldImg"/>
          </p:nvPr>
        </p:nvSpPr>
        <p:spPr bwMode="auto"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 bwMode="auto"/>
        <p:txBody>
          <a:bodyPr wrap="square" lIns="92446" tIns="46223" rIns="92446" bIns="46223" anchor="t" anchorCtr="0"/>
          <a:lstStyle/>
          <a:p>
            <a:pPr lvl="0"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26478" y="1553027"/>
            <a:ext cx="9144000" cy="1855303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  <a:latin typeface="Trebuchet M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991428"/>
            <a:ext cx="9144000" cy="1266370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>
        <p:nvSpPr>
          <p:cNvPr id="7" name="Slide Number Placeholder 5"/>
          <p:cNvSpPr txBox="1"/>
          <p:nvPr/>
        </p:nvSpPr>
        <p:spPr bwMode="auto">
          <a:xfrm>
            <a:off x="11210706" y="0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b="1">
                <a:solidFill>
                  <a:srgbClr val="0070C0"/>
                </a:solidFill>
              </a:rPr>
              <a:t>3</a:t>
            </a:r>
            <a:r>
              <a:rPr lang="en-US" sz="1800" b="1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095374"/>
            <a:ext cx="10515600" cy="5081587"/>
          </a:xfrm>
        </p:spPr>
        <p:txBody>
          <a:bodyPr>
            <a:normAutofit/>
          </a:bodyPr>
          <a:lstStyle>
            <a:lvl1pPr marL="228600" indent="-228600" algn="just">
              <a:buFont typeface="Wingdings"/>
              <a:buChar char="§"/>
              <a:defRPr sz="3200" b="1">
                <a:latin typeface="Trebuchet MS"/>
              </a:defRPr>
            </a:lvl1pPr>
            <a:lvl2pPr marL="685800" indent="-228600" algn="just">
              <a:buClr>
                <a:srgbClr val="0070C0"/>
              </a:buClr>
              <a:buSzPct val="60000"/>
              <a:buFont typeface="Wingdings"/>
              <a:buChar char=""/>
              <a:defRPr sz="2800" b="1">
                <a:solidFill>
                  <a:srgbClr val="0070C0"/>
                </a:solidFill>
              </a:defRPr>
            </a:lvl2pPr>
            <a:lvl3pPr algn="just">
              <a:defRPr sz="2400" b="1">
                <a:solidFill>
                  <a:srgbClr val="FF0000"/>
                </a:solidFill>
              </a:defRPr>
            </a:lvl3pPr>
            <a:lvl4pPr marL="1600200" indent="-228600" algn="just">
              <a:buClr>
                <a:schemeClr val="accent6">
                  <a:lumMod val="75000"/>
                </a:schemeClr>
              </a:buClr>
              <a:buSzPct val="60000"/>
              <a:buFont typeface="Trebuchet MS"/>
              <a:buChar char="»"/>
              <a:defRPr sz="2000" b="1">
                <a:solidFill>
                  <a:srgbClr val="7030A0"/>
                </a:solidFill>
              </a:defRPr>
            </a:lvl4pPr>
            <a:lvl5pPr algn="just">
              <a:defRPr sz="2000" b="1">
                <a:solidFill>
                  <a:srgbClr val="00B050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>
        <p:nvSpPr>
          <p:cNvPr id="7" name="Date Placeholder 7"/>
          <p:cNvSpPr txBox="1"/>
          <p:nvPr userDrawn="1"/>
        </p:nvSpPr>
        <p:spPr bwMode="auto">
          <a:xfrm>
            <a:off x="642256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1200" b="1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Cryptograph and Network Security </a:t>
            </a:r>
            <a:endParaRPr/>
          </a:p>
        </p:txBody>
      </p:sp>
      <p:sp>
        <p:nvSpPr>
          <p:cNvPr id="4" name="Slide Number Placeholder 5"/>
          <p:cNvSpPr txBox="1"/>
          <p:nvPr userDrawn="1"/>
        </p:nvSpPr>
        <p:spPr bwMode="auto">
          <a:xfrm>
            <a:off x="11219541" y="-9412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213188"/>
            <a:ext cx="5181599" cy="496377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213188"/>
            <a:ext cx="5181599" cy="4963773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>
        <p:nvSpPr>
          <p:cNvPr id="8" name="Slide Number Placeholder 5"/>
          <p:cNvSpPr txBox="1"/>
          <p:nvPr userDrawn="1"/>
        </p:nvSpPr>
        <p:spPr bwMode="auto">
          <a:xfrm>
            <a:off x="11219541" y="-9412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 bwMode="auto">
          <a:xfrm>
            <a:off x="11219541" y="-9412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Ch-3, Mathematical analysis</a:t>
            </a:r>
            <a:endParaRPr lang="en-US" sz="1000"/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 txBox="1"/>
          <p:nvPr userDrawn="1"/>
        </p:nvSpPr>
        <p:spPr bwMode="auto">
          <a:xfrm>
            <a:off x="11219541" y="-9412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3-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Ch-3, Mathematical analysis</a:t>
            </a:r>
            <a:endParaRPr lang="en-US" sz="1000"/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 txBox="1"/>
          <p:nvPr userDrawn="1"/>
        </p:nvSpPr>
        <p:spPr bwMode="auto">
          <a:xfrm>
            <a:off x="11219541" y="-9412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3-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49097"/>
            <a:ext cx="10515600" cy="98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092199"/>
            <a:ext cx="10515600" cy="508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/>
              <a:t>Design and Analysis of Algorithms</a:t>
            </a:r>
            <a:endParaRPr lang="en-US" sz="1200" b="1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/>
              <a:t>ASTU Dep. of CSE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63542" y="6356349"/>
            <a:ext cx="3690256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</a:defRPr>
            </a:lvl1pPr>
          </a:lstStyle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 useBgFill="1">
        <p:nvSpPr>
          <p:cNvPr id="10" name="Slide Number Placeholder 5"/>
          <p:cNvSpPr txBox="1"/>
          <p:nvPr/>
        </p:nvSpPr>
        <p:spPr bwMode="auto">
          <a:xfrm>
            <a:off x="11234056" y="0"/>
            <a:ext cx="812799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>‹#›</a:t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ctr" defTabSz="914400">
        <a:lnSpc>
          <a:spcPct val="90000"/>
        </a:lnSpc>
        <a:spcBef>
          <a:spcPts val="0"/>
        </a:spcBef>
        <a:buNone/>
        <a:defRPr sz="4400" b="1">
          <a:solidFill>
            <a:srgbClr val="0070C0"/>
          </a:solidFill>
          <a:latin typeface="Trebuchet MS"/>
          <a:ea typeface="+mj-ea"/>
          <a:cs typeface="+mj-cs"/>
        </a:defRPr>
      </a:lvl1pPr>
    </p:titleStyle>
    <p:bodyStyle>
      <a:lvl1pPr marL="228600" indent="-228600" algn="just" defTabSz="914400">
        <a:lnSpc>
          <a:spcPct val="90000"/>
        </a:lnSpc>
        <a:spcBef>
          <a:spcPts val="1000"/>
        </a:spcBef>
        <a:buFont typeface="Arial"/>
        <a:buChar char="•"/>
        <a:defRPr sz="3200" b="1">
          <a:solidFill>
            <a:schemeClr val="tx1"/>
          </a:solidFill>
          <a:latin typeface="Trebuchet MS"/>
          <a:ea typeface="+mn-ea"/>
          <a:cs typeface="+mn-cs"/>
        </a:defRPr>
      </a:lvl1pPr>
      <a:lvl2pPr marL="6858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3000" b="1">
          <a:solidFill>
            <a:srgbClr val="0070C0"/>
          </a:solidFill>
          <a:latin typeface="Trebuchet MS"/>
          <a:ea typeface="+mn-ea"/>
          <a:cs typeface="+mn-cs"/>
        </a:defRPr>
      </a:lvl2pPr>
      <a:lvl3pPr marL="11430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2800" b="1">
          <a:solidFill>
            <a:srgbClr val="FF0000"/>
          </a:solidFill>
          <a:latin typeface="Trebuchet MS"/>
          <a:ea typeface="+mn-ea"/>
          <a:cs typeface="+mn-cs"/>
        </a:defRPr>
      </a:lvl3pPr>
      <a:lvl4pPr marL="16002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2600" b="1">
          <a:solidFill>
            <a:srgbClr val="7030A0"/>
          </a:solidFill>
          <a:latin typeface="Trebuchet MS"/>
          <a:ea typeface="+mn-ea"/>
          <a:cs typeface="+mn-cs"/>
        </a:defRPr>
      </a:lvl4pPr>
      <a:lvl5pPr marL="20574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2400" b="1">
          <a:solidFill>
            <a:srgbClr val="00B050"/>
          </a:solidFill>
          <a:latin typeface="Trebuchet MS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3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6.png"/><Relationship Id="rId4" Type="http://schemas.openxmlformats.org/officeDocument/2006/relationships/image" Target="../media/image17.wmf"/><Relationship Id="rId5" Type="http://schemas.openxmlformats.org/officeDocument/2006/relationships/oleObject" Target="../embeddings/oleObject4.bin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8.png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 noGrp="1"/>
          </p:cNvSpPr>
          <p:nvPr>
            <p:ph type="ctrTitle"/>
          </p:nvPr>
        </p:nvSpPr>
        <p:spPr bwMode="auto">
          <a:xfrm>
            <a:off x="2209800" y="381000"/>
            <a:ext cx="7772400" cy="60960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r>
              <a:rPr lang="en-US" sz="4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  <a:t>Chapter 3</a:t>
            </a:r>
            <a:br>
              <a:rPr lang="en-US" sz="4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  <a:t>Solving problems by searching </a:t>
            </a:r>
            <a:b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b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b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b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br>
              <a:rPr lang="en-US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</a:br>
            <a:endParaRPr lang="en-US" sz="36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2286000" y="167640"/>
            <a:ext cx="7543800" cy="839470"/>
          </a:xfrm>
        </p:spPr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sz="4000">
                <a:latin typeface="Times New Roman"/>
              </a:rPr>
              <a:t>Search strategies</a:t>
            </a:r>
            <a:endParaRPr/>
          </a:p>
        </p:txBody>
      </p:sp>
      <p:sp>
        <p:nvSpPr>
          <p:cNvPr id="7782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341630" y="1287780"/>
            <a:ext cx="11527155" cy="496062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365125" indent="-255270" algn="just">
              <a:lnSpc>
                <a:spcPct val="90000"/>
              </a:lnSpc>
              <a:buFont typeface="Wingdings 2"/>
              <a:buChar char=""/>
              <a:defRPr/>
            </a:pPr>
            <a:r>
              <a:rPr sz="2600" b="0">
                <a:solidFill>
                  <a:srgbClr val="0000FF"/>
                </a:solidFill>
                <a:latin typeface="Times New Roman"/>
              </a:rPr>
              <a:t>A search strategy</a:t>
            </a:r>
            <a:r>
              <a:rPr sz="2600" b="0">
                <a:latin typeface="Times New Roman"/>
              </a:rPr>
              <a:t> is defined by picking the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order of node expansion</a:t>
            </a:r>
            <a:endParaRPr sz="2600" b="0">
              <a:latin typeface="Times New Roman"/>
            </a:endParaRPr>
          </a:p>
          <a:p>
            <a:pPr marL="365125" indent="-255270" algn="just">
              <a:lnSpc>
                <a:spcPct val="90000"/>
              </a:lnSpc>
              <a:buFont typeface="Wingdings 2"/>
              <a:buChar char=""/>
              <a:defRPr/>
            </a:pPr>
            <a:r>
              <a:rPr sz="2600" b="0">
                <a:latin typeface="Times New Roman"/>
              </a:rPr>
              <a:t>Strategies are </a:t>
            </a:r>
            <a:r>
              <a:rPr sz="2600">
                <a:latin typeface="Times New Roman"/>
              </a:rPr>
              <a:t>evaluated </a:t>
            </a:r>
            <a:r>
              <a:rPr sz="2600" b="0">
                <a:latin typeface="Times New Roman"/>
              </a:rPr>
              <a:t>along the following dimensions:</a:t>
            </a:r>
            <a:endParaRPr/>
          </a:p>
          <a:p>
            <a:pPr marL="621030" lvl="1" algn="just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>
                <a:solidFill>
                  <a:schemeClr val="accent2"/>
                </a:solidFill>
                <a:latin typeface="Times New Roman"/>
              </a:rPr>
              <a:t>completeness</a:t>
            </a:r>
            <a:r>
              <a:rPr sz="2600" b="0">
                <a:latin typeface="Times New Roman"/>
              </a:rPr>
              <a:t>: </a:t>
            </a:r>
            <a:r>
              <a:rPr sz="2600" b="0">
                <a:solidFill>
                  <a:srgbClr val="00B050"/>
                </a:solidFill>
                <a:latin typeface="Times New Roman"/>
              </a:rPr>
              <a:t>does it always</a:t>
            </a:r>
            <a:r>
              <a:rPr sz="2600" b="0">
                <a:latin typeface="Times New Roman"/>
              </a:rPr>
              <a:t> find a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solution if one exists</a:t>
            </a:r>
            <a:r>
              <a:rPr sz="2600" b="0">
                <a:latin typeface="Times New Roman"/>
              </a:rPr>
              <a:t>?</a:t>
            </a:r>
            <a:endParaRPr/>
          </a:p>
          <a:p>
            <a:pPr marL="621030" lvl="1" algn="just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>
                <a:solidFill>
                  <a:schemeClr val="accent2"/>
                </a:solidFill>
                <a:latin typeface="Times New Roman"/>
              </a:rPr>
              <a:t>time complexity</a:t>
            </a:r>
            <a:r>
              <a:rPr sz="2600" b="0">
                <a:latin typeface="Times New Roman"/>
              </a:rPr>
              <a:t>: number of nodes generated</a:t>
            </a:r>
            <a:endParaRPr/>
          </a:p>
          <a:p>
            <a:pPr marL="621030" lvl="1" algn="just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>
                <a:solidFill>
                  <a:schemeClr val="accent2"/>
                </a:solidFill>
                <a:latin typeface="Times New Roman"/>
              </a:rPr>
              <a:t>space complexity</a:t>
            </a:r>
            <a:r>
              <a:rPr sz="2600" b="0">
                <a:latin typeface="Times New Roman"/>
              </a:rPr>
              <a:t>: maximum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number of nodes</a:t>
            </a:r>
            <a:r>
              <a:rPr sz="2600" b="0">
                <a:latin typeface="Times New Roman"/>
              </a:rPr>
              <a:t> in memory</a:t>
            </a:r>
            <a:endParaRPr/>
          </a:p>
          <a:p>
            <a:pPr marL="621030" lvl="1" algn="just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>
                <a:solidFill>
                  <a:schemeClr val="accent2"/>
                </a:solidFill>
                <a:latin typeface="Times New Roman"/>
              </a:rPr>
              <a:t>optimality</a:t>
            </a:r>
            <a:r>
              <a:rPr sz="2600" b="0">
                <a:latin typeface="Times New Roman"/>
              </a:rPr>
              <a:t>: does it always find a least-cost solution?</a:t>
            </a:r>
            <a:endParaRPr/>
          </a:p>
          <a:p>
            <a:pPr marL="365125" indent="-255270">
              <a:lnSpc>
                <a:spcPct val="90000"/>
              </a:lnSpc>
              <a:buFont typeface="Wingdings 2"/>
              <a:buChar char=""/>
              <a:defRPr/>
            </a:pPr>
            <a:r>
              <a:rPr sz="2600" b="0">
                <a:latin typeface="Times New Roman"/>
              </a:rPr>
              <a:t>Time and space complexity are measured in terms of </a:t>
            </a:r>
            <a:endParaRPr sz="2600" b="0">
              <a:latin typeface="Times New Roman"/>
            </a:endParaRPr>
          </a:p>
          <a:p>
            <a:pPr marL="621030" lvl="1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 i="1">
                <a:latin typeface="Times New Roman"/>
              </a:rPr>
              <a:t>b:</a:t>
            </a:r>
            <a:r>
              <a:rPr sz="2600" b="0">
                <a:latin typeface="Times New Roman"/>
              </a:rPr>
              <a:t> maximum branching factor of the search tree</a:t>
            </a:r>
            <a:endParaRPr sz="2600" b="0">
              <a:latin typeface="Times New Roman"/>
            </a:endParaRPr>
          </a:p>
          <a:p>
            <a:pPr marL="621030" lvl="1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 i="1">
                <a:latin typeface="Times New Roman"/>
              </a:rPr>
              <a:t>d: </a:t>
            </a:r>
            <a:r>
              <a:rPr sz="2600" b="0">
                <a:latin typeface="Times New Roman"/>
              </a:rPr>
              <a:t>depth of the least-cost solution</a:t>
            </a:r>
            <a:endParaRPr sz="2600" b="0">
              <a:latin typeface="Times New Roman"/>
            </a:endParaRPr>
          </a:p>
          <a:p>
            <a:pPr marL="621030" lvl="1">
              <a:lnSpc>
                <a:spcPct val="90000"/>
              </a:lnSpc>
              <a:spcBef>
                <a:spcPts val="325"/>
              </a:spcBef>
              <a:buFont typeface="Wingdings 2"/>
              <a:buChar char=""/>
              <a:defRPr/>
            </a:pPr>
            <a:r>
              <a:rPr sz="2600" b="0" i="1">
                <a:latin typeface="Times New Roman"/>
              </a:rPr>
              <a:t>m</a:t>
            </a:r>
            <a:r>
              <a:rPr sz="2600" b="0">
                <a:latin typeface="Times New Roman"/>
              </a:rPr>
              <a:t>: maximum depth of the state space (may be </a:t>
            </a:r>
            <a:r>
              <a:rPr sz="2600" b="0">
                <a:latin typeface="Times New Roman"/>
                <a:cs typeface="Arial"/>
              </a:rPr>
              <a:t>∞</a:t>
            </a:r>
            <a:r>
              <a:rPr sz="2600" b="0">
                <a:latin typeface="Times New Roman"/>
              </a:rPr>
              <a:t>)</a:t>
            </a:r>
            <a:endParaRPr sz="2600" b="0">
              <a:latin typeface="Times New Roman"/>
            </a:endParaRPr>
          </a:p>
          <a:p>
            <a:pPr marL="365125" indent="-255270" algn="just">
              <a:lnSpc>
                <a:spcPct val="90000"/>
              </a:lnSpc>
              <a:buFont typeface="Wingdings 2"/>
              <a:buChar char=""/>
              <a:defRPr/>
            </a:pPr>
            <a:r>
              <a:rPr sz="2600" b="0">
                <a:latin typeface="Times New Roman"/>
              </a:rPr>
              <a:t>Generally, </a:t>
            </a:r>
            <a:r>
              <a:rPr sz="2600">
                <a:latin typeface="Times New Roman"/>
              </a:rPr>
              <a:t>searching strategies</a:t>
            </a:r>
            <a:r>
              <a:rPr sz="2600" b="0">
                <a:latin typeface="Times New Roman"/>
              </a:rPr>
              <a:t> can be classified in to two as </a:t>
            </a:r>
            <a:r>
              <a:rPr sz="2600" b="0">
                <a:solidFill>
                  <a:schemeClr val="accent2"/>
                </a:solidFill>
                <a:latin typeface="Times New Roman"/>
              </a:rPr>
              <a:t>uninformed</a:t>
            </a:r>
            <a:r>
              <a:rPr sz="2600" b="0">
                <a:latin typeface="Times New Roman"/>
              </a:rPr>
              <a:t> and </a:t>
            </a:r>
            <a:r>
              <a:rPr sz="2600" b="0">
                <a:solidFill>
                  <a:schemeClr val="accent2"/>
                </a:solidFill>
                <a:latin typeface="Times New Roman"/>
              </a:rPr>
              <a:t>informed</a:t>
            </a:r>
            <a:r>
              <a:rPr sz="2600" b="0">
                <a:latin typeface="Times New Roman"/>
              </a:rPr>
              <a:t> search strategies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222375" y="297815"/>
            <a:ext cx="9834245" cy="60134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  <a:t>Uninformed search (blind search) strategies</a:t>
            </a:r>
            <a:endParaRPr/>
          </a:p>
        </p:txBody>
      </p:sp>
      <p:sp>
        <p:nvSpPr>
          <p:cNvPr id="41986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275590" y="1128395"/>
            <a:ext cx="11696700" cy="541528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81000" marR="0" lvl="0" indent="-3810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Char char=""/>
              <a:defRPr/>
            </a:pPr>
            <a:r>
              <a:rPr lang="en-US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Uninformed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US" sz="25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search strategies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use only the 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information available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in the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problem definition</a:t>
            </a:r>
            <a:r>
              <a:rPr lang="en-GB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81000" marR="0" lvl="0" indent="-3810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Char char="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They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have no information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about the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number of steps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or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the path cost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from the 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current state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to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the goal</a:t>
            </a:r>
            <a:r>
              <a:rPr lang="en-GB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81000" marR="0" lvl="0" indent="-3810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Char char="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They can 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distinguish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the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goal state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from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other states</a:t>
            </a:r>
            <a:endParaRPr/>
          </a:p>
          <a:p>
            <a:pPr marL="381000" marR="0" lvl="0" indent="-3810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Char char="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They are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still important 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because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there are problems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with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 no additional information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</a:t>
            </a:r>
            <a:endParaRPr/>
          </a:p>
          <a:p>
            <a:pPr marL="381000" marR="0" lvl="0" indent="-3810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Char char=""/>
              <a:defRPr/>
            </a:pPr>
            <a:r>
              <a:rPr lang="en-US" sz="2500" b="1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Six kinds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of such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search strategies</a:t>
            </a:r>
            <a:r>
              <a:rPr lang="en-US" sz="25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will be discussed and each depends on the order of expansion of successor nodes.</a:t>
            </a:r>
            <a:endParaRPr/>
          </a:p>
          <a:p>
            <a:pPr marL="1219200" marR="0" lvl="2" indent="-3048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3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Breadth-first search</a:t>
            </a:r>
            <a:endParaRPr/>
          </a:p>
          <a:p>
            <a:pPr marL="1219200" marR="0" lvl="2" indent="-3048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3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Uniform-cost search</a:t>
            </a:r>
            <a:endParaRPr/>
          </a:p>
          <a:p>
            <a:pPr marL="1219200" marR="0" lvl="2" indent="-3048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3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Depth-first search</a:t>
            </a:r>
            <a:endParaRPr/>
          </a:p>
          <a:p>
            <a:pPr marL="1219200" marR="0" lvl="2" indent="-3048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3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Depth-limited search</a:t>
            </a:r>
            <a:endParaRPr/>
          </a:p>
          <a:p>
            <a:pPr marL="1219200" marR="0" lvl="2" indent="-3048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3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Iterative deepening search</a:t>
            </a:r>
            <a:endParaRPr/>
          </a:p>
          <a:p>
            <a:pPr marL="1219200" marR="0" lvl="2" indent="-304800" algn="just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3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Bidirectional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1" name="Rectangle 1026"/>
          <p:cNvSpPr>
            <a:spLocks noChangeArrowheads="1" noGrp="1"/>
          </p:cNvSpPr>
          <p:nvPr>
            <p:ph type="title"/>
          </p:nvPr>
        </p:nvSpPr>
        <p:spPr bwMode="auto">
          <a:xfrm>
            <a:off x="1877060" y="304800"/>
            <a:ext cx="8181340" cy="521335"/>
          </a:xfrm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Generating action sequences- search trees</a:t>
            </a:r>
            <a:endParaRPr/>
          </a:p>
        </p:txBody>
      </p:sp>
      <p:sp>
        <p:nvSpPr>
          <p:cNvPr id="12292" name="Rectangle 1027"/>
          <p:cNvSpPr>
            <a:spLocks noChangeArrowheads="1" noGrp="1"/>
          </p:cNvSpPr>
          <p:nvPr>
            <p:ph type="body" idx="1"/>
          </p:nvPr>
        </p:nvSpPr>
        <p:spPr bwMode="auto">
          <a:xfrm>
            <a:off x="298450" y="1352550"/>
            <a:ext cx="11787505" cy="459867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Leaf Node: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is a </a:t>
            </a:r>
            <a:r>
              <a:rPr lang="en-US" sz="26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Times New Roman"/>
              </a:rPr>
              <a:t>node without successors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( or children).</a:t>
            </a:r>
            <a:endParaRPr/>
          </a:p>
          <a:p>
            <a:pPr marL="342900" marR="0" lvl="0" indent="-342900" algn="just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Depth (d):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 of a node is the </a:t>
            </a:r>
            <a:r>
              <a:rPr lang="en-US" sz="26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Times New Roman"/>
              </a:rPr>
              <a:t>number of actions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required </a:t>
            </a: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to reach it 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from the </a:t>
            </a:r>
            <a:r>
              <a:rPr lang="en-US" sz="26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Times New Roman"/>
              </a:rPr>
              <a:t>initial state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</a:t>
            </a:r>
            <a:endParaRPr/>
          </a:p>
          <a:p>
            <a:pPr marL="342900" marR="0" lvl="0" indent="-342900" algn="just" defTabSz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GB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Frontier </a:t>
            </a:r>
            <a:r>
              <a:rPr lang="en-GB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or</a:t>
            </a:r>
            <a:r>
              <a:rPr lang="en-GB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Fringe Nodes</a:t>
            </a:r>
            <a:r>
              <a:rPr lang="en-GB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: are the </a:t>
            </a:r>
            <a:r>
              <a:rPr lang="en-GB" sz="2600" b="1" i="0" u="none" strike="noStrike" cap="none" spc="0">
                <a:ln>
                  <a:noFill/>
                </a:ln>
                <a:solidFill>
                  <a:srgbClr val="00B0F0"/>
                </a:solidFill>
                <a:latin typeface="Times New Roman"/>
                <a:ea typeface="+mn-ea"/>
                <a:cs typeface="Times New Roman"/>
              </a:rPr>
              <a:t>collection of nodes</a:t>
            </a:r>
            <a:r>
              <a:rPr lang="en-GB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that are </a:t>
            </a:r>
            <a:r>
              <a:rPr lang="en-GB" sz="26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waiting to be expanded</a:t>
            </a:r>
            <a:r>
              <a:rPr lang="en-GB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</a:t>
            </a:r>
            <a:endParaRPr/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Path cost: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of a node is the </a:t>
            </a: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total cost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</a:t>
            </a: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leading 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to </a:t>
            </a:r>
            <a:r>
              <a:rPr lang="en-US" sz="26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this node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.</a:t>
            </a:r>
            <a:endParaRPr/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Branch Factor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(</a:t>
            </a:r>
            <a:r>
              <a:rPr lang="en-US" sz="26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): </a:t>
            </a:r>
            <a:r>
              <a:rPr lang="en-US" sz="260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Max. number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 of </a:t>
            </a:r>
            <a:r>
              <a:rPr lang="en-US" sz="26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Times New Roman"/>
              </a:rPr>
              <a:t>successors </a:t>
            </a:r>
            <a:r>
              <a:rPr lang="en-US" sz="26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for any node.</a:t>
            </a:r>
            <a:endParaRPr/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endParaRPr lang="en-US" sz="26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/>
          </p:cNvSpPr>
          <p:nvPr>
            <p:ph type="title"/>
          </p:nvPr>
        </p:nvSpPr>
        <p:spPr bwMode="auto">
          <a:xfrm>
            <a:off x="1979294" y="456883"/>
            <a:ext cx="8232775" cy="46037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Breadth-first search</a:t>
            </a:r>
            <a:endParaRPr/>
          </a:p>
        </p:txBody>
      </p:sp>
      <p:sp>
        <p:nvSpPr>
          <p:cNvPr id="39940" name="Rectangle 3"/>
          <p:cNvSpPr>
            <a:spLocks noGrp="1"/>
          </p:cNvSpPr>
          <p:nvPr>
            <p:ph type="body" sz="half"/>
          </p:nvPr>
        </p:nvSpPr>
        <p:spPr bwMode="auto">
          <a:xfrm>
            <a:off x="300990" y="1136650"/>
            <a:ext cx="11586210" cy="5266055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 typeface="Arial"/>
              <a:defRPr sz="2800"/>
            </a:lvl1pPr>
            <a:lvl2pPr lvl="1">
              <a:buClrTx/>
              <a:buSzTx/>
              <a:buFont typeface="Arial"/>
              <a:defRPr sz="2400"/>
            </a:lvl2pPr>
            <a:lvl3pPr lvl="2">
              <a:buClrTx/>
              <a:buSzTx/>
              <a:buFont typeface="Arial"/>
              <a:defRPr sz="2000"/>
            </a:lvl3pPr>
            <a:lvl4pPr lvl="3">
              <a:buClrTx/>
              <a:buSzTx/>
              <a:buFont typeface="Arial"/>
              <a:defRPr sz="1800"/>
            </a:lvl4pPr>
            <a:lvl5pPr lvl="4">
              <a:buClrTx/>
              <a:buSzTx/>
              <a:buFont typeface="Arial"/>
              <a:defRPr sz="1800"/>
            </a:lvl5pPr>
          </a:lstStyle>
          <a:p>
            <a:pPr lvl="0" algn="just">
              <a:defRPr/>
            </a:pPr>
            <a:r>
              <a:rPr sz="2700" b="0">
                <a:latin typeface="Times New Roman"/>
                <a:cs typeface="Times New Roman"/>
              </a:rPr>
              <a:t>Is one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simple search strategy</a:t>
            </a:r>
            <a:endParaRPr sz="2700" b="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Uses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prior information</a:t>
            </a:r>
            <a:r>
              <a:rPr sz="2700" b="0">
                <a:latin typeface="Times New Roman"/>
                <a:cs typeface="Times New Roman"/>
              </a:rPr>
              <a:t>,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 nor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knowledge</a:t>
            </a:r>
            <a:endParaRPr sz="2700" b="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It tracks all nodes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because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it does not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know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whether this</a:t>
            </a:r>
            <a:r>
              <a:rPr sz="2700" b="0">
                <a:latin typeface="Times New Roman"/>
                <a:cs typeface="Times New Roman"/>
              </a:rPr>
              <a:t>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node leads</a:t>
            </a:r>
            <a:r>
              <a:rPr sz="2700" b="0">
                <a:latin typeface="Times New Roman"/>
                <a:cs typeface="Times New Roman"/>
              </a:rPr>
              <a:t> to a goal </a:t>
            </a: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or</a:t>
            </a:r>
            <a:r>
              <a:rPr sz="2700" b="0">
                <a:latin typeface="Times New Roman"/>
                <a:cs typeface="Times New Roman"/>
              </a:rPr>
              <a:t> not!</a:t>
            </a:r>
            <a:endParaRPr/>
          </a:p>
          <a:p>
            <a:pPr lvl="1" algn="just">
              <a:defRPr/>
            </a:pPr>
            <a:r>
              <a:rPr sz="2700" b="0">
                <a:latin typeface="Times New Roman"/>
                <a:cs typeface="Times New Roman"/>
              </a:rPr>
              <a:t>Keep on trying until you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get solution</a:t>
            </a:r>
            <a:endParaRPr/>
          </a:p>
          <a:p>
            <a:pPr lvl="1" algn="just">
              <a:defRPr/>
            </a:pP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We are searching </a:t>
            </a:r>
            <a:r>
              <a:rPr sz="2700" b="0">
                <a:latin typeface="Times New Roman"/>
                <a:cs typeface="Times New Roman"/>
              </a:rPr>
              <a:t>but with cost </a:t>
            </a:r>
            <a:endParaRPr/>
          </a:p>
          <a:p>
            <a:pPr lvl="0" algn="just">
              <a:defRPr/>
            </a:pPr>
            <a:endParaRPr sz="2700" b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/>
          </p:nvPr>
        </p:nvSpPr>
        <p:spPr bwMode="auto">
          <a:xfrm>
            <a:off x="1981200" y="288924"/>
            <a:ext cx="8232775" cy="61785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Breadth-first search</a:t>
            </a:r>
            <a:endParaRPr/>
          </a:p>
        </p:txBody>
      </p:sp>
      <p:sp>
        <p:nvSpPr>
          <p:cNvPr id="40964" name="Rectangle 3"/>
          <p:cNvSpPr>
            <a:spLocks noGrp="1"/>
          </p:cNvSpPr>
          <p:nvPr>
            <p:ph type="body"/>
          </p:nvPr>
        </p:nvSpPr>
        <p:spPr bwMode="auto">
          <a:xfrm>
            <a:off x="155575" y="1248409"/>
            <a:ext cx="11774805" cy="484632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  <a:defRPr/>
            </a:pPr>
            <a:r>
              <a:rPr sz="2600">
                <a:latin typeface="Times New Roman"/>
                <a:cs typeface="Times New Roman"/>
              </a:rPr>
              <a:t>In this strategy</a:t>
            </a:r>
            <a:endParaRPr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All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nodes are expanded</a:t>
            </a:r>
            <a:r>
              <a:rPr sz="2600" b="0">
                <a:latin typeface="Times New Roman"/>
                <a:cs typeface="Times New Roman"/>
              </a:rPr>
              <a:t> from the root node </a:t>
            </a:r>
            <a:endParaRPr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That is, the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root node</a:t>
            </a:r>
            <a:r>
              <a:rPr sz="2600" b="0">
                <a:latin typeface="Times New Roman"/>
                <a:cs typeface="Times New Roman"/>
              </a:rPr>
              <a:t> is expanded first</a:t>
            </a:r>
            <a:endParaRPr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Then, all the nodes generated by the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 root node are expanded next</a:t>
            </a:r>
            <a:endParaRPr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Then,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their successors</a:t>
            </a:r>
            <a:r>
              <a:rPr sz="2600" b="0">
                <a:latin typeface="Times New Roman"/>
                <a:cs typeface="Times New Roman"/>
              </a:rPr>
              <a:t>, and </a:t>
            </a:r>
            <a:r>
              <a:rPr sz="2600" b="0">
                <a:solidFill>
                  <a:srgbClr val="00B050"/>
                </a:solidFill>
                <a:latin typeface="Times New Roman"/>
                <a:cs typeface="Times New Roman"/>
              </a:rPr>
              <a:t>so on</a:t>
            </a:r>
            <a:endParaRPr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That is, BFS expands all nodes at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level </a:t>
            </a:r>
            <a:r>
              <a:rPr sz="2600" b="0" i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b="0">
                <a:latin typeface="Times New Roman"/>
                <a:cs typeface="Times New Roman"/>
              </a:rPr>
              <a:t> before </a:t>
            </a:r>
            <a:r>
              <a:rPr sz="2600" b="0">
                <a:solidFill>
                  <a:srgbClr val="00B050"/>
                </a:solidFill>
                <a:latin typeface="Times New Roman"/>
                <a:cs typeface="Times New Roman"/>
              </a:rPr>
              <a:t>expanding nodes</a:t>
            </a:r>
            <a:r>
              <a:rPr sz="2600" b="0">
                <a:latin typeface="Times New Roman"/>
                <a:cs typeface="Times New Roman"/>
              </a:rPr>
              <a:t> at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level </a:t>
            </a:r>
            <a:r>
              <a:rPr sz="2600" b="0" i="1">
                <a:solidFill>
                  <a:srgbClr val="FF0000"/>
                </a:solidFill>
                <a:latin typeface="Times New Roman"/>
                <a:cs typeface="Times New Roman"/>
              </a:rPr>
              <a:t>d+1</a:t>
            </a:r>
            <a:endParaRPr sz="2600" b="0" i="1">
              <a:latin typeface="Times New Roman"/>
              <a:cs typeface="Times New Roman"/>
            </a:endParaRP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It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checks all paths</a:t>
            </a:r>
            <a:r>
              <a:rPr sz="2600" b="0">
                <a:latin typeface="Times New Roman"/>
                <a:cs typeface="Times New Roman"/>
              </a:rPr>
              <a:t> of a given length before moving to any longer path</a:t>
            </a:r>
            <a:endParaRPr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Expands the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shallowest node first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/>
          </p:cNvSpPr>
          <p:nvPr>
            <p:ph type="title"/>
          </p:nvPr>
        </p:nvSpPr>
        <p:spPr bwMode="auto">
          <a:xfrm>
            <a:off x="2057400" y="228600"/>
            <a:ext cx="7756525" cy="781685"/>
          </a:xfrm>
        </p:spPr>
        <p:txBody>
          <a:bodyPr vert="horz" wrap="square" lIns="91440" tIns="45720" rIns="91440" bIns="45720" anchor="b" anchorCtr="0"/>
          <a:lstStyle/>
          <a:p>
            <a:pPr>
              <a:defRPr/>
            </a:pPr>
            <a:r>
              <a:rPr lang="sv-SE">
                <a:latin typeface="Times New Roman"/>
                <a:cs typeface="Times New Roman"/>
              </a:rPr>
              <a:t>Breadth-First Search</a:t>
            </a:r>
            <a:endParaRPr/>
          </a:p>
        </p:txBody>
      </p:sp>
      <p:sp>
        <p:nvSpPr>
          <p:cNvPr id="304133" name="Oval 5"/>
          <p:cNvSpPr/>
          <p:nvPr/>
        </p:nvSpPr>
        <p:spPr bwMode="auto">
          <a:xfrm>
            <a:off x="1255394" y="1424622"/>
            <a:ext cx="291830" cy="455971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8518524" y="1235074"/>
            <a:ext cx="2248096" cy="1524359"/>
            <a:chOff x="0" y="0"/>
            <a:chExt cx="2248096" cy="1524359"/>
          </a:xfrm>
        </p:grpSpPr>
        <p:grpSp>
          <p:nvGrpSpPr>
            <p:cNvPr id="42039" name="Group 7"/>
            <p:cNvGrpSpPr/>
            <p:nvPr/>
          </p:nvGrpSpPr>
          <p:grpSpPr bwMode="auto">
            <a:xfrm>
              <a:off x="0" y="586153"/>
              <a:ext cx="1105096" cy="938206"/>
              <a:chOff x="0" y="0"/>
              <a:chExt cx="1105096" cy="938206"/>
            </a:xfrm>
          </p:grpSpPr>
          <p:sp>
            <p:nvSpPr>
              <p:cNvPr id="42046" name="Oval 8"/>
              <p:cNvSpPr/>
              <p:nvPr/>
            </p:nvSpPr>
            <p:spPr bwMode="auto">
              <a:xfrm>
                <a:off x="380999" y="0"/>
                <a:ext cx="266896" cy="35205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47" name="Oval 9"/>
              <p:cNvSpPr/>
              <p:nvPr/>
            </p:nvSpPr>
            <p:spPr bwMode="auto">
              <a:xfrm>
                <a:off x="0" y="586153"/>
                <a:ext cx="266896" cy="35205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48" name="Oval 10"/>
              <p:cNvSpPr/>
              <p:nvPr/>
            </p:nvSpPr>
            <p:spPr bwMode="auto">
              <a:xfrm>
                <a:off x="838199" y="586153"/>
                <a:ext cx="266896" cy="35205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49" name="Line 11"/>
              <p:cNvSpPr/>
              <p:nvPr/>
            </p:nvSpPr>
            <p:spPr bwMode="auto">
              <a:xfrm flipH="1">
                <a:off x="304799" y="293076"/>
                <a:ext cx="228600" cy="351692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50" name="Line 12"/>
              <p:cNvSpPr/>
              <p:nvPr/>
            </p:nvSpPr>
            <p:spPr bwMode="auto">
              <a:xfrm>
                <a:off x="761999" y="293076"/>
                <a:ext cx="228600" cy="293076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2040" name="Group 13"/>
            <p:cNvGrpSpPr/>
            <p:nvPr/>
          </p:nvGrpSpPr>
          <p:grpSpPr bwMode="auto">
            <a:xfrm>
              <a:off x="380999" y="0"/>
              <a:ext cx="1867096" cy="938206"/>
              <a:chOff x="0" y="0"/>
              <a:chExt cx="1867096" cy="938206"/>
            </a:xfrm>
          </p:grpSpPr>
          <p:sp>
            <p:nvSpPr>
              <p:cNvPr id="42041" name="Oval 14"/>
              <p:cNvSpPr/>
              <p:nvPr/>
            </p:nvSpPr>
            <p:spPr bwMode="auto">
              <a:xfrm>
                <a:off x="761999" y="0"/>
                <a:ext cx="266896" cy="35205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42" name="Line 15"/>
              <p:cNvSpPr/>
              <p:nvPr/>
            </p:nvSpPr>
            <p:spPr bwMode="auto">
              <a:xfrm flipH="1">
                <a:off x="304799" y="293076"/>
                <a:ext cx="609599" cy="351692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43" name="Line 16"/>
              <p:cNvSpPr/>
              <p:nvPr/>
            </p:nvSpPr>
            <p:spPr bwMode="auto">
              <a:xfrm>
                <a:off x="1143000" y="293076"/>
                <a:ext cx="609599" cy="351692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44" name="Oval 17"/>
              <p:cNvSpPr/>
              <p:nvPr/>
            </p:nvSpPr>
            <p:spPr bwMode="auto">
              <a:xfrm>
                <a:off x="1600200" y="586153"/>
                <a:ext cx="266896" cy="35205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45" name="Oval 18"/>
              <p:cNvSpPr/>
              <p:nvPr/>
            </p:nvSpPr>
            <p:spPr bwMode="auto">
              <a:xfrm>
                <a:off x="0" y="586153"/>
                <a:ext cx="266896" cy="35205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</p:grpSp>
      <p:grpSp>
        <p:nvGrpSpPr>
          <p:cNvPr id="5" name="Group 19"/>
          <p:cNvGrpSpPr/>
          <p:nvPr/>
        </p:nvGrpSpPr>
        <p:grpSpPr bwMode="auto">
          <a:xfrm>
            <a:off x="1981199" y="3329939"/>
            <a:ext cx="2705296" cy="1693269"/>
            <a:chOff x="0" y="0"/>
            <a:chExt cx="2705296" cy="1693269"/>
          </a:xfrm>
        </p:grpSpPr>
        <p:grpSp>
          <p:nvGrpSpPr>
            <p:cNvPr id="42021" name="Group 20"/>
            <p:cNvGrpSpPr/>
            <p:nvPr/>
          </p:nvGrpSpPr>
          <p:grpSpPr bwMode="auto">
            <a:xfrm>
              <a:off x="0" y="651119"/>
              <a:ext cx="1105096" cy="1042150"/>
              <a:chOff x="0" y="0"/>
              <a:chExt cx="1105096" cy="1042150"/>
            </a:xfrm>
          </p:grpSpPr>
          <p:sp>
            <p:nvSpPr>
              <p:cNvPr id="42034" name="Oval 21"/>
              <p:cNvSpPr/>
              <p:nvPr/>
            </p:nvSpPr>
            <p:spPr bwMode="auto">
              <a:xfrm>
                <a:off x="380999" y="0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35" name="Oval 22"/>
              <p:cNvSpPr/>
              <p:nvPr/>
            </p:nvSpPr>
            <p:spPr bwMode="auto">
              <a:xfrm>
                <a:off x="0" y="651119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36" name="Oval 23"/>
              <p:cNvSpPr/>
              <p:nvPr/>
            </p:nvSpPr>
            <p:spPr bwMode="auto">
              <a:xfrm>
                <a:off x="838199" y="651119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37" name="Line 24"/>
              <p:cNvSpPr/>
              <p:nvPr/>
            </p:nvSpPr>
            <p:spPr bwMode="auto">
              <a:xfrm flipH="1">
                <a:off x="304799" y="325559"/>
                <a:ext cx="228600" cy="390671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38" name="Line 25"/>
              <p:cNvSpPr/>
              <p:nvPr/>
            </p:nvSpPr>
            <p:spPr bwMode="auto">
              <a:xfrm>
                <a:off x="761999" y="325559"/>
                <a:ext cx="228600" cy="3255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2022" name="Group 26"/>
            <p:cNvGrpSpPr/>
            <p:nvPr/>
          </p:nvGrpSpPr>
          <p:grpSpPr bwMode="auto">
            <a:xfrm>
              <a:off x="380999" y="0"/>
              <a:ext cx="1867096" cy="1042150"/>
              <a:chOff x="0" y="0"/>
              <a:chExt cx="1867096" cy="1042150"/>
            </a:xfrm>
          </p:grpSpPr>
          <p:sp>
            <p:nvSpPr>
              <p:cNvPr id="42029" name="Oval 27"/>
              <p:cNvSpPr/>
              <p:nvPr/>
            </p:nvSpPr>
            <p:spPr bwMode="auto">
              <a:xfrm>
                <a:off x="761999" y="0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30" name="Line 28"/>
              <p:cNvSpPr/>
              <p:nvPr/>
            </p:nvSpPr>
            <p:spPr bwMode="auto">
              <a:xfrm flipH="1">
                <a:off x="304799" y="325559"/>
                <a:ext cx="609599" cy="390671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31" name="Line 29"/>
              <p:cNvSpPr/>
              <p:nvPr/>
            </p:nvSpPr>
            <p:spPr bwMode="auto">
              <a:xfrm>
                <a:off x="1143000" y="325559"/>
                <a:ext cx="609599" cy="390671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32" name="Oval 30"/>
              <p:cNvSpPr/>
              <p:nvPr/>
            </p:nvSpPr>
            <p:spPr bwMode="auto">
              <a:xfrm>
                <a:off x="1600200" y="651119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33" name="Oval 31"/>
              <p:cNvSpPr/>
              <p:nvPr/>
            </p:nvSpPr>
            <p:spPr bwMode="auto">
              <a:xfrm>
                <a:off x="0" y="651119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  <p:grpSp>
          <p:nvGrpSpPr>
            <p:cNvPr id="42023" name="Group 32"/>
            <p:cNvGrpSpPr/>
            <p:nvPr/>
          </p:nvGrpSpPr>
          <p:grpSpPr bwMode="auto">
            <a:xfrm>
              <a:off x="1600200" y="651119"/>
              <a:ext cx="1105096" cy="1042150"/>
              <a:chOff x="0" y="0"/>
              <a:chExt cx="1105096" cy="1042150"/>
            </a:xfrm>
          </p:grpSpPr>
          <p:sp>
            <p:nvSpPr>
              <p:cNvPr id="42024" name="Oval 33"/>
              <p:cNvSpPr/>
              <p:nvPr/>
            </p:nvSpPr>
            <p:spPr bwMode="auto">
              <a:xfrm>
                <a:off x="380999" y="0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25" name="Oval 34"/>
              <p:cNvSpPr/>
              <p:nvPr/>
            </p:nvSpPr>
            <p:spPr bwMode="auto">
              <a:xfrm>
                <a:off x="0" y="651119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26" name="Oval 35"/>
              <p:cNvSpPr/>
              <p:nvPr/>
            </p:nvSpPr>
            <p:spPr bwMode="auto">
              <a:xfrm>
                <a:off x="838199" y="651119"/>
                <a:ext cx="266896" cy="3910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27" name="Line 36"/>
              <p:cNvSpPr/>
              <p:nvPr/>
            </p:nvSpPr>
            <p:spPr bwMode="auto">
              <a:xfrm flipH="1">
                <a:off x="304799" y="325559"/>
                <a:ext cx="228600" cy="390671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28" name="Line 37"/>
              <p:cNvSpPr/>
              <p:nvPr/>
            </p:nvSpPr>
            <p:spPr bwMode="auto">
              <a:xfrm>
                <a:off x="761999" y="325559"/>
                <a:ext cx="228600" cy="3255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" name="Group 38"/>
          <p:cNvGrpSpPr/>
          <p:nvPr/>
        </p:nvGrpSpPr>
        <p:grpSpPr bwMode="auto">
          <a:xfrm>
            <a:off x="4495799" y="1217929"/>
            <a:ext cx="1105096" cy="1222734"/>
            <a:chOff x="0" y="0"/>
            <a:chExt cx="1105096" cy="1222734"/>
          </a:xfrm>
        </p:grpSpPr>
        <p:sp>
          <p:nvSpPr>
            <p:cNvPr id="42016" name="Oval 39"/>
            <p:cNvSpPr/>
            <p:nvPr/>
          </p:nvSpPr>
          <p:spPr bwMode="auto">
            <a:xfrm>
              <a:off x="380999" y="0"/>
              <a:ext cx="266896" cy="4587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017" name="Oval 40"/>
            <p:cNvSpPr/>
            <p:nvPr/>
          </p:nvSpPr>
          <p:spPr bwMode="auto">
            <a:xfrm>
              <a:off x="0" y="763984"/>
              <a:ext cx="266896" cy="4587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018" name="Oval 41"/>
            <p:cNvSpPr/>
            <p:nvPr/>
          </p:nvSpPr>
          <p:spPr bwMode="auto">
            <a:xfrm>
              <a:off x="838199" y="763984"/>
              <a:ext cx="266896" cy="4587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42019" name="Line 42"/>
            <p:cNvSpPr/>
            <p:nvPr/>
          </p:nvSpPr>
          <p:spPr bwMode="auto">
            <a:xfrm flipH="1">
              <a:off x="304799" y="381992"/>
              <a:ext cx="228600" cy="458390"/>
            </a:xfrm>
            <a:prstGeom prst="line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020" name="Line 43"/>
            <p:cNvSpPr/>
            <p:nvPr/>
          </p:nvSpPr>
          <p:spPr bwMode="auto">
            <a:xfrm>
              <a:off x="761999" y="381992"/>
              <a:ext cx="228600" cy="381992"/>
            </a:xfrm>
            <a:prstGeom prst="line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" name="Group 44"/>
          <p:cNvGrpSpPr/>
          <p:nvPr/>
        </p:nvGrpSpPr>
        <p:grpSpPr bwMode="auto">
          <a:xfrm>
            <a:off x="7238999" y="3403599"/>
            <a:ext cx="3083564" cy="1813919"/>
            <a:chOff x="0" y="0"/>
            <a:chExt cx="3083564" cy="1813919"/>
          </a:xfrm>
        </p:grpSpPr>
        <p:grpSp>
          <p:nvGrpSpPr>
            <p:cNvPr id="41994" name="Group 45"/>
            <p:cNvGrpSpPr/>
            <p:nvPr/>
          </p:nvGrpSpPr>
          <p:grpSpPr bwMode="auto">
            <a:xfrm>
              <a:off x="0" y="503766"/>
              <a:ext cx="1484915" cy="1310153"/>
              <a:chOff x="0" y="0"/>
              <a:chExt cx="1484915" cy="1310153"/>
            </a:xfrm>
          </p:grpSpPr>
          <p:sp>
            <p:nvSpPr>
              <p:cNvPr id="42007" name="Oval 46"/>
              <p:cNvSpPr/>
              <p:nvPr/>
            </p:nvSpPr>
            <p:spPr bwMode="auto">
              <a:xfrm>
                <a:off x="761261" y="0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08" name="Oval 47"/>
              <p:cNvSpPr/>
              <p:nvPr/>
            </p:nvSpPr>
            <p:spPr bwMode="auto">
              <a:xfrm>
                <a:off x="380630" y="503766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09" name="Oval 48"/>
              <p:cNvSpPr/>
              <p:nvPr/>
            </p:nvSpPr>
            <p:spPr bwMode="auto">
              <a:xfrm>
                <a:off x="1218018" y="503766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10" name="Line 49"/>
              <p:cNvSpPr/>
              <p:nvPr/>
            </p:nvSpPr>
            <p:spPr bwMode="auto">
              <a:xfrm flipH="1">
                <a:off x="685135" y="251882"/>
                <a:ext cx="228378" cy="3022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1" name="Line 50"/>
              <p:cNvSpPr/>
              <p:nvPr/>
            </p:nvSpPr>
            <p:spPr bwMode="auto">
              <a:xfrm>
                <a:off x="1141892" y="251882"/>
                <a:ext cx="228378" cy="251882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2" name="Oval 51"/>
              <p:cNvSpPr/>
              <p:nvPr/>
            </p:nvSpPr>
            <p:spPr bwMode="auto">
              <a:xfrm>
                <a:off x="0" y="1007533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13" name="Oval 52"/>
              <p:cNvSpPr/>
              <p:nvPr/>
            </p:nvSpPr>
            <p:spPr bwMode="auto">
              <a:xfrm>
                <a:off x="837387" y="1007533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14" name="Line 53"/>
              <p:cNvSpPr/>
              <p:nvPr/>
            </p:nvSpPr>
            <p:spPr bwMode="auto">
              <a:xfrm flipH="1">
                <a:off x="304504" y="755649"/>
                <a:ext cx="228378" cy="3022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15" name="Line 54"/>
              <p:cNvSpPr/>
              <p:nvPr/>
            </p:nvSpPr>
            <p:spPr bwMode="auto">
              <a:xfrm>
                <a:off x="761261" y="755649"/>
                <a:ext cx="228378" cy="251882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41995" name="Group 55"/>
            <p:cNvGrpSpPr/>
            <p:nvPr/>
          </p:nvGrpSpPr>
          <p:grpSpPr bwMode="auto">
            <a:xfrm>
              <a:off x="761261" y="0"/>
              <a:ext cx="1865545" cy="806386"/>
              <a:chOff x="0" y="0"/>
              <a:chExt cx="1865545" cy="806386"/>
            </a:xfrm>
          </p:grpSpPr>
          <p:sp>
            <p:nvSpPr>
              <p:cNvPr id="42002" name="Oval 56"/>
              <p:cNvSpPr/>
              <p:nvPr/>
            </p:nvSpPr>
            <p:spPr bwMode="auto">
              <a:xfrm>
                <a:off x="761261" y="0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03" name="Line 57"/>
              <p:cNvSpPr/>
              <p:nvPr/>
            </p:nvSpPr>
            <p:spPr bwMode="auto">
              <a:xfrm flipH="1">
                <a:off x="304504" y="251882"/>
                <a:ext cx="609009" cy="3022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04" name="Line 58"/>
              <p:cNvSpPr/>
              <p:nvPr/>
            </p:nvSpPr>
            <p:spPr bwMode="auto">
              <a:xfrm>
                <a:off x="1141892" y="251882"/>
                <a:ext cx="609009" cy="3022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05" name="Oval 59"/>
              <p:cNvSpPr/>
              <p:nvPr/>
            </p:nvSpPr>
            <p:spPr bwMode="auto">
              <a:xfrm>
                <a:off x="1598649" y="503766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06" name="Oval 60"/>
              <p:cNvSpPr/>
              <p:nvPr/>
            </p:nvSpPr>
            <p:spPr bwMode="auto">
              <a:xfrm>
                <a:off x="0" y="503766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</p:grpSp>
        <p:grpSp>
          <p:nvGrpSpPr>
            <p:cNvPr id="41996" name="Group 61"/>
            <p:cNvGrpSpPr/>
            <p:nvPr/>
          </p:nvGrpSpPr>
          <p:grpSpPr bwMode="auto">
            <a:xfrm>
              <a:off x="1979280" y="503766"/>
              <a:ext cx="1104284" cy="806386"/>
              <a:chOff x="0" y="0"/>
              <a:chExt cx="1104284" cy="806386"/>
            </a:xfrm>
          </p:grpSpPr>
          <p:sp>
            <p:nvSpPr>
              <p:cNvPr id="41997" name="Oval 62"/>
              <p:cNvSpPr/>
              <p:nvPr/>
            </p:nvSpPr>
            <p:spPr bwMode="auto">
              <a:xfrm>
                <a:off x="380630" y="0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1998" name="Oval 63"/>
              <p:cNvSpPr/>
              <p:nvPr/>
            </p:nvSpPr>
            <p:spPr bwMode="auto">
              <a:xfrm>
                <a:off x="0" y="503766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1999" name="Oval 64"/>
              <p:cNvSpPr/>
              <p:nvPr/>
            </p:nvSpPr>
            <p:spPr bwMode="auto">
              <a:xfrm>
                <a:off x="837387" y="503766"/>
                <a:ext cx="266896" cy="302619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4042" tIns="47022" rIns="94042" bIns="47022" anchor="ctr" anchorCtr="0"/>
              <a:lstStyle/>
              <a:p>
                <a:pPr defTabSz="1027430">
                  <a:spcBef>
                    <a:spcPts val="0"/>
                  </a:spcBef>
                  <a:defRPr/>
                </a:pPr>
                <a:endParaRPr lang="en-GB" sz="1500">
                  <a:solidFill>
                    <a:srgbClr val="000000"/>
                  </a:solidFill>
                  <a:latin typeface="Times New Roman"/>
                </a:endParaRPr>
              </a:p>
            </p:txBody>
          </p:sp>
          <p:sp>
            <p:nvSpPr>
              <p:cNvPr id="42000" name="Line 65"/>
              <p:cNvSpPr/>
              <p:nvPr/>
            </p:nvSpPr>
            <p:spPr bwMode="auto">
              <a:xfrm flipH="1">
                <a:off x="304504" y="251882"/>
                <a:ext cx="228378" cy="302259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2001" name="Line 66"/>
              <p:cNvSpPr/>
              <p:nvPr/>
            </p:nvSpPr>
            <p:spPr bwMode="auto">
              <a:xfrm>
                <a:off x="761261" y="251882"/>
                <a:ext cx="228378" cy="251882"/>
              </a:xfrm>
              <a:prstGeom prst="line">
                <a:avLst/>
              </a:prstGeom>
              <a:grp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41993" name="Rectangle 67"/>
          <p:cNvSpPr/>
          <p:nvPr/>
        </p:nvSpPr>
        <p:spPr bwMode="auto">
          <a:xfrm>
            <a:off x="129540" y="5216525"/>
            <a:ext cx="11795760" cy="967105"/>
          </a:xfrm>
          <a:prstGeom prst="rect">
            <a:avLst/>
          </a:prstGeom>
          <a:noFill/>
          <a:ln w="9525">
            <a:noFill/>
          </a:ln>
        </p:spPr>
        <p:txBody>
          <a:bodyPr lIns="102854" tIns="51428" rIns="102854" bIns="51428" anchor="b" anchorCtr="0"/>
          <a:lstStyle/>
          <a:p>
            <a:pPr indent="0" defTabSz="1027430">
              <a:buNone/>
              <a:defRPr/>
            </a:pPr>
            <a:r>
              <a:rPr lang="sv-SE" sz="2400">
                <a:latin typeface="Times New Roman"/>
                <a:cs typeface="Times New Roman"/>
              </a:rPr>
              <a:t>The figure shows the progress of the search on a simply binary tree</a:t>
            </a:r>
            <a:br>
              <a:rPr lang="sv-SE" sz="2400" b="1">
                <a:latin typeface="Times New Roman"/>
                <a:cs typeface="Times New Roman"/>
              </a:rPr>
            </a:br>
            <a:r>
              <a:rPr lang="sv-SE" sz="2400" b="1">
                <a:latin typeface="Times New Roman"/>
                <a:cs typeface="Times New Roman"/>
              </a:rPr>
              <a:t>BFS trees after 0, 1, 2, 3, and 4 nodes expansion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/>
          <p:nvPr/>
        </p:nvSpPr>
        <p:spPr bwMode="auto">
          <a:xfrm>
            <a:off x="8343900" y="2567304"/>
            <a:ext cx="206463" cy="2224764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12" name="Rectangle 5"/>
          <p:cNvSpPr>
            <a:spLocks noGrp="1"/>
          </p:cNvSpPr>
          <p:nvPr>
            <p:ph type="title"/>
          </p:nvPr>
        </p:nvSpPr>
        <p:spPr bwMode="auto">
          <a:xfrm>
            <a:off x="1981200" y="273050"/>
            <a:ext cx="7756525" cy="650875"/>
          </a:xfrm>
        </p:spPr>
        <p:txBody>
          <a:bodyPr vert="horz" wrap="square" lIns="91440" tIns="45720" rIns="91440" bIns="45720" anchor="b" anchorCtr="0">
            <a:normAutofit fontScale="90000"/>
          </a:bodyPr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Breadth-</a:t>
            </a:r>
            <a:r>
              <a:rPr lang="en-GB">
                <a:latin typeface="Times New Roman"/>
                <a:cs typeface="Times New Roman"/>
              </a:rPr>
              <a:t>F</a:t>
            </a:r>
            <a:r>
              <a:rPr>
                <a:latin typeface="Times New Roman"/>
                <a:cs typeface="Times New Roman"/>
              </a:rPr>
              <a:t>irst </a:t>
            </a:r>
            <a:r>
              <a:rPr lang="en-GB">
                <a:latin typeface="Times New Roman"/>
                <a:cs typeface="Times New Roman"/>
              </a:rPr>
              <a:t>S</a:t>
            </a:r>
            <a:r>
              <a:rPr>
                <a:latin typeface="Times New Roman"/>
                <a:cs typeface="Times New Roman"/>
              </a:rPr>
              <a:t>earch- Example</a:t>
            </a:r>
            <a:endParaRPr/>
          </a:p>
        </p:txBody>
      </p:sp>
      <p:sp>
        <p:nvSpPr>
          <p:cNvPr id="43013" name="Rectangle 6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 bwMode="auto">
          <a:xfrm>
            <a:off x="8305800" y="2486025"/>
            <a:ext cx="3701415" cy="2513329"/>
          </a:xfrm>
        </p:spPr>
        <p:txBody>
          <a:bodyPr vert="horz" wrap="square" lIns="91440" tIns="45720" rIns="91440" bIns="45720" anchor="t" anchorCtr="0"/>
          <a:lstStyle/>
          <a:p>
            <a:pPr algn="l">
              <a:lnSpc>
                <a:spcPct val="80000"/>
              </a:lnSpc>
              <a:defRPr/>
            </a:pPr>
            <a:endParaRPr sz="2600" b="0"/>
          </a:p>
          <a:p>
            <a:pPr algn="just">
              <a:lnSpc>
                <a:spcPct val="80000"/>
              </a:lnSpc>
              <a:defRPr/>
            </a:pPr>
            <a:r>
              <a:rPr sz="2600" b="0">
                <a:latin typeface="Times New Roman"/>
                <a:cs typeface="Times New Roman"/>
              </a:rPr>
              <a:t>Move downwards, level by level, until goal is reached.</a:t>
            </a:r>
            <a:endParaRPr/>
          </a:p>
        </p:txBody>
      </p:sp>
      <p:grpSp>
        <p:nvGrpSpPr>
          <p:cNvPr id="43014" name="Group 7"/>
          <p:cNvGrpSpPr/>
          <p:nvPr/>
        </p:nvGrpSpPr>
        <p:grpSpPr bwMode="auto">
          <a:xfrm>
            <a:off x="1431924" y="1765299"/>
            <a:ext cx="6466304" cy="4113572"/>
            <a:chOff x="0" y="0"/>
            <a:chExt cx="6466304" cy="4113572"/>
          </a:xfrm>
        </p:grpSpPr>
        <p:sp>
          <p:nvSpPr>
            <p:cNvPr id="43027" name="Rectangle 8"/>
            <p:cNvSpPr/>
            <p:nvPr/>
          </p:nvSpPr>
          <p:spPr bwMode="auto">
            <a:xfrm>
              <a:off x="0" y="0"/>
              <a:ext cx="188839" cy="41135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61" name="Oval 9"/>
            <p:cNvSpPr>
              <a:spLocks noChangeArrowheads="1"/>
            </p:cNvSpPr>
            <p:nvPr/>
          </p:nvSpPr>
          <p:spPr bwMode="auto">
            <a:xfrm>
              <a:off x="3011569" y="88865"/>
              <a:ext cx="266896" cy="225698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GB" sz="3100" b="0" i="0" u="none" strike="noStrike" cap="none" spc="0">
                <a:ln>
                  <a:noFill/>
                </a:ln>
                <a:solidFill>
                  <a:srgbClr val="660066"/>
                </a:solidFill>
                <a:latin typeface="Comic Sans MS"/>
                <a:ea typeface="+mn-ea"/>
                <a:cs typeface="+mn-cs"/>
              </a:endParaRP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2984499" y="0"/>
              <a:ext cx="392101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S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30" name="Oval 11"/>
            <p:cNvSpPr/>
            <p:nvPr/>
          </p:nvSpPr>
          <p:spPr bwMode="auto">
            <a:xfrm>
              <a:off x="1371600" y="809312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64" name="Text Box 12"/>
            <p:cNvSpPr txBox="1">
              <a:spLocks noChangeArrowheads="1"/>
            </p:cNvSpPr>
            <p:nvPr/>
          </p:nvSpPr>
          <p:spPr bwMode="auto">
            <a:xfrm>
              <a:off x="1381124" y="745837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A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65" name="Oval 13"/>
            <p:cNvSpPr>
              <a:spLocks noChangeArrowheads="1"/>
            </p:cNvSpPr>
            <p:nvPr/>
          </p:nvSpPr>
          <p:spPr bwMode="auto">
            <a:xfrm>
              <a:off x="4537109" y="804551"/>
              <a:ext cx="578140" cy="2241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D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33" name="Oval 14"/>
            <p:cNvSpPr/>
            <p:nvPr/>
          </p:nvSpPr>
          <p:spPr bwMode="auto">
            <a:xfrm>
              <a:off x="533399" y="1488500"/>
              <a:ext cx="266896" cy="224111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67" name="Text Box 15"/>
            <p:cNvSpPr txBox="1">
              <a:spLocks noChangeArrowheads="1"/>
            </p:cNvSpPr>
            <p:nvPr/>
          </p:nvSpPr>
          <p:spPr bwMode="auto">
            <a:xfrm>
              <a:off x="541337" y="1371070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B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68" name="Oval 16"/>
            <p:cNvSpPr>
              <a:spLocks noChangeArrowheads="1"/>
            </p:cNvSpPr>
            <p:nvPr/>
          </p:nvSpPr>
          <p:spPr bwMode="auto">
            <a:xfrm>
              <a:off x="1979646" y="1478979"/>
              <a:ext cx="578140" cy="2256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D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36" name="Oval 17"/>
            <p:cNvSpPr/>
            <p:nvPr/>
          </p:nvSpPr>
          <p:spPr bwMode="auto">
            <a:xfrm>
              <a:off x="3627437" y="1486913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70" name="Text Box 18"/>
            <p:cNvSpPr txBox="1">
              <a:spLocks noChangeArrowheads="1"/>
            </p:cNvSpPr>
            <p:nvPr/>
          </p:nvSpPr>
          <p:spPr bwMode="auto">
            <a:xfrm>
              <a:off x="3636962" y="1371070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A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71" name="Oval 19"/>
            <p:cNvSpPr>
              <a:spLocks noChangeArrowheads="1"/>
            </p:cNvSpPr>
            <p:nvPr/>
          </p:nvSpPr>
          <p:spPr bwMode="auto">
            <a:xfrm>
              <a:off x="5429269" y="1478979"/>
              <a:ext cx="554357" cy="2256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E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39" name="Oval 20"/>
            <p:cNvSpPr/>
            <p:nvPr/>
          </p:nvSpPr>
          <p:spPr bwMode="auto">
            <a:xfrm>
              <a:off x="152399" y="2161341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73" name="Text Box 21"/>
            <p:cNvSpPr txBox="1">
              <a:spLocks noChangeArrowheads="1"/>
            </p:cNvSpPr>
            <p:nvPr/>
          </p:nvSpPr>
          <p:spPr bwMode="auto">
            <a:xfrm>
              <a:off x="161924" y="2058193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C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74" name="Oval 22"/>
            <p:cNvSpPr>
              <a:spLocks noChangeArrowheads="1"/>
            </p:cNvSpPr>
            <p:nvPr/>
          </p:nvSpPr>
          <p:spPr bwMode="auto">
            <a:xfrm>
              <a:off x="887432" y="2154993"/>
              <a:ext cx="554357" cy="2256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E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75" name="Oval 23"/>
            <p:cNvSpPr>
              <a:spLocks noChangeArrowheads="1"/>
            </p:cNvSpPr>
            <p:nvPr/>
          </p:nvSpPr>
          <p:spPr bwMode="auto">
            <a:xfrm>
              <a:off x="1990744" y="2154993"/>
              <a:ext cx="554357" cy="2256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E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43" name="Oval 24"/>
            <p:cNvSpPr/>
            <p:nvPr/>
          </p:nvSpPr>
          <p:spPr bwMode="auto">
            <a:xfrm>
              <a:off x="3627437" y="2162927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77" name="Text Box 25"/>
            <p:cNvSpPr txBox="1">
              <a:spLocks noChangeArrowheads="1"/>
            </p:cNvSpPr>
            <p:nvPr/>
          </p:nvSpPr>
          <p:spPr bwMode="auto">
            <a:xfrm>
              <a:off x="3635374" y="2058193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B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45" name="Oval 26"/>
            <p:cNvSpPr/>
            <p:nvPr/>
          </p:nvSpPr>
          <p:spPr bwMode="auto">
            <a:xfrm>
              <a:off x="4999037" y="2162927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79" name="Text Box 27"/>
            <p:cNvSpPr txBox="1">
              <a:spLocks noChangeArrowheads="1"/>
            </p:cNvSpPr>
            <p:nvPr/>
          </p:nvSpPr>
          <p:spPr bwMode="auto">
            <a:xfrm>
              <a:off x="5006974" y="2058193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B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47" name="Oval 28"/>
            <p:cNvSpPr/>
            <p:nvPr/>
          </p:nvSpPr>
          <p:spPr bwMode="auto">
            <a:xfrm>
              <a:off x="5989637" y="2150232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81" name="Text Box 29"/>
            <p:cNvSpPr txBox="1">
              <a:spLocks noChangeArrowheads="1"/>
            </p:cNvSpPr>
            <p:nvPr/>
          </p:nvSpPr>
          <p:spPr bwMode="auto">
            <a:xfrm>
              <a:off x="6003924" y="2058193"/>
              <a:ext cx="374986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F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82" name="Oval 30"/>
            <p:cNvSpPr>
              <a:spLocks noChangeArrowheads="1"/>
            </p:cNvSpPr>
            <p:nvPr/>
          </p:nvSpPr>
          <p:spPr bwMode="auto">
            <a:xfrm>
              <a:off x="498509" y="2794509"/>
              <a:ext cx="578140" cy="2256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D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50" name="Oval 31"/>
            <p:cNvSpPr/>
            <p:nvPr/>
          </p:nvSpPr>
          <p:spPr bwMode="auto">
            <a:xfrm>
              <a:off x="1265237" y="2789748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84" name="Text Box 32"/>
            <p:cNvSpPr txBox="1">
              <a:spLocks noChangeArrowheads="1"/>
            </p:cNvSpPr>
            <p:nvPr/>
          </p:nvSpPr>
          <p:spPr bwMode="auto">
            <a:xfrm>
              <a:off x="1289049" y="2726272"/>
              <a:ext cx="374986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F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52" name="Oval 33"/>
            <p:cNvSpPr/>
            <p:nvPr/>
          </p:nvSpPr>
          <p:spPr bwMode="auto">
            <a:xfrm>
              <a:off x="1828800" y="2770705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86" name="Text Box 34"/>
            <p:cNvSpPr txBox="1">
              <a:spLocks noChangeArrowheads="1"/>
            </p:cNvSpPr>
            <p:nvPr/>
          </p:nvSpPr>
          <p:spPr bwMode="auto">
            <a:xfrm>
              <a:off x="1836737" y="2665971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B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54" name="Oval 35"/>
            <p:cNvSpPr/>
            <p:nvPr/>
          </p:nvSpPr>
          <p:spPr bwMode="auto">
            <a:xfrm>
              <a:off x="2438399" y="2789748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88" name="Text Box 36"/>
            <p:cNvSpPr txBox="1">
              <a:spLocks noChangeArrowheads="1"/>
            </p:cNvSpPr>
            <p:nvPr/>
          </p:nvSpPr>
          <p:spPr bwMode="auto">
            <a:xfrm>
              <a:off x="2452687" y="2726272"/>
              <a:ext cx="374986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F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56" name="Oval 37"/>
            <p:cNvSpPr/>
            <p:nvPr/>
          </p:nvSpPr>
          <p:spPr bwMode="auto">
            <a:xfrm>
              <a:off x="3246437" y="2800856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90" name="Text Box 38"/>
            <p:cNvSpPr txBox="1">
              <a:spLocks noChangeArrowheads="1"/>
            </p:cNvSpPr>
            <p:nvPr/>
          </p:nvSpPr>
          <p:spPr bwMode="auto">
            <a:xfrm>
              <a:off x="3255962" y="2726272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C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91" name="Oval 39"/>
            <p:cNvSpPr>
              <a:spLocks noChangeArrowheads="1"/>
            </p:cNvSpPr>
            <p:nvPr/>
          </p:nvSpPr>
          <p:spPr bwMode="auto">
            <a:xfrm>
              <a:off x="3905269" y="2794509"/>
              <a:ext cx="554357" cy="22569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E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59" name="Oval 40"/>
            <p:cNvSpPr/>
            <p:nvPr/>
          </p:nvSpPr>
          <p:spPr bwMode="auto">
            <a:xfrm>
              <a:off x="4706937" y="2800856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93" name="Text Box 41"/>
            <p:cNvSpPr txBox="1">
              <a:spLocks noChangeArrowheads="1"/>
            </p:cNvSpPr>
            <p:nvPr/>
          </p:nvSpPr>
          <p:spPr bwMode="auto">
            <a:xfrm>
              <a:off x="4716462" y="2726272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A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61" name="Oval 42"/>
            <p:cNvSpPr/>
            <p:nvPr/>
          </p:nvSpPr>
          <p:spPr bwMode="auto">
            <a:xfrm>
              <a:off x="5310187" y="2800856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195" name="Text Box 43"/>
            <p:cNvSpPr txBox="1">
              <a:spLocks noChangeArrowheads="1"/>
            </p:cNvSpPr>
            <p:nvPr/>
          </p:nvSpPr>
          <p:spPr bwMode="auto">
            <a:xfrm>
              <a:off x="5319712" y="2742141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C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96" name="Oval 44"/>
            <p:cNvSpPr>
              <a:spLocks noChangeArrowheads="1"/>
            </p:cNvSpPr>
            <p:nvPr/>
          </p:nvSpPr>
          <p:spPr bwMode="auto">
            <a:xfrm>
              <a:off x="5864168" y="2794509"/>
              <a:ext cx="602136" cy="225698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G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97" name="Oval 45"/>
            <p:cNvSpPr>
              <a:spLocks noChangeArrowheads="1"/>
            </p:cNvSpPr>
            <p:nvPr/>
          </p:nvSpPr>
          <p:spPr bwMode="auto">
            <a:xfrm>
              <a:off x="3881380" y="3811704"/>
              <a:ext cx="602136" cy="225698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G</a:t>
              </a:r>
              <a:endParaRPr/>
            </a:p>
          </p:txBody>
        </p:sp>
        <p:sp>
          <p:nvSpPr>
            <p:cNvPr id="305198" name="Oval 46"/>
            <p:cNvSpPr>
              <a:spLocks noChangeArrowheads="1"/>
            </p:cNvSpPr>
            <p:nvPr/>
          </p:nvSpPr>
          <p:spPr bwMode="auto">
            <a:xfrm>
              <a:off x="2281180" y="3372136"/>
              <a:ext cx="602136" cy="225698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G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305199" name="Oval 47"/>
            <p:cNvSpPr>
              <a:spLocks noChangeArrowheads="1"/>
            </p:cNvSpPr>
            <p:nvPr/>
          </p:nvSpPr>
          <p:spPr bwMode="auto">
            <a:xfrm>
              <a:off x="1138180" y="3372136"/>
              <a:ext cx="602136" cy="225698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</p:spPr>
          <p:txBody>
            <a:bodyPr wrap="none" lIns="94042" tIns="47022" rIns="94042" bIns="47022" anchor="ctr"/>
            <a:lstStyle/>
            <a:p>
              <a:pPr marL="0" marR="0" lvl="0" indent="0" algn="ctr" defTabSz="102806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2400" b="1" i="0" u="none" strike="noStrike" cap="none" spc="0">
                  <a:ln>
                    <a:noFill/>
                  </a:ln>
                  <a:solidFill>
                    <a:schemeClr val="tx1"/>
                  </a:solidFill>
                  <a:latin typeface="Arial Narrow"/>
                  <a:ea typeface="+mn-ea"/>
                  <a:cs typeface="+mn-cs"/>
                </a:rPr>
                <a:t>G</a:t>
              </a:r>
              <a:endPara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3067" name="Oval 48"/>
            <p:cNvSpPr/>
            <p:nvPr/>
          </p:nvSpPr>
          <p:spPr bwMode="auto">
            <a:xfrm>
              <a:off x="4008437" y="3365788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201" name="Text Box 49"/>
            <p:cNvSpPr txBox="1">
              <a:spLocks noChangeArrowheads="1"/>
            </p:cNvSpPr>
            <p:nvPr/>
          </p:nvSpPr>
          <p:spPr bwMode="auto">
            <a:xfrm>
              <a:off x="4021137" y="3275336"/>
              <a:ext cx="374986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F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cxnSp>
          <p:nvCxnSpPr>
            <p:cNvPr id="43069" name="AutoShape 50"/>
            <p:cNvCxnSpPr>
              <a:cxnSpLocks/>
              <a:stCxn id="305162" idx="1"/>
              <a:endCxn id="305164" idx="0"/>
            </p:cNvCxnSpPr>
            <p:nvPr/>
          </p:nvCxnSpPr>
          <p:spPr bwMode="auto">
            <a:xfrm flipH="1">
              <a:off x="1565274" y="231685"/>
              <a:ext cx="1419224" cy="51415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0" name="AutoShape 51"/>
            <p:cNvCxnSpPr>
              <a:cxnSpLocks/>
              <a:stCxn id="305162" idx="3"/>
              <a:endCxn id="305165" idx="1"/>
            </p:cNvCxnSpPr>
            <p:nvPr/>
          </p:nvCxnSpPr>
          <p:spPr bwMode="auto">
            <a:xfrm>
              <a:off x="3340099" y="231685"/>
              <a:ext cx="1363662" cy="60619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1" name="AutoShape 52"/>
            <p:cNvCxnSpPr>
              <a:cxnSpLocks/>
              <a:stCxn id="305164" idx="1"/>
              <a:endCxn id="305167" idx="0"/>
            </p:cNvCxnSpPr>
            <p:nvPr/>
          </p:nvCxnSpPr>
          <p:spPr bwMode="auto">
            <a:xfrm flipH="1">
              <a:off x="725487" y="977522"/>
              <a:ext cx="655637" cy="39354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2" name="AutoShape 53"/>
            <p:cNvCxnSpPr>
              <a:cxnSpLocks/>
              <a:stCxn id="305167" idx="1"/>
              <a:endCxn id="305173" idx="0"/>
            </p:cNvCxnSpPr>
            <p:nvPr/>
          </p:nvCxnSpPr>
          <p:spPr bwMode="auto">
            <a:xfrm flipH="1">
              <a:off x="346074" y="1602756"/>
              <a:ext cx="195262" cy="45543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3" name="AutoShape 54"/>
            <p:cNvCxnSpPr>
              <a:cxnSpLocks/>
              <a:stCxn id="305167" idx="3"/>
              <a:endCxn id="305174" idx="0"/>
            </p:cNvCxnSpPr>
            <p:nvPr/>
          </p:nvCxnSpPr>
          <p:spPr bwMode="auto">
            <a:xfrm>
              <a:off x="909637" y="1602756"/>
              <a:ext cx="253999" cy="55223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4" name="AutoShape 55"/>
            <p:cNvCxnSpPr>
              <a:cxnSpLocks/>
              <a:stCxn id="305164" idx="3"/>
              <a:endCxn id="305168" idx="0"/>
            </p:cNvCxnSpPr>
            <p:nvPr/>
          </p:nvCxnSpPr>
          <p:spPr bwMode="auto">
            <a:xfrm>
              <a:off x="1749424" y="977522"/>
              <a:ext cx="519112" cy="50145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5" name="AutoShape 56"/>
            <p:cNvCxnSpPr>
              <a:cxnSpLocks/>
              <a:stCxn id="305165" idx="2"/>
              <a:endCxn id="305170" idx="0"/>
            </p:cNvCxnSpPr>
            <p:nvPr/>
          </p:nvCxnSpPr>
          <p:spPr bwMode="auto">
            <a:xfrm flipH="1">
              <a:off x="3821112" y="915634"/>
              <a:ext cx="831849" cy="45543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6" name="AutoShape 57"/>
            <p:cNvCxnSpPr>
              <a:cxnSpLocks/>
              <a:stCxn id="305165" idx="6"/>
              <a:endCxn id="305171" idx="0"/>
            </p:cNvCxnSpPr>
            <p:nvPr/>
          </p:nvCxnSpPr>
          <p:spPr bwMode="auto">
            <a:xfrm>
              <a:off x="5013324" y="915634"/>
              <a:ext cx="693737" cy="55223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7" name="AutoShape 58"/>
            <p:cNvCxnSpPr>
              <a:cxnSpLocks/>
              <a:stCxn id="305168" idx="4"/>
              <a:endCxn id="305175" idx="0"/>
            </p:cNvCxnSpPr>
            <p:nvPr/>
          </p:nvCxnSpPr>
          <p:spPr bwMode="auto">
            <a:xfrm>
              <a:off x="2268537" y="1717012"/>
              <a:ext cx="0" cy="426872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8" name="AutoShape 59"/>
            <p:cNvCxnSpPr>
              <a:cxnSpLocks/>
              <a:stCxn id="305170" idx="2"/>
              <a:endCxn id="305177" idx="0"/>
            </p:cNvCxnSpPr>
            <p:nvPr/>
          </p:nvCxnSpPr>
          <p:spPr bwMode="auto">
            <a:xfrm flipH="1">
              <a:off x="3819524" y="1834441"/>
              <a:ext cx="1587" cy="22375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79" name="AutoShape 60"/>
            <p:cNvCxnSpPr>
              <a:cxnSpLocks/>
              <a:stCxn id="305171" idx="2"/>
              <a:endCxn id="305179" idx="0"/>
            </p:cNvCxnSpPr>
            <p:nvPr/>
          </p:nvCxnSpPr>
          <p:spPr bwMode="auto">
            <a:xfrm flipH="1">
              <a:off x="5191124" y="1591648"/>
              <a:ext cx="341312" cy="46654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0" name="AutoShape 61"/>
            <p:cNvCxnSpPr>
              <a:cxnSpLocks/>
              <a:stCxn id="305171" idx="6"/>
              <a:endCxn id="305181" idx="0"/>
            </p:cNvCxnSpPr>
            <p:nvPr/>
          </p:nvCxnSpPr>
          <p:spPr bwMode="auto">
            <a:xfrm>
              <a:off x="5880099" y="1591648"/>
              <a:ext cx="293687" cy="46654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1" name="AutoShape 62"/>
            <p:cNvCxnSpPr>
              <a:cxnSpLocks/>
              <a:stCxn id="305174" idx="2"/>
              <a:endCxn id="305182" idx="0"/>
            </p:cNvCxnSpPr>
            <p:nvPr/>
          </p:nvCxnSpPr>
          <p:spPr bwMode="auto">
            <a:xfrm flipH="1">
              <a:off x="787399" y="2267662"/>
              <a:ext cx="188912" cy="51573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2" name="AutoShape 63"/>
            <p:cNvCxnSpPr>
              <a:cxnSpLocks/>
              <a:stCxn id="305174" idx="6"/>
              <a:endCxn id="305184" idx="0"/>
            </p:cNvCxnSpPr>
            <p:nvPr/>
          </p:nvCxnSpPr>
          <p:spPr bwMode="auto">
            <a:xfrm>
              <a:off x="1338262" y="2267662"/>
              <a:ext cx="120649" cy="45861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3" name="AutoShape 64"/>
            <p:cNvCxnSpPr>
              <a:cxnSpLocks/>
              <a:stCxn id="305184" idx="2"/>
              <a:endCxn id="305199" idx="0"/>
            </p:cNvCxnSpPr>
            <p:nvPr/>
          </p:nvCxnSpPr>
          <p:spPr bwMode="auto">
            <a:xfrm flipH="1">
              <a:off x="1439862" y="3189644"/>
              <a:ext cx="19049" cy="18249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43084" name="Oval 65"/>
            <p:cNvSpPr/>
            <p:nvPr/>
          </p:nvSpPr>
          <p:spPr bwMode="auto">
            <a:xfrm>
              <a:off x="1804987" y="3378483"/>
              <a:ext cx="266896" cy="22569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5218" name="Text Box 66"/>
            <p:cNvSpPr txBox="1">
              <a:spLocks noChangeArrowheads="1"/>
            </p:cNvSpPr>
            <p:nvPr/>
          </p:nvSpPr>
          <p:spPr bwMode="auto">
            <a:xfrm>
              <a:off x="1814512" y="3275336"/>
              <a:ext cx="408919" cy="4601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400" b="1" cap="none" spc="0">
                  <a:latin typeface="Arial Narrow"/>
                  <a:ea typeface="+mn-ea"/>
                  <a:cs typeface="+mn-cs"/>
                </a:rPr>
                <a:t>C</a:t>
              </a:r>
              <a:endParaRPr lang="en-US" sz="2600" b="1" cap="none" spc="0">
                <a:latin typeface="Arial Narrow"/>
                <a:ea typeface="+mn-ea"/>
                <a:cs typeface="+mn-cs"/>
              </a:endParaRPr>
            </a:p>
          </p:txBody>
        </p:sp>
        <p:cxnSp>
          <p:nvCxnSpPr>
            <p:cNvPr id="43086" name="AutoShape 67"/>
            <p:cNvCxnSpPr>
              <a:cxnSpLocks/>
              <a:stCxn id="305186" idx="2"/>
              <a:endCxn id="305218" idx="0"/>
            </p:cNvCxnSpPr>
            <p:nvPr/>
          </p:nvCxnSpPr>
          <p:spPr bwMode="auto">
            <a:xfrm flipH="1">
              <a:off x="1998662" y="3129342"/>
              <a:ext cx="22224" cy="14599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7" name="AutoShape 68"/>
            <p:cNvCxnSpPr>
              <a:cxnSpLocks/>
              <a:stCxn id="305188" idx="2"/>
              <a:endCxn id="305198" idx="0"/>
            </p:cNvCxnSpPr>
            <p:nvPr/>
          </p:nvCxnSpPr>
          <p:spPr bwMode="auto">
            <a:xfrm flipH="1">
              <a:off x="2582862" y="3189644"/>
              <a:ext cx="41274" cy="18249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8" name="AutoShape 69"/>
            <p:cNvCxnSpPr>
              <a:cxnSpLocks/>
              <a:stCxn id="305175" idx="2"/>
              <a:endCxn id="305186" idx="0"/>
            </p:cNvCxnSpPr>
            <p:nvPr/>
          </p:nvCxnSpPr>
          <p:spPr bwMode="auto">
            <a:xfrm flipH="1">
              <a:off x="2020887" y="2267662"/>
              <a:ext cx="73024" cy="396721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89" name="AutoShape 70"/>
            <p:cNvCxnSpPr>
              <a:cxnSpLocks/>
              <a:stCxn id="305175" idx="6"/>
              <a:endCxn id="305188" idx="0"/>
            </p:cNvCxnSpPr>
            <p:nvPr/>
          </p:nvCxnSpPr>
          <p:spPr bwMode="auto">
            <a:xfrm>
              <a:off x="2441574" y="2267662"/>
              <a:ext cx="180974" cy="45861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0" name="AutoShape 71"/>
            <p:cNvCxnSpPr>
              <a:cxnSpLocks/>
              <a:stCxn id="305177" idx="1"/>
              <a:endCxn id="305190" idx="0"/>
            </p:cNvCxnSpPr>
            <p:nvPr/>
          </p:nvCxnSpPr>
          <p:spPr bwMode="auto">
            <a:xfrm flipH="1">
              <a:off x="3440112" y="2289878"/>
              <a:ext cx="195262" cy="43639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1" name="AutoShape 72"/>
            <p:cNvCxnSpPr>
              <a:cxnSpLocks/>
              <a:stCxn id="305177" idx="3"/>
              <a:endCxn id="305191" idx="0"/>
            </p:cNvCxnSpPr>
            <p:nvPr/>
          </p:nvCxnSpPr>
          <p:spPr bwMode="auto">
            <a:xfrm>
              <a:off x="4003674" y="2289878"/>
              <a:ext cx="179387" cy="504630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2" name="AutoShape 73"/>
            <p:cNvCxnSpPr>
              <a:cxnSpLocks/>
              <a:stCxn id="305191" idx="4"/>
              <a:endCxn id="305201" idx="0"/>
            </p:cNvCxnSpPr>
            <p:nvPr/>
          </p:nvCxnSpPr>
          <p:spPr bwMode="auto">
            <a:xfrm>
              <a:off x="4183062" y="3019847"/>
              <a:ext cx="9524" cy="255488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3" name="AutoShape 74"/>
            <p:cNvCxnSpPr>
              <a:cxnSpLocks/>
              <a:stCxn id="305201" idx="2"/>
              <a:endCxn id="305197" idx="0"/>
            </p:cNvCxnSpPr>
            <p:nvPr/>
          </p:nvCxnSpPr>
          <p:spPr bwMode="auto">
            <a:xfrm flipH="1">
              <a:off x="4183062" y="3738707"/>
              <a:ext cx="9524" cy="72996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4" name="AutoShape 75"/>
            <p:cNvCxnSpPr>
              <a:cxnSpLocks/>
              <a:stCxn id="305179" idx="1"/>
              <a:endCxn id="305193" idx="0"/>
            </p:cNvCxnSpPr>
            <p:nvPr/>
          </p:nvCxnSpPr>
          <p:spPr bwMode="auto">
            <a:xfrm flipH="1">
              <a:off x="4900612" y="2289878"/>
              <a:ext cx="106362" cy="436393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5" name="AutoShape 76"/>
            <p:cNvCxnSpPr>
              <a:cxnSpLocks/>
              <a:stCxn id="305179" idx="3"/>
              <a:endCxn id="305195" idx="0"/>
            </p:cNvCxnSpPr>
            <p:nvPr/>
          </p:nvCxnSpPr>
          <p:spPr bwMode="auto">
            <a:xfrm>
              <a:off x="5375274" y="2289878"/>
              <a:ext cx="128587" cy="452262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43096" name="AutoShape 77"/>
            <p:cNvCxnSpPr>
              <a:cxnSpLocks/>
              <a:stCxn id="305181" idx="2"/>
              <a:endCxn id="305196" idx="0"/>
            </p:cNvCxnSpPr>
            <p:nvPr/>
          </p:nvCxnSpPr>
          <p:spPr bwMode="auto">
            <a:xfrm flipH="1">
              <a:off x="6165849" y="2521564"/>
              <a:ext cx="9524" cy="272944"/>
            </a:xfrm>
            <a:prstGeom prst="straightConnector1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</p:grpSp>
      <p:cxnSp>
        <p:nvCxnSpPr>
          <p:cNvPr id="305230" name="AutoShape 78"/>
          <p:cNvCxnSpPr>
            <a:cxnSpLocks/>
            <a:stCxn id="305162" idx="3"/>
            <a:endCxn id="305164" idx="1"/>
          </p:cNvCxnSpPr>
          <p:nvPr/>
        </p:nvCxnSpPr>
        <p:spPr bwMode="auto">
          <a:xfrm flipH="1">
            <a:off x="2813050" y="1997075"/>
            <a:ext cx="1958975" cy="746125"/>
          </a:xfrm>
          <a:prstGeom prst="curvedConnector5">
            <a:avLst>
              <a:gd name="adj1" fmla="val -12156"/>
              <a:gd name="adj2" fmla="val 50043"/>
              <a:gd name="adj3" fmla="val 112156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1" name="AutoShape 79"/>
          <p:cNvCxnSpPr>
            <a:cxnSpLocks/>
            <a:stCxn id="305164" idx="3"/>
            <a:endCxn id="305165" idx="2"/>
          </p:cNvCxnSpPr>
          <p:nvPr/>
        </p:nvCxnSpPr>
        <p:spPr bwMode="auto">
          <a:xfrm flipV="1">
            <a:off x="3181350" y="2681605"/>
            <a:ext cx="2903855" cy="61594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2" name="AutoShape 80"/>
          <p:cNvCxnSpPr>
            <a:cxnSpLocks/>
            <a:stCxn id="305165" idx="6"/>
            <a:endCxn id="305167" idx="1"/>
          </p:cNvCxnSpPr>
          <p:nvPr/>
        </p:nvCxnSpPr>
        <p:spPr bwMode="auto">
          <a:xfrm flipH="1">
            <a:off x="1973580" y="2681605"/>
            <a:ext cx="4457700" cy="686435"/>
          </a:xfrm>
          <a:prstGeom prst="curvedConnector5">
            <a:avLst>
              <a:gd name="adj1" fmla="val -5342"/>
              <a:gd name="adj2" fmla="val 41258"/>
              <a:gd name="adj3" fmla="val 105342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3" name="AutoShape 81"/>
          <p:cNvCxnSpPr>
            <a:cxnSpLocks/>
            <a:stCxn id="305167" idx="3"/>
            <a:endCxn id="305168" idx="2"/>
          </p:cNvCxnSpPr>
          <p:nvPr/>
        </p:nvCxnSpPr>
        <p:spPr bwMode="auto">
          <a:xfrm flipV="1">
            <a:off x="2341880" y="3357245"/>
            <a:ext cx="1185545" cy="10795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4" name="AutoShape 82"/>
          <p:cNvCxnSpPr>
            <a:cxnSpLocks/>
            <a:stCxn id="305168" idx="6"/>
            <a:endCxn id="305170" idx="1"/>
          </p:cNvCxnSpPr>
          <p:nvPr/>
        </p:nvCxnSpPr>
        <p:spPr bwMode="auto">
          <a:xfrm>
            <a:off x="3873500" y="3356928"/>
            <a:ext cx="1195705" cy="10795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5" name="AutoShape 83"/>
          <p:cNvCxnSpPr>
            <a:cxnSpLocks/>
            <a:stCxn id="305170" idx="3"/>
            <a:endCxn id="305171" idx="2"/>
          </p:cNvCxnSpPr>
          <p:nvPr/>
        </p:nvCxnSpPr>
        <p:spPr bwMode="auto">
          <a:xfrm flipV="1">
            <a:off x="5437187" y="3357245"/>
            <a:ext cx="1527175" cy="10795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6" name="AutoShape 84"/>
          <p:cNvCxnSpPr>
            <a:cxnSpLocks/>
            <a:stCxn id="305171" idx="6"/>
            <a:endCxn id="305173" idx="1"/>
          </p:cNvCxnSpPr>
          <p:nvPr/>
        </p:nvCxnSpPr>
        <p:spPr bwMode="auto">
          <a:xfrm flipH="1">
            <a:off x="1593850" y="3357245"/>
            <a:ext cx="5718810" cy="697865"/>
          </a:xfrm>
          <a:prstGeom prst="curvedConnector5">
            <a:avLst>
              <a:gd name="adj1" fmla="val -4164"/>
              <a:gd name="adj2" fmla="val 41492"/>
              <a:gd name="adj3" fmla="val 104164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7" name="AutoShape 85"/>
          <p:cNvCxnSpPr>
            <a:cxnSpLocks/>
            <a:stCxn id="305173" idx="3"/>
            <a:endCxn id="305174" idx="2"/>
          </p:cNvCxnSpPr>
          <p:nvPr/>
        </p:nvCxnSpPr>
        <p:spPr bwMode="auto">
          <a:xfrm flipV="1">
            <a:off x="1961833" y="4033520"/>
            <a:ext cx="460375" cy="21590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8" name="AutoShape 86"/>
          <p:cNvCxnSpPr>
            <a:cxnSpLocks/>
            <a:stCxn id="305174" idx="6"/>
            <a:endCxn id="305175" idx="2"/>
          </p:cNvCxnSpPr>
          <p:nvPr/>
        </p:nvCxnSpPr>
        <p:spPr bwMode="auto">
          <a:xfrm>
            <a:off x="2770188" y="4033203"/>
            <a:ext cx="755650" cy="0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39" name="AutoShape 87"/>
          <p:cNvCxnSpPr>
            <a:cxnSpLocks/>
            <a:stCxn id="305175" idx="6"/>
            <a:endCxn id="305177" idx="1"/>
          </p:cNvCxnSpPr>
          <p:nvPr/>
        </p:nvCxnSpPr>
        <p:spPr bwMode="auto">
          <a:xfrm>
            <a:off x="3874135" y="4033203"/>
            <a:ext cx="1193165" cy="21590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40" name="AutoShape 88"/>
          <p:cNvCxnSpPr>
            <a:cxnSpLocks/>
            <a:stCxn id="305177" idx="3"/>
            <a:endCxn id="305179" idx="1"/>
          </p:cNvCxnSpPr>
          <p:nvPr/>
        </p:nvCxnSpPr>
        <p:spPr bwMode="auto">
          <a:xfrm>
            <a:off x="5435600" y="4055110"/>
            <a:ext cx="1003300" cy="0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305241" name="AutoShape 89"/>
          <p:cNvCxnSpPr>
            <a:cxnSpLocks/>
            <a:stCxn id="305179" idx="3"/>
            <a:endCxn id="305181" idx="1"/>
          </p:cNvCxnSpPr>
          <p:nvPr/>
        </p:nvCxnSpPr>
        <p:spPr bwMode="auto">
          <a:xfrm>
            <a:off x="6807200" y="4055110"/>
            <a:ext cx="628650" cy="0"/>
          </a:xfrm>
          <a:prstGeom prst="straightConnector1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/>
          </p:cNvSpPr>
          <p:nvPr>
            <p:ph type="title"/>
          </p:nvPr>
        </p:nvSpPr>
        <p:spPr bwMode="auto">
          <a:xfrm>
            <a:off x="2057400" y="145415"/>
            <a:ext cx="7759700" cy="85153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>
              <a:defRPr/>
            </a:pPr>
            <a:br>
              <a:rPr sz="4000" b="1">
                <a:latin typeface="Times New Roman"/>
                <a:cs typeface="Times New Roman"/>
              </a:rPr>
            </a:br>
            <a:r>
              <a:rPr sz="4000" b="1">
                <a:latin typeface="Times New Roman"/>
                <a:cs typeface="Times New Roman"/>
              </a:rPr>
              <a:t>Breadth-First Search algorithm</a:t>
            </a:r>
            <a:r>
              <a:rPr>
                <a:latin typeface="Times New Roman"/>
                <a:cs typeface="Times New Roman"/>
              </a:rPr>
              <a:t> </a:t>
            </a:r>
            <a:br>
              <a:rPr sz="3000">
                <a:latin typeface="Times New Roman"/>
                <a:cs typeface="Times New Roman"/>
              </a:rPr>
            </a:br>
            <a:endParaRPr sz="3000">
              <a:latin typeface="Times New Roman"/>
              <a:cs typeface="Times New Roman"/>
            </a:endParaRPr>
          </a:p>
        </p:txBody>
      </p:sp>
      <p:sp>
        <p:nvSpPr>
          <p:cNvPr id="44036" name="Rectangle 7"/>
          <p:cNvSpPr>
            <a:spLocks noGrp="1"/>
          </p:cNvSpPr>
          <p:nvPr>
            <p:ph type="body"/>
          </p:nvPr>
        </p:nvSpPr>
        <p:spPr bwMode="auto">
          <a:xfrm>
            <a:off x="552450" y="1190625"/>
            <a:ext cx="10701020" cy="5238750"/>
          </a:xfrm>
        </p:spPr>
        <p:txBody>
          <a:bodyPr vert="horz" wrap="square" lIns="91440" tIns="45720" rIns="91440" bIns="45720" anchor="t" anchorCtr="0"/>
          <a:lstStyle/>
          <a:p>
            <a:pPr algn="just">
              <a:defRPr/>
            </a:pP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Blind search</a:t>
            </a:r>
            <a:r>
              <a:rPr sz="2600" b="0">
                <a:latin typeface="Times New Roman"/>
                <a:cs typeface="Times New Roman"/>
              </a:rPr>
              <a:t> in which the list of nodes is a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endParaRPr sz="2600" b="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sz="2600" b="0">
                <a:latin typeface="Times New Roman"/>
                <a:cs typeface="Times New Roman"/>
              </a:rPr>
              <a:t>To solve a problem using breadth-first search:</a:t>
            </a:r>
            <a:endParaRPr/>
          </a:p>
          <a:p>
            <a:pPr lvl="1" algn="just">
              <a:buNone/>
              <a:defRPr/>
            </a:pPr>
            <a:r>
              <a:rPr sz="2600" b="0">
                <a:latin typeface="Times New Roman"/>
                <a:cs typeface="Times New Roman"/>
              </a:rPr>
              <a:t>1.Set L to be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a list of the initial node</a:t>
            </a:r>
            <a:r>
              <a:rPr sz="2600" b="0">
                <a:latin typeface="Times New Roman"/>
                <a:cs typeface="Times New Roman"/>
              </a:rPr>
              <a:t> in the problem. </a:t>
            </a:r>
            <a:endParaRPr/>
          </a:p>
          <a:p>
            <a:pPr lvl="1" algn="just">
              <a:lnSpc>
                <a:spcPct val="90000"/>
              </a:lnSpc>
              <a:buNone/>
              <a:defRPr/>
            </a:pPr>
            <a:r>
              <a:rPr sz="2600" b="0">
                <a:latin typeface="Times New Roman"/>
                <a:cs typeface="Times New Roman"/>
              </a:rPr>
              <a:t>2.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If L is empty</a:t>
            </a:r>
            <a:r>
              <a:rPr sz="2600" b="0">
                <a:latin typeface="Times New Roman"/>
                <a:cs typeface="Times New Roman"/>
              </a:rPr>
              <a:t>, </a:t>
            </a:r>
            <a:r>
              <a:rPr sz="2600">
                <a:solidFill>
                  <a:schemeClr val="tx1"/>
                </a:solidFill>
                <a:latin typeface="Times New Roman"/>
                <a:cs typeface="Times New Roman"/>
              </a:rPr>
              <a:t>return failure</a:t>
            </a:r>
            <a:r>
              <a:rPr sz="2600" b="0">
                <a:latin typeface="Times New Roman"/>
                <a:cs typeface="Times New Roman"/>
              </a:rPr>
              <a:t> otherwise pick the </a:t>
            </a:r>
            <a:r>
              <a:rPr sz="2600" b="0">
                <a:solidFill>
                  <a:schemeClr val="tx1"/>
                </a:solidFill>
                <a:latin typeface="Times New Roman"/>
                <a:cs typeface="Times New Roman"/>
              </a:rPr>
              <a:t>first node </a:t>
            </a:r>
            <a:r>
              <a:rPr sz="2600" b="0" i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sz="2600" b="0">
                <a:latin typeface="Times New Roman"/>
                <a:cs typeface="Times New Roman"/>
              </a:rPr>
              <a:t> from L </a:t>
            </a:r>
            <a:endParaRPr/>
          </a:p>
          <a:p>
            <a:pPr lvl="1" algn="just">
              <a:lnSpc>
                <a:spcPct val="90000"/>
              </a:lnSpc>
              <a:buNone/>
              <a:defRPr/>
            </a:pPr>
            <a:r>
              <a:rPr sz="2600" b="0">
                <a:latin typeface="Times New Roman"/>
                <a:cs typeface="Times New Roman"/>
              </a:rPr>
              <a:t>3.If n is a goal state,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quit </a:t>
            </a:r>
            <a:r>
              <a:rPr sz="2600" b="0">
                <a:latin typeface="Times New Roman"/>
                <a:cs typeface="Times New Roman"/>
              </a:rPr>
              <a:t>and return the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sz="2600" b="0">
                <a:latin typeface="Times New Roman"/>
                <a:cs typeface="Times New Roman"/>
              </a:rPr>
              <a:t> from </a:t>
            </a:r>
            <a:r>
              <a:rPr sz="2600" b="0">
                <a:solidFill>
                  <a:schemeClr val="tx1"/>
                </a:solidFill>
                <a:latin typeface="Times New Roman"/>
                <a:cs typeface="Times New Roman"/>
              </a:rPr>
              <a:t>initial node</a:t>
            </a:r>
            <a:r>
              <a:rPr sz="2600" b="0">
                <a:latin typeface="Times New Roman"/>
                <a:cs typeface="Times New Roman"/>
              </a:rPr>
              <a:t> to </a:t>
            </a:r>
            <a:r>
              <a:rPr sz="2600" b="0" i="1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sz="2600" b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sz="2600" b="0">
              <a:latin typeface="Times New Roman"/>
              <a:cs typeface="Times New Roman"/>
            </a:endParaRPr>
          </a:p>
          <a:p>
            <a:pPr lvl="1" algn="just">
              <a:lnSpc>
                <a:spcPct val="90000"/>
              </a:lnSpc>
              <a:buNone/>
              <a:defRPr/>
            </a:pPr>
            <a:r>
              <a:rPr sz="2600" b="0">
                <a:latin typeface="Times New Roman"/>
                <a:cs typeface="Times New Roman"/>
              </a:rPr>
              <a:t>4.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Otherwise</a:t>
            </a:r>
            <a:r>
              <a:rPr sz="2600" b="0">
                <a:latin typeface="Times New Roman"/>
                <a:cs typeface="Times New Roman"/>
              </a:rPr>
              <a:t> </a:t>
            </a:r>
            <a:r>
              <a:rPr sz="2600" b="0">
                <a:solidFill>
                  <a:srgbClr val="0000FF"/>
                </a:solidFill>
                <a:latin typeface="Times New Roman"/>
                <a:cs typeface="Times New Roman"/>
              </a:rPr>
              <a:t>remove </a:t>
            </a:r>
            <a:r>
              <a:rPr sz="2600" b="0" i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00" b="0">
                <a:latin typeface="Times New Roman"/>
                <a:cs typeface="Times New Roman"/>
              </a:rPr>
              <a:t> </a:t>
            </a:r>
            <a:r>
              <a:rPr sz="2600">
                <a:solidFill>
                  <a:schemeClr val="tx1"/>
                </a:solidFill>
                <a:latin typeface="Times New Roman"/>
                <a:cs typeface="Times New Roman"/>
              </a:rPr>
              <a:t>from L</a:t>
            </a:r>
            <a:r>
              <a:rPr sz="2600" b="0">
                <a:latin typeface="Times New Roman"/>
                <a:cs typeface="Times New Roman"/>
              </a:rPr>
              <a:t> and </a:t>
            </a:r>
            <a:r>
              <a:rPr sz="2600" u="sng">
                <a:solidFill>
                  <a:schemeClr val="tx1"/>
                </a:solidFill>
                <a:latin typeface="Times New Roman"/>
                <a:cs typeface="Times New Roman"/>
              </a:rPr>
              <a:t>add to the end</a:t>
            </a:r>
            <a:r>
              <a:rPr sz="2600">
                <a:solidFill>
                  <a:schemeClr val="tx1"/>
                </a:solidFill>
                <a:latin typeface="Times New Roman"/>
                <a:cs typeface="Times New Roman"/>
              </a:rPr>
              <a:t> of L</a:t>
            </a:r>
            <a:r>
              <a:rPr sz="2600" b="0">
                <a:latin typeface="Times New Roman"/>
                <a:cs typeface="Times New Roman"/>
              </a:rPr>
              <a:t> all of</a:t>
            </a:r>
            <a:r>
              <a:rPr sz="26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i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600">
                <a:solidFill>
                  <a:srgbClr val="0000FF"/>
                </a:solidFill>
                <a:latin typeface="Times New Roman"/>
                <a:cs typeface="Times New Roman"/>
              </a:rPr>
              <a:t>'s children</a:t>
            </a:r>
            <a:r>
              <a:rPr sz="2600" b="0">
                <a:latin typeface="Times New Roman"/>
                <a:cs typeface="Times New Roman"/>
              </a:rPr>
              <a:t>. Label each child with its path from initial node</a:t>
            </a:r>
            <a:endParaRPr/>
          </a:p>
          <a:p>
            <a:pPr lvl="1" algn="just">
              <a:lnSpc>
                <a:spcPct val="90000"/>
              </a:lnSpc>
              <a:buNone/>
              <a:defRPr/>
            </a:pPr>
            <a:r>
              <a:rPr sz="2600" b="0">
                <a:latin typeface="Times New Roman"/>
                <a:cs typeface="Times New Roman"/>
              </a:rPr>
              <a:t>5.Return to 2.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/>
          <p:nvPr/>
        </p:nvSpPr>
        <p:spPr bwMode="auto">
          <a:xfrm>
            <a:off x="226059" y="1154430"/>
            <a:ext cx="206463" cy="5056229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60" name="Rectangle 11"/>
          <p:cNvSpPr>
            <a:spLocks noGrp="1"/>
          </p:cNvSpPr>
          <p:nvPr>
            <p:ph type="title" idx="4294967295"/>
          </p:nvPr>
        </p:nvSpPr>
        <p:spPr bwMode="auto">
          <a:xfrm>
            <a:off x="2216150" y="279400"/>
            <a:ext cx="7759700" cy="569913"/>
          </a:xfrm>
        </p:spPr>
        <p:txBody>
          <a:bodyPr vert="horz" wrap="square" lIns="91440" tIns="45720" rIns="91440" bIns="45720" anchor="b" anchorCtr="0">
            <a:noAutofit/>
          </a:bodyPr>
          <a:lstStyle/>
          <a:p>
            <a:pPr>
              <a:defRPr/>
            </a:pPr>
            <a:r>
              <a:rPr sz="3600">
                <a:latin typeface="Times New Roman"/>
                <a:cs typeface="Times New Roman"/>
              </a:rPr>
              <a:t>Algorithm for Breadth-first search </a:t>
            </a:r>
            <a:endParaRPr/>
          </a:p>
        </p:txBody>
      </p:sp>
      <p:sp>
        <p:nvSpPr>
          <p:cNvPr id="306188" name="Text Box 12"/>
          <p:cNvSpPr txBox="1">
            <a:spLocks noChangeArrowheads="1"/>
          </p:cNvSpPr>
          <p:nvPr/>
        </p:nvSpPr>
        <p:spPr bwMode="auto">
          <a:xfrm>
            <a:off x="1831975" y="1974850"/>
            <a:ext cx="8382000" cy="4325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2854" tIns="51428" rIns="102854" bIns="51428">
            <a:no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1</a:t>
            </a:r>
            <a:r>
              <a:rPr lang="en-US" sz="2800" cap="none" spc="0">
                <a:latin typeface="Comic Sans MS"/>
                <a:ea typeface="+mn-ea"/>
                <a:cs typeface="+mn-cs"/>
              </a:rPr>
              <a:t>. </a:t>
            </a:r>
            <a:r>
              <a:rPr lang="en-US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</a:t>
            </a:r>
            <a:r>
              <a:rPr lang="en-US" sz="20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E</a:t>
            </a:r>
            <a:r>
              <a:rPr lang="en-US" sz="2000" cap="none" spc="0">
                <a:latin typeface="Comic Sans MS"/>
                <a:ea typeface="+mn-ea"/>
                <a:cs typeface="+mn-cs"/>
              </a:rPr>
              <a:t>  &lt;--  path only containing the root;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endParaRPr lang="en-US" sz="2000" cap="none" spc="0">
              <a:latin typeface="Comic Sans MS"/>
              <a:ea typeface="+mn-ea"/>
              <a:cs typeface="+mn-cs"/>
            </a:endParaRPr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000" cap="none" spc="0">
                <a:latin typeface="Comic Sans MS"/>
                <a:ea typeface="+mn-ea"/>
                <a:cs typeface="+mn-cs"/>
              </a:rPr>
              <a:t>2. </a:t>
            </a:r>
            <a:r>
              <a:rPr lang="en-US" sz="20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WHILE</a:t>
            </a:r>
            <a:r>
              <a:rPr lang="en-US" sz="2000" cap="none" spc="0">
                <a:latin typeface="Comic Sans MS"/>
                <a:ea typeface="+mn-ea"/>
                <a:cs typeface="+mn-cs"/>
              </a:rPr>
              <a:t>    </a:t>
            </a:r>
            <a:r>
              <a:rPr lang="en-US" sz="20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000" cap="none" spc="0">
                <a:latin typeface="Comic Sans MS"/>
                <a:ea typeface="+mn-ea"/>
                <a:cs typeface="+mn-cs"/>
              </a:rPr>
              <a:t> is not empty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000" cap="none" spc="0">
                <a:latin typeface="Comic Sans MS"/>
                <a:ea typeface="+mn-ea"/>
                <a:cs typeface="+mn-cs"/>
              </a:rPr>
              <a:t>                            </a:t>
            </a:r>
            <a:r>
              <a:rPr lang="en-US" sz="20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AND</a:t>
            </a:r>
            <a:r>
              <a:rPr lang="en-US" sz="2000" cap="none" spc="0">
                <a:latin typeface="Comic Sans MS"/>
                <a:ea typeface="+mn-ea"/>
                <a:cs typeface="+mn-cs"/>
              </a:rPr>
              <a:t> goal is not reached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endParaRPr lang="en-US" sz="2000" cap="none" spc="0">
              <a:latin typeface="Comic Sans MS"/>
              <a:ea typeface="+mn-ea"/>
              <a:cs typeface="+mn-cs"/>
            </a:endParaRPr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000" cap="none" spc="0">
                <a:latin typeface="Comic Sans MS"/>
                <a:ea typeface="+mn-ea"/>
                <a:cs typeface="+mn-cs"/>
              </a:rPr>
              <a:t>     </a:t>
            </a:r>
            <a:r>
              <a:rPr lang="en-US" sz="20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DO</a:t>
            </a:r>
            <a:r>
              <a:rPr lang="en-US" sz="2000" cap="none" spc="0">
                <a:latin typeface="Comic Sans MS"/>
                <a:ea typeface="+mn-ea"/>
                <a:cs typeface="+mn-cs"/>
              </a:rPr>
              <a:t>    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remove the first path from the </a:t>
            </a:r>
            <a:r>
              <a:rPr lang="en-US" sz="22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;</a:t>
            </a:r>
            <a:endParaRPr/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200" cap="none" spc="0">
                <a:latin typeface="Comic Sans MS"/>
                <a:ea typeface="+mn-ea"/>
                <a:cs typeface="+mn-cs"/>
              </a:rPr>
              <a:t>              </a:t>
            </a:r>
            <a:r>
              <a:rPr lang="en-US" sz="2200" cap="none" spc="0">
                <a:solidFill>
                  <a:srgbClr val="FF3300"/>
                </a:solidFill>
                <a:latin typeface="Comic Sans MS"/>
                <a:ea typeface="+mn-ea"/>
                <a:cs typeface="+mn-cs"/>
              </a:rPr>
              <a:t>create new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 paths (to all children);</a:t>
            </a:r>
            <a:endParaRPr/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200" cap="none" spc="0">
                <a:latin typeface="Comic Sans MS"/>
                <a:ea typeface="+mn-ea"/>
                <a:cs typeface="+mn-cs"/>
              </a:rPr>
              <a:t>              reject the new paths with loops;</a:t>
            </a:r>
            <a:endParaRPr/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200" cap="none" spc="0">
                <a:latin typeface="Comic Sans MS"/>
                <a:ea typeface="+mn-ea"/>
                <a:cs typeface="+mn-cs"/>
              </a:rPr>
              <a:t>              add the new paths to </a:t>
            </a:r>
            <a:r>
              <a:rPr lang="en-US" sz="2200" b="1" cap="none" spc="0">
                <a:solidFill>
                  <a:srgbClr val="FF0000"/>
                </a:solidFill>
                <a:latin typeface="Comic Sans MS"/>
                <a:ea typeface="+mn-ea"/>
                <a:cs typeface="+mn-cs"/>
              </a:rPr>
              <a:t>back 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of </a:t>
            </a:r>
            <a:r>
              <a:rPr lang="en-US" sz="22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;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000" cap="none" spc="0">
                <a:latin typeface="Comic Sans MS"/>
                <a:ea typeface="+mn-ea"/>
                <a:cs typeface="+mn-cs"/>
              </a:rPr>
              <a:t>3. </a:t>
            </a:r>
            <a:r>
              <a:rPr lang="en-US" sz="22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IF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  goal reached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200" cap="none" spc="0">
                <a:latin typeface="Comic Sans MS"/>
                <a:ea typeface="+mn-ea"/>
                <a:cs typeface="+mn-cs"/>
              </a:rPr>
              <a:t>             </a:t>
            </a:r>
            <a:r>
              <a:rPr lang="en-US" sz="22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THEN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 success;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200" cap="none" spc="0">
                <a:latin typeface="Comic Sans MS"/>
                <a:ea typeface="+mn-ea"/>
                <a:cs typeface="+mn-cs"/>
              </a:rPr>
              <a:t>             </a:t>
            </a:r>
            <a:r>
              <a:rPr lang="en-US" sz="22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ELSE</a:t>
            </a:r>
            <a:r>
              <a:rPr lang="en-US" sz="2200" cap="none" spc="0">
                <a:latin typeface="Comic Sans MS"/>
                <a:ea typeface="+mn-ea"/>
                <a:cs typeface="+mn-cs"/>
              </a:rPr>
              <a:t> failure;</a:t>
            </a:r>
            <a:r>
              <a:rPr lang="en-US" sz="22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 </a:t>
            </a:r>
            <a:endParaRPr/>
          </a:p>
        </p:txBody>
      </p:sp>
      <p:sp>
        <p:nvSpPr>
          <p:cNvPr id="45062" name="AutoShape 13"/>
          <p:cNvSpPr/>
          <p:nvPr/>
        </p:nvSpPr>
        <p:spPr bwMode="auto">
          <a:xfrm>
            <a:off x="3276599" y="1974849"/>
            <a:ext cx="583248" cy="687747"/>
          </a:xfrm>
          <a:prstGeom prst="leftBrace">
            <a:avLst>
              <a:gd name="adj1" fmla="val 3898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63" name="AutoShape 14"/>
          <p:cNvSpPr/>
          <p:nvPr/>
        </p:nvSpPr>
        <p:spPr bwMode="auto">
          <a:xfrm>
            <a:off x="2743200" y="3658869"/>
            <a:ext cx="583248" cy="1449747"/>
          </a:xfrm>
          <a:prstGeom prst="leftBrace">
            <a:avLst>
              <a:gd name="adj1" fmla="val 8220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64" name="Rectangle 15"/>
          <p:cNvSpPr/>
          <p:nvPr/>
        </p:nvSpPr>
        <p:spPr bwMode="auto">
          <a:xfrm>
            <a:off x="367030" y="1154430"/>
            <a:ext cx="11569700" cy="819785"/>
          </a:xfrm>
          <a:prstGeom prst="rect">
            <a:avLst/>
          </a:prstGeom>
          <a:noFill/>
          <a:ln w="9525">
            <a:noFill/>
          </a:ln>
        </p:spPr>
        <p:txBody>
          <a:bodyPr lIns="102854" tIns="51428" rIns="102854" bIns="51428" anchor="b" anchorCtr="0"/>
          <a:lstStyle/>
          <a:p>
            <a:pPr defTabSz="1027430">
              <a:defRPr/>
            </a:pPr>
            <a:r>
              <a:rPr sz="2400" b="1">
                <a:latin typeface="Times New Roman"/>
                <a:cs typeface="Times New Roman"/>
              </a:rPr>
              <a:t>BFS can be implemented using a queuing function that puts the newly generated states at the end of the the que, after all previously generated states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438400" y="145415"/>
            <a:ext cx="7772400" cy="84518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Properties of breadth-first search</a:t>
            </a:r>
            <a:endParaRPr/>
          </a:p>
        </p:txBody>
      </p:sp>
      <p:sp>
        <p:nvSpPr>
          <p:cNvPr id="46084" name="Rectangle 3"/>
          <p:cNvSpPr>
            <a:spLocks noGrp="1"/>
          </p:cNvSpPr>
          <p:nvPr>
            <p:ph type="body"/>
          </p:nvPr>
        </p:nvSpPr>
        <p:spPr bwMode="auto">
          <a:xfrm>
            <a:off x="757555" y="1254125"/>
            <a:ext cx="10988675" cy="4613275"/>
          </a:xfrm>
        </p:spPr>
        <p:txBody>
          <a:bodyPr vert="horz" wrap="square" lIns="91440" tIns="45720" rIns="91440" bIns="45720" anchor="t" anchorCtr="0"/>
          <a:lstStyle/>
          <a:p>
            <a:pPr algn="just">
              <a:defRPr/>
            </a:pPr>
            <a:r>
              <a:rPr sz="2600" b="0" u="sng">
                <a:solidFill>
                  <a:srgbClr val="CC0099"/>
                </a:solidFill>
                <a:latin typeface="Times New Roman"/>
              </a:rPr>
              <a:t>Complete?</a:t>
            </a:r>
            <a:r>
              <a:rPr sz="2600" b="0">
                <a:solidFill>
                  <a:srgbClr val="CC0099"/>
                </a:solidFill>
                <a:latin typeface="Times New Roman"/>
              </a:rPr>
              <a:t> </a:t>
            </a:r>
            <a:r>
              <a:rPr sz="2600" b="0">
                <a:latin typeface="Times New Roman"/>
              </a:rPr>
              <a:t>Yes (if </a:t>
            </a:r>
            <a:r>
              <a:rPr sz="2600" b="0" i="1">
                <a:latin typeface="Times New Roman"/>
              </a:rPr>
              <a:t>b</a:t>
            </a:r>
            <a:r>
              <a:rPr sz="2600" b="0">
                <a:latin typeface="Times New Roman"/>
              </a:rPr>
              <a:t> is finite, which is true in most cases)</a:t>
            </a:r>
            <a:endParaRPr/>
          </a:p>
          <a:p>
            <a:pPr algn="just">
              <a:defRPr/>
            </a:pPr>
            <a:r>
              <a:rPr sz="2600" b="0" u="sng">
                <a:solidFill>
                  <a:srgbClr val="CC0099"/>
                </a:solidFill>
                <a:latin typeface="Times New Roman"/>
              </a:rPr>
              <a:t>Time?</a:t>
            </a:r>
            <a:r>
              <a:rPr sz="2600" b="0">
                <a:latin typeface="Times New Roman"/>
              </a:rPr>
              <a:t> </a:t>
            </a:r>
            <a:r>
              <a:rPr sz="2600" b="0" i="1">
                <a:latin typeface="Times New Roman"/>
              </a:rPr>
              <a:t>1+b+b</a:t>
            </a:r>
            <a:r>
              <a:rPr sz="2600" b="0" i="1" baseline="30000">
                <a:latin typeface="Times New Roman"/>
              </a:rPr>
              <a:t>2</a:t>
            </a:r>
            <a:r>
              <a:rPr sz="2600" b="0" i="1">
                <a:latin typeface="Times New Roman"/>
              </a:rPr>
              <a:t>+b</a:t>
            </a:r>
            <a:r>
              <a:rPr sz="2600" b="0" i="1" baseline="30000">
                <a:latin typeface="Times New Roman"/>
              </a:rPr>
              <a:t>3</a:t>
            </a:r>
            <a:r>
              <a:rPr sz="2600" b="0">
                <a:latin typeface="Times New Roman"/>
              </a:rPr>
              <a:t>+… +</a:t>
            </a:r>
            <a:r>
              <a:rPr sz="2600" b="0" i="1">
                <a:latin typeface="Times New Roman"/>
              </a:rPr>
              <a:t>b</a:t>
            </a:r>
            <a:r>
              <a:rPr sz="2600" b="0" i="1" baseline="30000">
                <a:latin typeface="Times New Roman"/>
              </a:rPr>
              <a:t>d</a:t>
            </a:r>
            <a:r>
              <a:rPr sz="2600" b="0">
                <a:latin typeface="Times New Roman"/>
              </a:rPr>
              <a:t> = O(b</a:t>
            </a:r>
            <a:r>
              <a:rPr sz="2600" b="0" baseline="30000">
                <a:latin typeface="Times New Roman"/>
              </a:rPr>
              <a:t>d+1</a:t>
            </a:r>
            <a:r>
              <a:rPr sz="2600" b="0">
                <a:latin typeface="Times New Roman"/>
              </a:rPr>
              <a:t>)</a:t>
            </a:r>
            <a:endParaRPr/>
          </a:p>
          <a:p>
            <a:pPr lvl="1" algn="just">
              <a:defRPr/>
            </a:pPr>
            <a:r>
              <a:rPr sz="2600" b="0">
                <a:latin typeface="Times New Roman"/>
              </a:rPr>
              <a:t>at depth value = i , there are b</a:t>
            </a:r>
            <a:r>
              <a:rPr sz="2600" b="0" baseline="30000">
                <a:latin typeface="Times New Roman"/>
              </a:rPr>
              <a:t>i</a:t>
            </a:r>
            <a:r>
              <a:rPr sz="2600" b="0">
                <a:latin typeface="Times New Roman"/>
              </a:rPr>
              <a:t> nodes expanded for i </a:t>
            </a:r>
            <a:r>
              <a:rPr sz="2600" b="0">
                <a:latin typeface="Times New Roman"/>
                <a:cs typeface="Times New Roman"/>
              </a:rPr>
              <a:t>≤</a:t>
            </a:r>
            <a:r>
              <a:rPr sz="2600" b="0">
                <a:latin typeface="Times New Roman"/>
              </a:rPr>
              <a:t>d</a:t>
            </a:r>
            <a:endParaRPr/>
          </a:p>
          <a:p>
            <a:pPr algn="just">
              <a:defRPr/>
            </a:pPr>
            <a:r>
              <a:rPr sz="2600" b="0" u="sng">
                <a:solidFill>
                  <a:srgbClr val="CC0099"/>
                </a:solidFill>
                <a:latin typeface="Times New Roman"/>
              </a:rPr>
              <a:t>Space?</a:t>
            </a:r>
            <a:r>
              <a:rPr sz="2600" b="0">
                <a:latin typeface="Times New Roman"/>
              </a:rPr>
              <a:t> </a:t>
            </a:r>
            <a:r>
              <a:rPr sz="2600" b="0" i="1">
                <a:latin typeface="Times New Roman"/>
              </a:rPr>
              <a:t>O(b</a:t>
            </a:r>
            <a:r>
              <a:rPr sz="2600" b="0" i="1" baseline="30000">
                <a:latin typeface="Times New Roman"/>
              </a:rPr>
              <a:t>d</a:t>
            </a:r>
            <a:r>
              <a:rPr sz="2600" b="0" i="1">
                <a:latin typeface="Times New Roman"/>
              </a:rPr>
              <a:t>)</a:t>
            </a:r>
            <a:r>
              <a:rPr sz="2600" b="0">
                <a:latin typeface="Times New Roman"/>
              </a:rPr>
              <a:t> (keeps every node in memory)</a:t>
            </a:r>
            <a:endParaRPr/>
          </a:p>
          <a:p>
            <a:pPr lvl="1" algn="just">
              <a:defRPr/>
            </a:pPr>
            <a:r>
              <a:rPr sz="2600" b="0">
                <a:latin typeface="Times New Roman"/>
              </a:rPr>
              <a:t>a maximum of this much node will be while reaching to the goal node</a:t>
            </a:r>
            <a:endParaRPr/>
          </a:p>
          <a:p>
            <a:pPr lvl="1" algn="just">
              <a:defRPr/>
            </a:pPr>
            <a:r>
              <a:rPr sz="2600" b="0">
                <a:latin typeface="Times New Roman"/>
              </a:rPr>
              <a:t>This is a major problem for real problem</a:t>
            </a:r>
            <a:endParaRPr/>
          </a:p>
          <a:p>
            <a:pPr algn="just">
              <a:defRPr/>
            </a:pPr>
            <a:r>
              <a:rPr sz="2600" b="0" u="sng">
                <a:solidFill>
                  <a:srgbClr val="CC0099"/>
                </a:solidFill>
                <a:latin typeface="Times New Roman"/>
              </a:rPr>
              <a:t>Optimal?</a:t>
            </a:r>
            <a:r>
              <a:rPr sz="2600" b="0">
                <a:latin typeface="Times New Roman"/>
              </a:rPr>
              <a:t> Yes (if cost = constant (k) per step)</a:t>
            </a:r>
            <a:endParaRPr sz="2600" b="0">
              <a:solidFill>
                <a:srgbClr val="FF0000"/>
              </a:solidFill>
              <a:latin typeface="Times New Roman"/>
            </a:endParaRPr>
          </a:p>
          <a:p>
            <a:pPr algn="just">
              <a:defRPr/>
            </a:pPr>
            <a:r>
              <a:rPr sz="2600" b="0">
                <a:solidFill>
                  <a:srgbClr val="FF0000"/>
                </a:solidFill>
                <a:latin typeface="Times New Roman"/>
              </a:rPr>
              <a:t>Space</a:t>
            </a:r>
            <a:r>
              <a:rPr sz="2600" b="0">
                <a:latin typeface="Times New Roman"/>
              </a:rPr>
              <a:t> is the bigger problem (more than time)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3124200" y="228600"/>
            <a:ext cx="3505199" cy="6096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ctr" defTabSz="91440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None/>
              <a:defRPr/>
            </a:pPr>
            <a:r>
              <a:rPr lang="en-US" sz="3400" b="1" i="0" u="none" strike="noStrike" cap="none" spc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+mn-cs"/>
              </a:rPr>
              <a:t>            </a:t>
            </a:r>
            <a:endParaRPr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97560" y="1371600"/>
            <a:ext cx="10821670" cy="4435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noAutofit/>
          </a:bodyPr>
          <a:lstStyle/>
          <a:p>
            <a:pPr marR="0" defTabSz="914400"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lang="en-US" sz="3600" b="1" cap="none" spc="0"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Objectives</a:t>
            </a:r>
            <a:endParaRPr/>
          </a:p>
          <a:p>
            <a:pPr marR="0" defTabSz="914400">
              <a:spcBef>
                <a:spcPts val="0"/>
              </a:spcBef>
              <a:buClrTx/>
              <a:buSzTx/>
              <a:buFont typeface="Wingdings"/>
              <a:buChar char="v"/>
              <a:defRPr/>
            </a:pPr>
            <a:r>
              <a:rPr lang="en-US" sz="2600" cap="none" spc="0">
                <a:latin typeface="Times New Roman"/>
                <a:ea typeface="+mn-ea"/>
                <a:cs typeface="+mn-cs"/>
              </a:rPr>
              <a:t>Identify the type of agent that solve problem by searching</a:t>
            </a:r>
            <a:endParaRPr/>
          </a:p>
          <a:p>
            <a:pPr marR="0" defTabSz="914400">
              <a:spcBef>
                <a:spcPts val="0"/>
              </a:spcBef>
              <a:buClrTx/>
              <a:buSzTx/>
              <a:buFont typeface="Wingdings"/>
              <a:buChar char="v"/>
              <a:defRPr/>
            </a:pPr>
            <a:r>
              <a:rPr lang="en-US" sz="2600" cap="none" spc="0">
                <a:latin typeface="Times New Roman"/>
                <a:ea typeface="+mn-ea"/>
                <a:cs typeface="+mn-cs"/>
              </a:rPr>
              <a:t>Problem formulation and goal formulation</a:t>
            </a:r>
            <a:endParaRPr/>
          </a:p>
          <a:p>
            <a:pPr marR="0" defTabSz="914400">
              <a:spcBef>
                <a:spcPts val="0"/>
              </a:spcBef>
              <a:buClrTx/>
              <a:buSzTx/>
              <a:buFont typeface="Wingdings"/>
              <a:buChar char="v"/>
              <a:defRPr/>
            </a:pPr>
            <a:r>
              <a:rPr lang="en-US" sz="2600" cap="none" spc="0">
                <a:latin typeface="Times New Roman"/>
                <a:ea typeface="+mn-ea"/>
                <a:cs typeface="+mn-cs"/>
              </a:rPr>
              <a:t>Types of problem based on environment type</a:t>
            </a:r>
            <a:endParaRPr/>
          </a:p>
          <a:p>
            <a:pPr marR="0" defTabSz="914400">
              <a:spcBef>
                <a:spcPts val="0"/>
              </a:spcBef>
              <a:buClrTx/>
              <a:buSzTx/>
              <a:buFont typeface="Wingdings"/>
              <a:buChar char="v"/>
              <a:defRPr/>
            </a:pPr>
            <a:r>
              <a:rPr lang="en-US" sz="2600" cap="none" spc="0">
                <a:latin typeface="Times New Roman"/>
                <a:ea typeface="+mn-ea"/>
                <a:cs typeface="+mn-cs"/>
              </a:rPr>
              <a:t>Discuss various techniques of search strategies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13354" name="Picture 3075"/>
          <p:cNvGraphicFramePr>
            <a:graphicFrameLocks xmlns:a="http://schemas.openxmlformats.org/drawingml/2006/main" noChangeAspect="1"/>
          </p:cNvGraphicFramePr>
          <p:nvPr/>
        </p:nvGraphicFramePr>
        <p:xfrm>
          <a:off x="2514600" y="2329180"/>
          <a:ext cx="6553200" cy="3460750"/>
        </p:xfrm>
        <a:graphic>
          <a:graphicData uri="http://schemas.openxmlformats.org/presentationml/2006/ole">
            <p:oleObj name="oleObj" r:id="rId4" imgW="5807710" imgH="1915795" progId="Word.Document.8">
              <p:embed/>
              <p:pic>
                <p:nvPicPr>
                  <p:cNvPr id="313354" name="Picture 3075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514600" y="2329180"/>
                    <a:ext cx="6553200" cy="3460750"/>
                  </a:xfrm>
                  <a:prstGeom prst="rect">
                    <a:avLst/>
                  </a:prstGeom>
                  <a:noFill/>
                  <a:ln w="38100">
                    <a:noFill/>
                    <a:miter/>
                  </a:ln>
                </p:spPr>
              </p:pic>
            </p:oleObj>
          </a:graphicData>
        </a:graphic>
      </p:graphicFrame>
      <p:sp>
        <p:nvSpPr>
          <p:cNvPr id="313355" name="Text Box 11"/>
          <p:cNvSpPr txBox="1"/>
          <p:nvPr/>
        </p:nvSpPr>
        <p:spPr bwMode="auto">
          <a:xfrm>
            <a:off x="1752599" y="4419600"/>
            <a:ext cx="8915400" cy="22542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/>
          <a:p>
            <a:pPr>
              <a:spcAft>
                <a:spcPts val="300"/>
              </a:spcAft>
              <a:buChar char="•"/>
              <a:defRPr/>
            </a:pPr>
            <a:endParaRPr sz="240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29" name="Title 5"/>
          <p:cNvSpPr>
            <a:spLocks noGrp="1"/>
          </p:cNvSpPr>
          <p:nvPr>
            <p:ph type="title"/>
          </p:nvPr>
        </p:nvSpPr>
        <p:spPr bwMode="auto">
          <a:xfrm>
            <a:off x="274955" y="1156335"/>
            <a:ext cx="11594465" cy="977265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just">
              <a:defRPr/>
            </a:pPr>
            <a:r>
              <a:rPr sz="2700" b="0">
                <a:solidFill>
                  <a:schemeClr val="tx1"/>
                </a:solidFill>
                <a:latin typeface="Times New Roman"/>
                <a:cs typeface="Times New Roman"/>
              </a:rPr>
              <a:t>Using the same hypothetical state space find the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sz="2700" b="0">
                <a:latin typeface="Times New Roman"/>
                <a:cs typeface="Times New Roman"/>
              </a:rPr>
              <a:t>and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memory </a:t>
            </a:r>
            <a:r>
              <a:rPr sz="2700" b="0">
                <a:latin typeface="Times New Roman"/>
                <a:cs typeface="Times New Roman"/>
              </a:rPr>
              <a:t>required for a BFS with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branching factor b=10</a:t>
            </a:r>
            <a:r>
              <a:rPr sz="2700" b="0">
                <a:latin typeface="Times New Roman"/>
                <a:cs typeface="Times New Roman"/>
              </a:rPr>
              <a:t> and various values of the solution depth 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/>
          </p:cNvSpPr>
          <p:nvPr>
            <p:ph type="title"/>
          </p:nvPr>
        </p:nvSpPr>
        <p:spPr bwMode="auto">
          <a:xfrm>
            <a:off x="1981200" y="202565"/>
            <a:ext cx="8229600" cy="812800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>
              <a:defRPr/>
            </a:pPr>
            <a:r>
              <a:rPr sz="3000">
                <a:latin typeface="Times New Roman"/>
                <a:cs typeface="Times New Roman"/>
              </a:rPr>
              <a:t>Depth-first Search (DFS)</a:t>
            </a:r>
            <a:endParaRPr/>
          </a:p>
        </p:txBody>
      </p:sp>
      <p:sp>
        <p:nvSpPr>
          <p:cNvPr id="47108" name="Rectangle 3"/>
          <p:cNvSpPr>
            <a:spLocks noGrp="1"/>
          </p:cNvSpPr>
          <p:nvPr>
            <p:ph type="body"/>
          </p:nvPr>
        </p:nvSpPr>
        <p:spPr bwMode="auto">
          <a:xfrm>
            <a:off x="321310" y="1212215"/>
            <a:ext cx="11690350" cy="5264785"/>
          </a:xfrm>
        </p:spPr>
        <p:txBody>
          <a:bodyPr vert="horz" wrap="square" lIns="91440" tIns="45720" rIns="91440" bIns="45720" anchor="t" anchorCtr="0"/>
          <a:lstStyle/>
          <a:p>
            <a:pPr algn="just">
              <a:defRPr/>
            </a:pP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Pick one of the children</a:t>
            </a:r>
            <a:r>
              <a:rPr sz="2600" b="0">
                <a:latin typeface="Times New Roman"/>
                <a:cs typeface="Times New Roman"/>
              </a:rPr>
              <a:t> at every node visited, and work forward</a:t>
            </a:r>
            <a:r>
              <a:rPr sz="2600" b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600" b="0">
                <a:solidFill>
                  <a:srgbClr val="0000FF"/>
                </a:solidFill>
                <a:latin typeface="Times New Roman"/>
                <a:cs typeface="Times New Roman"/>
              </a:rPr>
              <a:t>from that child</a:t>
            </a:r>
            <a:r>
              <a:rPr lang="en-GB"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defRPr/>
            </a:pPr>
            <a:r>
              <a:rPr sz="2600">
                <a:latin typeface="Times New Roman"/>
                <a:cs typeface="Times New Roman"/>
              </a:rPr>
              <a:t>Always expands</a:t>
            </a:r>
            <a:r>
              <a:rPr sz="2600" b="0">
                <a:latin typeface="Times New Roman"/>
                <a:cs typeface="Times New Roman"/>
              </a:rPr>
              <a:t> the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deepest node reached</a:t>
            </a:r>
            <a:r>
              <a:rPr sz="2600" b="0">
                <a:latin typeface="Times New Roman"/>
                <a:cs typeface="Times New Roman"/>
              </a:rPr>
              <a:t> so far (and therefore searches one path to a leaf before allowing up any other path)</a:t>
            </a:r>
            <a:r>
              <a:rPr lang="en-GB"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defRPr/>
            </a:pPr>
            <a:r>
              <a:rPr sz="2600" b="0">
                <a:latin typeface="Times New Roman"/>
                <a:cs typeface="Times New Roman"/>
              </a:rPr>
              <a:t>Thus, it finds the </a:t>
            </a:r>
            <a:r>
              <a:rPr sz="2600">
                <a:solidFill>
                  <a:srgbClr val="0000FF"/>
                </a:solidFill>
                <a:latin typeface="Times New Roman"/>
                <a:cs typeface="Times New Roman"/>
              </a:rPr>
              <a:t>left most solution</a:t>
            </a:r>
            <a:endParaRPr/>
          </a:p>
          <a:p>
            <a:pPr marL="0" indent="0" algn="just">
              <a:buNone/>
              <a:defRPr/>
            </a:pPr>
            <a:endParaRPr sz="2600">
              <a:latin typeface="Times New Roman"/>
              <a:cs typeface="Times New Roman"/>
            </a:endParaRPr>
          </a:p>
          <a:p>
            <a:pPr marL="0" indent="0" algn="just">
              <a:buNone/>
              <a:defRPr/>
            </a:pPr>
            <a:endParaRPr sz="26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1029"/>
          <p:cNvSpPr/>
          <p:nvPr/>
        </p:nvSpPr>
        <p:spPr bwMode="auto">
          <a:xfrm>
            <a:off x="1152524" y="1648143"/>
            <a:ext cx="206463" cy="426597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Rectangle 1030"/>
          <p:cNvSpPr>
            <a:spLocks noGrp="1"/>
          </p:cNvSpPr>
          <p:nvPr/>
        </p:nvSpPr>
        <p:spPr bwMode="auto">
          <a:xfrm>
            <a:off x="650875" y="122555"/>
            <a:ext cx="10637520" cy="7353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>
            <a:lvl1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2pPr>
            <a:lvl3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3pPr>
            <a:lvl4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4pPr>
            <a:lvl5pPr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5pPr>
            <a:lvl6pPr marL="4572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6pPr>
            <a:lvl7pPr marL="9144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7pPr>
            <a:lvl8pPr marL="13716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8pPr>
            <a:lvl9pPr marL="1828800" algn="ctr">
              <a:spcBef>
                <a:spcPts val="0"/>
              </a:spcBef>
              <a:spcAft>
                <a:spcPts val="0"/>
              </a:spcAft>
              <a:defRPr sz="4400">
                <a:solidFill>
                  <a:schemeClr val="tx1"/>
                </a:solidFill>
                <a:latin typeface="Calibri"/>
              </a:defRPr>
            </a:lvl9pPr>
          </a:lstStyle>
          <a:p>
            <a:pPr algn="ctr">
              <a:defRPr/>
            </a:pPr>
            <a:r>
              <a:rPr sz="3000" b="1">
                <a:latin typeface="Times New Roman"/>
                <a:cs typeface="Times New Roman"/>
              </a:rPr>
              <a:t>Depth-first search-  Chronological backtracking</a:t>
            </a:r>
            <a:endParaRPr/>
          </a:p>
        </p:txBody>
      </p:sp>
      <p:sp>
        <p:nvSpPr>
          <p:cNvPr id="5" name="Arc 1031" descr="Rectangle: Click to edit Master text styles&#10;Second level&#10;Third level&#10;Fourth level&#10;Fifth level"/>
          <p:cNvSpPr>
            <a:spLocks noGrp="1"/>
          </p:cNvSpPr>
          <p:nvPr/>
        </p:nvSpPr>
        <p:spPr bwMode="auto">
          <a:xfrm>
            <a:off x="5674995" y="1648460"/>
            <a:ext cx="6278880" cy="4006215"/>
          </a:xfrm>
          <a:custGeom>
            <a:avLst>
              <a:gd name="txL" fmla="val 0"/>
              <a:gd name="txT" fmla="val 0"/>
              <a:gd name="txR" fmla="val 21600"/>
              <a:gd name="txB" fmla="val 21600"/>
            </a:avLst>
            <a:gdLst>
              <a:gd name="txL-1" fmla="*/ 0 w 21600"/>
              <a:gd name="txT-2" fmla="*/ 0 h 21600"/>
              <a:gd name="txR-3" fmla="*/ 21600 w 21600"/>
              <a:gd name="txB-4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 fill="none" stroke="1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fill="norm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  <a:path w="21600" h="21600" fill="none" stroke="1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fill="norm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sz="2600" b="1">
                <a:latin typeface="Times New Roman"/>
                <a:cs typeface="Times New Roman"/>
              </a:rPr>
              <a:t>Select a child </a:t>
            </a:r>
            <a:endParaRPr/>
          </a:p>
          <a:p>
            <a:pPr lvl="0" algn="just">
              <a:lnSpc>
                <a:spcPct val="90000"/>
              </a:lnSpc>
              <a:buClrTx/>
              <a:buSzTx/>
              <a:buChar char="•"/>
              <a:defRPr/>
            </a:pPr>
            <a:r>
              <a:rPr sz="2600" b="1">
                <a:latin typeface="Times New Roman"/>
                <a:cs typeface="Times New Roman"/>
              </a:rPr>
              <a:t>convention</a:t>
            </a:r>
            <a:r>
              <a:rPr sz="2600">
                <a:latin typeface="Times New Roman"/>
                <a:cs typeface="Times New Roman"/>
              </a:rPr>
              <a:t>: left-to-right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sz="2600" b="1">
                <a:latin typeface="Times New Roman"/>
                <a:cs typeface="Times New Roman"/>
              </a:rPr>
              <a:t>Repeatedly</a:t>
            </a:r>
            <a:r>
              <a:rPr sz="2600">
                <a:latin typeface="Times New Roman"/>
                <a:cs typeface="Times New Roman"/>
              </a:rPr>
              <a:t> go to </a:t>
            </a:r>
            <a:r>
              <a:rPr sz="2600" b="1">
                <a:solidFill>
                  <a:srgbClr val="FF0000"/>
                </a:solidFill>
                <a:latin typeface="Times New Roman"/>
                <a:cs typeface="Times New Roman"/>
              </a:rPr>
              <a:t>next child</a:t>
            </a:r>
            <a:r>
              <a:rPr sz="2600">
                <a:latin typeface="Times New Roman"/>
                <a:cs typeface="Times New Roman"/>
              </a:rPr>
              <a:t>, as long as possible.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sz="2600">
                <a:latin typeface="Times New Roman"/>
                <a:cs typeface="Times New Roman"/>
              </a:rPr>
              <a:t>Return to </a:t>
            </a:r>
            <a:r>
              <a:rPr sz="2600" b="1">
                <a:latin typeface="Times New Roman"/>
                <a:cs typeface="Times New Roman"/>
              </a:rPr>
              <a:t>left-over alternatives</a:t>
            </a:r>
            <a:r>
              <a:rPr sz="2600">
                <a:latin typeface="Times New Roman"/>
                <a:cs typeface="Times New Roman"/>
              </a:rPr>
              <a:t> (higher-up) only when needed.</a:t>
            </a:r>
            <a:endParaRPr/>
          </a:p>
        </p:txBody>
      </p:sp>
      <p:sp>
        <p:nvSpPr>
          <p:cNvPr id="6" name="Oval 1032"/>
          <p:cNvSpPr/>
          <p:nvPr/>
        </p:nvSpPr>
        <p:spPr bwMode="auto">
          <a:xfrm>
            <a:off x="1946274" y="3349942"/>
            <a:ext cx="291830" cy="222609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Text Box 1033"/>
          <p:cNvSpPr txBox="1">
            <a:spLocks noChangeArrowheads="1"/>
          </p:cNvSpPr>
          <p:nvPr/>
        </p:nvSpPr>
        <p:spPr bwMode="auto">
          <a:xfrm>
            <a:off x="1952624" y="3230879"/>
            <a:ext cx="426543" cy="46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2854" tIns="51428" rIns="102854" bIns="51428">
            <a:sp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400" b="1" cap="none" spc="0">
                <a:latin typeface="Arial Narrow"/>
                <a:ea typeface="+mn-ea"/>
                <a:cs typeface="+mn-cs"/>
              </a:rPr>
              <a:t>B</a:t>
            </a:r>
            <a:endParaRPr lang="en-US" sz="2600" b="1" cap="none" spc="0">
              <a:latin typeface="Arial Narrow"/>
              <a:ea typeface="+mn-ea"/>
              <a:cs typeface="+mn-cs"/>
            </a:endParaRPr>
          </a:p>
        </p:txBody>
      </p:sp>
      <p:sp>
        <p:nvSpPr>
          <p:cNvPr id="8" name="Oval 1034"/>
          <p:cNvSpPr/>
          <p:nvPr/>
        </p:nvSpPr>
        <p:spPr bwMode="auto">
          <a:xfrm>
            <a:off x="1565274" y="4021454"/>
            <a:ext cx="291830" cy="222609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Text Box 1035"/>
          <p:cNvSpPr txBox="1">
            <a:spLocks noChangeArrowheads="1"/>
          </p:cNvSpPr>
          <p:nvPr/>
        </p:nvSpPr>
        <p:spPr bwMode="auto">
          <a:xfrm>
            <a:off x="1574799" y="3916679"/>
            <a:ext cx="426543" cy="46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2854" tIns="51428" rIns="102854" bIns="51428">
            <a:sp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400" b="1" cap="none" spc="0">
                <a:latin typeface="Arial Narrow"/>
                <a:ea typeface="+mn-ea"/>
                <a:cs typeface="+mn-cs"/>
              </a:rPr>
              <a:t>C</a:t>
            </a:r>
            <a:endParaRPr lang="en-US" sz="2600" b="1" cap="none" spc="0">
              <a:latin typeface="Arial Narrow"/>
              <a:ea typeface="+mn-ea"/>
              <a:cs typeface="+mn-cs"/>
            </a:endParaRPr>
          </a:p>
        </p:txBody>
      </p:sp>
      <p:sp>
        <p:nvSpPr>
          <p:cNvPr id="10" name="Oval 1036"/>
          <p:cNvSpPr>
            <a:spLocks noChangeArrowheads="1"/>
          </p:cNvSpPr>
          <p:nvPr/>
        </p:nvSpPr>
        <p:spPr bwMode="auto">
          <a:xfrm>
            <a:off x="2290226" y="4016692"/>
            <a:ext cx="579281" cy="22737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lIns="102854" tIns="51428" rIns="102854" bIns="51428" anchor="ctr"/>
          <a:lstStyle/>
          <a:p>
            <a:pPr marL="0" marR="0" lvl="0" indent="0" algn="ctr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rPr>
              <a:t>E</a:t>
            </a:r>
            <a:endParaRPr lang="en-US" sz="2600" b="1" i="0" u="none" strike="noStrike" cap="none" spc="0">
              <a:ln>
                <a:noFill/>
              </a:ln>
              <a:solidFill>
                <a:schemeClr val="tx1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11" name="Oval 1037"/>
          <p:cNvSpPr>
            <a:spLocks noChangeArrowheads="1"/>
          </p:cNvSpPr>
          <p:nvPr/>
        </p:nvSpPr>
        <p:spPr bwMode="auto">
          <a:xfrm>
            <a:off x="1900509" y="4654867"/>
            <a:ext cx="603064" cy="22419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lIns="102854" tIns="51428" rIns="102854" bIns="51428" anchor="ctr"/>
          <a:lstStyle/>
          <a:p>
            <a:pPr marL="0" marR="0" lvl="0" indent="0" algn="ctr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rPr>
              <a:t>D</a:t>
            </a:r>
            <a:endParaRPr lang="en-US" sz="2600" b="1" i="0" u="none" strike="noStrike" cap="none" spc="0">
              <a:ln>
                <a:noFill/>
              </a:ln>
              <a:solidFill>
                <a:schemeClr val="tx1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12" name="Oval 1038"/>
          <p:cNvSpPr/>
          <p:nvPr/>
        </p:nvSpPr>
        <p:spPr bwMode="auto">
          <a:xfrm>
            <a:off x="2679699" y="4648517"/>
            <a:ext cx="291830" cy="225784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Text Box 1039"/>
          <p:cNvSpPr txBox="1">
            <a:spLocks noChangeArrowheads="1"/>
          </p:cNvSpPr>
          <p:nvPr/>
        </p:nvSpPr>
        <p:spPr bwMode="auto">
          <a:xfrm>
            <a:off x="2701924" y="4588192"/>
            <a:ext cx="392610" cy="46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2854" tIns="51428" rIns="102854" bIns="51428">
            <a:sp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400" b="1" cap="none" spc="0">
                <a:latin typeface="Arial Narrow"/>
                <a:ea typeface="+mn-ea"/>
                <a:cs typeface="+mn-cs"/>
              </a:rPr>
              <a:t>F</a:t>
            </a:r>
            <a:endParaRPr lang="en-US" sz="2600" b="1" cap="none" spc="0">
              <a:latin typeface="Arial Narrow"/>
              <a:ea typeface="+mn-ea"/>
              <a:cs typeface="+mn-cs"/>
            </a:endParaRPr>
          </a:p>
        </p:txBody>
      </p:sp>
      <p:sp>
        <p:nvSpPr>
          <p:cNvPr id="14" name="Oval 1040"/>
          <p:cNvSpPr>
            <a:spLocks noChangeArrowheads="1"/>
          </p:cNvSpPr>
          <p:nvPr/>
        </p:nvSpPr>
        <p:spPr bwMode="auto">
          <a:xfrm>
            <a:off x="2539387" y="5231129"/>
            <a:ext cx="627059" cy="227372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</a:ln>
        </p:spPr>
        <p:txBody>
          <a:bodyPr wrap="none" lIns="102854" tIns="51428" rIns="102854" bIns="51428" anchor="ctr"/>
          <a:lstStyle/>
          <a:p>
            <a:pPr marL="0" marR="0" lvl="0" indent="0" algn="ctr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rPr>
              <a:t>G</a:t>
            </a:r>
            <a:endParaRPr lang="en-US" sz="2600" b="1" i="0" u="none" strike="noStrike" cap="none" spc="0">
              <a:ln>
                <a:noFill/>
              </a:ln>
              <a:solidFill>
                <a:schemeClr val="tx1"/>
              </a:solidFill>
              <a:latin typeface="Arial Narrow"/>
              <a:ea typeface="+mn-ea"/>
              <a:cs typeface="+mn-cs"/>
            </a:endParaRPr>
          </a:p>
        </p:txBody>
      </p:sp>
      <p:cxnSp>
        <p:nvCxnSpPr>
          <p:cNvPr id="15" name="AutoShape 1041"/>
          <p:cNvCxnSpPr>
            <a:cxnSpLocks/>
            <a:stCxn id="7" idx="1"/>
            <a:endCxn id="9" idx="0"/>
          </p:cNvCxnSpPr>
          <p:nvPr/>
        </p:nvCxnSpPr>
        <p:spPr bwMode="auto">
          <a:xfrm rot="-10800000" flipV="1">
            <a:off x="1770063" y="3467418"/>
            <a:ext cx="182562" cy="449262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6" name="AutoShape 1042"/>
          <p:cNvCxnSpPr>
            <a:cxnSpLocks/>
            <a:stCxn id="7" idx="3"/>
            <a:endCxn id="10" idx="0"/>
          </p:cNvCxnSpPr>
          <p:nvPr/>
        </p:nvCxnSpPr>
        <p:spPr bwMode="auto">
          <a:xfrm>
            <a:off x="2343150" y="3467418"/>
            <a:ext cx="236538" cy="54927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7" name="AutoShape 1043"/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2203450" y="4130993"/>
            <a:ext cx="187325" cy="509587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8" name="AutoShape 1044"/>
          <p:cNvCxnSpPr>
            <a:cxnSpLocks/>
            <a:stCxn id="10" idx="6"/>
            <a:endCxn id="13" idx="0"/>
          </p:cNvCxnSpPr>
          <p:nvPr/>
        </p:nvCxnSpPr>
        <p:spPr bwMode="auto">
          <a:xfrm>
            <a:off x="2752725" y="4130993"/>
            <a:ext cx="130175" cy="457200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" name="AutoShape 1045"/>
          <p:cNvCxnSpPr>
            <a:cxnSpLocks/>
            <a:stCxn id="13" idx="2"/>
            <a:endCxn id="14" idx="0"/>
          </p:cNvCxnSpPr>
          <p:nvPr/>
        </p:nvCxnSpPr>
        <p:spPr bwMode="auto">
          <a:xfrm rot="5400000">
            <a:off x="2782888" y="5131118"/>
            <a:ext cx="169862" cy="30162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" name="AutoShape 1046"/>
          <p:cNvCxnSpPr>
            <a:cxnSpLocks/>
            <a:stCxn id="31" idx="1"/>
            <a:endCxn id="7" idx="0"/>
          </p:cNvCxnSpPr>
          <p:nvPr/>
        </p:nvCxnSpPr>
        <p:spPr bwMode="auto">
          <a:xfrm rot="-10800000" flipV="1">
            <a:off x="2147888" y="2840355"/>
            <a:ext cx="646112" cy="3905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1" name="AutoShape 1047"/>
          <p:cNvCxnSpPr>
            <a:cxnSpLocks/>
            <a:stCxn id="7" idx="1"/>
            <a:endCxn id="9" idx="1"/>
          </p:cNvCxnSpPr>
          <p:nvPr/>
        </p:nvCxnSpPr>
        <p:spPr bwMode="auto">
          <a:xfrm rot="-10800000" flipV="1">
            <a:off x="1574800" y="3467418"/>
            <a:ext cx="377825" cy="685800"/>
          </a:xfrm>
          <a:prstGeom prst="curvedConnector3">
            <a:avLst>
              <a:gd name="adj1" fmla="val 160560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22" name="AutoShape 1048"/>
          <p:cNvCxnSpPr>
            <a:cxnSpLocks/>
            <a:stCxn id="9" idx="3"/>
            <a:endCxn id="7" idx="2"/>
          </p:cNvCxnSpPr>
          <p:nvPr/>
        </p:nvCxnSpPr>
        <p:spPr bwMode="auto">
          <a:xfrm flipV="1">
            <a:off x="1965325" y="3703955"/>
            <a:ext cx="182563" cy="449263"/>
          </a:xfrm>
          <a:prstGeom prst="curvedConnector2">
            <a:avLst/>
          </a:prstGeom>
          <a:ln w="28575" cap="flat" cmpd="sng">
            <a:solidFill>
              <a:srgbClr val="80008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23" name="AutoShape 1049"/>
          <p:cNvCxnSpPr>
            <a:cxnSpLocks/>
            <a:stCxn id="10" idx="1"/>
            <a:endCxn id="11" idx="1"/>
          </p:cNvCxnSpPr>
          <p:nvPr/>
        </p:nvCxnSpPr>
        <p:spPr bwMode="auto">
          <a:xfrm rot="-5400000" flipH="1" flipV="1">
            <a:off x="1949450" y="4162743"/>
            <a:ext cx="638175" cy="379412"/>
          </a:xfrm>
          <a:prstGeom prst="curvedConnector3">
            <a:avLst>
              <a:gd name="adj1" fmla="val -41065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24" name="AutoShape 1050"/>
          <p:cNvCxnSpPr>
            <a:cxnSpLocks/>
            <a:stCxn id="11" idx="6"/>
            <a:endCxn id="10" idx="4"/>
          </p:cNvCxnSpPr>
          <p:nvPr/>
        </p:nvCxnSpPr>
        <p:spPr bwMode="auto">
          <a:xfrm flipV="1">
            <a:off x="2390775" y="4259580"/>
            <a:ext cx="188913" cy="508000"/>
          </a:xfrm>
          <a:prstGeom prst="curvedConnector2">
            <a:avLst/>
          </a:prstGeom>
          <a:ln w="28575" cap="flat" cmpd="sng">
            <a:solidFill>
              <a:srgbClr val="80008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25" name="AutoShape 1051"/>
          <p:cNvCxnSpPr>
            <a:cxnSpLocks/>
            <a:stCxn id="7" idx="3"/>
            <a:endCxn id="10" idx="0"/>
          </p:cNvCxnSpPr>
          <p:nvPr/>
        </p:nvCxnSpPr>
        <p:spPr bwMode="auto">
          <a:xfrm>
            <a:off x="2470150" y="3594418"/>
            <a:ext cx="236538" cy="549275"/>
          </a:xfrm>
          <a:prstGeom prst="curvedConnector2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26" name="AutoShape 1052"/>
          <p:cNvCxnSpPr>
            <a:cxnSpLocks/>
            <a:stCxn id="10" idx="6"/>
            <a:endCxn id="13" idx="3"/>
          </p:cNvCxnSpPr>
          <p:nvPr/>
        </p:nvCxnSpPr>
        <p:spPr bwMode="auto">
          <a:xfrm>
            <a:off x="2752725" y="4130993"/>
            <a:ext cx="311150" cy="693737"/>
          </a:xfrm>
          <a:prstGeom prst="curvedConnector3">
            <a:avLst>
              <a:gd name="adj1" fmla="val 173634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cxnSp>
        <p:nvCxnSpPr>
          <p:cNvPr id="27" name="AutoShape 1053"/>
          <p:cNvCxnSpPr>
            <a:cxnSpLocks/>
            <a:stCxn id="31" idx="3"/>
            <a:endCxn id="7" idx="3"/>
          </p:cNvCxnSpPr>
          <p:nvPr/>
        </p:nvCxnSpPr>
        <p:spPr bwMode="auto">
          <a:xfrm flipH="1">
            <a:off x="2343150" y="2840355"/>
            <a:ext cx="841375" cy="627063"/>
          </a:xfrm>
          <a:prstGeom prst="curvedConnector3">
            <a:avLst>
              <a:gd name="adj1" fmla="val -27171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28" name="Oval 1054"/>
          <p:cNvSpPr>
            <a:spLocks noChangeArrowheads="1"/>
          </p:cNvSpPr>
          <p:nvPr/>
        </p:nvSpPr>
        <p:spPr bwMode="auto">
          <a:xfrm>
            <a:off x="4411977" y="1945004"/>
            <a:ext cx="291830" cy="227372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</a:ln>
        </p:spPr>
        <p:txBody>
          <a:bodyPr wrap="none" lIns="102854" tIns="51428" rIns="102854" bIns="51428" anchor="ctr"/>
          <a:lstStyle/>
          <a:p>
            <a:pPr marL="0" marR="0" lvl="0" indent="0" algn="ctr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sz="3100" b="0" i="0" u="none" strike="noStrike" cap="none" spc="0">
              <a:ln>
                <a:noFill/>
              </a:ln>
              <a:solidFill>
                <a:srgbClr val="660066"/>
              </a:solidFill>
              <a:latin typeface="Comic Sans MS"/>
              <a:ea typeface="+mn-ea"/>
              <a:cs typeface="+mn-cs"/>
            </a:endParaRPr>
          </a:p>
        </p:txBody>
      </p:sp>
      <p:sp>
        <p:nvSpPr>
          <p:cNvPr id="29" name="Text Box 1055"/>
          <p:cNvSpPr txBox="1">
            <a:spLocks noChangeArrowheads="1"/>
          </p:cNvSpPr>
          <p:nvPr/>
        </p:nvSpPr>
        <p:spPr bwMode="auto">
          <a:xfrm>
            <a:off x="4397374" y="1862454"/>
            <a:ext cx="409725" cy="46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2854" tIns="51428" rIns="102854" bIns="51428">
            <a:sp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400" b="1" cap="none" spc="0">
                <a:latin typeface="Arial Narrow"/>
                <a:ea typeface="+mn-ea"/>
                <a:cs typeface="+mn-cs"/>
              </a:rPr>
              <a:t>S</a:t>
            </a:r>
            <a:endParaRPr lang="en-US" sz="2600" b="1" cap="none" spc="0">
              <a:latin typeface="Arial Narrow"/>
              <a:ea typeface="+mn-ea"/>
              <a:cs typeface="+mn-cs"/>
            </a:endParaRPr>
          </a:p>
        </p:txBody>
      </p:sp>
      <p:sp>
        <p:nvSpPr>
          <p:cNvPr id="30" name="Oval 1056"/>
          <p:cNvSpPr/>
          <p:nvPr/>
        </p:nvSpPr>
        <p:spPr bwMode="auto">
          <a:xfrm>
            <a:off x="2787649" y="2672079"/>
            <a:ext cx="291830" cy="225784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Text Box 1057"/>
          <p:cNvSpPr txBox="1">
            <a:spLocks noChangeArrowheads="1"/>
          </p:cNvSpPr>
          <p:nvPr/>
        </p:nvSpPr>
        <p:spPr bwMode="auto">
          <a:xfrm>
            <a:off x="2793999" y="2603817"/>
            <a:ext cx="426543" cy="46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02854" tIns="51428" rIns="102854" bIns="51428">
            <a:sp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400" b="1" cap="none" spc="0">
                <a:latin typeface="Arial Narrow"/>
                <a:ea typeface="+mn-ea"/>
                <a:cs typeface="+mn-cs"/>
              </a:rPr>
              <a:t>A</a:t>
            </a:r>
            <a:endParaRPr lang="en-US" sz="2600" b="1" cap="none" spc="0">
              <a:latin typeface="Arial Narrow"/>
              <a:ea typeface="+mn-ea"/>
              <a:cs typeface="+mn-cs"/>
            </a:endParaRPr>
          </a:p>
        </p:txBody>
      </p:sp>
      <p:cxnSp>
        <p:nvCxnSpPr>
          <p:cNvPr id="32" name="AutoShape 1058"/>
          <p:cNvCxnSpPr>
            <a:cxnSpLocks/>
            <a:stCxn id="29" idx="1"/>
            <a:endCxn id="31" idx="0"/>
          </p:cNvCxnSpPr>
          <p:nvPr/>
        </p:nvCxnSpPr>
        <p:spPr bwMode="auto">
          <a:xfrm rot="-10800000" flipV="1">
            <a:off x="2989263" y="2098993"/>
            <a:ext cx="1408112" cy="504825"/>
          </a:xfrm>
          <a:prstGeom prst="straightConnector1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3" name="AutoShape 1059"/>
          <p:cNvCxnSpPr>
            <a:cxnSpLocks/>
            <a:stCxn id="29" idx="1"/>
          </p:cNvCxnSpPr>
          <p:nvPr/>
        </p:nvCxnSpPr>
        <p:spPr bwMode="auto">
          <a:xfrm rot="-10800000" flipV="1">
            <a:off x="2605088" y="2098993"/>
            <a:ext cx="1792287" cy="566737"/>
          </a:xfrm>
          <a:prstGeom prst="curvedConnector3">
            <a:avLst>
              <a:gd name="adj1" fmla="val 50000"/>
            </a:avLst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34" name="Line 1060"/>
          <p:cNvSpPr/>
          <p:nvPr/>
        </p:nvSpPr>
        <p:spPr bwMode="auto">
          <a:xfrm>
            <a:off x="3057525" y="2865755"/>
            <a:ext cx="606425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5" name="Line 1061"/>
          <p:cNvSpPr/>
          <p:nvPr/>
        </p:nvSpPr>
        <p:spPr bwMode="auto">
          <a:xfrm>
            <a:off x="4730750" y="2103755"/>
            <a:ext cx="231775" cy="230188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cxnSp>
        <p:nvCxnSpPr>
          <p:cNvPr id="36" name="AutoShape 1064"/>
          <p:cNvCxnSpPr>
            <a:cxnSpLocks/>
            <a:endCxn id="14" idx="6"/>
          </p:cNvCxnSpPr>
          <p:nvPr/>
        </p:nvCxnSpPr>
        <p:spPr bwMode="auto">
          <a:xfrm rot="5400000">
            <a:off x="2784475" y="4986655"/>
            <a:ext cx="614363" cy="101600"/>
          </a:xfrm>
          <a:prstGeom prst="curvedConnector2">
            <a:avLst/>
          </a:prstGeom>
          <a:ln w="28575" cap="flat" cmpd="sng">
            <a:solidFill>
              <a:srgbClr val="CC0000"/>
            </a:solidFill>
            <a:prstDash val="sysDot"/>
            <a:headEnd type="none" w="med" len="med"/>
            <a:tailEnd type="triangle" w="med" len="med"/>
          </a:ln>
        </p:spPr>
      </p:cxnSp>
      <p:sp>
        <p:nvSpPr>
          <p:cNvPr id="37" name="Oval 1067"/>
          <p:cNvSpPr>
            <a:spLocks noChangeArrowheads="1"/>
          </p:cNvSpPr>
          <p:nvPr/>
        </p:nvSpPr>
        <p:spPr bwMode="auto">
          <a:xfrm>
            <a:off x="3383235" y="3246754"/>
            <a:ext cx="603064" cy="22737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</p:spPr>
        <p:txBody>
          <a:bodyPr wrap="none" lIns="102854" tIns="51428" rIns="102854" bIns="51428" anchor="ctr"/>
          <a:lstStyle/>
          <a:p>
            <a:pPr marL="0" marR="0" lvl="0" indent="0" algn="ctr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Arial Narrow"/>
                <a:ea typeface="+mn-ea"/>
                <a:cs typeface="+mn-cs"/>
              </a:rPr>
              <a:t>D</a:t>
            </a:r>
            <a:endParaRPr lang="en-US" sz="2600" b="1" i="0" u="none" strike="noStrike" cap="none" spc="0">
              <a:ln>
                <a:noFill/>
              </a:ln>
              <a:solidFill>
                <a:schemeClr val="tx1"/>
              </a:solidFill>
              <a:latin typeface="Arial Narrow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/>
          <p:nvPr/>
        </p:nvSpPr>
        <p:spPr bwMode="auto">
          <a:xfrm>
            <a:off x="1904999" y="1068705"/>
            <a:ext cx="206463" cy="5040354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99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56" name="Rectangle 5"/>
          <p:cNvSpPr>
            <a:spLocks noGrp="1"/>
          </p:cNvSpPr>
          <p:nvPr>
            <p:ph type="title" idx="4294967295"/>
          </p:nvPr>
        </p:nvSpPr>
        <p:spPr bwMode="auto">
          <a:xfrm>
            <a:off x="2149475" y="409575"/>
            <a:ext cx="7756525" cy="531813"/>
          </a:xfrm>
        </p:spPr>
        <p:txBody>
          <a:bodyPr vert="horz" wrap="square" lIns="91440" tIns="45720" rIns="91440" bIns="45720" anchor="b" anchorCtr="0">
            <a:normAutofit fontScale="90000"/>
          </a:bodyPr>
          <a:lstStyle/>
          <a:p>
            <a:pPr>
              <a:defRPr/>
            </a:pPr>
            <a:r>
              <a:rPr sz="4000">
                <a:latin typeface="Times New Roman"/>
                <a:cs typeface="Times New Roman"/>
              </a:rPr>
              <a:t>Depth-first search algorithm</a:t>
            </a:r>
            <a:endParaRPr/>
          </a:p>
        </p:txBody>
      </p:sp>
      <p:sp>
        <p:nvSpPr>
          <p:cNvPr id="331784" name="Text Box 8"/>
          <p:cNvSpPr txBox="1">
            <a:spLocks noChangeArrowheads="1"/>
          </p:cNvSpPr>
          <p:nvPr/>
        </p:nvSpPr>
        <p:spPr bwMode="auto">
          <a:xfrm>
            <a:off x="1905000" y="1068705"/>
            <a:ext cx="8620760" cy="5039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2854" tIns="51428" rIns="102854" bIns="51428">
            <a:noAutofit/>
          </a:bodyPr>
          <a:lstStyle/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1. </a:t>
            </a:r>
            <a:r>
              <a:rPr lang="en-US" sz="26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 &lt;--  path only containing the root;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endParaRPr lang="en-US" sz="2600" cap="none" spc="0">
              <a:latin typeface="Comic Sans MS"/>
              <a:ea typeface="+mn-ea"/>
              <a:cs typeface="+mn-cs"/>
            </a:endParaRPr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2. </a:t>
            </a:r>
            <a:r>
              <a:rPr lang="en-US" sz="26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WHILE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       </a:t>
            </a:r>
            <a:r>
              <a:rPr lang="en-US" sz="26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is not empty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                         </a:t>
            </a:r>
            <a:r>
              <a:rPr lang="en-US" sz="26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AND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goal is not reached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endParaRPr lang="en-US" sz="2600" cap="none" spc="0">
              <a:latin typeface="Comic Sans MS"/>
              <a:ea typeface="+mn-ea"/>
              <a:cs typeface="+mn-cs"/>
            </a:endParaRPr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</a:t>
            </a:r>
            <a:r>
              <a:rPr lang="en-US" sz="26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DO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   remove the first path from the </a:t>
            </a:r>
            <a:r>
              <a:rPr lang="en-US" sz="26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;</a:t>
            </a:r>
            <a:endParaRPr/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         create new paths (to all children);</a:t>
            </a:r>
            <a:endParaRPr/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         reject the new paths with loops;</a:t>
            </a:r>
            <a:endParaRPr/>
          </a:p>
          <a:p>
            <a:pPr marR="0" defTabSz="1028065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         add the new paths to </a:t>
            </a:r>
            <a:r>
              <a:rPr lang="en-US" sz="2600" b="1" cap="none" spc="0">
                <a:solidFill>
                  <a:srgbClr val="FF0000"/>
                </a:solidFill>
                <a:latin typeface="Comic Sans MS"/>
                <a:ea typeface="+mn-ea"/>
                <a:cs typeface="+mn-cs"/>
              </a:rPr>
              <a:t>front 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of </a:t>
            </a:r>
            <a:r>
              <a:rPr lang="en-US" sz="26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QUEUE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;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3. </a:t>
            </a:r>
            <a:r>
              <a:rPr lang="en-US" sz="26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IF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 goal reached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        </a:t>
            </a:r>
            <a:r>
              <a:rPr lang="en-US" sz="26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THEN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success;</a:t>
            </a:r>
            <a:endParaRPr/>
          </a:p>
          <a:p>
            <a:pPr marR="0" defTabSz="1028065">
              <a:buClrTx/>
              <a:buSzTx/>
              <a:buFontTx/>
              <a:buNone/>
              <a:defRPr/>
            </a:pPr>
            <a:r>
              <a:rPr lang="en-US" sz="2600" cap="none" spc="0">
                <a:latin typeface="Comic Sans MS"/>
                <a:ea typeface="+mn-ea"/>
                <a:cs typeface="+mn-cs"/>
              </a:rPr>
              <a:t>             </a:t>
            </a:r>
            <a:r>
              <a:rPr lang="en-US" sz="2600" u="sng" cap="none" spc="0">
                <a:solidFill>
                  <a:srgbClr val="660066"/>
                </a:solidFill>
                <a:latin typeface="Comic Sans MS"/>
                <a:ea typeface="+mn-ea"/>
                <a:cs typeface="+mn-cs"/>
              </a:rPr>
              <a:t>ELSE</a:t>
            </a:r>
            <a:r>
              <a:rPr lang="en-US" sz="2600" cap="none" spc="0">
                <a:latin typeface="Comic Sans MS"/>
                <a:ea typeface="+mn-ea"/>
                <a:cs typeface="+mn-cs"/>
              </a:rPr>
              <a:t> failure;</a:t>
            </a:r>
            <a:r>
              <a:rPr lang="en-US" sz="2400" cap="none" spc="0">
                <a:solidFill>
                  <a:srgbClr val="000099"/>
                </a:solidFill>
                <a:latin typeface="Comic Sans MS"/>
                <a:ea typeface="+mn-ea"/>
                <a:cs typeface="+mn-cs"/>
              </a:rPr>
              <a:t> </a:t>
            </a:r>
            <a:endParaRPr/>
          </a:p>
        </p:txBody>
      </p:sp>
      <p:sp>
        <p:nvSpPr>
          <p:cNvPr id="49159" name="AutoShape 9"/>
          <p:cNvSpPr/>
          <p:nvPr/>
        </p:nvSpPr>
        <p:spPr bwMode="auto">
          <a:xfrm>
            <a:off x="3886200" y="2055812"/>
            <a:ext cx="583248" cy="690921"/>
          </a:xfrm>
          <a:prstGeom prst="leftBrace">
            <a:avLst>
              <a:gd name="adj1" fmla="val 3916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60" name="AutoShape 10"/>
          <p:cNvSpPr/>
          <p:nvPr/>
        </p:nvSpPr>
        <p:spPr bwMode="auto">
          <a:xfrm>
            <a:off x="2974974" y="3127374"/>
            <a:ext cx="583248" cy="1444984"/>
          </a:xfrm>
          <a:prstGeom prst="leftBrace">
            <a:avLst>
              <a:gd name="adj1" fmla="val 8367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79" name="Rectangle 1026"/>
          <p:cNvSpPr>
            <a:spLocks noGrp="1"/>
          </p:cNvSpPr>
          <p:nvPr>
            <p:ph type="title"/>
          </p:nvPr>
        </p:nvSpPr>
        <p:spPr bwMode="auto">
          <a:xfrm>
            <a:off x="1831975" y="309245"/>
            <a:ext cx="7769225" cy="68453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>
              <a:defRPr/>
            </a:pPr>
            <a:r>
              <a:rPr sz="3500">
                <a:latin typeface="Times New Roman"/>
                <a:cs typeface="Times New Roman"/>
              </a:rPr>
              <a:t>Time Requirements of Depth-First Search</a:t>
            </a:r>
            <a:endParaRPr/>
          </a:p>
        </p:txBody>
      </p:sp>
      <p:sp>
        <p:nvSpPr>
          <p:cNvPr id="50180" name="Rectangle 1027"/>
          <p:cNvSpPr>
            <a:spLocks noGrp="1"/>
          </p:cNvSpPr>
          <p:nvPr>
            <p:ph type="body"/>
          </p:nvPr>
        </p:nvSpPr>
        <p:spPr bwMode="auto">
          <a:xfrm>
            <a:off x="466725" y="1339850"/>
            <a:ext cx="11352530" cy="4783455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  <a:defRPr/>
            </a:pPr>
            <a:r>
              <a:rPr sz="2600" b="0">
                <a:latin typeface="Times New Roman"/>
                <a:cs typeface="Times New Roman"/>
              </a:rPr>
              <a:t>Then the worst case  time complexity is </a:t>
            </a:r>
            <a:r>
              <a:rPr sz="2600">
                <a:latin typeface="Times New Roman"/>
                <a:cs typeface="Times New Roman"/>
              </a:rPr>
              <a:t>O(b</a:t>
            </a:r>
            <a:r>
              <a:rPr sz="2600" baseline="30000">
                <a:latin typeface="Times New Roman"/>
                <a:cs typeface="Times New Roman"/>
              </a:rPr>
              <a:t>m</a:t>
            </a:r>
            <a:r>
              <a:rPr sz="2600">
                <a:latin typeface="Times New Roman"/>
                <a:cs typeface="Times New Roman"/>
              </a:rPr>
              <a:t>)</a:t>
            </a:r>
            <a:endParaRPr sz="2600" b="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sz="2600" b="0">
                <a:latin typeface="Times New Roman"/>
                <a:cs typeface="Times New Roman"/>
              </a:rPr>
              <a:t>However, </a:t>
            </a:r>
            <a:r>
              <a:rPr sz="2600" b="0">
                <a:solidFill>
                  <a:srgbClr val="0000FF"/>
                </a:solidFill>
                <a:latin typeface="Times New Roman"/>
                <a:cs typeface="Times New Roman"/>
              </a:rPr>
              <a:t>for very deep</a:t>
            </a:r>
            <a:r>
              <a:rPr sz="2600" b="0">
                <a:latin typeface="Times New Roman"/>
                <a:cs typeface="Times New Roman"/>
              </a:rPr>
              <a:t> (or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infinite </a:t>
            </a:r>
            <a:r>
              <a:rPr sz="2600" b="0">
                <a:latin typeface="Times New Roman"/>
                <a:cs typeface="Times New Roman"/>
              </a:rPr>
              <a:t>due to cycles) trees this search may spend a lot of time (forever) searching down the </a:t>
            </a:r>
            <a:r>
              <a:rPr sz="2600" b="0">
                <a:solidFill>
                  <a:srgbClr val="0070C0"/>
                </a:solidFill>
                <a:latin typeface="Times New Roman"/>
                <a:cs typeface="Times New Roman"/>
              </a:rPr>
              <a:t>wrong branch</a:t>
            </a:r>
            <a:endParaRPr sz="2600" b="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sz="2600" b="0">
                <a:latin typeface="Times New Roman"/>
                <a:cs typeface="Times New Roman"/>
              </a:rPr>
              <a:t>It is also more likely to </a:t>
            </a:r>
            <a:r>
              <a:rPr sz="2600" b="0">
                <a:solidFill>
                  <a:srgbClr val="0070C0"/>
                </a:solidFill>
                <a:latin typeface="Times New Roman"/>
                <a:cs typeface="Times New Roman"/>
              </a:rPr>
              <a:t>return a solution path that is longer</a:t>
            </a:r>
            <a:r>
              <a:rPr sz="2600" b="0">
                <a:latin typeface="Times New Roman"/>
                <a:cs typeface="Times New Roman"/>
              </a:rPr>
              <a:t> than the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optimal</a:t>
            </a:r>
            <a:endParaRPr sz="2600" b="0">
              <a:latin typeface="Times New Roman"/>
              <a:cs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sz="2600" b="0">
                <a:latin typeface="Times New Roman"/>
                <a:cs typeface="Times New Roman"/>
              </a:rPr>
              <a:t>Because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it may not find a solution if one exists</a:t>
            </a:r>
            <a:r>
              <a:rPr sz="2600" b="0">
                <a:latin typeface="Times New Roman"/>
                <a:cs typeface="Times New Roman"/>
              </a:rPr>
              <a:t>, this search strategy is</a:t>
            </a:r>
            <a:r>
              <a:rPr sz="2600">
                <a:solidFill>
                  <a:srgbClr val="0000FF"/>
                </a:solidFill>
                <a:latin typeface="Times New Roman"/>
                <a:cs typeface="Times New Roman"/>
              </a:rPr>
              <a:t> not </a:t>
            </a:r>
            <a:r>
              <a:rPr sz="2600" i="1">
                <a:solidFill>
                  <a:srgbClr val="0000FF"/>
                </a:solidFill>
                <a:latin typeface="Times New Roman"/>
                <a:cs typeface="Times New Roman"/>
              </a:rPr>
              <a:t>complete</a:t>
            </a:r>
            <a:r>
              <a:rPr sz="260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sz="2600">
                <a:latin typeface="Times New Roman"/>
                <a:cs typeface="Times New Roman"/>
              </a:rPr>
              <a:t>Remarks:</a:t>
            </a:r>
            <a:r>
              <a:rPr sz="2600" b="0">
                <a:latin typeface="Times New Roman"/>
                <a:cs typeface="Times New Roman"/>
              </a:rPr>
              <a:t>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Avoid DFS</a:t>
            </a:r>
            <a:r>
              <a:rPr sz="2600" b="0">
                <a:latin typeface="Times New Roman"/>
                <a:cs typeface="Times New Roman"/>
              </a:rPr>
              <a:t> for</a:t>
            </a:r>
            <a:r>
              <a:rPr sz="2600" b="0">
                <a:solidFill>
                  <a:srgbClr val="0070C0"/>
                </a:solidFill>
                <a:latin typeface="Times New Roman"/>
                <a:cs typeface="Times New Roman"/>
              </a:rPr>
              <a:t> large</a:t>
            </a:r>
            <a:r>
              <a:rPr sz="2600" b="0">
                <a:latin typeface="Times New Roman"/>
                <a:cs typeface="Times New Roman"/>
              </a:rPr>
              <a:t> or </a:t>
            </a:r>
            <a:r>
              <a:rPr sz="2600" b="0">
                <a:solidFill>
                  <a:srgbClr val="0070C0"/>
                </a:solidFill>
                <a:latin typeface="Times New Roman"/>
                <a:cs typeface="Times New Roman"/>
              </a:rPr>
              <a:t>infinite maximum depths</a:t>
            </a:r>
            <a:r>
              <a:rPr sz="2600" b="0">
                <a:latin typeface="Times New Roman"/>
                <a:cs typeface="Times New Roman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03" name="Rectangle 4"/>
          <p:cNvSpPr>
            <a:spLocks noGrp="1"/>
          </p:cNvSpPr>
          <p:nvPr>
            <p:ph type="title"/>
          </p:nvPr>
        </p:nvSpPr>
        <p:spPr bwMode="auto">
          <a:xfrm>
            <a:off x="2149475" y="287655"/>
            <a:ext cx="7756525" cy="692150"/>
          </a:xfrm>
        </p:spPr>
        <p:txBody>
          <a:bodyPr vert="horz" wrap="square" lIns="91440" tIns="45720" rIns="91440" bIns="45720" anchor="b" anchorCtr="0">
            <a:normAutofit/>
          </a:bodyPr>
          <a:lstStyle/>
          <a:p>
            <a:pPr>
              <a:defRPr/>
            </a:pPr>
            <a:r>
              <a:rPr sz="3500" b="1">
                <a:latin typeface="Times New Roman"/>
                <a:cs typeface="Times New Roman"/>
              </a:rPr>
              <a:t>DFS Practical evaluation:</a:t>
            </a:r>
            <a:endParaRPr/>
          </a:p>
        </p:txBody>
      </p:sp>
      <p:sp>
        <p:nvSpPr>
          <p:cNvPr id="345093" name="Rectangle 5"/>
          <p:cNvSpPr/>
          <p:nvPr/>
        </p:nvSpPr>
        <p:spPr bwMode="auto">
          <a:xfrm>
            <a:off x="273685" y="1154430"/>
            <a:ext cx="11632565" cy="4926965"/>
          </a:xfrm>
          <a:prstGeom prst="rect">
            <a:avLst/>
          </a:prstGeom>
          <a:noFill/>
          <a:ln w="9525">
            <a:noFill/>
          </a:ln>
        </p:spPr>
        <p:txBody>
          <a:bodyPr lIns="102854" tIns="51428" rIns="102854" bIns="51428"/>
          <a:lstStyle/>
          <a:p>
            <a:pPr indent="0" algn="just" defTabSz="1027430">
              <a:buNone/>
              <a:defRPr/>
            </a:pPr>
            <a:r>
              <a:rPr sz="2600" b="1">
                <a:latin typeface="Times New Roman"/>
              </a:rPr>
              <a:t>DFS</a:t>
            </a:r>
            <a:r>
              <a:rPr sz="2600">
                <a:latin typeface="Times New Roman"/>
              </a:rPr>
              <a:t> is a </a:t>
            </a:r>
            <a:r>
              <a:rPr sz="2600" b="1">
                <a:latin typeface="Times New Roman"/>
              </a:rPr>
              <a:t>method </a:t>
            </a:r>
            <a:r>
              <a:rPr sz="2600">
                <a:latin typeface="Times New Roman"/>
              </a:rPr>
              <a:t>of choice </a:t>
            </a:r>
            <a:r>
              <a:rPr sz="2600" b="1">
                <a:solidFill>
                  <a:srgbClr val="0070C0"/>
                </a:solidFill>
                <a:latin typeface="Times New Roman"/>
              </a:rPr>
              <a:t>when there is a known</a:t>
            </a:r>
            <a:r>
              <a:rPr sz="2600">
                <a:latin typeface="Times New Roman"/>
              </a:rPr>
              <a:t> (and reasonable) </a:t>
            </a:r>
            <a:r>
              <a:rPr sz="2600" b="1">
                <a:latin typeface="Times New Roman"/>
              </a:rPr>
              <a:t>depth bound</a:t>
            </a:r>
            <a:r>
              <a:rPr sz="2600">
                <a:latin typeface="Times New Roman"/>
              </a:rPr>
              <a:t>, and finding </a:t>
            </a:r>
            <a:r>
              <a:rPr sz="2600" b="1">
                <a:latin typeface="Times New Roman"/>
              </a:rPr>
              <a:t>any solution is sufficient</a:t>
            </a:r>
            <a:r>
              <a:rPr lang="en-GB" sz="2600" b="1">
                <a:latin typeface="Times New Roman"/>
              </a:rPr>
              <a:t>.</a:t>
            </a:r>
            <a:endParaRPr sz="2600">
              <a:latin typeface="Times New Roman"/>
            </a:endParaRPr>
          </a:p>
          <a:p>
            <a:pPr defTabSz="1027430">
              <a:defRPr/>
            </a:pPr>
            <a:r>
              <a:rPr sz="2600" b="1">
                <a:latin typeface="Times New Roman"/>
              </a:rPr>
              <a:t>1.Depth-first search:</a:t>
            </a:r>
            <a:endParaRPr sz="2600">
              <a:latin typeface="Times New Roman"/>
            </a:endParaRPr>
          </a:p>
          <a:p>
            <a:pPr marL="513080" lvl="1" indent="0" defTabSz="1027430">
              <a:defRPr/>
            </a:pPr>
            <a:r>
              <a:rPr sz="2600">
                <a:latin typeface="Times New Roman"/>
              </a:rPr>
              <a:t>IF the </a:t>
            </a:r>
            <a:r>
              <a:rPr sz="2600" b="1">
                <a:latin typeface="Times New Roman"/>
              </a:rPr>
              <a:t>search space</a:t>
            </a:r>
            <a:r>
              <a:rPr sz="2600">
                <a:latin typeface="Times New Roman"/>
              </a:rPr>
              <a:t> contains </a:t>
            </a:r>
            <a:r>
              <a:rPr sz="2600" b="1">
                <a:solidFill>
                  <a:srgbClr val="0070C0"/>
                </a:solidFill>
                <a:latin typeface="Times New Roman"/>
              </a:rPr>
              <a:t>very deep branches</a:t>
            </a:r>
            <a:r>
              <a:rPr sz="2600">
                <a:latin typeface="Times New Roman"/>
              </a:rPr>
              <a:t> without solution, THEN </a:t>
            </a:r>
            <a:r>
              <a:rPr sz="2600" b="1">
                <a:solidFill>
                  <a:srgbClr val="FF0000"/>
                </a:solidFill>
                <a:latin typeface="Times New Roman"/>
              </a:rPr>
              <a:t>Depth-first may waste much time in them</a:t>
            </a:r>
            <a:r>
              <a:rPr sz="2600">
                <a:latin typeface="Times New Roman"/>
              </a:rPr>
              <a:t>.</a:t>
            </a:r>
            <a:endParaRPr/>
          </a:p>
          <a:p>
            <a:pPr defTabSz="1027430">
              <a:defRPr/>
            </a:pPr>
            <a:r>
              <a:rPr sz="2600" b="1">
                <a:latin typeface="Times New Roman"/>
              </a:rPr>
              <a:t>2. Breadth-first search:</a:t>
            </a:r>
            <a:endParaRPr/>
          </a:p>
          <a:p>
            <a:pPr marL="513080" lvl="1" indent="0" defTabSz="1027430">
              <a:defRPr/>
            </a:pPr>
            <a:r>
              <a:rPr sz="2600">
                <a:latin typeface="Times New Roman"/>
              </a:rPr>
              <a:t> Is </a:t>
            </a:r>
            <a:r>
              <a:rPr sz="2600" b="1">
                <a:solidFill>
                  <a:srgbClr val="0070C0"/>
                </a:solidFill>
                <a:latin typeface="Times New Roman"/>
              </a:rPr>
              <a:t>VERY demanding on memory</a:t>
            </a:r>
            <a:r>
              <a:rPr sz="2600">
                <a:latin typeface="Times New Roman"/>
              </a:rPr>
              <a:t> !</a:t>
            </a:r>
            <a:endParaRPr/>
          </a:p>
          <a:p>
            <a:pPr defTabSz="1027430">
              <a:defRPr/>
            </a:pPr>
            <a:r>
              <a:rPr sz="2600" b="1">
                <a:latin typeface="Times New Roman"/>
              </a:rPr>
              <a:t>Solutions ??</a:t>
            </a:r>
            <a:endParaRPr sz="2600">
              <a:latin typeface="Times New Roman"/>
            </a:endParaRPr>
          </a:p>
          <a:p>
            <a:pPr marL="513080" lvl="1" indent="0" defTabSz="1027430">
              <a:defRPr/>
            </a:pPr>
            <a:r>
              <a:rPr sz="2600" b="1">
                <a:solidFill>
                  <a:srgbClr val="0000FF"/>
                </a:solidFill>
                <a:latin typeface="Times New Roman"/>
              </a:rPr>
              <a:t>Iterative deepening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5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5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50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50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50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/>
          </p:cNvSpPr>
          <p:nvPr>
            <p:ph type="title"/>
          </p:nvPr>
        </p:nvSpPr>
        <p:spPr bwMode="auto">
          <a:xfrm>
            <a:off x="1831975" y="151130"/>
            <a:ext cx="7845425" cy="1041400"/>
          </a:xfrm>
        </p:spPr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sz="3000">
                <a:latin typeface="Times New Roman"/>
                <a:cs typeface="Times New Roman"/>
              </a:rPr>
              <a:t>Iterative Deepening Search Algorithm</a:t>
            </a:r>
            <a:endParaRPr/>
          </a:p>
        </p:txBody>
      </p:sp>
      <p:sp>
        <p:nvSpPr>
          <p:cNvPr id="52228" name="Rectangle 3"/>
          <p:cNvSpPr>
            <a:spLocks noGrp="1"/>
          </p:cNvSpPr>
          <p:nvPr>
            <p:ph type="body"/>
          </p:nvPr>
        </p:nvSpPr>
        <p:spPr bwMode="auto">
          <a:xfrm>
            <a:off x="367030" y="1191895"/>
            <a:ext cx="11564619" cy="5008245"/>
          </a:xfrm>
        </p:spPr>
        <p:txBody>
          <a:bodyPr vert="horz" wrap="square" lIns="91440" tIns="45720" rIns="91440" bIns="45720" anchor="t" anchorCtr="0"/>
          <a:lstStyle/>
          <a:p>
            <a:pPr algn="just">
              <a:buFontTx/>
              <a:buNone/>
              <a:defRPr/>
            </a:pPr>
            <a:r>
              <a:rPr sz="2800" b="0">
                <a:latin typeface="Times New Roman"/>
                <a:cs typeface="Times New Roman"/>
              </a:rPr>
              <a:t>The order of expansion of states is </a:t>
            </a:r>
            <a:r>
              <a:rPr sz="2800" b="0">
                <a:solidFill>
                  <a:srgbClr val="0070C0"/>
                </a:solidFill>
                <a:latin typeface="Times New Roman"/>
                <a:cs typeface="Times New Roman"/>
              </a:rPr>
              <a:t>similar to</a:t>
            </a:r>
            <a:r>
              <a:rPr lang="en-GB" sz="2800" b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b="0">
                <a:solidFill>
                  <a:srgbClr val="0070C0"/>
                </a:solidFill>
                <a:latin typeface="Times New Roman"/>
                <a:cs typeface="Times New Roman"/>
              </a:rPr>
              <a:t>BFS</a:t>
            </a:r>
            <a:r>
              <a:rPr sz="2800" b="0">
                <a:latin typeface="Times New Roman"/>
                <a:cs typeface="Times New Roman"/>
              </a:rPr>
              <a:t>,</a:t>
            </a:r>
            <a:r>
              <a:rPr sz="2800" b="0">
                <a:solidFill>
                  <a:srgbClr val="FF0000"/>
                </a:solidFill>
                <a:latin typeface="Times New Roman"/>
                <a:cs typeface="Times New Roman"/>
              </a:rPr>
              <a:t>except </a:t>
            </a:r>
            <a:r>
              <a:rPr sz="2800" b="0">
                <a:latin typeface="Times New Roman"/>
                <a:cs typeface="Times New Roman"/>
              </a:rPr>
              <a:t>that some </a:t>
            </a:r>
            <a:r>
              <a:rPr sz="2800" b="0">
                <a:solidFill>
                  <a:srgbClr val="00B0F0"/>
                </a:solidFill>
                <a:latin typeface="Times New Roman"/>
                <a:cs typeface="Times New Roman"/>
              </a:rPr>
              <a:t>states are expanded multiple times</a:t>
            </a:r>
            <a:endParaRPr sz="2800" b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r>
              <a:rPr sz="2800" b="1">
                <a:latin typeface="Times New Roman"/>
                <a:cs typeface="Times New Roman"/>
              </a:rPr>
              <a:t>Iterative Deepening Search l = 0</a:t>
            </a:r>
            <a:endParaRPr sz="2800" b="1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r>
              <a:rPr sz="2800">
                <a:latin typeface="Times New Roman"/>
                <a:cs typeface="Times New Roman"/>
              </a:rPr>
              <a:t>Limit = 0</a:t>
            </a:r>
            <a:endParaRPr/>
          </a:p>
          <a:p>
            <a:pPr algn="just">
              <a:buFontTx/>
              <a:buNone/>
              <a:defRPr/>
            </a:pPr>
            <a:endParaRPr sz="2800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endParaRPr sz="2800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r>
              <a:rPr sz="2800" b="1">
                <a:latin typeface="Times New Roman"/>
                <a:cs typeface="Times New Roman"/>
              </a:rPr>
              <a:t>Iterative Deepening Search l = 1</a:t>
            </a:r>
            <a:endParaRPr/>
          </a:p>
          <a:p>
            <a:pPr algn="just">
              <a:buFontTx/>
              <a:buNone/>
              <a:defRPr/>
            </a:pPr>
            <a:endParaRPr sz="2800" b="1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endParaRPr sz="2800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endParaRPr sz="2800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endParaRPr sz="28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pic>
        <p:nvPicPr>
          <p:cNvPr id="53253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09800" y="3048000"/>
            <a:ext cx="7007225" cy="870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7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31975" y="4724399"/>
            <a:ext cx="8745538" cy="101917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/>
          </p:cNvSpPr>
          <p:nvPr>
            <p:ph type="body"/>
          </p:nvPr>
        </p:nvSpPr>
        <p:spPr bwMode="auto">
          <a:xfrm>
            <a:off x="198755" y="1112520"/>
            <a:ext cx="11812270" cy="513715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  <a:defRPr/>
            </a:pPr>
            <a:endParaRPr sz="2600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sz="2200" b="1">
                <a:latin typeface="Times New Roman"/>
                <a:cs typeface="Times New Roman"/>
              </a:rPr>
              <a:t>Iterative Deepening Search l = 2</a:t>
            </a:r>
            <a:endParaRPr sz="2200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sz="2200">
                <a:latin typeface="Times New Roman"/>
                <a:cs typeface="Times New Roman"/>
              </a:rPr>
              <a:t>Limit = 2</a:t>
            </a:r>
            <a:endParaRPr/>
          </a:p>
          <a:p>
            <a:pPr marL="0" indent="0">
              <a:buNone/>
              <a:defRPr/>
            </a:pPr>
            <a:endParaRPr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sz="2600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sz="2200" b="1">
                <a:latin typeface="Times New Roman"/>
                <a:cs typeface="Times New Roman"/>
              </a:rPr>
              <a:t>Iterative Deepening Search l = </a:t>
            </a:r>
            <a:r>
              <a:rPr lang="en-GB" sz="2200" b="1">
                <a:latin typeface="Times New Roman"/>
                <a:cs typeface="Times New Roman"/>
              </a:rPr>
              <a:t>3</a:t>
            </a:r>
            <a:endParaRPr sz="2200" b="1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sz="2200">
                <a:latin typeface="Times New Roman"/>
                <a:cs typeface="Times New Roman"/>
              </a:rPr>
              <a:t>Limit = </a:t>
            </a:r>
            <a:r>
              <a:rPr lang="en-GB" sz="220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sz="2200">
              <a:latin typeface="Times New Roman"/>
              <a:cs typeface="Times New Roman"/>
            </a:endParaRPr>
          </a:p>
        </p:txBody>
      </p:sp>
      <p:pic>
        <p:nvPicPr>
          <p:cNvPr id="55301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87825" y="1632585"/>
            <a:ext cx="7823200" cy="1577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5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70070" y="3750310"/>
            <a:ext cx="7407275" cy="2312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/>
          </p:cNvSpPr>
          <p:nvPr>
            <p:ph type="title"/>
          </p:nvPr>
        </p:nvSpPr>
        <p:spPr bwMode="auto">
          <a:xfrm>
            <a:off x="2073275" y="388938"/>
            <a:ext cx="8140700" cy="460375"/>
          </a:xfrm>
        </p:spPr>
        <p:txBody>
          <a:bodyPr vert="horz" wrap="square" lIns="103569" tIns="51782" rIns="103569" bIns="51782" anchor="ctr" anchorCtr="0">
            <a:normAutofit fontScale="90000"/>
          </a:bodyPr>
          <a:lstStyle/>
          <a:p>
            <a:pPr>
              <a:defRPr/>
            </a:pPr>
            <a:r>
              <a:rPr sz="3000" b="1">
                <a:latin typeface="Times New Roman"/>
                <a:cs typeface="Times New Roman"/>
              </a:rPr>
              <a:t>Iterative Deepening Search l = 1 to l=4</a:t>
            </a:r>
            <a:endParaRPr lang="en-US" sz="3000" b="1">
              <a:latin typeface="Times New Roman"/>
              <a:ea typeface="굴림"/>
              <a:cs typeface="Times New Roman"/>
            </a:endParaRPr>
          </a:p>
        </p:txBody>
      </p:sp>
      <p:pic>
        <p:nvPicPr>
          <p:cNvPr id="57348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63015" y="1219200"/>
            <a:ext cx="9834880" cy="288163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57349" name="Text Box 4"/>
          <p:cNvSpPr txBox="1"/>
          <p:nvPr/>
        </p:nvSpPr>
        <p:spPr bwMode="auto">
          <a:xfrm>
            <a:off x="2743200" y="4190682"/>
            <a:ext cx="6124934" cy="499455"/>
          </a:xfrm>
          <a:prstGeom prst="rect">
            <a:avLst/>
          </a:prstGeom>
          <a:noFill/>
          <a:ln w="12700">
            <a:noFill/>
          </a:ln>
        </p:spPr>
        <p:txBody>
          <a:bodyPr lIns="102854" tIns="51428" rIns="102854" bIns="51428">
            <a:spAutoFit/>
          </a:bodyPr>
          <a:lstStyle/>
          <a:p>
            <a:pPr defTabSz="1027430">
              <a:spcBef>
                <a:spcPts val="0"/>
              </a:spcBef>
              <a:defRPr/>
            </a:pPr>
            <a:r>
              <a:rPr lang="en-US" sz="2600">
                <a:latin typeface="Times New Roman"/>
                <a:ea typeface="굴림"/>
              </a:rPr>
              <a:t> Stages in Iterative-Deepening Search</a:t>
            </a:r>
            <a:endParaRPr/>
          </a:p>
        </p:txBody>
      </p:sp>
      <p:sp>
        <p:nvSpPr>
          <p:cNvPr id="2" name="Text Box 1"/>
          <p:cNvSpPr txBox="1"/>
          <p:nvPr/>
        </p:nvSpPr>
        <p:spPr bwMode="auto">
          <a:xfrm>
            <a:off x="389255" y="4891405"/>
            <a:ext cx="11155680" cy="1275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just">
              <a:buFont typeface="Wingdings"/>
              <a:buChar char="Ø"/>
              <a:defRPr/>
            </a:pPr>
            <a:r>
              <a:rPr sz="2500">
                <a:latin typeface="Times New Roman"/>
                <a:cs typeface="Times New Roman"/>
              </a:rPr>
              <a:t>It </a:t>
            </a:r>
            <a:r>
              <a:rPr sz="2500" b="1">
                <a:solidFill>
                  <a:srgbClr val="0070C0"/>
                </a:solidFill>
                <a:latin typeface="Times New Roman"/>
                <a:cs typeface="Times New Roman"/>
              </a:rPr>
              <a:t>requires little memory</a:t>
            </a:r>
            <a:r>
              <a:rPr sz="2500">
                <a:latin typeface="Times New Roman"/>
                <a:cs typeface="Times New Roman"/>
              </a:rPr>
              <a:t> (a constant times depth of the current node)</a:t>
            </a:r>
            <a:endParaRPr sz="2500">
              <a:latin typeface="Times New Roman"/>
              <a:cs typeface="Times New Roman"/>
            </a:endParaRPr>
          </a:p>
          <a:p>
            <a:pPr marL="342900" lvl="0" indent="-342900" algn="just">
              <a:buFont typeface="Wingdings"/>
              <a:buChar char="Ø"/>
              <a:defRPr/>
            </a:pPr>
            <a:r>
              <a:rPr sz="2500" b="1">
                <a:solidFill>
                  <a:srgbClr val="FF0000"/>
                </a:solidFill>
                <a:latin typeface="Times New Roman"/>
                <a:cs typeface="Times New Roman"/>
              </a:rPr>
              <a:t>Is complete</a:t>
            </a:r>
            <a:endParaRPr sz="250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42900" lvl="0" indent="-342900" algn="just">
              <a:buFont typeface="Wingdings"/>
              <a:buChar char="Ø"/>
              <a:defRPr/>
            </a:pPr>
            <a:r>
              <a:rPr sz="2500">
                <a:latin typeface="Times New Roman"/>
                <a:cs typeface="Times New Roman"/>
              </a:rPr>
              <a:t>Finds</a:t>
            </a:r>
            <a:r>
              <a:rPr sz="2500" b="1">
                <a:solidFill>
                  <a:srgbClr val="00B050"/>
                </a:solidFill>
                <a:latin typeface="Times New Roman"/>
                <a:cs typeface="Times New Roman"/>
              </a:rPr>
              <a:t> a minim-depth solution </a:t>
            </a:r>
            <a:r>
              <a:rPr sz="2500">
                <a:latin typeface="Times New Roman"/>
                <a:cs typeface="Times New Roman"/>
              </a:rPr>
              <a:t>as does </a:t>
            </a:r>
            <a:r>
              <a:rPr sz="2500" b="1">
                <a:latin typeface="Times New Roman"/>
                <a:cs typeface="Times New Roman"/>
              </a:rPr>
              <a:t>BFS</a:t>
            </a:r>
            <a:endParaRPr lang="en-GB" sz="25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9" name="Rectangle 4"/>
          <p:cNvSpPr>
            <a:spLocks noGrp="1"/>
          </p:cNvSpPr>
          <p:nvPr>
            <p:ph type="title" idx="4294967295"/>
          </p:nvPr>
        </p:nvSpPr>
        <p:spPr bwMode="auto">
          <a:xfrm>
            <a:off x="1981200" y="266065"/>
            <a:ext cx="7772400" cy="680085"/>
          </a:xfrm>
        </p:spPr>
        <p:txBody>
          <a:bodyPr vert="horz" wrap="square" lIns="91440" tIns="45720" rIns="91440" bIns="45720" anchor="b" anchorCtr="0">
            <a:normAutofit fontScale="90000"/>
          </a:bodyPr>
          <a:lstStyle/>
          <a:p>
            <a:pPr>
              <a:defRPr/>
            </a:pPr>
            <a:r>
              <a:rPr sz="3800">
                <a:latin typeface="Times New Roman"/>
                <a:cs typeface="Times New Roman"/>
              </a:rPr>
              <a:t>Iterative Deepening Search Algorithm</a:t>
            </a:r>
            <a:endParaRPr/>
          </a:p>
        </p:txBody>
      </p:sp>
      <p:grpSp>
        <p:nvGrpSpPr>
          <p:cNvPr id="60420" name="Group 5"/>
          <p:cNvGrpSpPr/>
          <p:nvPr/>
        </p:nvGrpSpPr>
        <p:grpSpPr bwMode="auto">
          <a:xfrm>
            <a:off x="2984499" y="1371600"/>
            <a:ext cx="5424547" cy="2825411"/>
            <a:chOff x="0" y="0"/>
            <a:chExt cx="5424547" cy="2825411"/>
          </a:xfrm>
        </p:grpSpPr>
        <p:sp>
          <p:nvSpPr>
            <p:cNvPr id="60421" name="Rectangle 6"/>
            <p:cNvSpPr/>
            <p:nvPr/>
          </p:nvSpPr>
          <p:spPr bwMode="auto">
            <a:xfrm>
              <a:off x="15886" y="30178"/>
              <a:ext cx="188839" cy="248612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99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0422" name="Rectangle 7"/>
            <p:cNvSpPr/>
            <p:nvPr/>
          </p:nvSpPr>
          <p:spPr bwMode="auto">
            <a:xfrm>
              <a:off x="15886" y="30178"/>
              <a:ext cx="188839" cy="2486123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57384" name="Text Box 8"/>
            <p:cNvSpPr txBox="1">
              <a:spLocks noChangeArrowheads="1"/>
            </p:cNvSpPr>
            <p:nvPr/>
          </p:nvSpPr>
          <p:spPr bwMode="auto">
            <a:xfrm>
              <a:off x="0" y="0"/>
              <a:ext cx="5424547" cy="282541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4042" tIns="47022" rIns="94042" bIns="47022">
              <a:spAutoFit/>
            </a:bodyPr>
            <a:lstStyle/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1. </a:t>
              </a:r>
              <a:r>
                <a:rPr lang="en-US" sz="2600" cap="none" spc="0">
                  <a:solidFill>
                    <a:srgbClr val="003300"/>
                  </a:solidFill>
                  <a:latin typeface="Times New Roman"/>
                  <a:ea typeface="+mn-ea"/>
                  <a:cs typeface="Times New Roman"/>
                </a:rPr>
                <a:t>DEPTH</a:t>
              </a: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  &lt;--  1</a:t>
              </a:r>
              <a:endParaRPr/>
            </a:p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   </a:t>
              </a:r>
              <a:endParaRPr/>
            </a:p>
            <a:p>
              <a:pPr marR="0" defTabSz="1028065">
                <a:buClrTx/>
                <a:buSzTx/>
                <a:buFontTx/>
                <a:buNone/>
                <a:defRPr/>
              </a:pP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2. </a:t>
              </a:r>
              <a:r>
                <a:rPr lang="en-US" sz="2600" u="sng" cap="none" spc="0">
                  <a:solidFill>
                    <a:srgbClr val="660066"/>
                  </a:solidFill>
                  <a:latin typeface="Times New Roman"/>
                  <a:ea typeface="+mn-ea"/>
                  <a:cs typeface="Times New Roman"/>
                </a:rPr>
                <a:t>WHILE</a:t>
              </a: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    goal is not reached</a:t>
              </a:r>
              <a:endParaRPr/>
            </a:p>
            <a:p>
              <a:pPr marR="0" defTabSz="1028065">
                <a:buClrTx/>
                <a:buSzTx/>
                <a:buFontTx/>
                <a:buNone/>
                <a:defRPr/>
              </a:pPr>
              <a:endParaRPr lang="en-US" sz="2600" cap="none" spc="0">
                <a:latin typeface="Times New Roman"/>
                <a:ea typeface="+mn-ea"/>
                <a:cs typeface="Times New Roman"/>
              </a:endParaRPr>
            </a:p>
            <a:p>
              <a:pPr marR="0" defTabSz="1028065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     </a:t>
              </a:r>
              <a:r>
                <a:rPr lang="en-US" sz="2600" u="sng" cap="none" spc="0">
                  <a:solidFill>
                    <a:srgbClr val="660066"/>
                  </a:solidFill>
                  <a:latin typeface="Times New Roman"/>
                  <a:ea typeface="+mn-ea"/>
                  <a:cs typeface="Times New Roman"/>
                </a:rPr>
                <a:t>DO</a:t>
              </a: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    perform Depth-limited search;</a:t>
              </a:r>
              <a:endParaRPr/>
            </a:p>
            <a:p>
              <a:pPr marR="0" defTabSz="1028065">
                <a:lnSpc>
                  <a:spcPct val="110000"/>
                </a:lnSpc>
                <a:buClrTx/>
                <a:buSzTx/>
                <a:buFontTx/>
                <a:buNone/>
                <a:defRPr/>
              </a:pP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              increase  </a:t>
              </a:r>
              <a:r>
                <a:rPr lang="en-US" sz="2600" cap="none" spc="0">
                  <a:solidFill>
                    <a:srgbClr val="003300"/>
                  </a:solidFill>
                  <a:latin typeface="Times New Roman"/>
                  <a:ea typeface="+mn-ea"/>
                  <a:cs typeface="Times New Roman"/>
                </a:rPr>
                <a:t>DEPTH </a:t>
              </a:r>
              <a:r>
                <a:rPr lang="en-US" sz="2600" cap="none" spc="0">
                  <a:latin typeface="Times New Roman"/>
                  <a:ea typeface="+mn-ea"/>
                  <a:cs typeface="Times New Roman"/>
                </a:rPr>
                <a:t>by 1;</a:t>
              </a:r>
              <a:endParaRPr/>
            </a:p>
            <a:p>
              <a:pPr marR="0" defTabSz="1028065">
                <a:buClrTx/>
                <a:buSzTx/>
                <a:buFontTx/>
                <a:buNone/>
                <a:defRPr/>
              </a:pPr>
              <a:endParaRPr lang="en-US" sz="2600" cap="none" spc="0">
                <a:latin typeface="Times New Roman"/>
                <a:ea typeface="+mn-ea"/>
                <a:cs typeface="Times New Roman"/>
              </a:endParaRPr>
            </a:p>
          </p:txBody>
        </p:sp>
        <p:sp>
          <p:nvSpPr>
            <p:cNvPr id="60424" name="AutoShape 9"/>
            <p:cNvSpPr/>
            <p:nvPr/>
          </p:nvSpPr>
          <p:spPr bwMode="auto">
            <a:xfrm>
              <a:off x="1159741" y="1601054"/>
              <a:ext cx="533405" cy="686526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3" name="Text Box 2"/>
          <p:cNvSpPr txBox="1"/>
          <p:nvPr/>
        </p:nvSpPr>
        <p:spPr bwMode="auto">
          <a:xfrm>
            <a:off x="226060" y="4343400"/>
            <a:ext cx="11685270" cy="18307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buFont typeface="Arial"/>
              <a:buChar char="•"/>
              <a:defRPr/>
            </a:pPr>
            <a:r>
              <a:rPr sz="2600" b="1">
                <a:latin typeface="Times New Roman"/>
                <a:cs typeface="Times New Roman"/>
              </a:rPr>
              <a:t>It is a strategy</a:t>
            </a:r>
            <a:r>
              <a:rPr sz="2600">
                <a:latin typeface="Times New Roman"/>
                <a:cs typeface="Times New Roman"/>
              </a:rPr>
              <a:t> that avoids (sidesteps) the issue of 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choosing the best depth limit</a:t>
            </a:r>
            <a:r>
              <a:rPr sz="2600">
                <a:latin typeface="Times New Roman"/>
                <a:cs typeface="Times New Roman"/>
              </a:rPr>
              <a:t> by </a:t>
            </a:r>
            <a:r>
              <a:rPr sz="2600" b="1">
                <a:latin typeface="Times New Roman"/>
                <a:cs typeface="Times New Roman"/>
              </a:rPr>
              <a:t>trying all possible depth limits </a:t>
            </a:r>
            <a:endParaRPr/>
          </a:p>
          <a:p>
            <a:pPr marL="342900" indent="-342900" algn="just">
              <a:buFont typeface="Arial"/>
              <a:buChar char="•"/>
              <a:defRPr/>
            </a:pPr>
            <a:r>
              <a:rPr sz="2600">
                <a:latin typeface="Times New Roman"/>
                <a:cs typeface="Times New Roman"/>
              </a:rPr>
              <a:t>Finds the </a:t>
            </a:r>
            <a:r>
              <a:rPr sz="2600" b="1">
                <a:latin typeface="Times New Roman"/>
                <a:cs typeface="Times New Roman"/>
              </a:rPr>
              <a:t>best depth limit </a:t>
            </a:r>
            <a:r>
              <a:rPr sz="2600">
                <a:latin typeface="Times New Roman"/>
                <a:cs typeface="Times New Roman"/>
              </a:rPr>
              <a:t>by gradually increase the 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limit -&gt; 0, 1, 2, …</a:t>
            </a:r>
            <a:r>
              <a:rPr sz="2600">
                <a:latin typeface="Times New Roman"/>
                <a:cs typeface="Times New Roman"/>
              </a:rPr>
              <a:t>until </a:t>
            </a:r>
            <a:r>
              <a:rPr sz="2600" b="1">
                <a:latin typeface="Times New Roman"/>
                <a:cs typeface="Times New Roman"/>
              </a:rPr>
              <a:t>goal</a:t>
            </a:r>
            <a:r>
              <a:rPr sz="2600">
                <a:latin typeface="Times New Roman"/>
                <a:cs typeface="Times New Roman"/>
              </a:rPr>
              <a:t> is </a:t>
            </a:r>
            <a:r>
              <a:rPr sz="2600">
                <a:solidFill>
                  <a:srgbClr val="FF0000"/>
                </a:solidFill>
                <a:latin typeface="Times New Roman"/>
                <a:cs typeface="Times New Roman"/>
              </a:rPr>
              <a:t>found at depth limit d</a:t>
            </a:r>
            <a:endParaRPr sz="2600">
              <a:latin typeface="Times New Roman"/>
              <a:cs typeface="Times New Roman"/>
            </a:endParaRPr>
          </a:p>
          <a:p>
            <a:pPr algn="just">
              <a:defRPr/>
            </a:pPr>
            <a:endParaRPr sz="2400">
              <a:latin typeface="Times New Roman"/>
              <a:cs typeface="Times New Roman"/>
            </a:endParaRPr>
          </a:p>
          <a:p>
            <a:pPr algn="just">
              <a:defRPr/>
            </a:pPr>
            <a:endParaRPr lang="en-GB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idx="1"/>
          </p:nvPr>
        </p:nvSpPr>
        <p:spPr bwMode="auto">
          <a:xfrm>
            <a:off x="453390" y="1163320"/>
            <a:ext cx="11522710" cy="5313680"/>
          </a:xfrm>
        </p:spPr>
        <p:txBody>
          <a:bodyPr vert="horz" wrap="square" lIns="91440" tIns="45720" rIns="91440" bIns="45720" anchor="t" anchorCtr="0"/>
          <a:lstStyle/>
          <a:p>
            <a:pPr>
              <a:buFont typeface="Wingdings"/>
              <a:buChar char="§"/>
              <a:defRPr/>
            </a:pPr>
            <a:r>
              <a:rPr sz="2600" b="0">
                <a:solidFill>
                  <a:schemeClr val="tx1"/>
                </a:solidFill>
                <a:latin typeface="Times New Roman"/>
              </a:rPr>
              <a:t>Type of agent that solve problem by searching </a:t>
            </a:r>
            <a:endParaRPr/>
          </a:p>
          <a:p>
            <a:pPr lvl="1" algn="just">
              <a:defRPr/>
            </a:pPr>
            <a:r>
              <a:rPr sz="2600" b="0">
                <a:latin typeface="Times New Roman"/>
              </a:rPr>
              <a:t>Such agent is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not reflex </a:t>
            </a:r>
            <a:r>
              <a:rPr sz="2600" b="0">
                <a:latin typeface="Times New Roman"/>
              </a:rPr>
              <a:t>or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model based reflex agent</a:t>
            </a:r>
            <a:r>
              <a:rPr sz="2600" b="0">
                <a:latin typeface="Times New Roman"/>
              </a:rPr>
              <a:t> because this agent needs to achieve some target (goal)</a:t>
            </a:r>
            <a:endParaRPr/>
          </a:p>
          <a:p>
            <a:pPr lvl="1" algn="just">
              <a:defRPr/>
            </a:pPr>
            <a:r>
              <a:rPr sz="2600" b="0">
                <a:latin typeface="Times New Roman"/>
              </a:rPr>
              <a:t>It can be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goal based </a:t>
            </a:r>
            <a:r>
              <a:rPr sz="2600" b="0">
                <a:latin typeface="Times New Roman"/>
              </a:rPr>
              <a:t>or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utility based</a:t>
            </a:r>
            <a:r>
              <a:rPr sz="2600" b="0">
                <a:latin typeface="Times New Roman"/>
              </a:rPr>
              <a:t> or </a:t>
            </a:r>
            <a:r>
              <a:rPr sz="2600" b="0">
                <a:solidFill>
                  <a:srgbClr val="FF0000"/>
                </a:solidFill>
                <a:latin typeface="Times New Roman"/>
              </a:rPr>
              <a:t>learning agent</a:t>
            </a:r>
            <a:endParaRPr/>
          </a:p>
          <a:p>
            <a:pPr lvl="0" algn="just">
              <a:buFont typeface="Wingdings"/>
              <a:buChar char="§"/>
              <a:defRPr/>
            </a:pPr>
            <a:r>
              <a:rPr sz="2600" b="0">
                <a:solidFill>
                  <a:schemeClr val="tx1"/>
                </a:solidFill>
                <a:latin typeface="Times New Roman"/>
              </a:rPr>
              <a:t>The</a:t>
            </a:r>
            <a:r>
              <a:rPr sz="2600" b="0">
                <a:solidFill>
                  <a:schemeClr val="accent2"/>
                </a:solidFill>
                <a:latin typeface="Times New Roman"/>
              </a:rPr>
              <a:t> </a:t>
            </a:r>
            <a:r>
              <a:rPr lang="en-GB" sz="2600" b="0">
                <a:latin typeface="Times New Roman"/>
                <a:cs typeface="Times New Roman"/>
              </a:rPr>
              <a:t>basic </a:t>
            </a:r>
            <a:r>
              <a:rPr sz="2600" b="0">
                <a:solidFill>
                  <a:srgbClr val="0000FF"/>
                </a:solidFill>
                <a:latin typeface="Times New Roman"/>
              </a:rPr>
              <a:t>algorithm</a:t>
            </a:r>
            <a:r>
              <a:rPr sz="2600" b="0">
                <a:solidFill>
                  <a:schemeClr val="accent2"/>
                </a:solidFill>
                <a:latin typeface="Times New Roman"/>
              </a:rPr>
              <a:t> </a:t>
            </a:r>
            <a:r>
              <a:rPr lang="en-GB" sz="2600" b="0">
                <a:latin typeface="Times New Roman"/>
                <a:cs typeface="Times New Roman"/>
              </a:rPr>
              <a:t>for </a:t>
            </a:r>
            <a:r>
              <a:rPr sz="2600" b="0">
                <a:solidFill>
                  <a:srgbClr val="0000FF"/>
                </a:solidFill>
                <a:latin typeface="Times New Roman"/>
              </a:rPr>
              <a:t>problem</a:t>
            </a:r>
            <a:r>
              <a:rPr lang="en-GB" sz="2600" b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0">
                <a:solidFill>
                  <a:srgbClr val="0000FF"/>
                </a:solidFill>
                <a:latin typeface="Times New Roman"/>
              </a:rPr>
              <a:t>solving</a:t>
            </a:r>
            <a:r>
              <a:rPr sz="2600" b="0">
                <a:solidFill>
                  <a:schemeClr val="accent2"/>
                </a:solidFill>
                <a:latin typeface="Times New Roman"/>
              </a:rPr>
              <a:t> </a:t>
            </a:r>
            <a:r>
              <a:rPr lang="en-GB" sz="2600" b="0">
                <a:latin typeface="Times New Roman"/>
                <a:cs typeface="Times New Roman"/>
              </a:rPr>
              <a:t>agents consists of 3 phases: </a:t>
            </a:r>
            <a:endParaRPr lang="en-GB" sz="2600" b="0">
              <a:latin typeface="Times New Roman"/>
              <a:cs typeface="Times New Roman"/>
            </a:endParaRPr>
          </a:p>
          <a:p>
            <a:pPr lvl="1" algn="just">
              <a:buFont typeface="Wingdings"/>
              <a:buChar char="Ø"/>
              <a:defRPr/>
            </a:pP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Formulate the problem</a:t>
            </a:r>
            <a:endParaRPr lang="en-GB" sz="2600" b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 algn="just">
              <a:buFont typeface="Wingdings"/>
              <a:buChar char="Ø"/>
              <a:defRPr/>
            </a:pP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Search for a solution </a:t>
            </a:r>
            <a:r>
              <a:rPr lang="en-GB" sz="2600" b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lang="en-GB" sz="2600" b="0">
                <a:latin typeface="Times New Roman"/>
                <a:cs typeface="Times New Roman"/>
              </a:rPr>
              <a:t> </a:t>
            </a:r>
            <a:endParaRPr lang="en-GB" sz="2600" b="0">
              <a:latin typeface="Times New Roman"/>
              <a:cs typeface="Times New Roman"/>
            </a:endParaRPr>
          </a:p>
          <a:p>
            <a:pPr lvl="1" algn="just">
              <a:buFont typeface="Wingdings"/>
              <a:buChar char="Ø"/>
              <a:defRPr/>
            </a:pP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Execute the solution</a:t>
            </a:r>
            <a:r>
              <a:rPr lang="en-GB" sz="2600" b="0">
                <a:latin typeface="Times New Roman"/>
                <a:cs typeface="Times New Roman"/>
              </a:rPr>
              <a:t>. </a:t>
            </a:r>
            <a:endParaRPr lang="en-GB" sz="2600" b="0">
              <a:latin typeface="Times New Roman"/>
              <a:cs typeface="Times New Roman"/>
            </a:endParaRPr>
          </a:p>
          <a:p>
            <a:pPr>
              <a:defRPr/>
            </a:pPr>
            <a:endParaRPr sz="2600" b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/>
          </p:cNvSpPr>
          <p:nvPr>
            <p:ph type="title"/>
          </p:nvPr>
        </p:nvSpPr>
        <p:spPr bwMode="auto">
          <a:xfrm>
            <a:off x="1108075" y="230505"/>
            <a:ext cx="10005695" cy="991870"/>
          </a:xfrm>
        </p:spPr>
        <p:txBody>
          <a:bodyPr vert="horz" wrap="square" lIns="91440" tIns="45720" rIns="91440" bIns="45720" anchor="ctr" anchorCtr="0"/>
          <a:lstStyle/>
          <a:p>
            <a:pPr algn="just">
              <a:defRPr/>
            </a:pPr>
            <a:r>
              <a:rPr sz="3000">
                <a:latin typeface="Times New Roman"/>
                <a:cs typeface="Times New Roman"/>
              </a:rPr>
              <a:t>Completeness and optimality of Iterative Deepening Search</a:t>
            </a:r>
            <a:endParaRPr/>
          </a:p>
        </p:txBody>
      </p:sp>
      <p:sp>
        <p:nvSpPr>
          <p:cNvPr id="61444" name="Rectangle 3"/>
          <p:cNvSpPr>
            <a:spLocks noGrp="1"/>
          </p:cNvSpPr>
          <p:nvPr>
            <p:ph type="body"/>
          </p:nvPr>
        </p:nvSpPr>
        <p:spPr bwMode="auto">
          <a:xfrm>
            <a:off x="815975" y="1223009"/>
            <a:ext cx="10774680" cy="4839970"/>
          </a:xfrm>
        </p:spPr>
        <p:txBody>
          <a:bodyPr vert="horz" wrap="square" lIns="91440" tIns="45720" rIns="91440" bIns="45720" anchor="t" anchorCtr="0"/>
          <a:lstStyle/>
          <a:p>
            <a:pPr>
              <a:defRPr/>
            </a:pPr>
            <a:r>
              <a:rPr sz="2700" b="0">
                <a:latin typeface="Times New Roman"/>
                <a:cs typeface="Times New Roman"/>
              </a:rPr>
              <a:t>Completeness</a:t>
            </a:r>
            <a:endParaRPr/>
          </a:p>
          <a:p>
            <a:pPr lvl="1">
              <a:defRPr/>
            </a:pPr>
            <a:r>
              <a:rPr sz="2700" b="0">
                <a:solidFill>
                  <a:srgbClr val="00B050"/>
                </a:solidFill>
                <a:latin typeface="Times New Roman"/>
                <a:cs typeface="Times New Roman"/>
              </a:rPr>
              <a:t>It is complete </a:t>
            </a:r>
            <a:endParaRPr/>
          </a:p>
          <a:p>
            <a:pPr lvl="1">
              <a:defRPr/>
            </a:pPr>
            <a:r>
              <a:rPr sz="2700" b="0">
                <a:latin typeface="Times New Roman"/>
                <a:cs typeface="Times New Roman"/>
              </a:rPr>
              <a:t>It finds a solution if exists</a:t>
            </a:r>
            <a:endParaRPr/>
          </a:p>
          <a:p>
            <a:pPr>
              <a:defRPr/>
            </a:pPr>
            <a:r>
              <a:rPr sz="2700" b="0">
                <a:latin typeface="Times New Roman"/>
                <a:cs typeface="Times New Roman"/>
              </a:rPr>
              <a:t>Optimality</a:t>
            </a:r>
            <a:endParaRPr/>
          </a:p>
          <a:p>
            <a:pPr lvl="1">
              <a:defRPr/>
            </a:pPr>
            <a:r>
              <a:rPr sz="2700" b="0">
                <a:latin typeface="Times New Roman"/>
                <a:cs typeface="Times New Roman"/>
              </a:rPr>
              <a:t>It is optimal</a:t>
            </a:r>
            <a:endParaRPr/>
          </a:p>
          <a:p>
            <a:pPr lvl="1">
              <a:defRPr/>
            </a:pPr>
            <a:r>
              <a:rPr sz="2700" b="0">
                <a:latin typeface="Times New Roman"/>
                <a:cs typeface="Times New Roman"/>
              </a:rPr>
              <a:t>Finds the </a:t>
            </a:r>
            <a:r>
              <a:rPr sz="2700" b="0">
                <a:solidFill>
                  <a:srgbClr val="FF0000"/>
                </a:solidFill>
                <a:latin typeface="Times New Roman"/>
                <a:cs typeface="Times New Roman"/>
              </a:rPr>
              <a:t>shortest path</a:t>
            </a:r>
            <a:r>
              <a:rPr sz="2700" b="0">
                <a:latin typeface="Times New Roman"/>
                <a:cs typeface="Times New Roman"/>
              </a:rPr>
              <a:t> (like breadth first)</a:t>
            </a:r>
            <a:endParaRPr/>
          </a:p>
          <a:p>
            <a:pPr lvl="2">
              <a:defRPr/>
            </a:pPr>
            <a:r>
              <a:rPr lang="en-US" sz="2700" b="0">
                <a:latin typeface="Times New Roman"/>
                <a:ea typeface="굴림"/>
                <a:cs typeface="Times New Roman"/>
              </a:rPr>
              <a:t>Guarantee shortest path</a:t>
            </a:r>
            <a:endParaRPr/>
          </a:p>
          <a:p>
            <a:pPr lvl="2">
              <a:defRPr/>
            </a:pPr>
            <a:r>
              <a:rPr lang="en-US" sz="2700" b="0">
                <a:latin typeface="Times New Roman"/>
                <a:ea typeface="굴림"/>
                <a:cs typeface="Times New Roman"/>
              </a:rPr>
              <a:t>Guarantee for goal node of minimal depth</a:t>
            </a:r>
            <a:endParaRPr/>
          </a:p>
          <a:p>
            <a:pPr lvl="2">
              <a:defRPr/>
            </a:pPr>
            <a:endParaRPr lang="en-US" sz="2700" b="0">
              <a:latin typeface="Times New Roman"/>
              <a:ea typeface="굴림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20015" y="1188085"/>
            <a:ext cx="11807190" cy="4938395"/>
          </a:xfrm>
        </p:spPr>
        <p:txBody>
          <a:bodyPr/>
          <a:lstStyle/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Uniform-cost search</a:t>
            </a:r>
            <a:r>
              <a:rPr lang="en-GB" sz="2600" b="0">
                <a:latin typeface="Times New Roman"/>
                <a:cs typeface="Times New Roman"/>
              </a:rPr>
              <a:t> is a searching algorithm used for traversing a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weighted tree</a:t>
            </a:r>
            <a:r>
              <a:rPr lang="en-GB" sz="2600" b="0">
                <a:latin typeface="Times New Roman"/>
                <a:cs typeface="Times New Roman"/>
              </a:rPr>
              <a:t> or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graph.</a:t>
            </a:r>
            <a:endParaRPr lang="en-GB" sz="2600" b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 b="0">
                <a:latin typeface="Times New Roman"/>
                <a:cs typeface="Times New Roman"/>
              </a:rPr>
              <a:t>The</a:t>
            </a:r>
            <a:r>
              <a:rPr lang="en-GB" sz="2600">
                <a:latin typeface="Times New Roman"/>
                <a:cs typeface="Times New Roman"/>
              </a:rPr>
              <a:t> primary goal</a:t>
            </a:r>
            <a:r>
              <a:rPr lang="en-GB" sz="2600" b="0">
                <a:latin typeface="Times New Roman"/>
                <a:cs typeface="Times New Roman"/>
              </a:rPr>
              <a:t> of the uniform-cost search is to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find a path </a:t>
            </a:r>
            <a:r>
              <a:rPr lang="en-GB" sz="2600" b="0">
                <a:latin typeface="Times New Roman"/>
                <a:cs typeface="Times New Roman"/>
              </a:rPr>
              <a:t>to the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goal node</a:t>
            </a:r>
            <a:r>
              <a:rPr lang="en-GB" sz="2600" b="0">
                <a:latin typeface="Times New Roman"/>
                <a:cs typeface="Times New Roman"/>
              </a:rPr>
              <a:t> which has the</a:t>
            </a:r>
            <a:r>
              <a:rPr lang="en-GB" sz="2600" b="0">
                <a:solidFill>
                  <a:srgbClr val="0000FF"/>
                </a:solidFill>
                <a:latin typeface="Times New Roman"/>
                <a:cs typeface="Times New Roman"/>
              </a:rPr>
              <a:t> lowest cumulative cost</a:t>
            </a:r>
            <a:r>
              <a:rPr lang="en-GB"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Uniform-cost search</a:t>
            </a:r>
            <a:r>
              <a:rPr lang="en-GB" sz="2600" b="0">
                <a:latin typeface="Times New Roman"/>
                <a:cs typeface="Times New Roman"/>
              </a:rPr>
              <a:t> expands nodes according to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their path costs</a:t>
            </a:r>
            <a:r>
              <a:rPr lang="en-GB" sz="2600" b="0">
                <a:latin typeface="Times New Roman"/>
                <a:cs typeface="Times New Roman"/>
              </a:rPr>
              <a:t> form the </a:t>
            </a:r>
            <a:r>
              <a:rPr lang="en-GB" sz="2600">
                <a:latin typeface="Times New Roman"/>
                <a:cs typeface="Times New Roman"/>
              </a:rPr>
              <a:t>root node</a:t>
            </a:r>
            <a:r>
              <a:rPr lang="en-GB"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A uniform-cost search algorithm </a:t>
            </a:r>
            <a:r>
              <a:rPr lang="en-GB" sz="2600" b="0">
                <a:latin typeface="Times New Roman"/>
                <a:cs typeface="Times New Roman"/>
              </a:rPr>
              <a:t>is implemented by the </a:t>
            </a:r>
            <a:r>
              <a:rPr lang="en-GB" sz="2600">
                <a:solidFill>
                  <a:srgbClr val="0000FF"/>
                </a:solidFill>
                <a:latin typeface="Times New Roman"/>
                <a:cs typeface="Times New Roman"/>
              </a:rPr>
              <a:t>priority queue</a:t>
            </a:r>
            <a:r>
              <a:rPr lang="en-GB" sz="2600" b="0">
                <a:latin typeface="Times New Roman"/>
                <a:cs typeface="Times New Roman"/>
              </a:rPr>
              <a:t>. It gives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maximum priority</a:t>
            </a:r>
            <a:r>
              <a:rPr lang="en-GB" sz="2600" b="0">
                <a:latin typeface="Times New Roman"/>
                <a:cs typeface="Times New Roman"/>
              </a:rPr>
              <a:t> to the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lowest cumulative cost</a:t>
            </a:r>
            <a:r>
              <a:rPr lang="en-GB" sz="2600" b="0">
                <a:latin typeface="Times New Roman"/>
                <a:cs typeface="Times New Roman"/>
              </a:rPr>
              <a:t>. </a:t>
            </a:r>
            <a:endParaRPr/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Uniform cost search</a:t>
            </a:r>
            <a:r>
              <a:rPr lang="en-GB" sz="2600" b="0">
                <a:latin typeface="Times New Roman"/>
                <a:cs typeface="Times New Roman"/>
              </a:rPr>
              <a:t> is equivalent to </a:t>
            </a:r>
            <a:r>
              <a:rPr lang="en-GB" sz="2600" b="0">
                <a:solidFill>
                  <a:srgbClr val="0000FF"/>
                </a:solidFill>
                <a:latin typeface="Times New Roman"/>
                <a:cs typeface="Times New Roman"/>
              </a:rPr>
              <a:t>BFS algorithm</a:t>
            </a:r>
            <a:r>
              <a:rPr lang="en-GB" sz="2600" b="0">
                <a:latin typeface="Times New Roman"/>
                <a:cs typeface="Times New Roman"/>
              </a:rPr>
              <a:t> if the path cost of </a:t>
            </a:r>
            <a:r>
              <a:rPr lang="en-GB" sz="2600" b="0">
                <a:solidFill>
                  <a:srgbClr val="0000FF"/>
                </a:solidFill>
                <a:latin typeface="Times New Roman"/>
                <a:cs typeface="Times New Roman"/>
              </a:rPr>
              <a:t>all edges is the same. </a:t>
            </a:r>
            <a:endParaRPr/>
          </a:p>
        </p:txBody>
      </p:sp>
      <p:sp>
        <p:nvSpPr>
          <p:cNvPr id="64515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899160" y="101600"/>
            <a:ext cx="10343515" cy="90678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  <a:t>Uniform-cost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sz="half" idx="1"/>
          </p:nvPr>
        </p:nvSpPr>
        <p:spPr bwMode="auto">
          <a:xfrm>
            <a:off x="671830" y="1121410"/>
            <a:ext cx="11104245" cy="500507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80000"/>
              </a:lnSpc>
              <a:buFont typeface="Arial"/>
              <a:buChar char="•"/>
              <a:defRPr/>
            </a:pPr>
            <a:r>
              <a:rPr sz="2800">
                <a:solidFill>
                  <a:schemeClr val="accent2"/>
                </a:solidFill>
                <a:latin typeface="Times New Roman"/>
              </a:rPr>
              <a:t>Implementation</a:t>
            </a:r>
            <a:r>
              <a:rPr sz="2800">
                <a:latin typeface="Times New Roman"/>
              </a:rPr>
              <a:t>:</a:t>
            </a:r>
            <a:endParaRPr/>
          </a:p>
          <a:p>
            <a:pPr lvl="1" algn="just">
              <a:lnSpc>
                <a:spcPct val="80000"/>
              </a:lnSpc>
              <a:defRPr/>
            </a:pPr>
            <a:r>
              <a:rPr i="1">
                <a:latin typeface="Times New Roman"/>
              </a:rPr>
              <a:t>fringe</a:t>
            </a:r>
            <a:r>
              <a:rPr>
                <a:latin typeface="Times New Roman"/>
              </a:rPr>
              <a:t> = </a:t>
            </a:r>
            <a:r>
              <a:rPr>
                <a:solidFill>
                  <a:srgbClr val="FF0000"/>
                </a:solidFill>
                <a:latin typeface="Times New Roman"/>
              </a:rPr>
              <a:t>queue</a:t>
            </a:r>
            <a:r>
              <a:rPr>
                <a:latin typeface="Times New Roman"/>
              </a:rPr>
              <a:t> </a:t>
            </a:r>
            <a:r>
              <a:rPr b="1">
                <a:latin typeface="Times New Roman"/>
              </a:rPr>
              <a:t>ordered </a:t>
            </a:r>
            <a:r>
              <a:rPr>
                <a:latin typeface="Times New Roman"/>
              </a:rPr>
              <a:t>by</a:t>
            </a:r>
            <a:r>
              <a:rPr>
                <a:solidFill>
                  <a:srgbClr val="FF0000"/>
                </a:solidFill>
                <a:latin typeface="Times New Roman"/>
              </a:rPr>
              <a:t> path cost</a:t>
            </a:r>
            <a:endParaRPr>
              <a:latin typeface="Times New Roman"/>
            </a:endParaRPr>
          </a:p>
          <a:p>
            <a:pPr marL="0" indent="0" algn="just">
              <a:lnSpc>
                <a:spcPct val="80000"/>
              </a:lnSpc>
              <a:buNone/>
              <a:defRPr/>
            </a:pPr>
            <a:endParaRPr sz="2800">
              <a:latin typeface="Times New Roman"/>
            </a:endParaRPr>
          </a:p>
        </p:txBody>
      </p:sp>
      <p:graphicFrame>
        <p:nvGraphicFramePr>
          <p:cNvPr id="11" name="Picture 11"/>
          <p:cNvGraphicFramePr>
            <a:graphicFrameLocks xmlns:a="http://schemas.openxmlformats.org/drawingml/2006/main" noChangeAspect="1"/>
          </p:cNvGraphicFramePr>
          <p:nvPr/>
        </p:nvGraphicFramePr>
        <p:xfrm>
          <a:off x="7498715" y="2286000"/>
          <a:ext cx="3746500" cy="3044825"/>
        </p:xfrm>
        <a:graphic>
          <a:graphicData uri="http://schemas.openxmlformats.org/presentationml/2006/ole">
            <p:oleObj name="oleObj" r:id="rId4" imgW="3743325" imgH="1943100" progId="Paint.Picture">
              <p:embed/>
              <p:pic>
                <p:nvPicPr>
                  <p:cNvPr id="11" name="Picture 11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7498715" y="2286000"/>
                    <a:ext cx="3746500" cy="304482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graphicFrame>
        <p:nvGraphicFramePr>
          <p:cNvPr id="5" name="Picture 5"/>
          <p:cNvGraphicFramePr>
            <a:graphicFrameLocks xmlns:a="http://schemas.openxmlformats.org/drawingml/2006/main" noChangeAspect="1"/>
          </p:cNvGraphicFramePr>
          <p:nvPr/>
        </p:nvGraphicFramePr>
        <p:xfrm>
          <a:off x="671830" y="2185035"/>
          <a:ext cx="5805170" cy="3768725"/>
        </p:xfrm>
        <a:graphic>
          <a:graphicData uri="http://schemas.openxmlformats.org/presentationml/2006/ole">
            <p:oleObj name="oleObj" r:id="rId6" imgW="4543425" imgH="2647950" progId="Paint.Picture">
              <p:embed/>
              <p:pic>
                <p:nvPicPr>
                  <p:cNvPr id="5" name="Picture 5"/>
                  <p:cNvPicPr/>
                  <p:nvPr/>
                </p:nvPicPr>
                <p:blipFill>
                  <a:blip r:embed="rId5"/>
                  <a:stretch/>
                </p:blipFill>
                <p:spPr bwMode="auto">
                  <a:xfrm>
                    <a:off x="671830" y="2185035"/>
                    <a:ext cx="5805170" cy="3768725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384175" y="1196975"/>
            <a:ext cx="11668125" cy="4960620"/>
          </a:xfrm>
        </p:spPr>
        <p:txBody>
          <a:bodyPr/>
          <a:lstStyle/>
          <a:p>
            <a:pPr algn="just">
              <a:defRPr/>
            </a:pPr>
            <a:r>
              <a:rPr lang="en-GB" sz="2700" b="0">
                <a:solidFill>
                  <a:srgbClr val="FF0000"/>
                </a:solidFill>
                <a:latin typeface="Times New Roman"/>
                <a:cs typeface="Times New Roman"/>
              </a:rPr>
              <a:t>Bidirectional search algorithm</a:t>
            </a:r>
            <a:r>
              <a:rPr lang="en-GB" sz="2700" b="0">
                <a:latin typeface="Times New Roman"/>
                <a:cs typeface="Times New Roman"/>
              </a:rPr>
              <a:t> runs two simultaneous searches, </a:t>
            </a:r>
            <a:r>
              <a:rPr lang="en-GB" sz="2700" b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lang="en-GB" sz="2700" b="0">
                <a:latin typeface="Times New Roman"/>
                <a:cs typeface="Times New Roman"/>
              </a:rPr>
              <a:t> form initial state called as</a:t>
            </a:r>
            <a:r>
              <a:rPr lang="en-GB" sz="2700" b="0">
                <a:solidFill>
                  <a:srgbClr val="FF0000"/>
                </a:solidFill>
                <a:latin typeface="Times New Roman"/>
                <a:cs typeface="Times New Roman"/>
              </a:rPr>
              <a:t> forward-search</a:t>
            </a:r>
            <a:r>
              <a:rPr lang="en-GB" sz="2700" b="0">
                <a:latin typeface="Times New Roman"/>
                <a:cs typeface="Times New Roman"/>
              </a:rPr>
              <a:t> and </a:t>
            </a:r>
            <a:r>
              <a:rPr lang="en-GB" sz="2700" b="0">
                <a:solidFill>
                  <a:srgbClr val="FF0000"/>
                </a:solidFill>
                <a:latin typeface="Times New Roman"/>
                <a:cs typeface="Times New Roman"/>
              </a:rPr>
              <a:t>other</a:t>
            </a:r>
            <a:r>
              <a:rPr lang="en-GB" sz="2700" b="0">
                <a:latin typeface="Times New Roman"/>
                <a:cs typeface="Times New Roman"/>
              </a:rPr>
              <a:t> from goal node called as </a:t>
            </a:r>
            <a:r>
              <a:rPr lang="en-GB" sz="2700" b="0">
                <a:solidFill>
                  <a:srgbClr val="FF0000"/>
                </a:solidFill>
                <a:latin typeface="Times New Roman"/>
                <a:cs typeface="Times New Roman"/>
              </a:rPr>
              <a:t>backward-search</a:t>
            </a:r>
            <a:r>
              <a:rPr lang="en-GB" sz="2700" b="0">
                <a:latin typeface="Times New Roman"/>
                <a:cs typeface="Times New Roman"/>
              </a:rPr>
              <a:t>, to find the </a:t>
            </a:r>
            <a:r>
              <a:rPr lang="en-GB" sz="2700" b="0">
                <a:solidFill>
                  <a:srgbClr val="0070C0"/>
                </a:solidFill>
                <a:latin typeface="Times New Roman"/>
                <a:cs typeface="Times New Roman"/>
              </a:rPr>
              <a:t>goal node</a:t>
            </a:r>
            <a:r>
              <a:rPr lang="en-GB" sz="2700" b="0">
                <a:latin typeface="Times New Roman"/>
                <a:cs typeface="Times New Roman"/>
              </a:rPr>
              <a:t>. </a:t>
            </a:r>
            <a:endParaRPr/>
          </a:p>
          <a:p>
            <a:pPr algn="just">
              <a:defRPr/>
            </a:pPr>
            <a:r>
              <a:rPr lang="en-GB" sz="2700" b="0">
                <a:latin typeface="Times New Roman"/>
                <a:cs typeface="Times New Roman"/>
              </a:rPr>
              <a:t>The search stops when these </a:t>
            </a:r>
            <a:r>
              <a:rPr lang="en-GB" sz="2700" b="0">
                <a:solidFill>
                  <a:srgbClr val="FF0000"/>
                </a:solidFill>
                <a:latin typeface="Times New Roman"/>
                <a:cs typeface="Times New Roman"/>
              </a:rPr>
              <a:t>two graphs intersect each other</a:t>
            </a:r>
            <a:r>
              <a:rPr lang="en-GB" sz="27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defRPr/>
            </a:pPr>
            <a:r>
              <a:rPr lang="en-GB" sz="2700" b="0">
                <a:latin typeface="Times New Roman"/>
                <a:cs typeface="Times New Roman"/>
              </a:rPr>
              <a:t>Bidirectional search can use search techniques such as </a:t>
            </a:r>
            <a:r>
              <a:rPr lang="en-GB" sz="2700">
                <a:latin typeface="Times New Roman"/>
                <a:cs typeface="Times New Roman"/>
              </a:rPr>
              <a:t>BFS</a:t>
            </a:r>
            <a:r>
              <a:rPr lang="en-GB" sz="2700" b="0">
                <a:latin typeface="Times New Roman"/>
                <a:cs typeface="Times New Roman"/>
              </a:rPr>
              <a:t>, </a:t>
            </a:r>
            <a:r>
              <a:rPr lang="en-GB" sz="2700">
                <a:latin typeface="Times New Roman"/>
                <a:cs typeface="Times New Roman"/>
              </a:rPr>
              <a:t>DFS</a:t>
            </a:r>
            <a:r>
              <a:rPr lang="en-GB" sz="2700" b="0">
                <a:latin typeface="Times New Roman"/>
                <a:cs typeface="Times New Roman"/>
              </a:rPr>
              <a:t>, </a:t>
            </a:r>
            <a:r>
              <a:rPr lang="en-GB" sz="2700">
                <a:latin typeface="Times New Roman"/>
                <a:cs typeface="Times New Roman"/>
              </a:rPr>
              <a:t>DLS</a:t>
            </a:r>
            <a:r>
              <a:rPr lang="en-GB" sz="2700" b="0">
                <a:latin typeface="Times New Roman"/>
                <a:cs typeface="Times New Roman"/>
              </a:rPr>
              <a:t>, etc.</a:t>
            </a:r>
            <a:endParaRPr/>
          </a:p>
          <a:p>
            <a:pPr marL="0" indent="0" algn="just">
              <a:buNone/>
              <a:defRPr/>
            </a:pPr>
            <a:r>
              <a:rPr lang="en-GB" sz="2700">
                <a:latin typeface="Times New Roman"/>
                <a:cs typeface="Times New Roman"/>
              </a:rPr>
              <a:t>Advantages:</a:t>
            </a:r>
            <a:endParaRPr/>
          </a:p>
          <a:p>
            <a:pPr algn="just">
              <a:defRPr/>
            </a:pPr>
            <a:r>
              <a:rPr lang="en-GB" sz="2700" b="0">
                <a:latin typeface="Times New Roman"/>
                <a:cs typeface="Times New Roman"/>
              </a:rPr>
              <a:t>    Bidirectional search is fast.</a:t>
            </a:r>
            <a:endParaRPr/>
          </a:p>
          <a:p>
            <a:pPr algn="just">
              <a:defRPr/>
            </a:pPr>
            <a:r>
              <a:rPr lang="en-GB" sz="2700" b="0">
                <a:latin typeface="Times New Roman"/>
                <a:cs typeface="Times New Roman"/>
              </a:rPr>
              <a:t>    Bidirectional search requires less memory</a:t>
            </a:r>
            <a:endParaRPr/>
          </a:p>
          <a:p>
            <a:pPr marL="0" indent="0" algn="just">
              <a:buNone/>
              <a:defRPr/>
            </a:pPr>
            <a:r>
              <a:rPr lang="en-GB" sz="2700">
                <a:latin typeface="Times New Roman"/>
                <a:cs typeface="Times New Roman"/>
              </a:rPr>
              <a:t>Disadvantages:</a:t>
            </a:r>
            <a:endParaRPr/>
          </a:p>
          <a:p>
            <a:pPr marL="0" indent="0" algn="just">
              <a:buNone/>
              <a:defRPr/>
            </a:pPr>
            <a:r>
              <a:rPr lang="en-GB" sz="2700" b="0">
                <a:latin typeface="Times New Roman"/>
                <a:cs typeface="Times New Roman"/>
              </a:rPr>
              <a:t>    Implementation of the bidirectional search tree is difficult.</a:t>
            </a:r>
            <a:endParaRPr/>
          </a:p>
          <a:p>
            <a:pPr marL="0" indent="0" algn="just">
              <a:buNone/>
              <a:defRPr/>
            </a:pPr>
            <a:endParaRPr lang="en-GB" sz="2700" b="0">
              <a:latin typeface="Times New Roman"/>
              <a:cs typeface="Times New Roman"/>
            </a:endParaRPr>
          </a:p>
        </p:txBody>
      </p:sp>
      <p:sp>
        <p:nvSpPr>
          <p:cNvPr id="125955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816610" y="316229"/>
            <a:ext cx="10665460" cy="612775"/>
          </a:xfrm>
        </p:spPr>
        <p:txBody>
          <a:bodyPr vert="horz" wrap="square" lIns="100008" tIns="50004" rIns="100008" bIns="50004" numCol="1" rtlCol="0" anchor="b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MX" sz="4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Bidirectional search</a:t>
            </a:r>
            <a:endParaRPr lang="es-MX" sz="4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Picture 4"/>
          <p:cNvGraphicFramePr>
            <a:graphicFrameLocks xmlns:a="http://schemas.openxmlformats.org/drawingml/2006/main" noChangeAspect="1"/>
          </p:cNvGraphicFramePr>
          <p:nvPr/>
        </p:nvGraphicFramePr>
        <p:xfrm>
          <a:off x="2423795" y="1228725"/>
          <a:ext cx="7346315" cy="4796790"/>
        </p:xfrm>
        <a:graphic>
          <a:graphicData uri="http://schemas.openxmlformats.org/presentationml/2006/ole">
            <p:oleObj name="oleObj" r:id="rId4" imgW="4476750" imgH="3333750" progId="Paint.Picture">
              <p:embed/>
              <p:pic>
                <p:nvPicPr>
                  <p:cNvPr id="4" name="Picture 4"/>
                  <p:cNvPicPr/>
                  <p:nvPr/>
                </p:nvPicPr>
                <p:blipFill>
                  <a:blip r:embed="rId3"/>
                  <a:stretch/>
                </p:blipFill>
                <p:spPr bwMode="auto">
                  <a:xfrm>
                    <a:off x="2423795" y="1228725"/>
                    <a:ext cx="7346315" cy="479679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92" name="Oval 5"/>
          <p:cNvSpPr/>
          <p:nvPr/>
        </p:nvSpPr>
        <p:spPr bwMode="auto">
          <a:xfrm>
            <a:off x="5708649" y="949324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3" name="Oval 6"/>
          <p:cNvSpPr/>
          <p:nvPr/>
        </p:nvSpPr>
        <p:spPr bwMode="auto">
          <a:xfrm>
            <a:off x="4340224" y="1631949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4" name="Oval 7"/>
          <p:cNvSpPr/>
          <p:nvPr/>
        </p:nvSpPr>
        <p:spPr bwMode="auto">
          <a:xfrm>
            <a:off x="3578224" y="2473324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5" name="Oval 8"/>
          <p:cNvSpPr/>
          <p:nvPr/>
        </p:nvSpPr>
        <p:spPr bwMode="auto">
          <a:xfrm>
            <a:off x="6851649" y="1631949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6" name="Oval 9"/>
          <p:cNvSpPr/>
          <p:nvPr/>
        </p:nvSpPr>
        <p:spPr bwMode="auto">
          <a:xfrm>
            <a:off x="4794249" y="2473324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7" name="Oval 10"/>
          <p:cNvSpPr/>
          <p:nvPr/>
        </p:nvSpPr>
        <p:spPr bwMode="auto">
          <a:xfrm>
            <a:off x="7689849" y="2473324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8" name="Oval 11"/>
          <p:cNvSpPr/>
          <p:nvPr/>
        </p:nvSpPr>
        <p:spPr bwMode="auto">
          <a:xfrm>
            <a:off x="6013449" y="2473324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99" name="Oval 12"/>
          <p:cNvSpPr/>
          <p:nvPr/>
        </p:nvSpPr>
        <p:spPr bwMode="auto">
          <a:xfrm>
            <a:off x="3346449" y="3389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0" name="Oval 13"/>
          <p:cNvSpPr/>
          <p:nvPr/>
        </p:nvSpPr>
        <p:spPr bwMode="auto">
          <a:xfrm>
            <a:off x="5175249" y="3389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1" name="Oval 14"/>
          <p:cNvSpPr/>
          <p:nvPr/>
        </p:nvSpPr>
        <p:spPr bwMode="auto">
          <a:xfrm>
            <a:off x="4108449" y="3389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2" name="Oval 15"/>
          <p:cNvSpPr/>
          <p:nvPr/>
        </p:nvSpPr>
        <p:spPr bwMode="auto">
          <a:xfrm>
            <a:off x="6089649" y="3389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3" name="Oval 16"/>
          <p:cNvSpPr/>
          <p:nvPr/>
        </p:nvSpPr>
        <p:spPr bwMode="auto">
          <a:xfrm>
            <a:off x="7918449" y="3389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4" name="Oval 17"/>
          <p:cNvSpPr/>
          <p:nvPr/>
        </p:nvSpPr>
        <p:spPr bwMode="auto">
          <a:xfrm>
            <a:off x="6927849" y="3389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5" name="Oval 18"/>
          <p:cNvSpPr/>
          <p:nvPr/>
        </p:nvSpPr>
        <p:spPr bwMode="auto">
          <a:xfrm>
            <a:off x="3959224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6" name="Oval 19"/>
          <p:cNvSpPr/>
          <p:nvPr/>
        </p:nvSpPr>
        <p:spPr bwMode="auto">
          <a:xfrm>
            <a:off x="33464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7" name="Oval 20"/>
          <p:cNvSpPr/>
          <p:nvPr/>
        </p:nvSpPr>
        <p:spPr bwMode="auto">
          <a:xfrm>
            <a:off x="46418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8" name="Oval 21"/>
          <p:cNvSpPr/>
          <p:nvPr/>
        </p:nvSpPr>
        <p:spPr bwMode="auto">
          <a:xfrm>
            <a:off x="52514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09" name="Oval 22"/>
          <p:cNvSpPr/>
          <p:nvPr/>
        </p:nvSpPr>
        <p:spPr bwMode="auto">
          <a:xfrm>
            <a:off x="64706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0" name="Oval 23"/>
          <p:cNvSpPr/>
          <p:nvPr/>
        </p:nvSpPr>
        <p:spPr bwMode="auto">
          <a:xfrm>
            <a:off x="5864224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1" name="Oval 24"/>
          <p:cNvSpPr/>
          <p:nvPr/>
        </p:nvSpPr>
        <p:spPr bwMode="auto">
          <a:xfrm>
            <a:off x="70802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2" name="Oval 25"/>
          <p:cNvSpPr/>
          <p:nvPr/>
        </p:nvSpPr>
        <p:spPr bwMode="auto">
          <a:xfrm>
            <a:off x="76898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3" name="Oval 26"/>
          <p:cNvSpPr/>
          <p:nvPr/>
        </p:nvSpPr>
        <p:spPr bwMode="auto">
          <a:xfrm>
            <a:off x="8299449" y="4532312"/>
            <a:ext cx="291830" cy="365484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4" name="Oval 27"/>
          <p:cNvSpPr/>
          <p:nvPr/>
        </p:nvSpPr>
        <p:spPr bwMode="auto">
          <a:xfrm>
            <a:off x="3959224" y="5441949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5" name="Oval 28"/>
          <p:cNvSpPr/>
          <p:nvPr/>
        </p:nvSpPr>
        <p:spPr bwMode="auto">
          <a:xfrm>
            <a:off x="4641849" y="5441949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6" name="Oval 29"/>
          <p:cNvSpPr/>
          <p:nvPr/>
        </p:nvSpPr>
        <p:spPr bwMode="auto">
          <a:xfrm>
            <a:off x="5251449" y="5441949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7" name="Oval 30"/>
          <p:cNvSpPr/>
          <p:nvPr/>
        </p:nvSpPr>
        <p:spPr bwMode="auto">
          <a:xfrm>
            <a:off x="6470649" y="5441949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18" name="Line 31"/>
          <p:cNvSpPr/>
          <p:nvPr/>
        </p:nvSpPr>
        <p:spPr bwMode="auto">
          <a:xfrm flipH="1">
            <a:off x="4711700" y="1322388"/>
            <a:ext cx="1143000" cy="381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19" name="Line 32"/>
          <p:cNvSpPr/>
          <p:nvPr/>
        </p:nvSpPr>
        <p:spPr bwMode="auto">
          <a:xfrm>
            <a:off x="5854700" y="1322388"/>
            <a:ext cx="993775" cy="4603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0" name="Line 33"/>
          <p:cNvSpPr/>
          <p:nvPr/>
        </p:nvSpPr>
        <p:spPr bwMode="auto">
          <a:xfrm flipH="1">
            <a:off x="3876675" y="2008188"/>
            <a:ext cx="606425" cy="536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1" name="Line 34"/>
          <p:cNvSpPr/>
          <p:nvPr/>
        </p:nvSpPr>
        <p:spPr bwMode="auto">
          <a:xfrm>
            <a:off x="4486275" y="2008188"/>
            <a:ext cx="377825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2" name="Line 35"/>
          <p:cNvSpPr/>
          <p:nvPr/>
        </p:nvSpPr>
        <p:spPr bwMode="auto">
          <a:xfrm flipH="1">
            <a:off x="6391275" y="2008188"/>
            <a:ext cx="606425" cy="536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3" name="Line 36"/>
          <p:cNvSpPr/>
          <p:nvPr/>
        </p:nvSpPr>
        <p:spPr bwMode="auto">
          <a:xfrm>
            <a:off x="6997700" y="2008188"/>
            <a:ext cx="762000" cy="457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4" name="Line 37"/>
          <p:cNvSpPr/>
          <p:nvPr/>
        </p:nvSpPr>
        <p:spPr bwMode="auto">
          <a:xfrm flipV="1">
            <a:off x="3648074" y="2846388"/>
            <a:ext cx="15240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5" name="Line 38"/>
          <p:cNvSpPr/>
          <p:nvPr/>
        </p:nvSpPr>
        <p:spPr bwMode="auto">
          <a:xfrm>
            <a:off x="3800475" y="2846388"/>
            <a:ext cx="38100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6" name="Line 39"/>
          <p:cNvSpPr/>
          <p:nvPr/>
        </p:nvSpPr>
        <p:spPr bwMode="auto">
          <a:xfrm>
            <a:off x="5019675" y="2846388"/>
            <a:ext cx="30480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7" name="Line 40"/>
          <p:cNvSpPr/>
          <p:nvPr/>
        </p:nvSpPr>
        <p:spPr bwMode="auto">
          <a:xfrm>
            <a:off x="6235700" y="2846388"/>
            <a:ext cx="0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8" name="Line 41"/>
          <p:cNvSpPr/>
          <p:nvPr/>
        </p:nvSpPr>
        <p:spPr bwMode="auto">
          <a:xfrm flipV="1">
            <a:off x="7229475" y="2846388"/>
            <a:ext cx="606425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29" name="Line 42"/>
          <p:cNvSpPr/>
          <p:nvPr/>
        </p:nvSpPr>
        <p:spPr bwMode="auto">
          <a:xfrm>
            <a:off x="7839075" y="2846388"/>
            <a:ext cx="225425" cy="531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0" name="Line 43"/>
          <p:cNvSpPr/>
          <p:nvPr/>
        </p:nvSpPr>
        <p:spPr bwMode="auto">
          <a:xfrm flipV="1">
            <a:off x="3648074" y="3759200"/>
            <a:ext cx="606425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1" name="Line 44"/>
          <p:cNvSpPr/>
          <p:nvPr/>
        </p:nvSpPr>
        <p:spPr bwMode="auto">
          <a:xfrm flipH="1">
            <a:off x="4181475" y="3759200"/>
            <a:ext cx="73025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2" name="Line 45"/>
          <p:cNvSpPr/>
          <p:nvPr/>
        </p:nvSpPr>
        <p:spPr bwMode="auto">
          <a:xfrm flipV="1">
            <a:off x="4867274" y="3759200"/>
            <a:ext cx="457200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3" name="Line 46"/>
          <p:cNvSpPr/>
          <p:nvPr/>
        </p:nvSpPr>
        <p:spPr bwMode="auto">
          <a:xfrm>
            <a:off x="5324475" y="3759200"/>
            <a:ext cx="73025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4" name="Line 47"/>
          <p:cNvSpPr/>
          <p:nvPr/>
        </p:nvSpPr>
        <p:spPr bwMode="auto">
          <a:xfrm flipV="1">
            <a:off x="6086475" y="3759200"/>
            <a:ext cx="225425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5" name="Line 48"/>
          <p:cNvSpPr/>
          <p:nvPr/>
        </p:nvSpPr>
        <p:spPr bwMode="auto">
          <a:xfrm>
            <a:off x="6315075" y="3759200"/>
            <a:ext cx="301625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6" name="Line 49"/>
          <p:cNvSpPr/>
          <p:nvPr/>
        </p:nvSpPr>
        <p:spPr bwMode="auto">
          <a:xfrm flipH="1" flipV="1">
            <a:off x="7153274" y="3759200"/>
            <a:ext cx="76200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7" name="Line 50"/>
          <p:cNvSpPr/>
          <p:nvPr/>
        </p:nvSpPr>
        <p:spPr bwMode="auto">
          <a:xfrm>
            <a:off x="7153274" y="3759200"/>
            <a:ext cx="682625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8" name="Line 51"/>
          <p:cNvSpPr/>
          <p:nvPr/>
        </p:nvSpPr>
        <p:spPr bwMode="auto">
          <a:xfrm flipH="1" flipV="1">
            <a:off x="8140700" y="3759200"/>
            <a:ext cx="304800" cy="7620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39" name="Line 52"/>
          <p:cNvSpPr/>
          <p:nvPr/>
        </p:nvSpPr>
        <p:spPr bwMode="auto">
          <a:xfrm flipV="1">
            <a:off x="4181475" y="4902200"/>
            <a:ext cx="0" cy="534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40" name="Line 53"/>
          <p:cNvSpPr/>
          <p:nvPr/>
        </p:nvSpPr>
        <p:spPr bwMode="auto">
          <a:xfrm flipV="1">
            <a:off x="4787900" y="4902200"/>
            <a:ext cx="0" cy="534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41" name="Line 54"/>
          <p:cNvSpPr/>
          <p:nvPr/>
        </p:nvSpPr>
        <p:spPr bwMode="auto">
          <a:xfrm flipV="1">
            <a:off x="5473700" y="4902200"/>
            <a:ext cx="0" cy="534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42" name="Line 55"/>
          <p:cNvSpPr/>
          <p:nvPr/>
        </p:nvSpPr>
        <p:spPr bwMode="auto">
          <a:xfrm flipV="1">
            <a:off x="6616700" y="4902200"/>
            <a:ext cx="0" cy="5349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43" name="Line 56"/>
          <p:cNvSpPr/>
          <p:nvPr/>
        </p:nvSpPr>
        <p:spPr bwMode="auto">
          <a:xfrm flipH="1" flipV="1">
            <a:off x="6616700" y="5818188"/>
            <a:ext cx="12700" cy="2778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544" name="Rectangle 57"/>
          <p:cNvSpPr/>
          <p:nvPr/>
        </p:nvSpPr>
        <p:spPr bwMode="auto">
          <a:xfrm>
            <a:off x="5715000" y="992187"/>
            <a:ext cx="3272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S</a:t>
            </a:r>
            <a:endParaRPr/>
          </a:p>
        </p:txBody>
      </p:sp>
      <p:sp>
        <p:nvSpPr>
          <p:cNvPr id="63545" name="Rectangle 58"/>
          <p:cNvSpPr/>
          <p:nvPr/>
        </p:nvSpPr>
        <p:spPr bwMode="auto">
          <a:xfrm>
            <a:off x="4343400" y="1674812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A</a:t>
            </a:r>
            <a:endParaRPr/>
          </a:p>
        </p:txBody>
      </p:sp>
      <p:sp>
        <p:nvSpPr>
          <p:cNvPr id="63546" name="Rectangle 59"/>
          <p:cNvSpPr/>
          <p:nvPr/>
        </p:nvSpPr>
        <p:spPr bwMode="auto">
          <a:xfrm>
            <a:off x="6858000" y="1674812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D</a:t>
            </a:r>
            <a:endParaRPr/>
          </a:p>
        </p:txBody>
      </p:sp>
      <p:sp>
        <p:nvSpPr>
          <p:cNvPr id="63547" name="Rectangle 60"/>
          <p:cNvSpPr/>
          <p:nvPr/>
        </p:nvSpPr>
        <p:spPr bwMode="auto">
          <a:xfrm>
            <a:off x="3581399" y="2516187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B</a:t>
            </a:r>
            <a:endParaRPr/>
          </a:p>
        </p:txBody>
      </p:sp>
      <p:sp>
        <p:nvSpPr>
          <p:cNvPr id="63548" name="Rectangle 61"/>
          <p:cNvSpPr/>
          <p:nvPr/>
        </p:nvSpPr>
        <p:spPr bwMode="auto">
          <a:xfrm>
            <a:off x="4800600" y="2516187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D</a:t>
            </a:r>
            <a:endParaRPr/>
          </a:p>
        </p:txBody>
      </p:sp>
      <p:sp>
        <p:nvSpPr>
          <p:cNvPr id="63549" name="Rectangle 62"/>
          <p:cNvSpPr/>
          <p:nvPr/>
        </p:nvSpPr>
        <p:spPr bwMode="auto">
          <a:xfrm>
            <a:off x="6022974" y="2516187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A</a:t>
            </a:r>
            <a:endParaRPr/>
          </a:p>
        </p:txBody>
      </p:sp>
      <p:sp>
        <p:nvSpPr>
          <p:cNvPr id="63550" name="Rectangle 63"/>
          <p:cNvSpPr/>
          <p:nvPr/>
        </p:nvSpPr>
        <p:spPr bwMode="auto">
          <a:xfrm>
            <a:off x="7696199" y="2516187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E</a:t>
            </a:r>
            <a:endParaRPr/>
          </a:p>
        </p:txBody>
      </p:sp>
      <p:sp>
        <p:nvSpPr>
          <p:cNvPr id="63551" name="Rectangle 64"/>
          <p:cNvSpPr/>
          <p:nvPr/>
        </p:nvSpPr>
        <p:spPr bwMode="auto">
          <a:xfrm>
            <a:off x="3355974" y="3429000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C</a:t>
            </a:r>
            <a:endParaRPr/>
          </a:p>
        </p:txBody>
      </p:sp>
      <p:sp>
        <p:nvSpPr>
          <p:cNvPr id="63552" name="Rectangle 65"/>
          <p:cNvSpPr/>
          <p:nvPr/>
        </p:nvSpPr>
        <p:spPr bwMode="auto">
          <a:xfrm>
            <a:off x="4117974" y="3429000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E</a:t>
            </a:r>
            <a:endParaRPr/>
          </a:p>
        </p:txBody>
      </p:sp>
      <p:sp>
        <p:nvSpPr>
          <p:cNvPr id="63553" name="Rectangle 66"/>
          <p:cNvSpPr/>
          <p:nvPr/>
        </p:nvSpPr>
        <p:spPr bwMode="auto">
          <a:xfrm>
            <a:off x="5181599" y="3429000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E</a:t>
            </a:r>
            <a:endParaRPr/>
          </a:p>
        </p:txBody>
      </p:sp>
      <p:sp>
        <p:nvSpPr>
          <p:cNvPr id="63554" name="Rectangle 67"/>
          <p:cNvSpPr/>
          <p:nvPr/>
        </p:nvSpPr>
        <p:spPr bwMode="auto">
          <a:xfrm>
            <a:off x="6095999" y="3429000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B</a:t>
            </a:r>
            <a:endParaRPr/>
          </a:p>
        </p:txBody>
      </p:sp>
      <p:sp>
        <p:nvSpPr>
          <p:cNvPr id="63555" name="Rectangle 68"/>
          <p:cNvSpPr/>
          <p:nvPr/>
        </p:nvSpPr>
        <p:spPr bwMode="auto">
          <a:xfrm>
            <a:off x="6934199" y="3429000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B</a:t>
            </a:r>
            <a:endParaRPr/>
          </a:p>
        </p:txBody>
      </p:sp>
      <p:sp>
        <p:nvSpPr>
          <p:cNvPr id="63556" name="Rectangle 69"/>
          <p:cNvSpPr/>
          <p:nvPr/>
        </p:nvSpPr>
        <p:spPr bwMode="auto">
          <a:xfrm>
            <a:off x="7927974" y="3429000"/>
            <a:ext cx="345271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F</a:t>
            </a:r>
            <a:endParaRPr/>
          </a:p>
        </p:txBody>
      </p:sp>
      <p:sp>
        <p:nvSpPr>
          <p:cNvPr id="63557" name="Rectangle 70"/>
          <p:cNvSpPr/>
          <p:nvPr/>
        </p:nvSpPr>
        <p:spPr bwMode="auto">
          <a:xfrm>
            <a:off x="3355974" y="4572000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D</a:t>
            </a:r>
            <a:endParaRPr/>
          </a:p>
        </p:txBody>
      </p:sp>
      <p:sp>
        <p:nvSpPr>
          <p:cNvPr id="63558" name="Rectangle 71"/>
          <p:cNvSpPr/>
          <p:nvPr/>
        </p:nvSpPr>
        <p:spPr bwMode="auto">
          <a:xfrm>
            <a:off x="3962399" y="4572000"/>
            <a:ext cx="345271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F</a:t>
            </a:r>
            <a:endParaRPr/>
          </a:p>
        </p:txBody>
      </p:sp>
      <p:sp>
        <p:nvSpPr>
          <p:cNvPr id="63559" name="Rectangle 72"/>
          <p:cNvSpPr/>
          <p:nvPr/>
        </p:nvSpPr>
        <p:spPr bwMode="auto">
          <a:xfrm>
            <a:off x="4648199" y="4572000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B</a:t>
            </a:r>
            <a:endParaRPr/>
          </a:p>
        </p:txBody>
      </p:sp>
      <p:sp>
        <p:nvSpPr>
          <p:cNvPr id="63560" name="Rectangle 73"/>
          <p:cNvSpPr/>
          <p:nvPr/>
        </p:nvSpPr>
        <p:spPr bwMode="auto">
          <a:xfrm>
            <a:off x="5260974" y="4572000"/>
            <a:ext cx="345271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F</a:t>
            </a:r>
            <a:endParaRPr/>
          </a:p>
        </p:txBody>
      </p:sp>
      <p:sp>
        <p:nvSpPr>
          <p:cNvPr id="63561" name="Rectangle 74"/>
          <p:cNvSpPr/>
          <p:nvPr/>
        </p:nvSpPr>
        <p:spPr bwMode="auto">
          <a:xfrm>
            <a:off x="5867399" y="4572000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C</a:t>
            </a:r>
            <a:endParaRPr/>
          </a:p>
        </p:txBody>
      </p:sp>
      <p:sp>
        <p:nvSpPr>
          <p:cNvPr id="63562" name="Rectangle 75"/>
          <p:cNvSpPr/>
          <p:nvPr/>
        </p:nvSpPr>
        <p:spPr bwMode="auto">
          <a:xfrm>
            <a:off x="6476999" y="4572000"/>
            <a:ext cx="363814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E</a:t>
            </a:r>
            <a:endParaRPr/>
          </a:p>
        </p:txBody>
      </p:sp>
      <p:sp>
        <p:nvSpPr>
          <p:cNvPr id="63563" name="Rectangle 76"/>
          <p:cNvSpPr/>
          <p:nvPr/>
        </p:nvSpPr>
        <p:spPr bwMode="auto">
          <a:xfrm>
            <a:off x="7086600" y="4572000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A</a:t>
            </a:r>
            <a:endParaRPr/>
          </a:p>
        </p:txBody>
      </p:sp>
      <p:sp>
        <p:nvSpPr>
          <p:cNvPr id="63564" name="Rectangle 77"/>
          <p:cNvSpPr/>
          <p:nvPr/>
        </p:nvSpPr>
        <p:spPr bwMode="auto">
          <a:xfrm>
            <a:off x="7696199" y="4572000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C</a:t>
            </a:r>
            <a:endParaRPr/>
          </a:p>
        </p:txBody>
      </p:sp>
      <p:sp>
        <p:nvSpPr>
          <p:cNvPr id="63565" name="Rectangle 78"/>
          <p:cNvSpPr/>
          <p:nvPr/>
        </p:nvSpPr>
        <p:spPr bwMode="auto">
          <a:xfrm>
            <a:off x="8308974" y="4572000"/>
            <a:ext cx="40041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G</a:t>
            </a:r>
            <a:endParaRPr/>
          </a:p>
        </p:txBody>
      </p:sp>
      <p:sp>
        <p:nvSpPr>
          <p:cNvPr id="63566" name="Rectangle 79"/>
          <p:cNvSpPr/>
          <p:nvPr/>
        </p:nvSpPr>
        <p:spPr bwMode="auto">
          <a:xfrm>
            <a:off x="3962399" y="5484812"/>
            <a:ext cx="40041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G</a:t>
            </a:r>
            <a:endParaRPr/>
          </a:p>
        </p:txBody>
      </p:sp>
      <p:sp>
        <p:nvSpPr>
          <p:cNvPr id="63567" name="Rectangle 80"/>
          <p:cNvSpPr/>
          <p:nvPr/>
        </p:nvSpPr>
        <p:spPr bwMode="auto">
          <a:xfrm>
            <a:off x="4648199" y="5484812"/>
            <a:ext cx="38203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C</a:t>
            </a:r>
            <a:endParaRPr/>
          </a:p>
        </p:txBody>
      </p:sp>
      <p:sp>
        <p:nvSpPr>
          <p:cNvPr id="63568" name="Rectangle 81"/>
          <p:cNvSpPr/>
          <p:nvPr/>
        </p:nvSpPr>
        <p:spPr bwMode="auto">
          <a:xfrm>
            <a:off x="5260974" y="5484812"/>
            <a:ext cx="40041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G</a:t>
            </a:r>
            <a:endParaRPr/>
          </a:p>
        </p:txBody>
      </p:sp>
      <p:sp>
        <p:nvSpPr>
          <p:cNvPr id="63569" name="Rectangle 82"/>
          <p:cNvSpPr/>
          <p:nvPr/>
        </p:nvSpPr>
        <p:spPr bwMode="auto">
          <a:xfrm>
            <a:off x="6476999" y="5484812"/>
            <a:ext cx="345271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F</a:t>
            </a:r>
            <a:endParaRPr/>
          </a:p>
        </p:txBody>
      </p:sp>
      <p:sp>
        <p:nvSpPr>
          <p:cNvPr id="63570" name="Rectangle 83"/>
          <p:cNvSpPr/>
          <p:nvPr/>
        </p:nvSpPr>
        <p:spPr bwMode="auto">
          <a:xfrm>
            <a:off x="3355974" y="4952999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14</a:t>
            </a:r>
            <a:endParaRPr/>
          </a:p>
        </p:txBody>
      </p:sp>
      <p:sp>
        <p:nvSpPr>
          <p:cNvPr id="63571" name="Rectangle 84"/>
          <p:cNvSpPr/>
          <p:nvPr/>
        </p:nvSpPr>
        <p:spPr bwMode="auto">
          <a:xfrm>
            <a:off x="3886200" y="5865812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19</a:t>
            </a:r>
            <a:endParaRPr/>
          </a:p>
        </p:txBody>
      </p:sp>
      <p:sp>
        <p:nvSpPr>
          <p:cNvPr id="63572" name="Rectangle 85"/>
          <p:cNvSpPr/>
          <p:nvPr/>
        </p:nvSpPr>
        <p:spPr bwMode="auto">
          <a:xfrm>
            <a:off x="4648199" y="5865812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19</a:t>
            </a:r>
            <a:endParaRPr/>
          </a:p>
        </p:txBody>
      </p:sp>
      <p:sp>
        <p:nvSpPr>
          <p:cNvPr id="63573" name="Rectangle 86"/>
          <p:cNvSpPr/>
          <p:nvPr/>
        </p:nvSpPr>
        <p:spPr bwMode="auto">
          <a:xfrm>
            <a:off x="5260974" y="5865812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17</a:t>
            </a:r>
            <a:endParaRPr/>
          </a:p>
        </p:txBody>
      </p:sp>
      <p:sp>
        <p:nvSpPr>
          <p:cNvPr id="63574" name="Rectangle 87"/>
          <p:cNvSpPr/>
          <p:nvPr/>
        </p:nvSpPr>
        <p:spPr bwMode="auto">
          <a:xfrm>
            <a:off x="5791199" y="4952999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17</a:t>
            </a:r>
            <a:endParaRPr/>
          </a:p>
        </p:txBody>
      </p:sp>
      <p:sp>
        <p:nvSpPr>
          <p:cNvPr id="63575" name="Rectangle 88"/>
          <p:cNvSpPr/>
          <p:nvPr/>
        </p:nvSpPr>
        <p:spPr bwMode="auto">
          <a:xfrm>
            <a:off x="7086600" y="4952999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15</a:t>
            </a:r>
            <a:endParaRPr/>
          </a:p>
        </p:txBody>
      </p:sp>
      <p:sp>
        <p:nvSpPr>
          <p:cNvPr id="63576" name="Rectangle 89"/>
          <p:cNvSpPr/>
          <p:nvPr/>
        </p:nvSpPr>
        <p:spPr bwMode="auto">
          <a:xfrm>
            <a:off x="7696199" y="4952999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15</a:t>
            </a:r>
            <a:endParaRPr/>
          </a:p>
        </p:txBody>
      </p:sp>
      <p:sp>
        <p:nvSpPr>
          <p:cNvPr id="63577" name="Rectangle 90"/>
          <p:cNvSpPr/>
          <p:nvPr/>
        </p:nvSpPr>
        <p:spPr bwMode="auto">
          <a:xfrm>
            <a:off x="8308974" y="4952999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13</a:t>
            </a:r>
            <a:endParaRPr/>
          </a:p>
        </p:txBody>
      </p:sp>
      <p:sp>
        <p:nvSpPr>
          <p:cNvPr id="63578" name="Oval 91"/>
          <p:cNvSpPr/>
          <p:nvPr/>
        </p:nvSpPr>
        <p:spPr bwMode="auto">
          <a:xfrm>
            <a:off x="6470649" y="5973762"/>
            <a:ext cx="291830" cy="368659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2854" tIns="51428" rIns="102854" bIns="51428" anchor="ctr" anchorCtr="0"/>
          <a:lstStyle/>
          <a:p>
            <a:pPr defTabSz="1027430">
              <a:spcBef>
                <a:spcPts val="0"/>
              </a:spcBef>
              <a:defRPr/>
            </a:pPr>
            <a:endParaRPr lang="en-GB" sz="15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79" name="Rectangle 92"/>
          <p:cNvSpPr/>
          <p:nvPr/>
        </p:nvSpPr>
        <p:spPr bwMode="auto">
          <a:xfrm>
            <a:off x="6476999" y="6021387"/>
            <a:ext cx="40041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G</a:t>
            </a:r>
            <a:endParaRPr/>
          </a:p>
        </p:txBody>
      </p:sp>
      <p:sp>
        <p:nvSpPr>
          <p:cNvPr id="63580" name="Rectangle 93"/>
          <p:cNvSpPr/>
          <p:nvPr/>
        </p:nvSpPr>
        <p:spPr bwMode="auto">
          <a:xfrm>
            <a:off x="6858000" y="6021387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25</a:t>
            </a:r>
            <a:endParaRPr/>
          </a:p>
        </p:txBody>
      </p:sp>
      <p:sp>
        <p:nvSpPr>
          <p:cNvPr id="63581" name="Rectangle 94"/>
          <p:cNvSpPr/>
          <p:nvPr/>
        </p:nvSpPr>
        <p:spPr bwMode="auto">
          <a:xfrm>
            <a:off x="3276599" y="3809999"/>
            <a:ext cx="473770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n-US" sz="2600" b="1">
                <a:latin typeface="Times New Roman"/>
                <a:ea typeface="Times New Roman (Hebrew)"/>
              </a:rPr>
              <a:t>11</a:t>
            </a:r>
            <a:endParaRPr/>
          </a:p>
        </p:txBody>
      </p:sp>
      <p:sp>
        <p:nvSpPr>
          <p:cNvPr id="63582" name="Line 95"/>
          <p:cNvSpPr/>
          <p:nvPr/>
        </p:nvSpPr>
        <p:spPr bwMode="auto">
          <a:xfrm flipH="1">
            <a:off x="4572000" y="1222375"/>
            <a:ext cx="990600" cy="301625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3" name="Line 96"/>
          <p:cNvSpPr/>
          <p:nvPr/>
        </p:nvSpPr>
        <p:spPr bwMode="auto">
          <a:xfrm flipH="1">
            <a:off x="3736975" y="1830388"/>
            <a:ext cx="530225" cy="534987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4" name="Line 97"/>
          <p:cNvSpPr/>
          <p:nvPr/>
        </p:nvSpPr>
        <p:spPr bwMode="auto">
          <a:xfrm flipH="1">
            <a:off x="3200400" y="2746375"/>
            <a:ext cx="304800" cy="608013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5" name="Line 98"/>
          <p:cNvSpPr/>
          <p:nvPr/>
        </p:nvSpPr>
        <p:spPr bwMode="auto">
          <a:xfrm>
            <a:off x="6248400" y="1143000"/>
            <a:ext cx="609600" cy="38100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6" name="Line 99"/>
          <p:cNvSpPr/>
          <p:nvPr/>
        </p:nvSpPr>
        <p:spPr bwMode="auto">
          <a:xfrm flipH="1">
            <a:off x="6403975" y="2135188"/>
            <a:ext cx="454025" cy="38100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7" name="Line 100"/>
          <p:cNvSpPr/>
          <p:nvPr/>
        </p:nvSpPr>
        <p:spPr bwMode="auto">
          <a:xfrm flipH="1">
            <a:off x="6022975" y="2897188"/>
            <a:ext cx="0" cy="38100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8" name="Line 101"/>
          <p:cNvSpPr/>
          <p:nvPr/>
        </p:nvSpPr>
        <p:spPr bwMode="auto">
          <a:xfrm flipH="1" flipV="1">
            <a:off x="6324600" y="4040188"/>
            <a:ext cx="152400" cy="531812"/>
          </a:xfrm>
          <a:prstGeom prst="line">
            <a:avLst/>
          </a:prstGeom>
          <a:ln w="50800" cap="rnd" cmpd="sng">
            <a:solidFill>
              <a:srgbClr val="FF66CC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89" name="Line 102"/>
          <p:cNvSpPr/>
          <p:nvPr/>
        </p:nvSpPr>
        <p:spPr bwMode="auto">
          <a:xfrm flipV="1">
            <a:off x="6403975" y="4953000"/>
            <a:ext cx="0" cy="460375"/>
          </a:xfrm>
          <a:prstGeom prst="line">
            <a:avLst/>
          </a:prstGeom>
          <a:ln w="50800" cap="rnd" cmpd="sng">
            <a:solidFill>
              <a:srgbClr val="FF66CC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90" name="Line 103"/>
          <p:cNvSpPr/>
          <p:nvPr/>
        </p:nvSpPr>
        <p:spPr bwMode="auto">
          <a:xfrm flipV="1">
            <a:off x="6403975" y="5640388"/>
            <a:ext cx="0" cy="534987"/>
          </a:xfrm>
          <a:prstGeom prst="line">
            <a:avLst/>
          </a:prstGeom>
          <a:ln w="50800" cap="rnd" cmpd="sng">
            <a:solidFill>
              <a:srgbClr val="FF66CC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91" name="Line 104"/>
          <p:cNvSpPr/>
          <p:nvPr/>
        </p:nvSpPr>
        <p:spPr bwMode="auto">
          <a:xfrm>
            <a:off x="7772400" y="1449388"/>
            <a:ext cx="990600" cy="0"/>
          </a:xfrm>
          <a:prstGeom prst="line">
            <a:avLst/>
          </a:prstGeom>
          <a:ln w="50800" cap="flat" cmpd="sng">
            <a:solidFill>
              <a:schemeClr val="accent1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92" name="Line 105"/>
          <p:cNvSpPr/>
          <p:nvPr/>
        </p:nvSpPr>
        <p:spPr bwMode="auto">
          <a:xfrm flipV="1">
            <a:off x="7772400" y="1830388"/>
            <a:ext cx="917575" cy="0"/>
          </a:xfrm>
          <a:prstGeom prst="line">
            <a:avLst/>
          </a:prstGeom>
          <a:ln w="50800" cap="rnd" cmpd="sng">
            <a:solidFill>
              <a:srgbClr val="FF66CC"/>
            </a:solidFill>
            <a:prstDash val="sysDot"/>
            <a:headEnd type="none" w="sm" len="sm"/>
            <a:tailEnd type="stealth" w="med" len="lg"/>
          </a:ln>
        </p:spPr>
      </p:sp>
      <p:sp>
        <p:nvSpPr>
          <p:cNvPr id="63593" name="Rectangle 106"/>
          <p:cNvSpPr/>
          <p:nvPr/>
        </p:nvSpPr>
        <p:spPr bwMode="auto">
          <a:xfrm>
            <a:off x="8839199" y="1222374"/>
            <a:ext cx="1390682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Forward</a:t>
            </a:r>
            <a:endParaRPr/>
          </a:p>
        </p:txBody>
      </p:sp>
      <p:sp>
        <p:nvSpPr>
          <p:cNvPr id="63594" name="Rectangle 107"/>
          <p:cNvSpPr/>
          <p:nvPr/>
        </p:nvSpPr>
        <p:spPr bwMode="auto">
          <a:xfrm>
            <a:off x="8839199" y="1603374"/>
            <a:ext cx="1721366" cy="394303"/>
          </a:xfrm>
          <a:prstGeom prst="rect">
            <a:avLst/>
          </a:prstGeom>
          <a:noFill/>
          <a:ln w="9525">
            <a:noFill/>
          </a:ln>
        </p:spPr>
        <p:txBody>
          <a:bodyPr wrap="none" lIns="71427" tIns="28570" rIns="71427" bIns="28570">
            <a:spAutoFit/>
          </a:bodyPr>
          <a:lstStyle/>
          <a:p>
            <a:pPr defTabSz="1027430">
              <a:lnSpc>
                <a:spcPct val="85000"/>
              </a:lnSpc>
              <a:defRPr/>
            </a:pPr>
            <a:r>
              <a:rPr lang="es-MX" sz="2600" b="1">
                <a:latin typeface="Times New Roman"/>
                <a:ea typeface="Times New Roman (Hebrew)"/>
              </a:rPr>
              <a:t>Backwards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17220" y="1231900"/>
            <a:ext cx="10974705" cy="4864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3569" tIns="51782" rIns="103569" bIns="51782"/>
          <a:lstStyle/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/>
              <a:buChar char="w"/>
              <a:defRPr/>
            </a:pPr>
            <a:r>
              <a:rPr lang="en-US" sz="26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Bi-directional Search</a:t>
            </a:r>
            <a:endParaRPr lang="en-US" sz="26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rgbClr val="FFFF00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rgbClr val="FFFF00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rgbClr val="FFFF00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rgbClr val="FFFF00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rgbClr val="FFFF00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700" b="1" i="0" u="none" strike="noStrike" cap="none" spc="0">
              <a:ln>
                <a:noFill/>
              </a:ln>
              <a:solidFill>
                <a:srgbClr val="FFFF00"/>
              </a:solidFill>
              <a:latin typeface="Times New Roman"/>
              <a:ea typeface="+mn-ea"/>
              <a:cs typeface="Times New Roman"/>
            </a:endParaRPr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Char char="*"/>
              <a:defRPr/>
            </a:pPr>
            <a:r>
              <a:rPr lang="en-US" sz="22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Completeness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: yes</a:t>
            </a:r>
            <a:endParaRPr/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Char char="*"/>
              <a:defRPr/>
            </a:pPr>
            <a:r>
              <a:rPr lang="en-US" sz="22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Optimality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: yes</a:t>
            </a:r>
            <a:endParaRPr/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Char char="*"/>
              <a:defRPr/>
            </a:pPr>
            <a:r>
              <a:rPr lang="en-US" sz="22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Time complexity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: O(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200" b="0" i="0" u="none" strike="noStrike" cap="none" spc="0" baseline="3000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200" b="0" i="0" u="none" strike="noStrike" cap="none" spc="0" baseline="3000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/2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)</a:t>
            </a:r>
            <a:endParaRPr/>
          </a:p>
          <a:p>
            <a:pPr marL="385445" marR="0" lvl="0" indent="-385445" algn="l" defTabSz="102806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Char char="*"/>
              <a:defRPr/>
            </a:pPr>
            <a:r>
              <a:rPr lang="en-US" sz="22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Space complexity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: O(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b</a:t>
            </a:r>
            <a:r>
              <a:rPr lang="en-US" sz="2200" b="0" i="0" u="none" strike="noStrike" cap="none" spc="0" baseline="3000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d</a:t>
            </a:r>
            <a:r>
              <a:rPr lang="en-US" sz="2200" b="0" i="0" u="none" strike="noStrike" cap="none" spc="0" baseline="3000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/2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)</a:t>
            </a:r>
            <a:endParaRPr/>
          </a:p>
        </p:txBody>
      </p:sp>
      <p:sp>
        <p:nvSpPr>
          <p:cNvPr id="64516" name="Rectangle 5"/>
          <p:cNvSpPr/>
          <p:nvPr/>
        </p:nvSpPr>
        <p:spPr bwMode="auto">
          <a:xfrm>
            <a:off x="2362199" y="316865"/>
            <a:ext cx="7772400" cy="635635"/>
          </a:xfrm>
          <a:prstGeom prst="rect">
            <a:avLst/>
          </a:prstGeom>
          <a:noFill/>
          <a:ln w="9525">
            <a:noFill/>
          </a:ln>
        </p:spPr>
        <p:txBody>
          <a:bodyPr lIns="103569" tIns="51782" rIns="103569" bIns="51782" anchor="ctr" anchorCtr="0"/>
          <a:lstStyle/>
          <a:p>
            <a:pPr algn="ctr" defTabSz="1027430">
              <a:defRPr/>
            </a:pPr>
            <a:r>
              <a:rPr sz="3500" b="1">
                <a:solidFill>
                  <a:schemeClr val="tx2"/>
                </a:solidFill>
                <a:latin typeface="Times New Roman"/>
                <a:cs typeface="Times New Roman"/>
              </a:rPr>
              <a:t>Search</a:t>
            </a:r>
            <a:endParaRPr/>
          </a:p>
        </p:txBody>
      </p:sp>
      <p:grpSp>
        <p:nvGrpSpPr>
          <p:cNvPr id="64517" name="Group 6"/>
          <p:cNvGrpSpPr/>
          <p:nvPr/>
        </p:nvGrpSpPr>
        <p:grpSpPr bwMode="auto">
          <a:xfrm>
            <a:off x="7931149" y="1989137"/>
            <a:ext cx="1333696" cy="1889484"/>
            <a:chOff x="0" y="0"/>
            <a:chExt cx="1333696" cy="1889484"/>
          </a:xfrm>
        </p:grpSpPr>
        <p:sp>
          <p:nvSpPr>
            <p:cNvPr id="64542" name="Oval 7"/>
            <p:cNvSpPr/>
            <p:nvPr/>
          </p:nvSpPr>
          <p:spPr bwMode="auto">
            <a:xfrm>
              <a:off x="1066799" y="836793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43" name="Oval 8"/>
            <p:cNvSpPr/>
            <p:nvPr/>
          </p:nvSpPr>
          <p:spPr bwMode="auto">
            <a:xfrm>
              <a:off x="533399" y="304288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44" name="Oval 9"/>
            <p:cNvSpPr/>
            <p:nvPr/>
          </p:nvSpPr>
          <p:spPr bwMode="auto">
            <a:xfrm>
              <a:off x="533399" y="1369298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45" name="Oval 10"/>
            <p:cNvSpPr/>
            <p:nvPr/>
          </p:nvSpPr>
          <p:spPr bwMode="auto">
            <a:xfrm>
              <a:off x="0" y="0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46" name="Oval 11"/>
            <p:cNvSpPr/>
            <p:nvPr/>
          </p:nvSpPr>
          <p:spPr bwMode="auto">
            <a:xfrm>
              <a:off x="0" y="608577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47" name="Line 12"/>
            <p:cNvSpPr/>
            <p:nvPr/>
          </p:nvSpPr>
          <p:spPr bwMode="auto">
            <a:xfrm flipH="1" flipV="1">
              <a:off x="222249" y="145804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48" name="Line 13"/>
            <p:cNvSpPr/>
            <p:nvPr/>
          </p:nvSpPr>
          <p:spPr bwMode="auto">
            <a:xfrm flipH="1">
              <a:off x="222249" y="450093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49" name="Line 14"/>
            <p:cNvSpPr/>
            <p:nvPr/>
          </p:nvSpPr>
          <p:spPr bwMode="auto">
            <a:xfrm flipH="1" flipV="1">
              <a:off x="715962" y="508732"/>
              <a:ext cx="368299" cy="367682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50" name="Line 15"/>
            <p:cNvSpPr/>
            <p:nvPr/>
          </p:nvSpPr>
          <p:spPr bwMode="auto">
            <a:xfrm flipH="1">
              <a:off x="723899" y="1034898"/>
              <a:ext cx="360362" cy="359757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51" name="Oval 16"/>
            <p:cNvSpPr/>
            <p:nvPr/>
          </p:nvSpPr>
          <p:spPr bwMode="auto">
            <a:xfrm>
              <a:off x="0" y="1065009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52" name="Oval 17"/>
            <p:cNvSpPr/>
            <p:nvPr/>
          </p:nvSpPr>
          <p:spPr bwMode="auto">
            <a:xfrm>
              <a:off x="0" y="1673587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53" name="Line 18"/>
            <p:cNvSpPr/>
            <p:nvPr/>
          </p:nvSpPr>
          <p:spPr bwMode="auto">
            <a:xfrm flipH="1" flipV="1">
              <a:off x="222249" y="1210815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54" name="Line 19"/>
            <p:cNvSpPr/>
            <p:nvPr/>
          </p:nvSpPr>
          <p:spPr bwMode="auto">
            <a:xfrm flipH="1">
              <a:off x="222249" y="1515103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64518" name="Group 20"/>
          <p:cNvGrpSpPr/>
          <p:nvPr/>
        </p:nvGrpSpPr>
        <p:grpSpPr bwMode="auto">
          <a:xfrm>
            <a:off x="5949949" y="1989137"/>
            <a:ext cx="1333696" cy="1889484"/>
            <a:chOff x="0" y="0"/>
            <a:chExt cx="1333696" cy="1889484"/>
          </a:xfrm>
        </p:grpSpPr>
        <p:sp>
          <p:nvSpPr>
            <p:cNvPr id="64529" name="Oval 21"/>
            <p:cNvSpPr/>
            <p:nvPr/>
          </p:nvSpPr>
          <p:spPr bwMode="auto">
            <a:xfrm>
              <a:off x="0" y="836793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30" name="Oval 22"/>
            <p:cNvSpPr/>
            <p:nvPr/>
          </p:nvSpPr>
          <p:spPr bwMode="auto">
            <a:xfrm>
              <a:off x="533399" y="1369298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31" name="Oval 23"/>
            <p:cNvSpPr/>
            <p:nvPr/>
          </p:nvSpPr>
          <p:spPr bwMode="auto">
            <a:xfrm>
              <a:off x="533399" y="304288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32" name="Oval 24"/>
            <p:cNvSpPr/>
            <p:nvPr/>
          </p:nvSpPr>
          <p:spPr bwMode="auto">
            <a:xfrm>
              <a:off x="1066799" y="1673587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33" name="Oval 25"/>
            <p:cNvSpPr/>
            <p:nvPr/>
          </p:nvSpPr>
          <p:spPr bwMode="auto">
            <a:xfrm>
              <a:off x="1066799" y="1065009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34" name="Line 26"/>
            <p:cNvSpPr/>
            <p:nvPr/>
          </p:nvSpPr>
          <p:spPr bwMode="auto">
            <a:xfrm>
              <a:off x="755649" y="1515103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35" name="Line 27"/>
            <p:cNvSpPr/>
            <p:nvPr/>
          </p:nvSpPr>
          <p:spPr bwMode="auto">
            <a:xfrm flipV="1">
              <a:off x="755649" y="1210815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36" name="Line 28"/>
            <p:cNvSpPr/>
            <p:nvPr/>
          </p:nvSpPr>
          <p:spPr bwMode="auto">
            <a:xfrm>
              <a:off x="198437" y="1012710"/>
              <a:ext cx="368299" cy="367682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37" name="Line 29"/>
            <p:cNvSpPr/>
            <p:nvPr/>
          </p:nvSpPr>
          <p:spPr bwMode="auto">
            <a:xfrm flipV="1">
              <a:off x="196849" y="492883"/>
              <a:ext cx="360362" cy="359757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38" name="Oval 30"/>
            <p:cNvSpPr/>
            <p:nvPr/>
          </p:nvSpPr>
          <p:spPr bwMode="auto">
            <a:xfrm>
              <a:off x="1066799" y="608577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39" name="Oval 31"/>
            <p:cNvSpPr/>
            <p:nvPr/>
          </p:nvSpPr>
          <p:spPr bwMode="auto">
            <a:xfrm>
              <a:off x="1066799" y="0"/>
              <a:ext cx="266896" cy="21589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94042" tIns="47022" rIns="94042" bIns="47022" anchor="ctr" anchorCtr="0"/>
            <a:lstStyle/>
            <a:p>
              <a:pPr defTabSz="1027430">
                <a:spcBef>
                  <a:spcPts val="0"/>
                </a:spcBef>
                <a:defRPr/>
              </a:pPr>
              <a:endParaRPr lang="en-GB" sz="150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64540" name="Line 32"/>
            <p:cNvSpPr/>
            <p:nvPr/>
          </p:nvSpPr>
          <p:spPr bwMode="auto">
            <a:xfrm>
              <a:off x="755649" y="450093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4541" name="Line 33"/>
            <p:cNvSpPr/>
            <p:nvPr/>
          </p:nvSpPr>
          <p:spPr bwMode="auto">
            <a:xfrm flipV="1">
              <a:off x="755649" y="145804"/>
              <a:ext cx="304799" cy="228216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64519" name="Line 34"/>
          <p:cNvSpPr/>
          <p:nvPr/>
        </p:nvSpPr>
        <p:spPr bwMode="auto">
          <a:xfrm flipH="1">
            <a:off x="6045200" y="3841750"/>
            <a:ext cx="0" cy="1012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0" name="Line 35"/>
          <p:cNvSpPr/>
          <p:nvPr/>
        </p:nvSpPr>
        <p:spPr bwMode="auto">
          <a:xfrm flipH="1">
            <a:off x="9093200" y="3841750"/>
            <a:ext cx="0" cy="101282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1" name="Line 36"/>
          <p:cNvSpPr/>
          <p:nvPr/>
        </p:nvSpPr>
        <p:spPr bwMode="auto">
          <a:xfrm>
            <a:off x="6045200" y="4799013"/>
            <a:ext cx="3025774" cy="3175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stealth" w="med" len="med"/>
            <a:tailEnd type="stealth" w="med" len="med"/>
          </a:ln>
        </p:spPr>
      </p:sp>
      <p:sp>
        <p:nvSpPr>
          <p:cNvPr id="64522" name="Rectangle 37"/>
          <p:cNvSpPr/>
          <p:nvPr/>
        </p:nvSpPr>
        <p:spPr bwMode="auto">
          <a:xfrm>
            <a:off x="7451724" y="4846637"/>
            <a:ext cx="313803" cy="332523"/>
          </a:xfrm>
          <a:prstGeom prst="rect">
            <a:avLst/>
          </a:prstGeom>
          <a:noFill/>
          <a:ln w="9525">
            <a:noFill/>
          </a:ln>
        </p:spPr>
        <p:txBody>
          <a:bodyPr wrap="none" lIns="103569" tIns="51782" rIns="103569" bIns="51782">
            <a:spAutoFit/>
          </a:bodyPr>
          <a:lstStyle/>
          <a:p>
            <a:pPr defTabSz="1027430">
              <a:defRPr/>
            </a:pPr>
            <a:r>
              <a:rPr sz="1500">
                <a:latin typeface="Arial"/>
              </a:rPr>
              <a:t>d</a:t>
            </a:r>
            <a:endParaRPr/>
          </a:p>
        </p:txBody>
      </p:sp>
      <p:sp>
        <p:nvSpPr>
          <p:cNvPr id="64523" name="Line 38"/>
          <p:cNvSpPr/>
          <p:nvPr/>
        </p:nvSpPr>
        <p:spPr bwMode="auto">
          <a:xfrm flipH="1">
            <a:off x="7591425" y="3841750"/>
            <a:ext cx="3175" cy="5953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524" name="Line 39"/>
          <p:cNvSpPr/>
          <p:nvPr/>
        </p:nvSpPr>
        <p:spPr bwMode="auto">
          <a:xfrm>
            <a:off x="6045200" y="4265613"/>
            <a:ext cx="1530350" cy="4762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stealth" w="med" len="med"/>
            <a:tailEnd type="stealth" w="med" len="med"/>
          </a:ln>
        </p:spPr>
      </p:sp>
      <p:sp>
        <p:nvSpPr>
          <p:cNvPr id="64525" name="Rectangle 40"/>
          <p:cNvSpPr/>
          <p:nvPr/>
        </p:nvSpPr>
        <p:spPr bwMode="auto">
          <a:xfrm>
            <a:off x="6461124" y="4278312"/>
            <a:ext cx="578525" cy="332523"/>
          </a:xfrm>
          <a:prstGeom prst="rect">
            <a:avLst/>
          </a:prstGeom>
          <a:noFill/>
          <a:ln w="9525">
            <a:noFill/>
          </a:ln>
        </p:spPr>
        <p:txBody>
          <a:bodyPr wrap="none" lIns="103569" tIns="51782" rIns="103569" bIns="51782">
            <a:spAutoFit/>
          </a:bodyPr>
          <a:lstStyle/>
          <a:p>
            <a:pPr defTabSz="1027430">
              <a:defRPr/>
            </a:pPr>
            <a:r>
              <a:rPr sz="1500">
                <a:latin typeface="Arial"/>
              </a:rPr>
              <a:t>d / 2</a:t>
            </a:r>
            <a:endParaRPr/>
          </a:p>
        </p:txBody>
      </p:sp>
      <p:sp>
        <p:nvSpPr>
          <p:cNvPr id="64526" name="Rectangle 41"/>
          <p:cNvSpPr/>
          <p:nvPr/>
        </p:nvSpPr>
        <p:spPr bwMode="auto">
          <a:xfrm>
            <a:off x="4676139" y="2790507"/>
            <a:ext cx="2362559" cy="332523"/>
          </a:xfrm>
          <a:prstGeom prst="rect">
            <a:avLst/>
          </a:prstGeom>
          <a:noFill/>
          <a:ln w="9525">
            <a:noFill/>
          </a:ln>
        </p:spPr>
        <p:txBody>
          <a:bodyPr lIns="103569" tIns="51782" rIns="103569" bIns="51782">
            <a:spAutoFit/>
          </a:bodyPr>
          <a:lstStyle/>
          <a:p>
            <a:pPr defTabSz="1027430">
              <a:spcBef>
                <a:spcPts val="0"/>
              </a:spcBef>
              <a:defRPr/>
            </a:pPr>
            <a:r>
              <a:rPr sz="1500">
                <a:latin typeface="Arial"/>
              </a:rPr>
              <a:t>Initial State</a:t>
            </a:r>
            <a:endParaRPr/>
          </a:p>
        </p:txBody>
      </p:sp>
      <p:sp>
        <p:nvSpPr>
          <p:cNvPr id="64527" name="Rectangle 42"/>
          <p:cNvSpPr/>
          <p:nvPr/>
        </p:nvSpPr>
        <p:spPr bwMode="auto">
          <a:xfrm>
            <a:off x="9169399" y="2817812"/>
            <a:ext cx="1118483" cy="332523"/>
          </a:xfrm>
          <a:prstGeom prst="rect">
            <a:avLst/>
          </a:prstGeom>
          <a:noFill/>
          <a:ln w="9525">
            <a:noFill/>
          </a:ln>
        </p:spPr>
        <p:txBody>
          <a:bodyPr wrap="none" lIns="103569" tIns="51782" rIns="103569" bIns="51782">
            <a:spAutoFit/>
          </a:bodyPr>
          <a:lstStyle/>
          <a:p>
            <a:pPr defTabSz="1027430">
              <a:defRPr/>
            </a:pPr>
            <a:r>
              <a:rPr sz="1500">
                <a:latin typeface="Arial"/>
              </a:rPr>
              <a:t>Final State</a:t>
            </a:r>
            <a:endParaRPr/>
          </a:p>
        </p:txBody>
      </p:sp>
      <p:sp>
        <p:nvSpPr>
          <p:cNvPr id="64528" name="Rectangle 43"/>
          <p:cNvSpPr/>
          <p:nvPr/>
        </p:nvSpPr>
        <p:spPr bwMode="auto">
          <a:xfrm>
            <a:off x="2676524" y="5675312"/>
            <a:ext cx="7999258" cy="439203"/>
          </a:xfrm>
          <a:prstGeom prst="rect">
            <a:avLst/>
          </a:prstGeom>
          <a:noFill/>
          <a:ln w="9525">
            <a:noFill/>
          </a:ln>
        </p:spPr>
        <p:txBody>
          <a:bodyPr wrap="none" lIns="103569" tIns="51782" rIns="103569" bIns="51782">
            <a:spAutoFit/>
          </a:bodyPr>
          <a:lstStyle/>
          <a:p>
            <a:pPr defTabSz="1027430">
              <a:defRPr/>
            </a:pPr>
            <a:r>
              <a:rPr sz="2200" b="1">
                <a:latin typeface="Times New Roman"/>
                <a:cs typeface="Times New Roman"/>
              </a:rPr>
              <a:t>O(b</a:t>
            </a:r>
            <a:r>
              <a:rPr sz="2200" b="1" baseline="30000">
                <a:latin typeface="Times New Roman"/>
                <a:cs typeface="Times New Roman"/>
              </a:rPr>
              <a:t>d</a:t>
            </a:r>
            <a:r>
              <a:rPr sz="2200" b="1">
                <a:latin typeface="Times New Roman"/>
                <a:cs typeface="Times New Roman"/>
              </a:rPr>
              <a:t>)</a:t>
            </a:r>
            <a:r>
              <a:rPr sz="2200">
                <a:latin typeface="Times New Roman"/>
                <a:cs typeface="Times New Roman"/>
              </a:rPr>
              <a:t> vs. </a:t>
            </a:r>
            <a:r>
              <a:rPr sz="2200" b="1">
                <a:latin typeface="Times New Roman"/>
                <a:cs typeface="Times New Roman"/>
              </a:rPr>
              <a:t>O(b</a:t>
            </a:r>
            <a:r>
              <a:rPr sz="2200" b="1" baseline="30000">
                <a:latin typeface="Times New Roman"/>
                <a:cs typeface="Times New Roman"/>
              </a:rPr>
              <a:t>d/2</a:t>
            </a:r>
            <a:r>
              <a:rPr sz="2200" b="1">
                <a:latin typeface="Times New Roman"/>
                <a:cs typeface="Times New Roman"/>
              </a:rPr>
              <a:t>) ?</a:t>
            </a:r>
            <a:r>
              <a:rPr sz="2200">
                <a:latin typeface="Times New Roman"/>
                <a:cs typeface="Times New Roman"/>
              </a:rPr>
              <a:t> with </a:t>
            </a:r>
            <a:r>
              <a:rPr sz="2200" b="1">
                <a:latin typeface="Times New Roman"/>
                <a:cs typeface="Times New Roman"/>
              </a:rPr>
              <a:t>b=10</a:t>
            </a:r>
            <a:r>
              <a:rPr sz="2200">
                <a:latin typeface="Times New Roman"/>
                <a:cs typeface="Times New Roman"/>
              </a:rPr>
              <a:t> and </a:t>
            </a:r>
            <a:r>
              <a:rPr sz="2200" b="1">
                <a:latin typeface="Times New Roman"/>
                <a:cs typeface="Times New Roman"/>
              </a:rPr>
              <a:t>d=6</a:t>
            </a:r>
            <a:r>
              <a:rPr sz="2200">
                <a:latin typeface="Times New Roman"/>
                <a:cs typeface="Times New Roman"/>
              </a:rPr>
              <a:t> results in </a:t>
            </a:r>
            <a:r>
              <a:rPr sz="2200" b="1">
                <a:latin typeface="Times New Roman"/>
                <a:cs typeface="Times New Roman"/>
              </a:rPr>
              <a:t>1,111,111</a:t>
            </a:r>
            <a:r>
              <a:rPr sz="2200">
                <a:latin typeface="Times New Roman"/>
                <a:cs typeface="Times New Roman"/>
              </a:rPr>
              <a:t> vs. </a:t>
            </a:r>
            <a:r>
              <a:rPr sz="2200" b="1">
                <a:latin typeface="Times New Roman"/>
                <a:cs typeface="Times New Roman"/>
              </a:rPr>
              <a:t>2,222.</a:t>
            </a:r>
            <a:r>
              <a:rPr sz="2200">
                <a:latin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lang="en-US" b="1">
                <a:solidFill>
                  <a:schemeClr val="tx2"/>
                </a:solidFill>
                <a:latin typeface="Times New Roman"/>
                <a:ea typeface="+mn-ea"/>
                <a:cs typeface="+mn-cs"/>
              </a:rPr>
              <a:t>Informed search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095375"/>
            <a:ext cx="10717530" cy="50819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3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Informed search algorithms</a:t>
            </a:r>
            <a:endParaRPr/>
          </a:p>
          <a:p>
            <a:pPr marL="1371600" marR="0" lvl="2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</a:rPr>
              <a:t>Best-first search</a:t>
            </a:r>
            <a:endParaRPr/>
          </a:p>
          <a:p>
            <a:pPr marL="1371600" marR="0" lvl="2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</a:rPr>
              <a:t>Memory Bound Best First search </a:t>
            </a:r>
            <a:endParaRPr/>
          </a:p>
          <a:p>
            <a:pPr marL="1371600" marR="0" lvl="2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</a:rPr>
              <a:t>Iterative improvement algorithm (Local search algorithms)</a:t>
            </a:r>
            <a:endParaRPr/>
          </a:p>
          <a:p>
            <a:pPr marL="571500" marR="0" lvl="0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3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Use an evaluation function f(n</a:t>
            </a:r>
            <a:r>
              <a:rPr lang="en-US" sz="40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)</a:t>
            </a:r>
            <a:endParaRPr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3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 Admissible heuristics </a:t>
            </a:r>
            <a:r>
              <a:rPr lang="en-US" sz="32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n-ea"/>
                <a:cs typeface="+mn-cs"/>
              </a:rPr>
              <a:t>  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/>
          <p:nvPr/>
        </p:nvSpPr>
        <p:spPr bwMode="auto">
          <a:xfrm>
            <a:off x="1828800" y="3048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b="1">
                <a:solidFill>
                  <a:schemeClr val="tx2"/>
                </a:solidFill>
                <a:latin typeface="Times New Roman"/>
              </a:rPr>
              <a:t>Informed search algorithms</a:t>
            </a:r>
            <a:endParaRPr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446405" y="1113155"/>
            <a:ext cx="11493500" cy="50965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Informed search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is a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strategy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that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uses information about the cost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that may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incur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to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00B050"/>
                </a:solidFill>
                <a:latin typeface="Times New Roman"/>
                <a:ea typeface="+mn-ea"/>
                <a:cs typeface="+mn-cs"/>
              </a:rPr>
              <a:t>achieve the goal state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from the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current state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The information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may not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be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accurate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 But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it will help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the agent to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make better decision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This information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is called </a:t>
            </a:r>
            <a:r>
              <a:rPr lang="en-US" sz="2400" b="1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heuristic information</a:t>
            </a:r>
            <a:endParaRPr/>
          </a:p>
          <a:p>
            <a:pPr marR="0" lvl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There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several algorithms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that belongs to </a:t>
            </a:r>
            <a:r>
              <a:rPr lang="en-US" sz="2400" b="1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this group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. Some of these are:</a:t>
            </a:r>
            <a:endParaRPr/>
          </a:p>
          <a:p>
            <a:pPr marL="1371600" marR="0" lvl="2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sz="20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Best-first search</a:t>
            </a:r>
            <a:endParaRPr/>
          </a:p>
          <a:p>
            <a:pPr marL="1752599" marR="0" lvl="3" indent="-3810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Greedy best-first search</a:t>
            </a:r>
            <a:endParaRPr/>
          </a:p>
          <a:p>
            <a:pPr marL="1752599" marR="0" lvl="3" indent="-3810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A</a:t>
            </a:r>
            <a:r>
              <a:rPr lang="en-US" sz="2200" b="0" i="0" u="none" strike="noStrike" cap="none" spc="0" baseline="3000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*</a:t>
            </a: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search</a:t>
            </a:r>
            <a:endParaRPr/>
          </a:p>
          <a:p>
            <a:pPr marL="1371600" marR="0" lvl="2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sz="20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Memory Bound Best First search </a:t>
            </a:r>
            <a:endParaRPr/>
          </a:p>
          <a:p>
            <a:pPr marL="1752599" marR="0" lvl="3" indent="-3810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Iterative deepening A* (IDA*) search</a:t>
            </a:r>
            <a:endParaRPr/>
          </a:p>
          <a:p>
            <a:pPr marL="1371600" marR="0" lvl="2" indent="-4572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defRPr/>
            </a:pPr>
            <a:r>
              <a:rPr lang="en-US" sz="20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Iterative improvement algorithm (Local search algorithms)</a:t>
            </a:r>
            <a:endParaRPr/>
          </a:p>
          <a:p>
            <a:pPr marL="1752599" marR="0" lvl="3" indent="-3810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Hill-climbing search</a:t>
            </a:r>
            <a:endParaRPr/>
          </a:p>
          <a:p>
            <a:pPr marL="1752599" marR="0" lvl="3" indent="-38100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Simulated annealing search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 bwMode="auto">
          <a:xfrm>
            <a:off x="1905000" y="228600"/>
            <a:ext cx="8229600" cy="739140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>
              <a:defRPr/>
            </a:pPr>
            <a:r>
              <a:rPr lang="en-US" sz="3200" b="1">
                <a:latin typeface="Times New Roman"/>
              </a:rPr>
              <a:t>Best-first search</a:t>
            </a:r>
            <a:endParaRPr/>
          </a:p>
        </p:txBody>
      </p:sp>
      <p:sp>
        <p:nvSpPr>
          <p:cNvPr id="8196" name="Rectangle 3"/>
          <p:cNvSpPr>
            <a:spLocks noGrp="1"/>
          </p:cNvSpPr>
          <p:nvPr>
            <p:ph idx="1"/>
          </p:nvPr>
        </p:nvSpPr>
        <p:spPr bwMode="auto">
          <a:xfrm>
            <a:off x="537845" y="1175385"/>
            <a:ext cx="11331575" cy="488061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  <a:buFont typeface="Wingdings"/>
              <a:buChar char="v"/>
              <a:defRPr/>
            </a:pPr>
            <a:r>
              <a:rPr lang="en-US" sz="2600">
                <a:latin typeface="Times New Roman"/>
              </a:rPr>
              <a:t>Idea:</a:t>
            </a:r>
            <a:r>
              <a:rPr lang="en-US" sz="2600" b="0">
                <a:latin typeface="Times New Roman"/>
              </a:rPr>
              <a:t> use an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evaluation function </a:t>
            </a:r>
            <a:r>
              <a:rPr lang="en-US" sz="2600" b="0" i="1">
                <a:solidFill>
                  <a:srgbClr val="FF0000"/>
                </a:solidFill>
                <a:latin typeface="Times New Roman"/>
              </a:rPr>
              <a:t>f(n)</a:t>
            </a:r>
            <a:r>
              <a:rPr lang="en-US" sz="2600" b="0" i="1">
                <a:latin typeface="Times New Roman"/>
              </a:rPr>
              <a:t> </a:t>
            </a:r>
            <a:r>
              <a:rPr lang="en-US" sz="2600" b="0">
                <a:latin typeface="Times New Roman"/>
              </a:rPr>
              <a:t>for each node</a:t>
            </a:r>
            <a:endParaRPr/>
          </a:p>
          <a:p>
            <a:pPr lvl="1" algn="just">
              <a:lnSpc>
                <a:spcPct val="90000"/>
              </a:lnSpc>
              <a:buFont typeface="Wingdings"/>
              <a:buChar char="v"/>
              <a:defRPr/>
            </a:pPr>
            <a:r>
              <a:rPr lang="en-US" sz="2600" b="0">
                <a:latin typeface="Times New Roman"/>
              </a:rPr>
              <a:t>Estimate of "desirability“ using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heuristic </a:t>
            </a:r>
            <a:r>
              <a:rPr lang="en-US" sz="2600" b="0">
                <a:latin typeface="Times New Roman"/>
              </a:rPr>
              <a:t>and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path cost</a:t>
            </a:r>
            <a:endParaRPr/>
          </a:p>
          <a:p>
            <a:pPr lvl="1" algn="just">
              <a:lnSpc>
                <a:spcPct val="90000"/>
              </a:lnSpc>
              <a:buFont typeface="Wingdings"/>
              <a:buChar char="v"/>
              <a:defRPr/>
            </a:pPr>
            <a:r>
              <a:rPr lang="en-US" sz="2600" b="0">
                <a:latin typeface="Times New Roman"/>
              </a:rPr>
              <a:t>Expand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most desirable</a:t>
            </a:r>
            <a:r>
              <a:rPr lang="en-US" sz="2600" b="0">
                <a:latin typeface="Times New Roman"/>
              </a:rPr>
              <a:t> unexpanded node</a:t>
            </a:r>
            <a:endParaRPr/>
          </a:p>
          <a:p>
            <a:pPr algn="just">
              <a:lnSpc>
                <a:spcPct val="90000"/>
              </a:lnSpc>
              <a:buFont typeface="Wingdings"/>
              <a:buChar char="v"/>
              <a:defRPr/>
            </a:pPr>
            <a:r>
              <a:rPr lang="en-US" sz="2600" b="0">
                <a:latin typeface="Times New Roman"/>
              </a:rPr>
              <a:t>The information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gives a clue </a:t>
            </a:r>
            <a:r>
              <a:rPr lang="en-US" sz="2600" b="0">
                <a:latin typeface="Times New Roman"/>
              </a:rPr>
              <a:t>about </a:t>
            </a:r>
            <a:r>
              <a:rPr lang="en-US" sz="2600" b="0">
                <a:solidFill>
                  <a:srgbClr val="0000FF"/>
                </a:solidFill>
                <a:latin typeface="Times New Roman"/>
              </a:rPr>
              <a:t>which node to be expanded first</a:t>
            </a:r>
            <a:endParaRPr lang="en-US" sz="2600" b="0">
              <a:latin typeface="Times New Roman"/>
            </a:endParaRPr>
          </a:p>
          <a:p>
            <a:pPr algn="just">
              <a:lnSpc>
                <a:spcPct val="90000"/>
              </a:lnSpc>
              <a:buFont typeface="Wingdings"/>
              <a:buChar char="v"/>
              <a:defRPr/>
            </a:pPr>
            <a:r>
              <a:rPr lang="en-US" sz="2600" b="0">
                <a:latin typeface="Times New Roman"/>
              </a:rPr>
              <a:t>The best node according to the evaluation function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may not be best</a:t>
            </a:r>
            <a:endParaRPr/>
          </a:p>
          <a:p>
            <a:pPr algn="just">
              <a:lnSpc>
                <a:spcPct val="90000"/>
              </a:lnSpc>
              <a:buFont typeface="Wingdings"/>
              <a:buNone/>
              <a:defRPr/>
            </a:pPr>
            <a:r>
              <a:rPr lang="en-US" sz="2600" u="sng">
                <a:latin typeface="Times New Roman"/>
              </a:rPr>
              <a:t>Implementation</a:t>
            </a:r>
            <a:r>
              <a:rPr lang="en-US" sz="2600">
                <a:latin typeface="Times New Roman"/>
              </a:rPr>
              <a:t>:</a:t>
            </a:r>
            <a:endParaRPr/>
          </a:p>
          <a:p>
            <a:pPr algn="just">
              <a:lnSpc>
                <a:spcPct val="90000"/>
              </a:lnSpc>
              <a:buFont typeface="Wingdings"/>
              <a:buChar char="v"/>
              <a:defRPr/>
            </a:pPr>
            <a:r>
              <a:rPr lang="en-GB" sz="2600" b="0">
                <a:latin typeface="Times New Roman"/>
              </a:rPr>
              <a:t> </a:t>
            </a:r>
            <a:r>
              <a:rPr lang="en-US" sz="2600" b="0">
                <a:latin typeface="Times New Roman"/>
              </a:rPr>
              <a:t>Order the nodes in fringe in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decreasing order of desirability</a:t>
            </a:r>
            <a:r>
              <a:rPr lang="en-US" sz="2600" b="0">
                <a:latin typeface="Times New Roman"/>
              </a:rPr>
              <a:t> (increasing order of cost evaluation function)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idx="1"/>
          </p:nvPr>
        </p:nvSpPr>
        <p:spPr bwMode="auto">
          <a:xfrm>
            <a:off x="344170" y="1199515"/>
            <a:ext cx="11597640" cy="4926965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100000"/>
              </a:lnSpc>
              <a:defRPr/>
            </a:pPr>
            <a:r>
              <a:rPr sz="2600" b="0">
                <a:latin typeface="Times New Roman"/>
                <a:cs typeface="Times New Roman"/>
              </a:rPr>
              <a:t>In </a:t>
            </a:r>
            <a:r>
              <a:rPr sz="2600" b="0">
                <a:solidFill>
                  <a:srgbClr val="00B0F0"/>
                </a:solidFill>
                <a:latin typeface="Times New Roman"/>
                <a:cs typeface="Times New Roman"/>
              </a:rPr>
              <a:t>problem solving by searching</a:t>
            </a:r>
            <a:r>
              <a:rPr sz="2600" b="0">
                <a:latin typeface="Times New Roman"/>
                <a:cs typeface="Times New Roman"/>
              </a:rPr>
              <a:t>, solution can be described into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two ways</a:t>
            </a:r>
            <a:r>
              <a:rPr sz="2600" b="0">
                <a:latin typeface="Times New Roman"/>
                <a:cs typeface="Times New Roman"/>
              </a:rPr>
              <a:t>. </a:t>
            </a:r>
            <a:r>
              <a:rPr lang="en-GB" sz="2600" b="0">
                <a:latin typeface="Times New Roman"/>
                <a:cs typeface="Times New Roman"/>
              </a:rPr>
              <a:t> </a:t>
            </a:r>
            <a:r>
              <a:rPr sz="2600">
                <a:latin typeface="Times New Roman"/>
                <a:cs typeface="Times New Roman"/>
              </a:rPr>
              <a:t>Solution </a:t>
            </a:r>
            <a:r>
              <a:rPr sz="2600" b="0">
                <a:latin typeface="Times New Roman"/>
                <a:cs typeface="Times New Roman"/>
              </a:rPr>
              <a:t>can be provided as </a:t>
            </a:r>
            <a:r>
              <a:rPr sz="2600" b="0">
                <a:solidFill>
                  <a:srgbClr val="FF3399"/>
                </a:solidFill>
                <a:latin typeface="Times New Roman"/>
                <a:cs typeface="Times New Roman"/>
              </a:rPr>
              <a:t>state sequence</a:t>
            </a:r>
            <a:r>
              <a:rPr sz="2600" b="0">
                <a:latin typeface="Times New Roman"/>
                <a:cs typeface="Times New Roman"/>
              </a:rPr>
              <a:t> or </a:t>
            </a:r>
            <a:r>
              <a:rPr sz="2600" b="0">
                <a:solidFill>
                  <a:srgbClr val="FF3399"/>
                </a:solidFill>
                <a:latin typeface="Times New Roman"/>
                <a:cs typeface="Times New Roman"/>
              </a:rPr>
              <a:t>action sequence</a:t>
            </a:r>
            <a:endParaRPr/>
          </a:p>
          <a:p>
            <a:pPr algn="just">
              <a:lnSpc>
                <a:spcPct val="80000"/>
              </a:lnSpc>
              <a:defRPr/>
            </a:pPr>
            <a:r>
              <a:rPr sz="2600" b="0">
                <a:solidFill>
                  <a:srgbClr val="00B0F0"/>
                </a:solidFill>
                <a:latin typeface="Times New Roman"/>
                <a:cs typeface="Times New Roman"/>
              </a:rPr>
              <a:t>for example</a:t>
            </a:r>
            <a:r>
              <a:rPr sz="2600" b="0">
                <a:latin typeface="Times New Roman"/>
                <a:cs typeface="Times New Roman"/>
              </a:rPr>
              <a:t> consider the </a:t>
            </a:r>
            <a:r>
              <a:rPr sz="2600">
                <a:latin typeface="Times New Roman"/>
                <a:cs typeface="Times New Roman"/>
              </a:rPr>
              <a:t>vacuum cleaner world</a:t>
            </a:r>
            <a:r>
              <a:rPr sz="2600" b="0">
                <a:latin typeface="Times New Roman"/>
                <a:cs typeface="Times New Roman"/>
              </a:rPr>
              <a:t> with initial state as shown bellow</a:t>
            </a:r>
            <a:endParaRPr/>
          </a:p>
          <a:p>
            <a:pPr algn="just">
              <a:lnSpc>
                <a:spcPct val="80000"/>
              </a:lnSpc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Solution as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state sequence</a:t>
            </a:r>
            <a:r>
              <a:rPr sz="2600" b="0">
                <a:latin typeface="Times New Roman"/>
                <a:cs typeface="Times New Roman"/>
              </a:rPr>
              <a:t> becomes:</a:t>
            </a:r>
            <a:endParaRPr/>
          </a:p>
          <a:p>
            <a:pPr marL="571500" indent="-571500" algn="just">
              <a:lnSpc>
                <a:spcPct val="80000"/>
              </a:lnSpc>
              <a:defRPr/>
            </a:pPr>
            <a:endParaRPr sz="2600" b="0">
              <a:latin typeface="Times New Roman"/>
              <a:cs typeface="Times New Roman"/>
            </a:endParaRPr>
          </a:p>
          <a:p>
            <a:pPr marL="0" indent="0" algn="just">
              <a:lnSpc>
                <a:spcPct val="80000"/>
              </a:lnSpc>
              <a:buNone/>
              <a:defRPr/>
            </a:pPr>
            <a:endParaRPr sz="2600" b="0">
              <a:latin typeface="Times New Roman"/>
              <a:cs typeface="Times New Roman"/>
            </a:endParaRPr>
          </a:p>
          <a:p>
            <a:pPr algn="just">
              <a:lnSpc>
                <a:spcPct val="80000"/>
              </a:lnSpc>
              <a:buFont typeface="Wingdings"/>
              <a:buChar char="Ø"/>
              <a:defRPr/>
            </a:pPr>
            <a:r>
              <a:rPr sz="2600" b="0">
                <a:latin typeface="Times New Roman"/>
                <a:cs typeface="Times New Roman"/>
              </a:rPr>
              <a:t>Solution as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action sequence</a:t>
            </a:r>
            <a:r>
              <a:rPr sz="2600" b="0">
                <a:latin typeface="Times New Roman"/>
                <a:cs typeface="Times New Roman"/>
              </a:rPr>
              <a:t> becomes</a:t>
            </a:r>
            <a:endParaRPr/>
          </a:p>
          <a:p>
            <a:pPr marL="0" indent="457200" algn="just">
              <a:lnSpc>
                <a:spcPct val="80000"/>
              </a:lnSpc>
              <a:buNone/>
              <a:defRPr/>
            </a:pPr>
            <a:r>
              <a:rPr lang="en-GB" sz="2600" b="0">
                <a:latin typeface="Times New Roman"/>
                <a:cs typeface="Times New Roman"/>
              </a:rPr>
              <a:t> 			</a:t>
            </a:r>
            <a:r>
              <a:rPr sz="2600" b="0">
                <a:latin typeface="Times New Roman"/>
                <a:cs typeface="Times New Roman"/>
              </a:rPr>
              <a:t>suck	  </a:t>
            </a:r>
            <a:r>
              <a:rPr lang="en-GB" sz="2600" b="0">
                <a:latin typeface="Times New Roman"/>
                <a:cs typeface="Times New Roman"/>
              </a:rPr>
              <a:t>        </a:t>
            </a:r>
            <a:r>
              <a:rPr sz="2600" b="0">
                <a:latin typeface="Times New Roman"/>
                <a:cs typeface="Times New Roman"/>
              </a:rPr>
              <a:t>move Right	         suck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>
            <a:off x="2971800" y="3076574"/>
            <a:ext cx="5486400" cy="580390"/>
            <a:chOff x="4680" y="5302"/>
            <a:chExt cx="8640" cy="914"/>
          </a:xfrm>
        </p:grpSpPr>
        <p:pic>
          <p:nvPicPr>
            <p:cNvPr id="11269" name="Picture 9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680" y="5302"/>
              <a:ext cx="8640" cy="915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1270" name="Group 10"/>
            <p:cNvGrpSpPr/>
            <p:nvPr/>
          </p:nvGrpSpPr>
          <p:grpSpPr bwMode="auto">
            <a:xfrm>
              <a:off x="6000" y="5760"/>
              <a:ext cx="6000" cy="0"/>
              <a:chOff x="2209800" y="4267200"/>
              <a:chExt cx="3810000" cy="0"/>
            </a:xfrm>
          </p:grpSpPr>
          <p:sp>
            <p:nvSpPr>
              <p:cNvPr id="11278" name="Line 11"/>
              <p:cNvSpPr/>
              <p:nvPr/>
            </p:nvSpPr>
            <p:spPr bwMode="auto">
              <a:xfrm>
                <a:off x="2209800" y="4267200"/>
                <a:ext cx="609600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279" name="Line 12"/>
              <p:cNvSpPr/>
              <p:nvPr/>
            </p:nvSpPr>
            <p:spPr bwMode="auto">
              <a:xfrm>
                <a:off x="3581400" y="4267200"/>
                <a:ext cx="838200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1280" name="Line 14"/>
              <p:cNvSpPr/>
              <p:nvPr/>
            </p:nvSpPr>
            <p:spPr bwMode="auto">
              <a:xfrm>
                <a:off x="5181600" y="4267200"/>
                <a:ext cx="838200" cy="0"/>
              </a:xfrm>
              <a:prstGeom prst="lin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11272" name="Group 10"/>
          <p:cNvGrpSpPr/>
          <p:nvPr/>
        </p:nvGrpSpPr>
        <p:grpSpPr bwMode="auto">
          <a:xfrm>
            <a:off x="3505199" y="5715000"/>
            <a:ext cx="3810000" cy="0"/>
            <a:chOff x="1981200" y="5715000"/>
            <a:chExt cx="3810000" cy="0"/>
          </a:xfrm>
        </p:grpSpPr>
        <p:sp>
          <p:nvSpPr>
            <p:cNvPr id="11275" name="Line 11"/>
            <p:cNvSpPr/>
            <p:nvPr/>
          </p:nvSpPr>
          <p:spPr bwMode="auto">
            <a:xfrm>
              <a:off x="2209800" y="4267200"/>
              <a:ext cx="609600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6" name="Line 12"/>
            <p:cNvSpPr/>
            <p:nvPr/>
          </p:nvSpPr>
          <p:spPr bwMode="auto">
            <a:xfrm>
              <a:off x="3581400" y="4267200"/>
              <a:ext cx="838200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7" name="Line 14"/>
            <p:cNvSpPr/>
            <p:nvPr/>
          </p:nvSpPr>
          <p:spPr bwMode="auto">
            <a:xfrm>
              <a:off x="5181600" y="4267200"/>
              <a:ext cx="838200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cxnSp>
        <p:nvCxnSpPr>
          <p:cNvPr id="19" name="Straight Arrow Connector 18"/>
          <p:cNvCxnSpPr>
            <a:cxnSpLocks/>
          </p:cNvCxnSpPr>
          <p:nvPr/>
        </p:nvCxnSpPr>
        <p:spPr bwMode="auto">
          <a:xfrm>
            <a:off x="6612255" y="4525010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 bwMode="auto">
          <a:xfrm>
            <a:off x="4043680" y="4521200"/>
            <a:ext cx="762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 noGrp="1"/>
          </p:cNvSpPr>
          <p:nvPr>
            <p:ph type="title"/>
          </p:nvPr>
        </p:nvSpPr>
        <p:spPr bwMode="auto">
          <a:xfrm>
            <a:off x="2133600" y="304800"/>
            <a:ext cx="7772400" cy="60325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20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Best-First Search</a:t>
            </a:r>
            <a:endParaRPr/>
          </a:p>
        </p:txBody>
      </p:sp>
      <p:sp>
        <p:nvSpPr>
          <p:cNvPr id="10243" name="Text Box 1027"/>
          <p:cNvSpPr txBox="1"/>
          <p:nvPr/>
        </p:nvSpPr>
        <p:spPr bwMode="auto">
          <a:xfrm>
            <a:off x="245110" y="1110615"/>
            <a:ext cx="11642090" cy="4617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 algn="just">
              <a:spcBef>
                <a:spcPts val="0"/>
              </a:spcBef>
              <a:buAutoNum type="arabicPeriod"/>
              <a:defRPr/>
            </a:pPr>
            <a:r>
              <a:rPr lang="en-US" sz="2500">
                <a:latin typeface="Times New Roman"/>
              </a:rPr>
              <a:t>Put the </a:t>
            </a:r>
            <a:r>
              <a:rPr lang="en-US" sz="2500" b="1">
                <a:latin typeface="Times New Roman"/>
              </a:rPr>
              <a:t>initial node </a:t>
            </a:r>
            <a:r>
              <a:rPr lang="en-US" sz="2500">
                <a:latin typeface="Times New Roman"/>
              </a:rPr>
              <a:t>on a </a:t>
            </a:r>
            <a:r>
              <a:rPr lang="en-US" sz="2500" b="1">
                <a:solidFill>
                  <a:srgbClr val="FF0000"/>
                </a:solidFill>
                <a:latin typeface="Times New Roman"/>
              </a:rPr>
              <a:t>list START</a:t>
            </a:r>
            <a:endParaRPr lang="en-US" sz="2500">
              <a:latin typeface="Times New Roman"/>
            </a:endParaRPr>
          </a:p>
          <a:p>
            <a:pPr marL="457200" lvl="0" indent="-457200" algn="just">
              <a:spcBef>
                <a:spcPts val="0"/>
              </a:spcBef>
              <a:buAutoNum type="arabicPeriod"/>
              <a:defRPr/>
            </a:pPr>
            <a:r>
              <a:rPr lang="en-US" sz="2500">
                <a:latin typeface="Times New Roman"/>
              </a:rPr>
              <a:t> If </a:t>
            </a:r>
            <a:r>
              <a:rPr lang="en-US" sz="2500" b="1">
                <a:solidFill>
                  <a:srgbClr val="FF0000"/>
                </a:solidFill>
                <a:latin typeface="Times New Roman"/>
              </a:rPr>
              <a:t>(START is empty)</a:t>
            </a:r>
            <a:r>
              <a:rPr lang="en-US" sz="2500">
                <a:latin typeface="Times New Roman"/>
              </a:rPr>
              <a:t> or</a:t>
            </a:r>
            <a:r>
              <a:rPr lang="en-US" sz="2500" b="1">
                <a:latin typeface="Times New Roman"/>
              </a:rPr>
              <a:t> </a:t>
            </a:r>
            <a:r>
              <a:rPr lang="en-US" sz="2500" b="1">
                <a:solidFill>
                  <a:srgbClr val="FF0000"/>
                </a:solidFill>
                <a:latin typeface="Times New Roman"/>
              </a:rPr>
              <a:t>(START =GOAL) </a:t>
            </a:r>
            <a:r>
              <a:rPr lang="en-US" sz="2500" b="1">
                <a:solidFill>
                  <a:srgbClr val="0070C0"/>
                </a:solidFill>
                <a:latin typeface="Times New Roman"/>
              </a:rPr>
              <a:t>terminate search</a:t>
            </a:r>
            <a:endParaRPr/>
          </a:p>
          <a:p>
            <a:pPr marL="457200" lvl="0" indent="-457200" algn="just">
              <a:spcBef>
                <a:spcPts val="0"/>
              </a:spcBef>
              <a:buAutoNum type="arabicPeriod"/>
              <a:defRPr/>
            </a:pPr>
            <a:r>
              <a:rPr lang="en-US" sz="2500">
                <a:latin typeface="Times New Roman"/>
              </a:rPr>
              <a:t> </a:t>
            </a:r>
            <a:r>
              <a:rPr lang="en-US" sz="2500" b="1">
                <a:latin typeface="Times New Roman"/>
              </a:rPr>
              <a:t>Remove the first node</a:t>
            </a:r>
            <a:r>
              <a:rPr lang="en-US" sz="2500">
                <a:latin typeface="Times New Roman"/>
              </a:rPr>
              <a:t> form</a:t>
            </a:r>
            <a:r>
              <a:rPr lang="en-US" sz="2500" b="1">
                <a:solidFill>
                  <a:srgbClr val="0070C0"/>
                </a:solidFill>
                <a:latin typeface="Times New Roman"/>
              </a:rPr>
              <a:t> START</a:t>
            </a:r>
            <a:r>
              <a:rPr lang="en-US" sz="2500">
                <a:latin typeface="Times New Roman"/>
              </a:rPr>
              <a:t>.  </a:t>
            </a:r>
            <a:r>
              <a:rPr lang="en-US" sz="2500" b="1">
                <a:latin typeface="Times New Roman"/>
              </a:rPr>
              <a:t>Call this node </a:t>
            </a:r>
            <a:r>
              <a:rPr lang="en-US" sz="2500" b="1" i="1">
                <a:latin typeface="Times New Roman"/>
              </a:rPr>
              <a:t>n</a:t>
            </a:r>
            <a:r>
              <a:rPr lang="en-US" sz="2500">
                <a:latin typeface="Times New Roman"/>
              </a:rPr>
              <a:t>.</a:t>
            </a:r>
            <a:endParaRPr/>
          </a:p>
          <a:p>
            <a:pPr marL="457200" lvl="0" indent="-457200" algn="just">
              <a:spcBef>
                <a:spcPts val="0"/>
              </a:spcBef>
              <a:buAutoNum type="arabicPeriod"/>
              <a:defRPr/>
            </a:pPr>
            <a:r>
              <a:rPr lang="en-US" sz="2500">
                <a:latin typeface="Times New Roman"/>
              </a:rPr>
              <a:t> </a:t>
            </a:r>
            <a:r>
              <a:rPr lang="en-US" sz="2500" b="1">
                <a:solidFill>
                  <a:srgbClr val="0070C0"/>
                </a:solidFill>
                <a:latin typeface="Times New Roman"/>
              </a:rPr>
              <a:t>If (</a:t>
            </a:r>
            <a:r>
              <a:rPr lang="en-US" sz="2500" b="1" i="1">
                <a:solidFill>
                  <a:srgbClr val="0070C0"/>
                </a:solidFill>
                <a:latin typeface="Times New Roman"/>
              </a:rPr>
              <a:t>n</a:t>
            </a:r>
            <a:r>
              <a:rPr lang="en-US" sz="2500" b="1">
                <a:solidFill>
                  <a:srgbClr val="0070C0"/>
                </a:solidFill>
                <a:latin typeface="Times New Roman"/>
              </a:rPr>
              <a:t> = GOAL)</a:t>
            </a:r>
            <a:r>
              <a:rPr lang="en-US" sz="2500">
                <a:latin typeface="Times New Roman"/>
              </a:rPr>
              <a:t> </a:t>
            </a:r>
            <a:r>
              <a:rPr lang="en-US" sz="2500" b="1">
                <a:latin typeface="Times New Roman"/>
              </a:rPr>
              <a:t>terminate search</a:t>
            </a:r>
            <a:r>
              <a:rPr lang="en-US" sz="2500">
                <a:latin typeface="Times New Roman"/>
              </a:rPr>
              <a:t> with success.</a:t>
            </a:r>
            <a:endParaRPr/>
          </a:p>
          <a:p>
            <a:pPr marL="457200" lvl="0" indent="-457200" algn="just">
              <a:spcBef>
                <a:spcPts val="0"/>
              </a:spcBef>
              <a:buAutoNum type="arabicPeriod"/>
              <a:defRPr/>
            </a:pPr>
            <a:r>
              <a:rPr lang="en-US" sz="2500" b="1">
                <a:solidFill>
                  <a:srgbClr val="FF0000"/>
                </a:solidFill>
                <a:latin typeface="Times New Roman"/>
              </a:rPr>
              <a:t> Else</a:t>
            </a:r>
            <a:r>
              <a:rPr lang="en-US" sz="2500">
                <a:latin typeface="Times New Roman"/>
              </a:rPr>
              <a:t> </a:t>
            </a:r>
            <a:r>
              <a:rPr lang="en-US" sz="2500" b="1">
                <a:latin typeface="Times New Roman"/>
              </a:rPr>
              <a:t>if node n</a:t>
            </a:r>
            <a:r>
              <a:rPr lang="en-US" sz="2500">
                <a:latin typeface="Times New Roman"/>
              </a:rPr>
              <a:t> has </a:t>
            </a:r>
            <a:r>
              <a:rPr lang="en-US" sz="2500" b="1">
                <a:latin typeface="Times New Roman"/>
              </a:rPr>
              <a:t>successor</a:t>
            </a:r>
            <a:r>
              <a:rPr lang="en-US" sz="2500">
                <a:latin typeface="Times New Roman"/>
              </a:rPr>
              <a:t>, generate </a:t>
            </a:r>
            <a:r>
              <a:rPr lang="en-US" sz="2500" b="1">
                <a:latin typeface="Times New Roman"/>
              </a:rPr>
              <a:t>all of them</a:t>
            </a:r>
            <a:r>
              <a:rPr lang="en-US" sz="2500">
                <a:latin typeface="Times New Roman"/>
              </a:rPr>
              <a:t>. Find out </a:t>
            </a:r>
            <a:r>
              <a:rPr lang="en-US" sz="2500" b="1">
                <a:latin typeface="Times New Roman"/>
              </a:rPr>
              <a:t>how far</a:t>
            </a:r>
            <a:r>
              <a:rPr lang="en-US" sz="2500">
                <a:latin typeface="Times New Roman"/>
              </a:rPr>
              <a:t> the goal node. </a:t>
            </a:r>
            <a:r>
              <a:rPr lang="en-US" sz="2500" b="1">
                <a:latin typeface="Times New Roman"/>
              </a:rPr>
              <a:t>Sort all the children generated</a:t>
            </a:r>
            <a:r>
              <a:rPr lang="en-US" sz="2500">
                <a:latin typeface="Times New Roman"/>
              </a:rPr>
              <a:t> so far by the  </a:t>
            </a:r>
            <a:r>
              <a:rPr lang="en-US" sz="2500" b="1">
                <a:solidFill>
                  <a:srgbClr val="FF0000"/>
                </a:solidFill>
                <a:latin typeface="Times New Roman"/>
              </a:rPr>
              <a:t>remaining distance</a:t>
            </a:r>
            <a:r>
              <a:rPr lang="en-US" sz="2500">
                <a:latin typeface="Times New Roman"/>
              </a:rPr>
              <a:t> from the </a:t>
            </a:r>
            <a:r>
              <a:rPr lang="en-US" sz="2500" b="1">
                <a:latin typeface="Times New Roman"/>
              </a:rPr>
              <a:t>goal</a:t>
            </a:r>
            <a:r>
              <a:rPr lang="en-US" sz="2500">
                <a:latin typeface="Times New Roman"/>
              </a:rPr>
              <a:t>.Name this </a:t>
            </a:r>
            <a:r>
              <a:rPr lang="en-US" sz="2500" b="1">
                <a:latin typeface="Times New Roman"/>
              </a:rPr>
              <a:t>list</a:t>
            </a:r>
            <a:r>
              <a:rPr lang="en-US" sz="2500">
                <a:latin typeface="Times New Roman"/>
              </a:rPr>
              <a:t> as </a:t>
            </a:r>
            <a:r>
              <a:rPr lang="en-US" sz="2500" b="1">
                <a:latin typeface="Times New Roman"/>
              </a:rPr>
              <a:t>START1</a:t>
            </a:r>
            <a:endParaRPr lang="en-US" sz="2500">
              <a:latin typeface="Times New Roman"/>
            </a:endParaRPr>
          </a:p>
          <a:p>
            <a:pPr marL="457200" lvl="0" indent="-457200">
              <a:spcBef>
                <a:spcPts val="0"/>
              </a:spcBef>
              <a:buAutoNum type="arabicPeriod" startAt="6"/>
              <a:defRPr/>
            </a:pPr>
            <a:r>
              <a:rPr lang="en-US" sz="2500">
                <a:latin typeface="Times New Roman"/>
              </a:rPr>
              <a:t> Replace </a:t>
            </a:r>
            <a:r>
              <a:rPr lang="en-US" sz="2500" b="1">
                <a:latin typeface="Times New Roman"/>
              </a:rPr>
              <a:t>START</a:t>
            </a:r>
            <a:r>
              <a:rPr lang="en-US" sz="2500">
                <a:latin typeface="Times New Roman"/>
              </a:rPr>
              <a:t> with </a:t>
            </a:r>
            <a:r>
              <a:rPr lang="en-US" sz="2500" b="1">
                <a:latin typeface="Times New Roman"/>
              </a:rPr>
              <a:t>START1</a:t>
            </a:r>
            <a:endParaRPr lang="en-US" sz="2500">
              <a:latin typeface="Times New Roman"/>
            </a:endParaRPr>
          </a:p>
          <a:p>
            <a:pPr marL="457200" lvl="0" indent="-457200">
              <a:spcBef>
                <a:spcPts val="0"/>
              </a:spcBef>
              <a:buAutoNum type="arabicPeriod" startAt="6"/>
              <a:defRPr/>
            </a:pPr>
            <a:r>
              <a:rPr lang="en-US" sz="2500">
                <a:latin typeface="Times New Roman"/>
              </a:rPr>
              <a:t> Goto Step</a:t>
            </a:r>
            <a:r>
              <a:rPr lang="en-US" sz="2500" b="1">
                <a:latin typeface="Times New Roman"/>
              </a:rPr>
              <a:t>2</a:t>
            </a:r>
            <a:r>
              <a:rPr lang="en-US" sz="2500">
                <a:latin typeface="Times New Roman"/>
              </a:rPr>
              <a:t>.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6"/>
              <a:defRPr/>
            </a:pPr>
            <a:endParaRPr lang="en-US" sz="250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438400" y="228600"/>
            <a:ext cx="7772400" cy="6096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Greedy Search</a:t>
            </a:r>
            <a:endParaRPr/>
          </a:p>
        </p:txBody>
      </p:sp>
      <p:sp>
        <p:nvSpPr>
          <p:cNvPr id="12291" name="Text Box 3"/>
          <p:cNvSpPr txBox="1"/>
          <p:nvPr/>
        </p:nvSpPr>
        <p:spPr bwMode="auto">
          <a:xfrm>
            <a:off x="1908810" y="1137919"/>
            <a:ext cx="5061944" cy="17681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600" i="1">
                <a:latin typeface="Times New Roman"/>
              </a:rPr>
              <a:t>f(n)= h(n)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600">
                <a:latin typeface="Times New Roman"/>
              </a:rPr>
              <a:t># of nodes tested 1, expanded 1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600">
              <a:latin typeface="Times New Roman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600">
                <a:latin typeface="Times New Roman"/>
              </a:rPr>
              <a:t>                               </a:t>
            </a:r>
            <a:endParaRPr/>
          </a:p>
        </p:txBody>
      </p:sp>
      <p:sp>
        <p:nvSpPr>
          <p:cNvPr id="12292" name="Oval 4"/>
          <p:cNvSpPr/>
          <p:nvPr/>
        </p:nvSpPr>
        <p:spPr bwMode="auto">
          <a:xfrm>
            <a:off x="8294420" y="1981199"/>
            <a:ext cx="708918" cy="8385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S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</p:txBody>
      </p:sp>
      <p:sp>
        <p:nvSpPr>
          <p:cNvPr id="12293" name="Oval 5"/>
          <p:cNvSpPr/>
          <p:nvPr/>
        </p:nvSpPr>
        <p:spPr bwMode="auto">
          <a:xfrm>
            <a:off x="8408720" y="35051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B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h=4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2294" name="Oval 6"/>
          <p:cNvSpPr/>
          <p:nvPr/>
        </p:nvSpPr>
        <p:spPr bwMode="auto">
          <a:xfrm>
            <a:off x="8484920" y="4800600"/>
            <a:ext cx="708918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G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2295" name="Oval 7"/>
          <p:cNvSpPr/>
          <p:nvPr/>
        </p:nvSpPr>
        <p:spPr bwMode="auto">
          <a:xfrm>
            <a:off x="98946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C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h=3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2296" name="Oval 8"/>
          <p:cNvSpPr/>
          <p:nvPr/>
        </p:nvSpPr>
        <p:spPr bwMode="auto">
          <a:xfrm>
            <a:off x="69609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A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2297" name="Oval 9"/>
          <p:cNvSpPr/>
          <p:nvPr/>
        </p:nvSpPr>
        <p:spPr bwMode="auto">
          <a:xfrm>
            <a:off x="6431879" y="4876799"/>
            <a:ext cx="852599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D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2298" name="Oval 10"/>
          <p:cNvSpPr/>
          <p:nvPr/>
        </p:nvSpPr>
        <p:spPr bwMode="auto">
          <a:xfrm>
            <a:off x="7308179" y="4952999"/>
            <a:ext cx="852599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E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2299" name="Line 11"/>
          <p:cNvSpPr/>
          <p:nvPr/>
        </p:nvSpPr>
        <p:spPr bwMode="auto">
          <a:xfrm flipH="1">
            <a:off x="7467600" y="26670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0" name="Line 12"/>
          <p:cNvSpPr/>
          <p:nvPr/>
        </p:nvSpPr>
        <p:spPr bwMode="auto">
          <a:xfrm>
            <a:off x="8991600" y="2590800"/>
            <a:ext cx="1066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1" name="Line 13"/>
          <p:cNvSpPr/>
          <p:nvPr/>
        </p:nvSpPr>
        <p:spPr bwMode="auto">
          <a:xfrm>
            <a:off x="7543800" y="41910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2" name="Line 14"/>
          <p:cNvSpPr/>
          <p:nvPr/>
        </p:nvSpPr>
        <p:spPr bwMode="auto">
          <a:xfrm flipH="1">
            <a:off x="9220200" y="42672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3" name="Line 15"/>
          <p:cNvSpPr/>
          <p:nvPr/>
        </p:nvSpPr>
        <p:spPr bwMode="auto">
          <a:xfrm>
            <a:off x="8763000" y="2819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4" name="Line 16"/>
          <p:cNvSpPr/>
          <p:nvPr/>
        </p:nvSpPr>
        <p:spPr bwMode="auto">
          <a:xfrm>
            <a:off x="8839200" y="4191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5" name="Line 17"/>
          <p:cNvSpPr/>
          <p:nvPr/>
        </p:nvSpPr>
        <p:spPr bwMode="auto">
          <a:xfrm flipH="1">
            <a:off x="7010399" y="42672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6" name="Line 18"/>
          <p:cNvSpPr/>
          <p:nvPr/>
        </p:nvSpPr>
        <p:spPr bwMode="auto">
          <a:xfrm>
            <a:off x="7467600" y="4267200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07" name="Text Box 19"/>
          <p:cNvSpPr txBox="1"/>
          <p:nvPr/>
        </p:nvSpPr>
        <p:spPr bwMode="auto">
          <a:xfrm>
            <a:off x="7527924" y="2830512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1</a:t>
            </a:r>
            <a:endParaRPr/>
          </a:p>
        </p:txBody>
      </p:sp>
      <p:sp>
        <p:nvSpPr>
          <p:cNvPr id="12308" name="Text Box 20"/>
          <p:cNvSpPr txBox="1"/>
          <p:nvPr/>
        </p:nvSpPr>
        <p:spPr bwMode="auto">
          <a:xfrm>
            <a:off x="9448799" y="28193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8</a:t>
            </a:r>
            <a:endParaRPr/>
          </a:p>
        </p:txBody>
      </p:sp>
      <p:sp>
        <p:nvSpPr>
          <p:cNvPr id="12309" name="Text Box 21"/>
          <p:cNvSpPr txBox="1"/>
          <p:nvPr/>
        </p:nvSpPr>
        <p:spPr bwMode="auto">
          <a:xfrm>
            <a:off x="8915400" y="3124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2310" name="Text Box 22"/>
          <p:cNvSpPr txBox="1"/>
          <p:nvPr/>
        </p:nvSpPr>
        <p:spPr bwMode="auto">
          <a:xfrm>
            <a:off x="7924799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9</a:t>
            </a:r>
            <a:endParaRPr/>
          </a:p>
        </p:txBody>
      </p:sp>
      <p:sp>
        <p:nvSpPr>
          <p:cNvPr id="12311" name="Text Box 23"/>
          <p:cNvSpPr txBox="1"/>
          <p:nvPr/>
        </p:nvSpPr>
        <p:spPr bwMode="auto">
          <a:xfrm>
            <a:off x="8915400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4</a:t>
            </a:r>
            <a:endParaRPr/>
          </a:p>
        </p:txBody>
      </p:sp>
      <p:sp>
        <p:nvSpPr>
          <p:cNvPr id="12312" name="Text Box 24"/>
          <p:cNvSpPr txBox="1"/>
          <p:nvPr/>
        </p:nvSpPr>
        <p:spPr bwMode="auto">
          <a:xfrm>
            <a:off x="9829800" y="4572000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2313" name="Text Box 25"/>
          <p:cNvSpPr txBox="1"/>
          <p:nvPr/>
        </p:nvSpPr>
        <p:spPr bwMode="auto">
          <a:xfrm>
            <a:off x="6705599" y="44195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3</a:t>
            </a:r>
            <a:endParaRPr/>
          </a:p>
        </p:txBody>
      </p:sp>
      <p:sp>
        <p:nvSpPr>
          <p:cNvPr id="12314" name="Text Box 26"/>
          <p:cNvSpPr txBox="1"/>
          <p:nvPr/>
        </p:nvSpPr>
        <p:spPr bwMode="auto">
          <a:xfrm>
            <a:off x="7238999" y="4648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7</a:t>
            </a:r>
            <a:endParaRPr/>
          </a:p>
        </p:txBody>
      </p:sp>
      <p:sp>
        <p:nvSpPr>
          <p:cNvPr id="12315" name="Text Box 27"/>
          <p:cNvSpPr txBox="1"/>
          <p:nvPr/>
        </p:nvSpPr>
        <p:spPr bwMode="auto">
          <a:xfrm>
            <a:off x="2514599" y="6095999"/>
            <a:ext cx="1540234" cy="45755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graphicFrame>
        <p:nvGraphicFramePr>
          <p:cNvPr id="9260" name="Group 44"/>
          <p:cNvGraphicFramePr>
            <a:graphicFrameLocks xmlns:a="http://schemas.openxmlformats.org/drawingml/2006/main" noGrp="1"/>
          </p:cNvGraphicFramePr>
          <p:nvPr/>
        </p:nvGraphicFramePr>
        <p:xfrm>
          <a:off x="1752599" y="2971800"/>
          <a:ext cx="4953000" cy="112776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476500"/>
                <a:gridCol w="2476500"/>
              </a:tblGrid>
              <a:tr h="36576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Expanded Node</a:t>
                      </a:r>
                      <a:endParaRPr/>
                    </a:p>
                  </a:txBody>
                  <a:tcPr marT="45694" marB="4569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OPEN list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694" marB="4569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4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694" marB="4569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(S:8)</a:t>
                      </a:r>
                      <a:endParaRPr/>
                    </a:p>
                  </a:txBody>
                  <a:tcPr marT="45694" marB="4569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 not goal</a:t>
                      </a:r>
                      <a:endParaRPr/>
                    </a:p>
                  </a:txBody>
                  <a:tcPr marT="45694" marB="4569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(C:3,B:4,A:8)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694" marB="4569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330450" y="304800"/>
            <a:ext cx="7772400" cy="6096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Greedy Search</a:t>
            </a:r>
            <a:endParaRPr/>
          </a:p>
        </p:txBody>
      </p:sp>
      <p:sp>
        <p:nvSpPr>
          <p:cNvPr id="14339" name="Text Box 3"/>
          <p:cNvSpPr txBox="1"/>
          <p:nvPr/>
        </p:nvSpPr>
        <p:spPr bwMode="auto">
          <a:xfrm>
            <a:off x="1965324" y="1158874"/>
            <a:ext cx="4017962" cy="8233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i="1">
                <a:latin typeface="Times New Roman"/>
              </a:rPr>
              <a:t>f(n)= h(n)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# of nodes tested 2, expanded 2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		</a:t>
            </a:r>
            <a:endParaRPr/>
          </a:p>
        </p:txBody>
      </p:sp>
      <p:sp>
        <p:nvSpPr>
          <p:cNvPr id="14340" name="Oval 4"/>
          <p:cNvSpPr/>
          <p:nvPr/>
        </p:nvSpPr>
        <p:spPr bwMode="auto">
          <a:xfrm>
            <a:off x="8294420" y="1981199"/>
            <a:ext cx="708918" cy="8385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S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</p:txBody>
      </p:sp>
      <p:sp>
        <p:nvSpPr>
          <p:cNvPr id="14341" name="Oval 5"/>
          <p:cNvSpPr/>
          <p:nvPr/>
        </p:nvSpPr>
        <p:spPr bwMode="auto">
          <a:xfrm>
            <a:off x="8408720" y="35051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B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h=4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4342" name="Oval 6"/>
          <p:cNvSpPr/>
          <p:nvPr/>
        </p:nvSpPr>
        <p:spPr bwMode="auto">
          <a:xfrm>
            <a:off x="8484920" y="4800600"/>
            <a:ext cx="708918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G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4343" name="Oval 7"/>
          <p:cNvSpPr/>
          <p:nvPr/>
        </p:nvSpPr>
        <p:spPr bwMode="auto">
          <a:xfrm>
            <a:off x="98946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C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h=3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4344" name="Oval 8"/>
          <p:cNvSpPr/>
          <p:nvPr/>
        </p:nvSpPr>
        <p:spPr bwMode="auto">
          <a:xfrm>
            <a:off x="69609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A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4345" name="Oval 9"/>
          <p:cNvSpPr/>
          <p:nvPr/>
        </p:nvSpPr>
        <p:spPr bwMode="auto">
          <a:xfrm>
            <a:off x="6431879" y="4876799"/>
            <a:ext cx="852599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D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4346" name="Oval 10"/>
          <p:cNvSpPr/>
          <p:nvPr/>
        </p:nvSpPr>
        <p:spPr bwMode="auto">
          <a:xfrm>
            <a:off x="7308179" y="4952999"/>
            <a:ext cx="852599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E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4347" name="Line 11"/>
          <p:cNvSpPr/>
          <p:nvPr/>
        </p:nvSpPr>
        <p:spPr bwMode="auto">
          <a:xfrm flipH="1">
            <a:off x="7467600" y="26670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8" name="Line 12"/>
          <p:cNvSpPr/>
          <p:nvPr/>
        </p:nvSpPr>
        <p:spPr bwMode="auto">
          <a:xfrm>
            <a:off x="8991600" y="2590800"/>
            <a:ext cx="1066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9" name="Line 13"/>
          <p:cNvSpPr/>
          <p:nvPr/>
        </p:nvSpPr>
        <p:spPr bwMode="auto">
          <a:xfrm>
            <a:off x="7543800" y="41910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0" name="Line 14"/>
          <p:cNvSpPr/>
          <p:nvPr/>
        </p:nvSpPr>
        <p:spPr bwMode="auto">
          <a:xfrm flipH="1">
            <a:off x="9220200" y="42672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1" name="Line 15"/>
          <p:cNvSpPr/>
          <p:nvPr/>
        </p:nvSpPr>
        <p:spPr bwMode="auto">
          <a:xfrm>
            <a:off x="8763000" y="2819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2" name="Line 16"/>
          <p:cNvSpPr/>
          <p:nvPr/>
        </p:nvSpPr>
        <p:spPr bwMode="auto">
          <a:xfrm>
            <a:off x="8839200" y="4191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3" name="Line 17"/>
          <p:cNvSpPr/>
          <p:nvPr/>
        </p:nvSpPr>
        <p:spPr bwMode="auto">
          <a:xfrm flipH="1">
            <a:off x="7010399" y="42672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4" name="Line 18"/>
          <p:cNvSpPr/>
          <p:nvPr/>
        </p:nvSpPr>
        <p:spPr bwMode="auto">
          <a:xfrm>
            <a:off x="7467600" y="4267200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55" name="Text Box 19"/>
          <p:cNvSpPr txBox="1"/>
          <p:nvPr/>
        </p:nvSpPr>
        <p:spPr bwMode="auto">
          <a:xfrm>
            <a:off x="7527924" y="2830512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1</a:t>
            </a:r>
            <a:endParaRPr/>
          </a:p>
        </p:txBody>
      </p:sp>
      <p:sp>
        <p:nvSpPr>
          <p:cNvPr id="14356" name="Text Box 20"/>
          <p:cNvSpPr txBox="1"/>
          <p:nvPr/>
        </p:nvSpPr>
        <p:spPr bwMode="auto">
          <a:xfrm>
            <a:off x="9448799" y="28193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8</a:t>
            </a:r>
            <a:endParaRPr/>
          </a:p>
        </p:txBody>
      </p:sp>
      <p:sp>
        <p:nvSpPr>
          <p:cNvPr id="14357" name="Text Box 21"/>
          <p:cNvSpPr txBox="1"/>
          <p:nvPr/>
        </p:nvSpPr>
        <p:spPr bwMode="auto">
          <a:xfrm>
            <a:off x="8915400" y="3124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4358" name="Text Box 22"/>
          <p:cNvSpPr txBox="1"/>
          <p:nvPr/>
        </p:nvSpPr>
        <p:spPr bwMode="auto">
          <a:xfrm>
            <a:off x="7924799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9</a:t>
            </a:r>
            <a:endParaRPr/>
          </a:p>
        </p:txBody>
      </p:sp>
      <p:sp>
        <p:nvSpPr>
          <p:cNvPr id="14359" name="Text Box 23"/>
          <p:cNvSpPr txBox="1"/>
          <p:nvPr/>
        </p:nvSpPr>
        <p:spPr bwMode="auto">
          <a:xfrm>
            <a:off x="8915400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4</a:t>
            </a:r>
            <a:endParaRPr/>
          </a:p>
        </p:txBody>
      </p:sp>
      <p:sp>
        <p:nvSpPr>
          <p:cNvPr id="14360" name="Text Box 24"/>
          <p:cNvSpPr txBox="1"/>
          <p:nvPr/>
        </p:nvSpPr>
        <p:spPr bwMode="auto">
          <a:xfrm>
            <a:off x="9829800" y="4572000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4361" name="Text Box 25"/>
          <p:cNvSpPr txBox="1"/>
          <p:nvPr/>
        </p:nvSpPr>
        <p:spPr bwMode="auto">
          <a:xfrm>
            <a:off x="6705599" y="44195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3</a:t>
            </a:r>
            <a:endParaRPr/>
          </a:p>
        </p:txBody>
      </p:sp>
      <p:sp>
        <p:nvSpPr>
          <p:cNvPr id="14362" name="Text Box 26"/>
          <p:cNvSpPr txBox="1"/>
          <p:nvPr/>
        </p:nvSpPr>
        <p:spPr bwMode="auto">
          <a:xfrm>
            <a:off x="7238999" y="4648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7</a:t>
            </a:r>
            <a:endParaRPr/>
          </a:p>
        </p:txBody>
      </p:sp>
      <p:graphicFrame>
        <p:nvGraphicFramePr>
          <p:cNvPr id="9278" name="Group 62"/>
          <p:cNvGraphicFramePr>
            <a:graphicFrameLocks xmlns:a="http://schemas.openxmlformats.org/drawingml/2006/main" noGrp="1"/>
          </p:cNvGraphicFramePr>
          <p:nvPr/>
        </p:nvGraphicFramePr>
        <p:xfrm>
          <a:off x="1535430" y="2226310"/>
          <a:ext cx="5029200" cy="2006600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514600"/>
                <a:gridCol w="2514600"/>
              </a:tblGrid>
              <a:tr h="50165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Expanded Node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OPEN list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(S:8)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(C:3,B:4,A:8)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50165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 not goal	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(G:0,B:4,A:8)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330450" y="228600"/>
            <a:ext cx="7772400" cy="6096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400" b="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Greedy Search</a:t>
            </a:r>
            <a:endParaRPr/>
          </a:p>
        </p:txBody>
      </p:sp>
      <p:sp>
        <p:nvSpPr>
          <p:cNvPr id="16387" name="Text Box 3"/>
          <p:cNvSpPr txBox="1"/>
          <p:nvPr/>
        </p:nvSpPr>
        <p:spPr bwMode="auto">
          <a:xfrm>
            <a:off x="1869439" y="1267459"/>
            <a:ext cx="4017962" cy="82331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i="1">
                <a:latin typeface="Times New Roman"/>
              </a:rPr>
              <a:t>f(n)= h(n)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# of nodes tested 3, expanded 2</a:t>
            </a:r>
            <a:endParaRPr/>
          </a:p>
        </p:txBody>
      </p:sp>
      <p:sp>
        <p:nvSpPr>
          <p:cNvPr id="16388" name="Oval 4"/>
          <p:cNvSpPr/>
          <p:nvPr/>
        </p:nvSpPr>
        <p:spPr bwMode="auto">
          <a:xfrm>
            <a:off x="8294420" y="1981199"/>
            <a:ext cx="708918" cy="8385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S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</p:txBody>
      </p:sp>
      <p:sp>
        <p:nvSpPr>
          <p:cNvPr id="16389" name="Oval 5"/>
          <p:cNvSpPr/>
          <p:nvPr/>
        </p:nvSpPr>
        <p:spPr bwMode="auto">
          <a:xfrm>
            <a:off x="8408720" y="35051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B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h=4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6390" name="Oval 6"/>
          <p:cNvSpPr/>
          <p:nvPr/>
        </p:nvSpPr>
        <p:spPr bwMode="auto">
          <a:xfrm>
            <a:off x="8484920" y="4800600"/>
            <a:ext cx="708918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G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6391" name="Oval 7"/>
          <p:cNvSpPr/>
          <p:nvPr/>
        </p:nvSpPr>
        <p:spPr bwMode="auto">
          <a:xfrm>
            <a:off x="98946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C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h=3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6392" name="Oval 8"/>
          <p:cNvSpPr/>
          <p:nvPr/>
        </p:nvSpPr>
        <p:spPr bwMode="auto">
          <a:xfrm>
            <a:off x="69609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A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6393" name="Oval 9"/>
          <p:cNvSpPr/>
          <p:nvPr/>
        </p:nvSpPr>
        <p:spPr bwMode="auto">
          <a:xfrm>
            <a:off x="6431879" y="4876799"/>
            <a:ext cx="852599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D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6394" name="Oval 10"/>
          <p:cNvSpPr/>
          <p:nvPr/>
        </p:nvSpPr>
        <p:spPr bwMode="auto">
          <a:xfrm>
            <a:off x="7308179" y="4952999"/>
            <a:ext cx="852599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E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6395" name="Line 11"/>
          <p:cNvSpPr/>
          <p:nvPr/>
        </p:nvSpPr>
        <p:spPr bwMode="auto">
          <a:xfrm flipH="1">
            <a:off x="7467600" y="26670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6" name="Line 12"/>
          <p:cNvSpPr/>
          <p:nvPr/>
        </p:nvSpPr>
        <p:spPr bwMode="auto">
          <a:xfrm>
            <a:off x="8991600" y="2590800"/>
            <a:ext cx="1066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7" name="Line 13"/>
          <p:cNvSpPr/>
          <p:nvPr/>
        </p:nvSpPr>
        <p:spPr bwMode="auto">
          <a:xfrm>
            <a:off x="7543800" y="41910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8" name="Line 14"/>
          <p:cNvSpPr/>
          <p:nvPr/>
        </p:nvSpPr>
        <p:spPr bwMode="auto">
          <a:xfrm flipH="1">
            <a:off x="9220200" y="42672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99" name="Line 15"/>
          <p:cNvSpPr/>
          <p:nvPr/>
        </p:nvSpPr>
        <p:spPr bwMode="auto">
          <a:xfrm>
            <a:off x="8763000" y="2819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0" name="Line 16"/>
          <p:cNvSpPr/>
          <p:nvPr/>
        </p:nvSpPr>
        <p:spPr bwMode="auto">
          <a:xfrm>
            <a:off x="8839200" y="4191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1" name="Line 17"/>
          <p:cNvSpPr/>
          <p:nvPr/>
        </p:nvSpPr>
        <p:spPr bwMode="auto">
          <a:xfrm flipH="1">
            <a:off x="7010399" y="42672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2" name="Line 18"/>
          <p:cNvSpPr/>
          <p:nvPr/>
        </p:nvSpPr>
        <p:spPr bwMode="auto">
          <a:xfrm>
            <a:off x="7467600" y="4267200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03" name="Text Box 19"/>
          <p:cNvSpPr txBox="1"/>
          <p:nvPr/>
        </p:nvSpPr>
        <p:spPr bwMode="auto">
          <a:xfrm>
            <a:off x="7527924" y="2830512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1</a:t>
            </a:r>
            <a:endParaRPr/>
          </a:p>
        </p:txBody>
      </p:sp>
      <p:sp>
        <p:nvSpPr>
          <p:cNvPr id="16404" name="Text Box 20"/>
          <p:cNvSpPr txBox="1"/>
          <p:nvPr/>
        </p:nvSpPr>
        <p:spPr bwMode="auto">
          <a:xfrm>
            <a:off x="9448799" y="28193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8</a:t>
            </a:r>
            <a:endParaRPr/>
          </a:p>
        </p:txBody>
      </p:sp>
      <p:sp>
        <p:nvSpPr>
          <p:cNvPr id="16405" name="Text Box 21"/>
          <p:cNvSpPr txBox="1"/>
          <p:nvPr/>
        </p:nvSpPr>
        <p:spPr bwMode="auto">
          <a:xfrm>
            <a:off x="8915400" y="3124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6406" name="Text Box 22"/>
          <p:cNvSpPr txBox="1"/>
          <p:nvPr/>
        </p:nvSpPr>
        <p:spPr bwMode="auto">
          <a:xfrm>
            <a:off x="7924799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9</a:t>
            </a:r>
            <a:endParaRPr/>
          </a:p>
        </p:txBody>
      </p:sp>
      <p:sp>
        <p:nvSpPr>
          <p:cNvPr id="16407" name="Text Box 23"/>
          <p:cNvSpPr txBox="1"/>
          <p:nvPr/>
        </p:nvSpPr>
        <p:spPr bwMode="auto">
          <a:xfrm>
            <a:off x="8915400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4</a:t>
            </a:r>
            <a:endParaRPr/>
          </a:p>
        </p:txBody>
      </p:sp>
      <p:sp>
        <p:nvSpPr>
          <p:cNvPr id="16408" name="Text Box 24"/>
          <p:cNvSpPr txBox="1"/>
          <p:nvPr/>
        </p:nvSpPr>
        <p:spPr bwMode="auto">
          <a:xfrm>
            <a:off x="9829800" y="4572000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6409" name="Text Box 25"/>
          <p:cNvSpPr txBox="1"/>
          <p:nvPr/>
        </p:nvSpPr>
        <p:spPr bwMode="auto">
          <a:xfrm>
            <a:off x="6705599" y="44195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3</a:t>
            </a:r>
            <a:endParaRPr/>
          </a:p>
        </p:txBody>
      </p:sp>
      <p:sp>
        <p:nvSpPr>
          <p:cNvPr id="16410" name="Text Box 26"/>
          <p:cNvSpPr txBox="1"/>
          <p:nvPr/>
        </p:nvSpPr>
        <p:spPr bwMode="auto">
          <a:xfrm>
            <a:off x="7238999" y="4648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7</a:t>
            </a:r>
            <a:endParaRPr/>
          </a:p>
        </p:txBody>
      </p:sp>
      <p:graphicFrame>
        <p:nvGraphicFramePr>
          <p:cNvPr id="11312" name="Group 48"/>
          <p:cNvGraphicFramePr>
            <a:graphicFrameLocks xmlns:a="http://schemas.openxmlformats.org/drawingml/2006/main" noGrp="1"/>
          </p:cNvGraphicFramePr>
          <p:nvPr/>
        </p:nvGraphicFramePr>
        <p:xfrm>
          <a:off x="1668145" y="2383155"/>
          <a:ext cx="4419600" cy="264604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86000"/>
                <a:gridCol w="2133600"/>
              </a:tblGrid>
              <a:tr h="48768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Expanded Node</a:t>
                      </a:r>
                      <a:endParaRPr/>
                    </a:p>
                  </a:txBody>
                  <a:tcPr marT="45727" marB="45727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OPEN list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704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(S:8)</a:t>
                      </a:r>
                      <a:endParaRPr/>
                    </a:p>
                  </a:txBody>
                  <a:tcPr marT="45727" marB="45727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831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(C:3,B:4,A:8)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727" marB="45727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768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/>
                    </a:p>
                  </a:txBody>
                  <a:tcPr marT="45727" marB="45727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(G:0,B:4,A:8)</a:t>
                      </a:r>
                      <a:endParaRPr/>
                    </a:p>
                  </a:txBody>
                  <a:tcPr marT="45727" marB="45727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695325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 goal	</a:t>
                      </a:r>
                      <a:endParaRPr/>
                    </a:p>
                  </a:txBody>
                  <a:tcPr marT="45727" marB="45727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(B:4.A:8) </a:t>
                      </a:r>
                      <a:endParaRPr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no expand</a:t>
                      </a:r>
                      <a:endParaRPr/>
                    </a:p>
                  </a:txBody>
                  <a:tcPr marT="45727" marB="45727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438400" y="228600"/>
            <a:ext cx="7772400" cy="609600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400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Greedy Search</a:t>
            </a:r>
            <a:endParaRPr/>
          </a:p>
        </p:txBody>
      </p:sp>
      <p:sp>
        <p:nvSpPr>
          <p:cNvPr id="18435" name="Text Box 3"/>
          <p:cNvSpPr txBox="1"/>
          <p:nvPr/>
        </p:nvSpPr>
        <p:spPr bwMode="auto">
          <a:xfrm>
            <a:off x="1795779" y="1338579"/>
            <a:ext cx="4017962" cy="82331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i="1">
                <a:latin typeface="Times New Roman"/>
              </a:rPr>
              <a:t>f(n)= h(n)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# of nodes tested 3, expanded 2</a:t>
            </a:r>
            <a:endParaRPr/>
          </a:p>
        </p:txBody>
      </p:sp>
      <p:sp>
        <p:nvSpPr>
          <p:cNvPr id="18436" name="Oval 4"/>
          <p:cNvSpPr/>
          <p:nvPr/>
        </p:nvSpPr>
        <p:spPr bwMode="auto">
          <a:xfrm>
            <a:off x="8294420" y="1981199"/>
            <a:ext cx="708918" cy="8385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S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</p:txBody>
      </p:sp>
      <p:sp>
        <p:nvSpPr>
          <p:cNvPr id="18437" name="Oval 5"/>
          <p:cNvSpPr/>
          <p:nvPr/>
        </p:nvSpPr>
        <p:spPr bwMode="auto">
          <a:xfrm>
            <a:off x="8408720" y="35051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B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h=4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8438" name="Oval 6"/>
          <p:cNvSpPr/>
          <p:nvPr/>
        </p:nvSpPr>
        <p:spPr bwMode="auto">
          <a:xfrm>
            <a:off x="8484920" y="4800600"/>
            <a:ext cx="708918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G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8439" name="Oval 7"/>
          <p:cNvSpPr/>
          <p:nvPr/>
        </p:nvSpPr>
        <p:spPr bwMode="auto">
          <a:xfrm>
            <a:off x="98946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C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h=3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8440" name="Oval 8"/>
          <p:cNvSpPr/>
          <p:nvPr/>
        </p:nvSpPr>
        <p:spPr bwMode="auto">
          <a:xfrm>
            <a:off x="69609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A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8441" name="Oval 9"/>
          <p:cNvSpPr/>
          <p:nvPr/>
        </p:nvSpPr>
        <p:spPr bwMode="auto">
          <a:xfrm>
            <a:off x="6431879" y="4876799"/>
            <a:ext cx="852599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D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8442" name="Oval 10"/>
          <p:cNvSpPr/>
          <p:nvPr/>
        </p:nvSpPr>
        <p:spPr bwMode="auto">
          <a:xfrm>
            <a:off x="7308179" y="4952999"/>
            <a:ext cx="852599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E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18443" name="Line 11"/>
          <p:cNvSpPr/>
          <p:nvPr/>
        </p:nvSpPr>
        <p:spPr bwMode="auto">
          <a:xfrm flipH="1">
            <a:off x="7467600" y="26670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4" name="Line 12"/>
          <p:cNvSpPr/>
          <p:nvPr/>
        </p:nvSpPr>
        <p:spPr bwMode="auto">
          <a:xfrm>
            <a:off x="8991600" y="2590800"/>
            <a:ext cx="1066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5" name="Line 13"/>
          <p:cNvSpPr/>
          <p:nvPr/>
        </p:nvSpPr>
        <p:spPr bwMode="auto">
          <a:xfrm>
            <a:off x="7543800" y="41910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6" name="Line 14"/>
          <p:cNvSpPr/>
          <p:nvPr/>
        </p:nvSpPr>
        <p:spPr bwMode="auto">
          <a:xfrm flipH="1">
            <a:off x="9220200" y="42672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7" name="Line 15"/>
          <p:cNvSpPr/>
          <p:nvPr/>
        </p:nvSpPr>
        <p:spPr bwMode="auto">
          <a:xfrm>
            <a:off x="8763000" y="2819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8" name="Line 16"/>
          <p:cNvSpPr/>
          <p:nvPr/>
        </p:nvSpPr>
        <p:spPr bwMode="auto">
          <a:xfrm>
            <a:off x="8839200" y="4191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49" name="Line 17"/>
          <p:cNvSpPr/>
          <p:nvPr/>
        </p:nvSpPr>
        <p:spPr bwMode="auto">
          <a:xfrm flipH="1">
            <a:off x="7010399" y="42672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0" name="Line 18"/>
          <p:cNvSpPr/>
          <p:nvPr/>
        </p:nvSpPr>
        <p:spPr bwMode="auto">
          <a:xfrm>
            <a:off x="7467600" y="4267200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51" name="Text Box 19"/>
          <p:cNvSpPr txBox="1"/>
          <p:nvPr/>
        </p:nvSpPr>
        <p:spPr bwMode="auto">
          <a:xfrm>
            <a:off x="7527924" y="2830512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1</a:t>
            </a:r>
            <a:endParaRPr/>
          </a:p>
        </p:txBody>
      </p:sp>
      <p:sp>
        <p:nvSpPr>
          <p:cNvPr id="18452" name="Text Box 20"/>
          <p:cNvSpPr txBox="1"/>
          <p:nvPr/>
        </p:nvSpPr>
        <p:spPr bwMode="auto">
          <a:xfrm>
            <a:off x="9448799" y="28193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8</a:t>
            </a:r>
            <a:endParaRPr/>
          </a:p>
        </p:txBody>
      </p:sp>
      <p:sp>
        <p:nvSpPr>
          <p:cNvPr id="18453" name="Text Box 21"/>
          <p:cNvSpPr txBox="1"/>
          <p:nvPr/>
        </p:nvSpPr>
        <p:spPr bwMode="auto">
          <a:xfrm>
            <a:off x="8915400" y="3124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8454" name="Text Box 22"/>
          <p:cNvSpPr txBox="1"/>
          <p:nvPr/>
        </p:nvSpPr>
        <p:spPr bwMode="auto">
          <a:xfrm>
            <a:off x="7924799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9</a:t>
            </a:r>
            <a:endParaRPr/>
          </a:p>
        </p:txBody>
      </p:sp>
      <p:sp>
        <p:nvSpPr>
          <p:cNvPr id="18455" name="Text Box 23"/>
          <p:cNvSpPr txBox="1"/>
          <p:nvPr/>
        </p:nvSpPr>
        <p:spPr bwMode="auto">
          <a:xfrm>
            <a:off x="8915400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4</a:t>
            </a:r>
            <a:endParaRPr/>
          </a:p>
        </p:txBody>
      </p:sp>
      <p:sp>
        <p:nvSpPr>
          <p:cNvPr id="18456" name="Text Box 24"/>
          <p:cNvSpPr txBox="1"/>
          <p:nvPr/>
        </p:nvSpPr>
        <p:spPr bwMode="auto">
          <a:xfrm>
            <a:off x="9829800" y="4572000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18457" name="Text Box 25"/>
          <p:cNvSpPr txBox="1"/>
          <p:nvPr/>
        </p:nvSpPr>
        <p:spPr bwMode="auto">
          <a:xfrm>
            <a:off x="6705599" y="44195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3</a:t>
            </a:r>
            <a:endParaRPr/>
          </a:p>
        </p:txBody>
      </p:sp>
      <p:sp>
        <p:nvSpPr>
          <p:cNvPr id="18458" name="Text Box 26"/>
          <p:cNvSpPr txBox="1"/>
          <p:nvPr/>
        </p:nvSpPr>
        <p:spPr bwMode="auto">
          <a:xfrm>
            <a:off x="7238999" y="4648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7</a:t>
            </a:r>
            <a:endParaRPr/>
          </a:p>
        </p:txBody>
      </p:sp>
      <p:graphicFrame>
        <p:nvGraphicFramePr>
          <p:cNvPr id="37953" name="Group 65"/>
          <p:cNvGraphicFramePr>
            <a:graphicFrameLocks xmlns:a="http://schemas.openxmlformats.org/drawingml/2006/main" noGrp="1"/>
          </p:cNvGraphicFramePr>
          <p:nvPr/>
        </p:nvGraphicFramePr>
        <p:xfrm>
          <a:off x="1795780" y="2362199"/>
          <a:ext cx="4419600" cy="2438401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2209800"/>
                <a:gridCol w="2209800"/>
              </a:tblGrid>
              <a:tr h="48736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Expanded Node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OPEN list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736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endParaRPr lang="en-US" sz="18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(S:8)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8950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(C:3,B:4,A:8)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736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(G:0,B:4,A:8)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487363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 goal	</a:t>
                      </a:r>
                      <a:endParaRPr/>
                    </a:p>
                  </a:txBody>
                  <a:tcPr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18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(B:4.A:8) </a:t>
                      </a:r>
                      <a:endParaRPr/>
                    </a:p>
                  </a:txBody>
                  <a:tcPr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79" name="Text Box 48"/>
          <p:cNvSpPr txBox="1"/>
          <p:nvPr/>
        </p:nvSpPr>
        <p:spPr bwMode="auto">
          <a:xfrm>
            <a:off x="2574924" y="4994274"/>
            <a:ext cx="2960857" cy="4575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* Fast </a:t>
            </a:r>
            <a:r>
              <a:rPr lang="en-US" sz="2400">
                <a:latin typeface="Times New Roman"/>
              </a:rPr>
              <a:t>but </a:t>
            </a:r>
            <a:r>
              <a:rPr lang="en-US" sz="2400" b="1">
                <a:latin typeface="Times New Roman"/>
              </a:rPr>
              <a:t>not optimal</a:t>
            </a:r>
            <a:endParaRPr/>
          </a:p>
        </p:txBody>
      </p:sp>
      <p:sp>
        <p:nvSpPr>
          <p:cNvPr id="18480" name="Text Box 49"/>
          <p:cNvSpPr txBox="1"/>
          <p:nvPr/>
        </p:nvSpPr>
        <p:spPr bwMode="auto">
          <a:xfrm>
            <a:off x="9720579" y="5183505"/>
            <a:ext cx="1631685" cy="82331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Path: S,C,G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Cost: 13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 bwMode="auto">
          <a:xfrm>
            <a:off x="1981200" y="187960"/>
            <a:ext cx="8229600" cy="775334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>
              <a:defRPr/>
            </a:pPr>
            <a:r>
              <a:rPr lang="en-US" sz="3200" b="1">
                <a:latin typeface="Times New Roman"/>
              </a:rPr>
              <a:t>Greedy best-first search</a:t>
            </a:r>
            <a:endParaRPr/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 bwMode="auto">
          <a:xfrm>
            <a:off x="362585" y="1190625"/>
            <a:ext cx="11581130" cy="3335655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Evaluation function </a:t>
            </a:r>
            <a:r>
              <a:rPr lang="en-US" sz="2700" b="0" i="1">
                <a:solidFill>
                  <a:srgbClr val="FF0000"/>
                </a:solidFill>
                <a:latin typeface="Times New Roman"/>
              </a:rPr>
              <a:t>f(n) = h(n) </a:t>
            </a:r>
            <a:r>
              <a:rPr lang="en-US" sz="2700" b="0">
                <a:solidFill>
                  <a:srgbClr val="FF0000"/>
                </a:solidFill>
                <a:latin typeface="Times New Roman"/>
              </a:rPr>
              <a:t>(heuristic)</a:t>
            </a:r>
            <a:r>
              <a:rPr lang="en-GB" sz="2700" b="0">
                <a:latin typeface="Times New Roman"/>
              </a:rPr>
              <a:t> </a:t>
            </a:r>
            <a:r>
              <a:rPr lang="en-US" sz="2700" b="0">
                <a:latin typeface="Times New Roman"/>
              </a:rPr>
              <a:t>= estimate of cost from </a:t>
            </a:r>
            <a:r>
              <a:rPr lang="en-US" sz="2700" b="0" i="1">
                <a:latin typeface="Times New Roman"/>
              </a:rPr>
              <a:t>n</a:t>
            </a:r>
            <a:r>
              <a:rPr lang="en-US" sz="2700" b="0">
                <a:latin typeface="Times New Roman"/>
              </a:rPr>
              <a:t> to </a:t>
            </a:r>
            <a:r>
              <a:rPr lang="en-US" sz="2700" b="0" i="1">
                <a:latin typeface="Times New Roman"/>
              </a:rPr>
              <a:t>goal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That means the agent prefers to choose the action which is assumed to be best after every action</a:t>
            </a:r>
            <a:r>
              <a:rPr lang="en-GB" sz="2700" b="0">
                <a:latin typeface="Times New Roman"/>
              </a:rPr>
              <a:t>.</a:t>
            </a:r>
            <a:endParaRPr lang="en-US" sz="2700" b="0">
              <a:latin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e.g., </a:t>
            </a:r>
            <a:r>
              <a:rPr lang="en-US" sz="2700" b="0" i="1">
                <a:latin typeface="Times New Roman"/>
              </a:rPr>
              <a:t>h</a:t>
            </a:r>
            <a:r>
              <a:rPr lang="en-US" sz="2700" b="0" i="1" baseline="-25000">
                <a:latin typeface="Times New Roman"/>
              </a:rPr>
              <a:t>SLD</a:t>
            </a:r>
            <a:r>
              <a:rPr lang="en-US" sz="2700" b="0" i="1">
                <a:latin typeface="Times New Roman"/>
              </a:rPr>
              <a:t>(n)</a:t>
            </a:r>
            <a:r>
              <a:rPr lang="en-US" sz="2700" b="0">
                <a:latin typeface="Times New Roman"/>
              </a:rPr>
              <a:t> = straight-line distance from </a:t>
            </a:r>
            <a:r>
              <a:rPr lang="en-US" sz="2700" b="0" i="1">
                <a:latin typeface="Times New Roman"/>
              </a:rPr>
              <a:t>n</a:t>
            </a:r>
            <a:r>
              <a:rPr lang="en-US" sz="2700" b="0">
                <a:latin typeface="Times New Roman"/>
              </a:rPr>
              <a:t> to Bucharest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Greedy best-first search expands the node that </a:t>
            </a:r>
            <a:r>
              <a:rPr lang="en-US" sz="2700" b="0">
                <a:solidFill>
                  <a:srgbClr val="FF0000"/>
                </a:solidFill>
                <a:latin typeface="Times New Roman"/>
              </a:rPr>
              <a:t>appears</a:t>
            </a:r>
            <a:r>
              <a:rPr lang="en-US" sz="2700" b="0">
                <a:latin typeface="Times New Roman"/>
              </a:rPr>
              <a:t> to be closest to goal (It tries to minimizes the estimated cost to reach the goal)</a:t>
            </a:r>
            <a:endParaRPr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1981200" y="4495800"/>
            <a:ext cx="6553200" cy="854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2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Example One</a:t>
            </a:r>
            <a:br>
              <a:rPr lang="en-US" sz="32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n-ea"/>
                <a:cs typeface="+mn-cs"/>
              </a:rPr>
            </a:br>
            <a:r>
              <a:rPr lang="en-US" sz="3200" b="0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n-ea"/>
                <a:cs typeface="+mn-cs"/>
              </a:rPr>
              <a:t>Greedy best-first search example</a:t>
            </a:r>
            <a:endParaRPr/>
          </a:p>
        </p:txBody>
      </p:sp>
      <p:sp>
        <p:nvSpPr>
          <p:cNvPr id="22534" name="Text Box 5"/>
          <p:cNvSpPr txBox="1"/>
          <p:nvPr/>
        </p:nvSpPr>
        <p:spPr bwMode="auto">
          <a:xfrm>
            <a:off x="1981199" y="5333999"/>
            <a:ext cx="8229960" cy="82331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just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Show the flow to move from Awasa to Gondar using the given road map graph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 bwMode="auto">
          <a:xfrm>
            <a:off x="1524000" y="274638"/>
            <a:ext cx="4800600" cy="6397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>
              <a:defRPr/>
            </a:pPr>
            <a:r>
              <a:rPr lang="en-US" sz="2800" b="1">
                <a:solidFill>
                  <a:schemeClr val="accent2"/>
                </a:solidFill>
                <a:latin typeface="Times New Roman"/>
              </a:rPr>
              <a:t>Ethiopia Map with step costs in km</a:t>
            </a:r>
            <a:endParaRPr/>
          </a:p>
        </p:txBody>
      </p:sp>
      <p:sp>
        <p:nvSpPr>
          <p:cNvPr id="20484" name="Rectangle 4"/>
          <p:cNvSpPr/>
          <p:nvPr/>
        </p:nvSpPr>
        <p:spPr bwMode="auto">
          <a:xfrm>
            <a:off x="7086600" y="1143000"/>
            <a:ext cx="3200400" cy="50438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Gondar</a:t>
            </a:r>
            <a:r>
              <a:rPr lang="en-US" sz="2400" u="sng">
                <a:latin typeface="Times New Roman"/>
              </a:rPr>
              <a:t>                     </a:t>
            </a:r>
            <a:r>
              <a:rPr lang="en-US" sz="2400">
                <a:latin typeface="Times New Roman"/>
              </a:rPr>
              <a:t>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Aksum </a:t>
            </a:r>
            <a:r>
              <a:rPr lang="en-US" sz="2400" u="sng">
                <a:latin typeface="Times New Roman"/>
              </a:rPr>
              <a:t>                 </a:t>
            </a:r>
            <a:r>
              <a:rPr lang="en-US" sz="2400">
                <a:latin typeface="Times New Roman"/>
              </a:rPr>
              <a:t>100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Mekele </a:t>
            </a:r>
            <a:r>
              <a:rPr lang="en-US" sz="2400" u="sng">
                <a:latin typeface="Times New Roman"/>
              </a:rPr>
              <a:t>                 </a:t>
            </a:r>
            <a:r>
              <a:rPr lang="en-US" sz="2400">
                <a:latin typeface="Times New Roman"/>
              </a:rPr>
              <a:t>150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Lalibela</a:t>
            </a:r>
            <a:r>
              <a:rPr lang="en-US" sz="2400" u="sng">
                <a:latin typeface="Times New Roman"/>
              </a:rPr>
              <a:t>                 </a:t>
            </a:r>
            <a:r>
              <a:rPr lang="en-US" sz="2400">
                <a:latin typeface="Times New Roman"/>
              </a:rPr>
              <a:t>110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Desseie</a:t>
            </a:r>
            <a:r>
              <a:rPr lang="en-US" sz="2400" u="sng">
                <a:latin typeface="Times New Roman"/>
              </a:rPr>
              <a:t>                  </a:t>
            </a:r>
            <a:r>
              <a:rPr lang="en-US" sz="2400">
                <a:latin typeface="Times New Roman"/>
              </a:rPr>
              <a:t>210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Bahrdar </a:t>
            </a:r>
            <a:r>
              <a:rPr lang="en-US" sz="2400" u="sng">
                <a:latin typeface="Times New Roman"/>
              </a:rPr>
              <a:t>                   </a:t>
            </a:r>
            <a:r>
              <a:rPr lang="en-US" sz="2400">
                <a:latin typeface="Times New Roman"/>
              </a:rPr>
              <a:t>90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Debre Markos</a:t>
            </a:r>
            <a:r>
              <a:rPr lang="en-US" sz="2400" u="sng">
                <a:latin typeface="Times New Roman"/>
              </a:rPr>
              <a:t>         </a:t>
            </a:r>
            <a:r>
              <a:rPr lang="en-US" sz="2400">
                <a:latin typeface="Times New Roman"/>
              </a:rPr>
              <a:t>170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Addis Ababa</a:t>
            </a:r>
            <a:r>
              <a:rPr lang="en-US" sz="2400" u="sng">
                <a:latin typeface="Times New Roman"/>
              </a:rPr>
              <a:t>           </a:t>
            </a:r>
            <a:r>
              <a:rPr lang="en-US" sz="2400">
                <a:latin typeface="Times New Roman"/>
              </a:rPr>
              <a:t>321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Jima </a:t>
            </a:r>
            <a:r>
              <a:rPr lang="en-US" sz="2400" u="sng">
                <a:latin typeface="Times New Roman"/>
              </a:rPr>
              <a:t>                       </a:t>
            </a:r>
            <a:r>
              <a:rPr lang="en-US" sz="2400">
                <a:latin typeface="Times New Roman"/>
              </a:rPr>
              <a:t>300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Diredawa</a:t>
            </a:r>
            <a:r>
              <a:rPr lang="en-US" sz="2400" u="sng">
                <a:latin typeface="Times New Roman"/>
              </a:rPr>
              <a:t>                </a:t>
            </a:r>
            <a:r>
              <a:rPr lang="en-US" sz="2400">
                <a:latin typeface="Times New Roman"/>
              </a:rPr>
              <a:t>350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 Adama    </a:t>
            </a:r>
            <a:r>
              <a:rPr lang="en-US" sz="2400" u="sng">
                <a:latin typeface="Times New Roman"/>
              </a:rPr>
              <a:t>                 </a:t>
            </a:r>
            <a:r>
              <a:rPr lang="en-US" sz="2400">
                <a:latin typeface="Times New Roman"/>
              </a:rPr>
              <a:t>340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Gambela </a:t>
            </a:r>
            <a:r>
              <a:rPr lang="en-US" sz="2400" u="sng">
                <a:latin typeface="Times New Roman"/>
              </a:rPr>
              <a:t>                </a:t>
            </a:r>
            <a:r>
              <a:rPr lang="en-US" sz="2400">
                <a:latin typeface="Times New Roman"/>
              </a:rPr>
              <a:t>410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Awasa </a:t>
            </a:r>
            <a:r>
              <a:rPr lang="en-US" sz="2400" u="sng">
                <a:latin typeface="Times New Roman"/>
              </a:rPr>
              <a:t>                    </a:t>
            </a:r>
            <a:r>
              <a:rPr lang="en-US" sz="2400">
                <a:latin typeface="Times New Roman"/>
              </a:rPr>
              <a:t>500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Nekemt </a:t>
            </a:r>
            <a:r>
              <a:rPr lang="en-US" sz="2400" u="sng">
                <a:latin typeface="Times New Roman"/>
              </a:rPr>
              <a:t>                  </a:t>
            </a:r>
            <a:r>
              <a:rPr lang="en-US" sz="2400">
                <a:latin typeface="Times New Roman"/>
              </a:rPr>
              <a:t>420</a:t>
            </a:r>
            <a:endParaRPr/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7010399" y="304800"/>
            <a:ext cx="34290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0" tIns="0" rIns="0" bIns="0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i="0" u="none" strike="noStrike" cap="none" spc="0">
                <a:ln>
                  <a:noFill/>
                </a:ln>
                <a:solidFill>
                  <a:schemeClr val="folHlink"/>
                </a:solidFill>
                <a:latin typeface="Times New Roman"/>
                <a:ea typeface="+mn-ea"/>
                <a:cs typeface="+mn-cs"/>
              </a:rPr>
              <a:t>Straight Line distance to Gondar </a:t>
            </a:r>
            <a:endParaRPr/>
          </a:p>
        </p:txBody>
      </p:sp>
      <p:grpSp>
        <p:nvGrpSpPr>
          <p:cNvPr id="20486" name="Group 70"/>
          <p:cNvGrpSpPr/>
          <p:nvPr/>
        </p:nvGrpSpPr>
        <p:grpSpPr bwMode="auto">
          <a:xfrm>
            <a:off x="1524000" y="1143000"/>
            <a:ext cx="5143500" cy="5486400"/>
            <a:chOff x="216" y="720"/>
            <a:chExt cx="3240" cy="3456"/>
          </a:xfrm>
        </p:grpSpPr>
        <p:sp>
          <p:nvSpPr>
            <p:cNvPr id="20489" name="Rectangle 6"/>
            <p:cNvSpPr/>
            <p:nvPr/>
          </p:nvSpPr>
          <p:spPr bwMode="auto">
            <a:xfrm>
              <a:off x="792" y="3240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430</a:t>
              </a:r>
              <a:endParaRPr/>
            </a:p>
          </p:txBody>
        </p:sp>
        <p:sp>
          <p:nvSpPr>
            <p:cNvPr id="20490" name="Rectangle 7"/>
            <p:cNvSpPr/>
            <p:nvPr/>
          </p:nvSpPr>
          <p:spPr bwMode="auto">
            <a:xfrm rot="-27440">
              <a:off x="360" y="2934"/>
              <a:ext cx="288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Jima</a:t>
              </a:r>
              <a:endParaRPr/>
            </a:p>
          </p:txBody>
        </p:sp>
        <p:sp>
          <p:nvSpPr>
            <p:cNvPr id="20491" name="Rectangle 8"/>
            <p:cNvSpPr/>
            <p:nvPr/>
          </p:nvSpPr>
          <p:spPr bwMode="auto">
            <a:xfrm>
              <a:off x="992" y="2880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330</a:t>
              </a:r>
              <a:endParaRPr/>
            </a:p>
          </p:txBody>
        </p:sp>
        <p:sp>
          <p:nvSpPr>
            <p:cNvPr id="20492" name="Rectangle 9"/>
            <p:cNvSpPr/>
            <p:nvPr/>
          </p:nvSpPr>
          <p:spPr bwMode="auto">
            <a:xfrm>
              <a:off x="1590" y="3130"/>
              <a:ext cx="21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100</a:t>
              </a:r>
              <a:endParaRPr/>
            </a:p>
          </p:txBody>
        </p:sp>
        <p:sp>
          <p:nvSpPr>
            <p:cNvPr id="20493" name="Rectangle 10"/>
            <p:cNvSpPr/>
            <p:nvPr/>
          </p:nvSpPr>
          <p:spPr bwMode="auto">
            <a:xfrm>
              <a:off x="1815" y="3528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320</a:t>
              </a:r>
              <a:endParaRPr/>
            </a:p>
          </p:txBody>
        </p:sp>
        <p:sp>
          <p:nvSpPr>
            <p:cNvPr id="20494" name="Rectangle 11"/>
            <p:cNvSpPr/>
            <p:nvPr/>
          </p:nvSpPr>
          <p:spPr bwMode="auto">
            <a:xfrm>
              <a:off x="2262" y="3240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370</a:t>
              </a:r>
              <a:endParaRPr/>
            </a:p>
          </p:txBody>
        </p:sp>
        <p:sp>
          <p:nvSpPr>
            <p:cNvPr id="20495" name="Rectangle 12"/>
            <p:cNvSpPr/>
            <p:nvPr/>
          </p:nvSpPr>
          <p:spPr bwMode="auto">
            <a:xfrm>
              <a:off x="1063" y="2088"/>
              <a:ext cx="21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170</a:t>
              </a:r>
              <a:endParaRPr/>
            </a:p>
          </p:txBody>
        </p:sp>
        <p:sp>
          <p:nvSpPr>
            <p:cNvPr id="20496" name="Rectangle 13"/>
            <p:cNvSpPr/>
            <p:nvPr/>
          </p:nvSpPr>
          <p:spPr bwMode="auto">
            <a:xfrm>
              <a:off x="1627" y="1565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250</a:t>
              </a:r>
              <a:endParaRPr/>
            </a:p>
          </p:txBody>
        </p:sp>
        <p:sp>
          <p:nvSpPr>
            <p:cNvPr id="20497" name="Rectangle 14"/>
            <p:cNvSpPr/>
            <p:nvPr/>
          </p:nvSpPr>
          <p:spPr bwMode="auto">
            <a:xfrm>
              <a:off x="2225" y="1656"/>
              <a:ext cx="21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150</a:t>
              </a:r>
              <a:endParaRPr/>
            </a:p>
          </p:txBody>
        </p:sp>
        <p:sp>
          <p:nvSpPr>
            <p:cNvPr id="20498" name="Rectangle 15"/>
            <p:cNvSpPr/>
            <p:nvPr/>
          </p:nvSpPr>
          <p:spPr bwMode="auto">
            <a:xfrm>
              <a:off x="1627" y="1282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180</a:t>
              </a:r>
              <a:endParaRPr/>
            </a:p>
          </p:txBody>
        </p:sp>
        <p:sp>
          <p:nvSpPr>
            <p:cNvPr id="20499" name="Rectangle 16"/>
            <p:cNvSpPr/>
            <p:nvPr/>
          </p:nvSpPr>
          <p:spPr bwMode="auto">
            <a:xfrm>
              <a:off x="1556" y="1080"/>
              <a:ext cx="21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200</a:t>
              </a:r>
              <a:endParaRPr/>
            </a:p>
          </p:txBody>
        </p:sp>
        <p:sp>
          <p:nvSpPr>
            <p:cNvPr id="20500" name="Line 17"/>
            <p:cNvSpPr/>
            <p:nvPr/>
          </p:nvSpPr>
          <p:spPr bwMode="auto">
            <a:xfrm flipH="1">
              <a:off x="809" y="1368"/>
              <a:ext cx="141" cy="504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1" name="Line 18"/>
            <p:cNvSpPr/>
            <p:nvPr/>
          </p:nvSpPr>
          <p:spPr bwMode="auto">
            <a:xfrm flipH="1" flipV="1">
              <a:off x="988" y="1354"/>
              <a:ext cx="1415" cy="66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2" name="Line 19"/>
            <p:cNvSpPr/>
            <p:nvPr/>
          </p:nvSpPr>
          <p:spPr bwMode="auto">
            <a:xfrm>
              <a:off x="992" y="1315"/>
              <a:ext cx="988" cy="144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03" name="Line 20"/>
            <p:cNvSpPr/>
            <p:nvPr/>
          </p:nvSpPr>
          <p:spPr bwMode="auto">
            <a:xfrm flipV="1">
              <a:off x="992" y="1104"/>
              <a:ext cx="1129" cy="21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04" name="Oval 21"/>
            <p:cNvSpPr/>
            <p:nvPr/>
          </p:nvSpPr>
          <p:spPr bwMode="auto">
            <a:xfrm>
              <a:off x="1514" y="4003"/>
              <a:ext cx="142" cy="14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05" name="Rectangle 22"/>
            <p:cNvSpPr/>
            <p:nvPr/>
          </p:nvSpPr>
          <p:spPr bwMode="auto">
            <a:xfrm>
              <a:off x="2088" y="2995"/>
              <a:ext cx="776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Addis Ababa</a:t>
              </a:r>
              <a:endParaRPr/>
            </a:p>
          </p:txBody>
        </p:sp>
        <p:sp>
          <p:nvSpPr>
            <p:cNvPr id="20506" name="Rectangle 23"/>
            <p:cNvSpPr/>
            <p:nvPr/>
          </p:nvSpPr>
          <p:spPr bwMode="auto">
            <a:xfrm rot="303336">
              <a:off x="504" y="1224"/>
              <a:ext cx="489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Gondar</a:t>
              </a:r>
              <a:endParaRPr/>
            </a:p>
          </p:txBody>
        </p:sp>
        <p:sp>
          <p:nvSpPr>
            <p:cNvPr id="20507" name="Oval 24"/>
            <p:cNvSpPr/>
            <p:nvPr/>
          </p:nvSpPr>
          <p:spPr bwMode="auto">
            <a:xfrm>
              <a:off x="1627" y="792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08" name="Rectangle 25"/>
            <p:cNvSpPr/>
            <p:nvPr/>
          </p:nvSpPr>
          <p:spPr bwMode="auto">
            <a:xfrm>
              <a:off x="1698" y="720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Aksum</a:t>
              </a:r>
              <a:endParaRPr/>
            </a:p>
          </p:txBody>
        </p:sp>
        <p:sp>
          <p:nvSpPr>
            <p:cNvPr id="20509" name="Oval 26"/>
            <p:cNvSpPr/>
            <p:nvPr/>
          </p:nvSpPr>
          <p:spPr bwMode="auto">
            <a:xfrm>
              <a:off x="2121" y="1080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10" name="Rectangle 27"/>
            <p:cNvSpPr/>
            <p:nvPr/>
          </p:nvSpPr>
          <p:spPr bwMode="auto">
            <a:xfrm>
              <a:off x="2192" y="1008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Mekele</a:t>
              </a:r>
              <a:endParaRPr/>
            </a:p>
          </p:txBody>
        </p:sp>
        <p:sp>
          <p:nvSpPr>
            <p:cNvPr id="20511" name="Oval 28"/>
            <p:cNvSpPr/>
            <p:nvPr/>
          </p:nvSpPr>
          <p:spPr bwMode="auto">
            <a:xfrm>
              <a:off x="1980" y="1440"/>
              <a:ext cx="70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12" name="Rectangle 29"/>
            <p:cNvSpPr/>
            <p:nvPr/>
          </p:nvSpPr>
          <p:spPr bwMode="auto">
            <a:xfrm>
              <a:off x="2089" y="1368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Lalibela</a:t>
              </a:r>
              <a:endParaRPr/>
            </a:p>
          </p:txBody>
        </p:sp>
        <p:sp>
          <p:nvSpPr>
            <p:cNvPr id="20513" name="Oval 30"/>
            <p:cNvSpPr/>
            <p:nvPr/>
          </p:nvSpPr>
          <p:spPr bwMode="auto">
            <a:xfrm>
              <a:off x="780" y="1872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14" name="Rectangle 31"/>
            <p:cNvSpPr/>
            <p:nvPr/>
          </p:nvSpPr>
          <p:spPr bwMode="auto">
            <a:xfrm>
              <a:off x="288" y="1800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Bahr dar</a:t>
              </a:r>
              <a:endParaRPr/>
            </a:p>
          </p:txBody>
        </p:sp>
        <p:sp>
          <p:nvSpPr>
            <p:cNvPr id="20515" name="Oval 32"/>
            <p:cNvSpPr/>
            <p:nvPr/>
          </p:nvSpPr>
          <p:spPr bwMode="auto">
            <a:xfrm>
              <a:off x="1839" y="2952"/>
              <a:ext cx="111" cy="144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16" name="Oval 33"/>
            <p:cNvSpPr/>
            <p:nvPr/>
          </p:nvSpPr>
          <p:spPr bwMode="auto">
            <a:xfrm>
              <a:off x="216" y="3528"/>
              <a:ext cx="70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17" name="Rectangle 34"/>
            <p:cNvSpPr/>
            <p:nvPr/>
          </p:nvSpPr>
          <p:spPr bwMode="auto">
            <a:xfrm>
              <a:off x="288" y="3528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Gambela</a:t>
              </a:r>
              <a:endParaRPr/>
            </a:p>
          </p:txBody>
        </p:sp>
        <p:sp>
          <p:nvSpPr>
            <p:cNvPr id="20518" name="Oval 35"/>
            <p:cNvSpPr/>
            <p:nvPr/>
          </p:nvSpPr>
          <p:spPr bwMode="auto">
            <a:xfrm>
              <a:off x="3168" y="2520"/>
              <a:ext cx="70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19" name="Rectangle 36"/>
            <p:cNvSpPr/>
            <p:nvPr/>
          </p:nvSpPr>
          <p:spPr bwMode="auto">
            <a:xfrm>
              <a:off x="2880" y="2376"/>
              <a:ext cx="576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Dire Dawa</a:t>
              </a:r>
              <a:endParaRPr/>
            </a:p>
          </p:txBody>
        </p:sp>
        <p:sp>
          <p:nvSpPr>
            <p:cNvPr id="20520" name="Oval 37"/>
            <p:cNvSpPr/>
            <p:nvPr/>
          </p:nvSpPr>
          <p:spPr bwMode="auto">
            <a:xfrm rot="-27440">
              <a:off x="634" y="2987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21" name="Oval 38"/>
            <p:cNvSpPr/>
            <p:nvPr/>
          </p:nvSpPr>
          <p:spPr bwMode="auto">
            <a:xfrm>
              <a:off x="1204" y="3226"/>
              <a:ext cx="70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22" name="Rectangle 39"/>
            <p:cNvSpPr/>
            <p:nvPr/>
          </p:nvSpPr>
          <p:spPr bwMode="auto">
            <a:xfrm>
              <a:off x="1296" y="3240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Adama</a:t>
              </a:r>
              <a:endParaRPr/>
            </a:p>
          </p:txBody>
        </p:sp>
        <p:sp>
          <p:nvSpPr>
            <p:cNvPr id="20523" name="Oval 40"/>
            <p:cNvSpPr/>
            <p:nvPr/>
          </p:nvSpPr>
          <p:spPr bwMode="auto">
            <a:xfrm>
              <a:off x="1556" y="4032"/>
              <a:ext cx="70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24" name="Rectangle 41"/>
            <p:cNvSpPr/>
            <p:nvPr/>
          </p:nvSpPr>
          <p:spPr bwMode="auto">
            <a:xfrm>
              <a:off x="1698" y="4032"/>
              <a:ext cx="776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Awasa</a:t>
              </a:r>
              <a:endParaRPr lang="en-US" sz="1000" b="1">
                <a:latin typeface="Times New Roman"/>
              </a:endParaRPr>
            </a:p>
          </p:txBody>
        </p:sp>
        <p:sp>
          <p:nvSpPr>
            <p:cNvPr id="20525" name="Oval 42"/>
            <p:cNvSpPr/>
            <p:nvPr/>
          </p:nvSpPr>
          <p:spPr bwMode="auto">
            <a:xfrm>
              <a:off x="2403" y="2016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26" name="Rectangle 43"/>
            <p:cNvSpPr/>
            <p:nvPr/>
          </p:nvSpPr>
          <p:spPr bwMode="auto">
            <a:xfrm>
              <a:off x="2474" y="1944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Dessie</a:t>
              </a:r>
              <a:endParaRPr/>
            </a:p>
          </p:txBody>
        </p:sp>
        <p:sp>
          <p:nvSpPr>
            <p:cNvPr id="20527" name="Oval 44"/>
            <p:cNvSpPr/>
            <p:nvPr/>
          </p:nvSpPr>
          <p:spPr bwMode="auto">
            <a:xfrm>
              <a:off x="2544" y="3600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28" name="Rectangle 45"/>
            <p:cNvSpPr/>
            <p:nvPr/>
          </p:nvSpPr>
          <p:spPr bwMode="auto">
            <a:xfrm>
              <a:off x="2664" y="3528"/>
              <a:ext cx="494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Nekemt</a:t>
              </a:r>
              <a:endParaRPr/>
            </a:p>
          </p:txBody>
        </p:sp>
        <p:sp>
          <p:nvSpPr>
            <p:cNvPr id="20529" name="Line 46"/>
            <p:cNvSpPr/>
            <p:nvPr/>
          </p:nvSpPr>
          <p:spPr bwMode="auto">
            <a:xfrm flipV="1">
              <a:off x="1910" y="2088"/>
              <a:ext cx="493" cy="93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0" name="Line 47"/>
            <p:cNvSpPr/>
            <p:nvPr/>
          </p:nvSpPr>
          <p:spPr bwMode="auto">
            <a:xfrm>
              <a:off x="2050" y="1512"/>
              <a:ext cx="424" cy="57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1" name="Line 48"/>
            <p:cNvSpPr/>
            <p:nvPr/>
          </p:nvSpPr>
          <p:spPr bwMode="auto">
            <a:xfrm flipH="1">
              <a:off x="1910" y="2592"/>
              <a:ext cx="1270" cy="43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2" name="Line 49"/>
            <p:cNvSpPr/>
            <p:nvPr/>
          </p:nvSpPr>
          <p:spPr bwMode="auto">
            <a:xfrm flipH="1" flipV="1">
              <a:off x="1344" y="2448"/>
              <a:ext cx="565" cy="57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3" name="Line 50"/>
            <p:cNvSpPr/>
            <p:nvPr/>
          </p:nvSpPr>
          <p:spPr bwMode="auto">
            <a:xfrm flipH="1">
              <a:off x="1274" y="3024"/>
              <a:ext cx="636" cy="21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4" name="Line 51"/>
            <p:cNvSpPr/>
            <p:nvPr/>
          </p:nvSpPr>
          <p:spPr bwMode="auto">
            <a:xfrm>
              <a:off x="1839" y="3024"/>
              <a:ext cx="705" cy="57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5" name="Line 52"/>
            <p:cNvSpPr/>
            <p:nvPr/>
          </p:nvSpPr>
          <p:spPr bwMode="auto">
            <a:xfrm>
              <a:off x="1218" y="3240"/>
              <a:ext cx="353" cy="792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6" name="Line 53"/>
            <p:cNvSpPr/>
            <p:nvPr/>
          </p:nvSpPr>
          <p:spPr bwMode="auto">
            <a:xfrm flipH="1">
              <a:off x="710" y="3024"/>
              <a:ext cx="1129" cy="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7" name="Line 54"/>
            <p:cNvSpPr/>
            <p:nvPr/>
          </p:nvSpPr>
          <p:spPr bwMode="auto">
            <a:xfrm>
              <a:off x="792" y="1872"/>
              <a:ext cx="482" cy="504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8" name="Line 55"/>
            <p:cNvSpPr/>
            <p:nvPr/>
          </p:nvSpPr>
          <p:spPr bwMode="auto">
            <a:xfrm flipH="1">
              <a:off x="2008" y="1099"/>
              <a:ext cx="141" cy="36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9" name="Line 56"/>
            <p:cNvSpPr/>
            <p:nvPr/>
          </p:nvSpPr>
          <p:spPr bwMode="auto">
            <a:xfrm>
              <a:off x="1698" y="864"/>
              <a:ext cx="494" cy="288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0" name="Line 57"/>
            <p:cNvSpPr/>
            <p:nvPr/>
          </p:nvSpPr>
          <p:spPr bwMode="auto">
            <a:xfrm flipH="1">
              <a:off x="286" y="3240"/>
              <a:ext cx="988" cy="288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1" name="Line 58"/>
            <p:cNvSpPr/>
            <p:nvPr/>
          </p:nvSpPr>
          <p:spPr bwMode="auto">
            <a:xfrm flipH="1">
              <a:off x="1627" y="3095"/>
              <a:ext cx="283" cy="93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2" name="Oval 59"/>
            <p:cNvSpPr/>
            <p:nvPr/>
          </p:nvSpPr>
          <p:spPr bwMode="auto">
            <a:xfrm>
              <a:off x="893" y="1253"/>
              <a:ext cx="141" cy="144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43" name="Oval 60"/>
            <p:cNvSpPr/>
            <p:nvPr/>
          </p:nvSpPr>
          <p:spPr bwMode="auto">
            <a:xfrm rot="1024216">
              <a:off x="912" y="1277"/>
              <a:ext cx="106" cy="9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20544" name="Rectangle 61"/>
            <p:cNvSpPr/>
            <p:nvPr/>
          </p:nvSpPr>
          <p:spPr bwMode="auto">
            <a:xfrm>
              <a:off x="1980" y="864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100</a:t>
              </a:r>
              <a:endParaRPr/>
            </a:p>
          </p:txBody>
        </p:sp>
        <p:sp>
          <p:nvSpPr>
            <p:cNvPr id="20545" name="Rectangle 62"/>
            <p:cNvSpPr/>
            <p:nvPr/>
          </p:nvSpPr>
          <p:spPr bwMode="auto">
            <a:xfrm>
              <a:off x="2121" y="1224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80</a:t>
              </a:r>
              <a:endParaRPr/>
            </a:p>
          </p:txBody>
        </p:sp>
        <p:sp>
          <p:nvSpPr>
            <p:cNvPr id="20546" name="Rectangle 63"/>
            <p:cNvSpPr/>
            <p:nvPr/>
          </p:nvSpPr>
          <p:spPr bwMode="auto">
            <a:xfrm>
              <a:off x="922" y="1584"/>
              <a:ext cx="21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110</a:t>
              </a:r>
              <a:endParaRPr/>
            </a:p>
          </p:txBody>
        </p:sp>
        <p:sp>
          <p:nvSpPr>
            <p:cNvPr id="20547" name="Rectangle 64"/>
            <p:cNvSpPr/>
            <p:nvPr/>
          </p:nvSpPr>
          <p:spPr bwMode="auto">
            <a:xfrm>
              <a:off x="1627" y="2592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230</a:t>
              </a:r>
              <a:endParaRPr/>
            </a:p>
          </p:txBody>
        </p:sp>
        <p:sp>
          <p:nvSpPr>
            <p:cNvPr id="20548" name="Rectangle 65"/>
            <p:cNvSpPr/>
            <p:nvPr/>
          </p:nvSpPr>
          <p:spPr bwMode="auto">
            <a:xfrm>
              <a:off x="2262" y="2448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330</a:t>
              </a:r>
              <a:endParaRPr/>
            </a:p>
          </p:txBody>
        </p:sp>
        <p:sp>
          <p:nvSpPr>
            <p:cNvPr id="20549" name="Rectangle 66"/>
            <p:cNvSpPr/>
            <p:nvPr/>
          </p:nvSpPr>
          <p:spPr bwMode="auto">
            <a:xfrm>
              <a:off x="2615" y="2808"/>
              <a:ext cx="212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400</a:t>
              </a:r>
              <a:endParaRPr/>
            </a:p>
          </p:txBody>
        </p:sp>
        <p:sp>
          <p:nvSpPr>
            <p:cNvPr id="20550" name="Rectangle 67"/>
            <p:cNvSpPr/>
            <p:nvPr/>
          </p:nvSpPr>
          <p:spPr bwMode="auto">
            <a:xfrm>
              <a:off x="1416" y="3528"/>
              <a:ext cx="211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200">
                  <a:latin typeface="Times New Roman"/>
                </a:rPr>
                <a:t>230</a:t>
              </a:r>
              <a:endParaRPr/>
            </a:p>
          </p:txBody>
        </p:sp>
        <p:sp>
          <p:nvSpPr>
            <p:cNvPr id="20551" name="Rectangle 68"/>
            <p:cNvSpPr/>
            <p:nvPr/>
          </p:nvSpPr>
          <p:spPr bwMode="auto">
            <a:xfrm>
              <a:off x="576" y="2376"/>
              <a:ext cx="720" cy="1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</a:rPr>
                <a:t>Debre markos</a:t>
              </a:r>
              <a:endParaRPr/>
            </a:p>
          </p:txBody>
        </p:sp>
        <p:sp>
          <p:nvSpPr>
            <p:cNvPr id="20552" name="Oval 69"/>
            <p:cNvSpPr/>
            <p:nvPr/>
          </p:nvSpPr>
          <p:spPr bwMode="auto">
            <a:xfrm>
              <a:off x="1274" y="2376"/>
              <a:ext cx="71" cy="72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</p:grpSp>
      <p:sp>
        <p:nvSpPr>
          <p:cNvPr id="20487" name="Line 71"/>
          <p:cNvSpPr/>
          <p:nvPr/>
        </p:nvSpPr>
        <p:spPr bwMode="auto">
          <a:xfrm>
            <a:off x="8610600" y="6858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/>
          </p:cNvSpPr>
          <p:nvPr>
            <p:ph idx="1"/>
          </p:nvPr>
        </p:nvSpPr>
        <p:spPr bwMode="auto">
          <a:xfrm>
            <a:off x="245110" y="1181099"/>
            <a:ext cx="6673850" cy="2057400"/>
          </a:xfrm>
        </p:spPr>
        <p:txBody>
          <a:bodyPr vert="horz" wrap="square" lIns="91440" tIns="45720" rIns="91440" bIns="45720" anchor="t" anchorCtr="0"/>
          <a:lstStyle/>
          <a:p>
            <a:pPr algn="just">
              <a:defRPr/>
            </a:pPr>
            <a:r>
              <a:rPr lang="en-US" sz="2400">
                <a:latin typeface="Times New Roman"/>
              </a:rPr>
              <a:t>Given the following tree structure, show the content of the open list and closed list generated by Greedy best first search algorithm</a:t>
            </a:r>
            <a:r>
              <a:rPr lang="en-GB" sz="2400">
                <a:latin typeface="Times New Roman"/>
              </a:rPr>
              <a:t>.</a:t>
            </a:r>
            <a:endParaRPr lang="en-US" sz="2400">
              <a:latin typeface="Times New Roman"/>
            </a:endParaRPr>
          </a:p>
          <a:p>
            <a:pPr algn="just"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13348" name="Rectangle 4"/>
          <p:cNvSpPr>
            <a:spLocks noChangeArrowheads="1" noGrp="1"/>
          </p:cNvSpPr>
          <p:nvPr>
            <p:ph type="title"/>
          </p:nvPr>
        </p:nvSpPr>
        <p:spPr bwMode="auto">
          <a:xfrm>
            <a:off x="506730" y="274955"/>
            <a:ext cx="9509125" cy="66230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5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Example Two</a:t>
            </a:r>
            <a:r>
              <a:rPr lang="en-GB" sz="25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:-  </a:t>
            </a:r>
            <a:r>
              <a:rPr lang="en-US" sz="25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Greedy best-first search example</a:t>
            </a:r>
            <a:endParaRPr/>
          </a:p>
        </p:txBody>
      </p:sp>
      <p:grpSp>
        <p:nvGrpSpPr>
          <p:cNvPr id="24581" name="Group 5"/>
          <p:cNvGrpSpPr/>
          <p:nvPr/>
        </p:nvGrpSpPr>
        <p:grpSpPr bwMode="auto">
          <a:xfrm>
            <a:off x="1678305" y="2895600"/>
            <a:ext cx="3657600" cy="2628900"/>
            <a:chOff x="3281" y="1260"/>
            <a:chExt cx="4389" cy="4140"/>
          </a:xfrm>
        </p:grpSpPr>
        <p:sp>
          <p:nvSpPr>
            <p:cNvPr id="24583" name="Oval 6"/>
            <p:cNvSpPr/>
            <p:nvPr/>
          </p:nvSpPr>
          <p:spPr bwMode="auto">
            <a:xfrm>
              <a:off x="5049" y="126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R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84" name="Oval 7"/>
            <p:cNvSpPr/>
            <p:nvPr/>
          </p:nvSpPr>
          <p:spPr bwMode="auto">
            <a:xfrm>
              <a:off x="5106" y="234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B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85" name="Oval 8"/>
            <p:cNvSpPr/>
            <p:nvPr/>
          </p:nvSpPr>
          <p:spPr bwMode="auto">
            <a:xfrm>
              <a:off x="3680" y="234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A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86" name="Oval 9"/>
            <p:cNvSpPr/>
            <p:nvPr/>
          </p:nvSpPr>
          <p:spPr bwMode="auto">
            <a:xfrm>
              <a:off x="6588" y="234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C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87" name="Oval 10"/>
            <p:cNvSpPr/>
            <p:nvPr/>
          </p:nvSpPr>
          <p:spPr bwMode="auto">
            <a:xfrm>
              <a:off x="4764" y="360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F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88" name="Oval 11"/>
            <p:cNvSpPr/>
            <p:nvPr/>
          </p:nvSpPr>
          <p:spPr bwMode="auto">
            <a:xfrm>
              <a:off x="5447" y="3600"/>
              <a:ext cx="570" cy="540"/>
            </a:xfrm>
            <a:prstGeom prst="ellipse">
              <a:avLst/>
            </a:prstGeom>
            <a:solidFill>
              <a:srgbClr val="003300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FF0000"/>
                  </a:solidFill>
                  <a:latin typeface="Times New Roman"/>
                  <a:ea typeface="굴림"/>
                </a:rPr>
                <a:t>G1</a:t>
              </a:r>
              <a:endParaRPr lang="en-US" sz="1800" b="1">
                <a:solidFill>
                  <a:srgbClr val="FF0000"/>
                </a:solidFill>
                <a:latin typeface="Times New Roman"/>
              </a:endParaRPr>
            </a:p>
          </p:txBody>
        </p:sp>
        <p:sp>
          <p:nvSpPr>
            <p:cNvPr id="24589" name="Oval 12"/>
            <p:cNvSpPr/>
            <p:nvPr/>
          </p:nvSpPr>
          <p:spPr bwMode="auto">
            <a:xfrm>
              <a:off x="4080" y="360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E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90" name="Oval 13"/>
            <p:cNvSpPr/>
            <p:nvPr/>
          </p:nvSpPr>
          <p:spPr bwMode="auto">
            <a:xfrm>
              <a:off x="3281" y="360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D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91" name="Oval 14"/>
            <p:cNvSpPr/>
            <p:nvPr/>
          </p:nvSpPr>
          <p:spPr bwMode="auto">
            <a:xfrm>
              <a:off x="6189" y="360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H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92" name="Oval 15"/>
            <p:cNvSpPr/>
            <p:nvPr/>
          </p:nvSpPr>
          <p:spPr bwMode="auto">
            <a:xfrm>
              <a:off x="7101" y="3600"/>
              <a:ext cx="570" cy="540"/>
            </a:xfrm>
            <a:prstGeom prst="ellipse">
              <a:avLst/>
            </a:prstGeom>
            <a:solidFill>
              <a:srgbClr val="003300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FF0000"/>
                  </a:solidFill>
                  <a:latin typeface="Times New Roman"/>
                  <a:ea typeface="굴림"/>
                </a:rPr>
                <a:t>G2</a:t>
              </a:r>
              <a:endParaRPr lang="en-US" sz="1800" b="1">
                <a:solidFill>
                  <a:srgbClr val="FF0000"/>
                </a:solidFill>
                <a:latin typeface="Times New Roman"/>
              </a:endParaRPr>
            </a:p>
          </p:txBody>
        </p:sp>
        <p:sp>
          <p:nvSpPr>
            <p:cNvPr id="24593" name="Oval 16"/>
            <p:cNvSpPr/>
            <p:nvPr/>
          </p:nvSpPr>
          <p:spPr bwMode="auto">
            <a:xfrm>
              <a:off x="4194" y="4860"/>
              <a:ext cx="570" cy="540"/>
            </a:xfrm>
            <a:prstGeom prst="ellipse">
              <a:avLst/>
            </a:prstGeom>
            <a:solidFill>
              <a:srgbClr val="003300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FF0000"/>
                  </a:solidFill>
                  <a:latin typeface="Times New Roman"/>
                  <a:ea typeface="굴림"/>
                </a:rPr>
                <a:t>G3</a:t>
              </a:r>
              <a:endParaRPr lang="en-US" sz="1800" b="1">
                <a:solidFill>
                  <a:srgbClr val="FF0000"/>
                </a:solidFill>
                <a:latin typeface="Times New Roman"/>
              </a:endParaRPr>
            </a:p>
          </p:txBody>
        </p:sp>
        <p:sp>
          <p:nvSpPr>
            <p:cNvPr id="24594" name="Oval 17"/>
            <p:cNvSpPr/>
            <p:nvPr/>
          </p:nvSpPr>
          <p:spPr bwMode="auto">
            <a:xfrm>
              <a:off x="4992" y="486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J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95" name="Oval 18"/>
            <p:cNvSpPr/>
            <p:nvPr/>
          </p:nvSpPr>
          <p:spPr bwMode="auto">
            <a:xfrm>
              <a:off x="3281" y="4860"/>
              <a:ext cx="570" cy="540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I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4596" name="Line 19"/>
            <p:cNvSpPr/>
            <p:nvPr/>
          </p:nvSpPr>
          <p:spPr bwMode="auto">
            <a:xfrm flipH="1">
              <a:off x="4194" y="1800"/>
              <a:ext cx="1140" cy="5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7" name="Line 20"/>
            <p:cNvSpPr/>
            <p:nvPr/>
          </p:nvSpPr>
          <p:spPr bwMode="auto">
            <a:xfrm>
              <a:off x="5334" y="1800"/>
              <a:ext cx="1368" cy="5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8" name="Line 21"/>
            <p:cNvSpPr/>
            <p:nvPr/>
          </p:nvSpPr>
          <p:spPr bwMode="auto">
            <a:xfrm>
              <a:off x="5334" y="2880"/>
              <a:ext cx="342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9" name="Line 22"/>
            <p:cNvSpPr/>
            <p:nvPr/>
          </p:nvSpPr>
          <p:spPr bwMode="auto">
            <a:xfrm>
              <a:off x="6873" y="2880"/>
              <a:ext cx="456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0" name="Line 23"/>
            <p:cNvSpPr/>
            <p:nvPr/>
          </p:nvSpPr>
          <p:spPr bwMode="auto">
            <a:xfrm flipH="1">
              <a:off x="5334" y="1800"/>
              <a:ext cx="0" cy="5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1" name="Line 24"/>
            <p:cNvSpPr/>
            <p:nvPr/>
          </p:nvSpPr>
          <p:spPr bwMode="auto">
            <a:xfrm flipH="1">
              <a:off x="3567" y="2880"/>
              <a:ext cx="342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2" name="Line 25"/>
            <p:cNvSpPr/>
            <p:nvPr/>
          </p:nvSpPr>
          <p:spPr bwMode="auto">
            <a:xfrm>
              <a:off x="3966" y="2880"/>
              <a:ext cx="342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3" name="Line 26"/>
            <p:cNvSpPr/>
            <p:nvPr/>
          </p:nvSpPr>
          <p:spPr bwMode="auto">
            <a:xfrm flipH="1">
              <a:off x="5106" y="2880"/>
              <a:ext cx="228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4" name="Line 27"/>
            <p:cNvSpPr/>
            <p:nvPr/>
          </p:nvSpPr>
          <p:spPr bwMode="auto">
            <a:xfrm flipH="1">
              <a:off x="6474" y="2880"/>
              <a:ext cx="399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5" name="Line 28"/>
            <p:cNvSpPr/>
            <p:nvPr/>
          </p:nvSpPr>
          <p:spPr bwMode="auto">
            <a:xfrm flipH="1">
              <a:off x="3567" y="4140"/>
              <a:ext cx="0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6" name="Line 29"/>
            <p:cNvSpPr/>
            <p:nvPr/>
          </p:nvSpPr>
          <p:spPr bwMode="auto">
            <a:xfrm>
              <a:off x="4992" y="4140"/>
              <a:ext cx="285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7" name="Line 30"/>
            <p:cNvSpPr/>
            <p:nvPr/>
          </p:nvSpPr>
          <p:spPr bwMode="auto">
            <a:xfrm flipH="1">
              <a:off x="4479" y="4140"/>
              <a:ext cx="513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4582" name="Text Box 31"/>
          <p:cNvSpPr txBox="1"/>
          <p:nvPr/>
        </p:nvSpPr>
        <p:spPr bwMode="auto">
          <a:xfrm>
            <a:off x="7093585" y="1111250"/>
            <a:ext cx="3352800" cy="498411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b="1">
                <a:solidFill>
                  <a:srgbClr val="FF0000"/>
                </a:solidFill>
                <a:latin typeface="Times New Roman"/>
              </a:rPr>
              <a:t>Heuristic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R     </a:t>
            </a:r>
            <a:r>
              <a:rPr lang="en-US" sz="1800">
                <a:latin typeface="Times New Roman"/>
              </a:rPr>
              <a:t>    G  -------------- 100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A     </a:t>
            </a:r>
            <a:r>
              <a:rPr lang="en-US" sz="1800">
                <a:latin typeface="Times New Roman"/>
              </a:rPr>
              <a:t>    G  -------------- 60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B     </a:t>
            </a:r>
            <a:r>
              <a:rPr lang="en-US" sz="1800">
                <a:latin typeface="Times New Roman"/>
              </a:rPr>
              <a:t>    G  -------------- 80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C     </a:t>
            </a:r>
            <a:r>
              <a:rPr lang="en-US" sz="1800">
                <a:latin typeface="Times New Roman"/>
              </a:rPr>
              <a:t>    G  -------------- 70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D     </a:t>
            </a:r>
            <a:r>
              <a:rPr lang="en-US" sz="1800">
                <a:latin typeface="Times New Roman"/>
              </a:rPr>
              <a:t>    G  -------------- 65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E     </a:t>
            </a:r>
            <a:r>
              <a:rPr lang="en-US" sz="1800">
                <a:latin typeface="Times New Roman"/>
              </a:rPr>
              <a:t>    G  -------------- 40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F     </a:t>
            </a:r>
            <a:r>
              <a:rPr lang="en-US" sz="1800">
                <a:latin typeface="Times New Roman"/>
              </a:rPr>
              <a:t>    G  -------------- 45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H     </a:t>
            </a:r>
            <a:r>
              <a:rPr lang="en-US" sz="1800">
                <a:latin typeface="Times New Roman"/>
              </a:rPr>
              <a:t>    G  ---------------10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I     </a:t>
            </a:r>
            <a:r>
              <a:rPr lang="en-US" sz="1800">
                <a:latin typeface="Times New Roman"/>
              </a:rPr>
              <a:t>    G  ---------------- 20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J     </a:t>
            </a:r>
            <a:r>
              <a:rPr lang="en-US" sz="1800">
                <a:latin typeface="Times New Roman"/>
              </a:rPr>
              <a:t>    G  ---------------- 8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G</a:t>
            </a:r>
            <a:r>
              <a:rPr lang="en-US" sz="1800" baseline="-25000">
                <a:latin typeface="Times New Roman"/>
              </a:rPr>
              <a:t>1</a:t>
            </a:r>
            <a:r>
              <a:rPr lang="en-US" sz="1800">
                <a:latin typeface="Times New Roman"/>
              </a:rPr>
              <a:t>,G</a:t>
            </a:r>
            <a:r>
              <a:rPr lang="en-US" sz="1800" baseline="-25000">
                <a:latin typeface="Times New Roman"/>
              </a:rPr>
              <a:t>2</a:t>
            </a:r>
            <a:r>
              <a:rPr lang="en-US" sz="1800">
                <a:latin typeface="Times New Roman"/>
              </a:rPr>
              <a:t>,G</a:t>
            </a:r>
            <a:r>
              <a:rPr lang="en-US" sz="1800" baseline="-25000">
                <a:latin typeface="Times New Roman"/>
              </a:rPr>
              <a:t>3</a:t>
            </a:r>
            <a:r>
              <a:rPr lang="en-US" sz="1800">
                <a:latin typeface="Times New Roman"/>
              </a:rPr>
              <a:t> </a:t>
            </a:r>
            <a:r>
              <a:rPr lang="en-US" sz="1800">
                <a:latin typeface="Times New Roman"/>
              </a:rPr>
              <a:t> G ------------ 0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/>
          </p:cNvSpPr>
          <p:nvPr>
            <p:ph type="title"/>
          </p:nvPr>
        </p:nvSpPr>
        <p:spPr bwMode="auto">
          <a:xfrm>
            <a:off x="1981200" y="274955"/>
            <a:ext cx="8229600" cy="679450"/>
          </a:xfrm>
        </p:spPr>
        <p:txBody>
          <a:bodyPr vert="horz" wrap="square" lIns="91440" tIns="45720" rIns="91440" bIns="45720" anchor="ctr" anchorCtr="0"/>
          <a:lstStyle/>
          <a:p>
            <a:pPr algn="ctr">
              <a:defRPr/>
            </a:pPr>
            <a:r>
              <a:rPr lang="en-US" sz="3200" b="1">
                <a:latin typeface="Times New Roman"/>
              </a:rPr>
              <a:t>Properties of greedy best-first search</a:t>
            </a:r>
            <a:endParaRPr/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 bwMode="auto">
          <a:xfrm>
            <a:off x="358140" y="1285875"/>
            <a:ext cx="11438890" cy="2680970"/>
          </a:xfrm>
        </p:spPr>
        <p:txBody>
          <a:bodyPr vert="horz" wrap="square" lIns="91440" tIns="45720" rIns="91440" bIns="45720" anchor="t" anchorCtr="0"/>
          <a:lstStyle/>
          <a:p>
            <a:pPr algn="just">
              <a:defRPr/>
            </a:pPr>
            <a:r>
              <a:rPr lang="en-US" sz="2600" b="0" u="sng">
                <a:solidFill>
                  <a:srgbClr val="CC0099"/>
                </a:solidFill>
                <a:latin typeface="Times New Roman"/>
              </a:rPr>
              <a:t>Complete?</a:t>
            </a:r>
            <a:r>
              <a:rPr lang="en-US" sz="2600" b="0">
                <a:latin typeface="Times New Roman"/>
              </a:rPr>
              <a:t> Yes if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repetition is controlled </a:t>
            </a:r>
            <a:r>
              <a:rPr lang="en-US" sz="2600" b="0">
                <a:latin typeface="Times New Roman"/>
              </a:rPr>
              <a:t>otherwise it can can get stuck in loops </a:t>
            </a:r>
            <a:endParaRPr/>
          </a:p>
          <a:p>
            <a:pPr algn="just">
              <a:defRPr/>
            </a:pPr>
            <a:r>
              <a:rPr lang="en-US" sz="2600" b="0" u="sng">
                <a:solidFill>
                  <a:srgbClr val="CC0099"/>
                </a:solidFill>
                <a:latin typeface="Times New Roman"/>
              </a:rPr>
              <a:t>Time?</a:t>
            </a:r>
            <a:r>
              <a:rPr lang="en-US" sz="2600" b="0">
                <a:latin typeface="Times New Roman"/>
              </a:rPr>
              <a:t> </a:t>
            </a:r>
            <a:r>
              <a:rPr lang="en-US" sz="2600" b="0" i="1">
                <a:latin typeface="Times New Roman"/>
              </a:rPr>
              <a:t>O(b</a:t>
            </a:r>
            <a:r>
              <a:rPr lang="en-US" sz="2600" b="0" i="1" baseline="30000">
                <a:latin typeface="Times New Roman"/>
              </a:rPr>
              <a:t>m</a:t>
            </a:r>
            <a:r>
              <a:rPr lang="en-US" sz="2600" b="0" i="1">
                <a:latin typeface="Times New Roman"/>
              </a:rPr>
              <a:t>)</a:t>
            </a:r>
            <a:r>
              <a:rPr lang="en-US" sz="2600" b="0">
                <a:latin typeface="Times New Roman"/>
              </a:rPr>
              <a:t>, but a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good heuristic</a:t>
            </a:r>
            <a:r>
              <a:rPr lang="en-US" sz="2600" b="0">
                <a:latin typeface="Times New Roman"/>
              </a:rPr>
              <a:t> can give dramatic improvement </a:t>
            </a:r>
            <a:endParaRPr/>
          </a:p>
          <a:p>
            <a:pPr algn="just">
              <a:defRPr/>
            </a:pPr>
            <a:r>
              <a:rPr lang="en-US" sz="2600" b="0" u="sng">
                <a:solidFill>
                  <a:srgbClr val="CC0099"/>
                </a:solidFill>
                <a:latin typeface="Times New Roman"/>
              </a:rPr>
              <a:t>Space?</a:t>
            </a:r>
            <a:r>
              <a:rPr lang="en-US" sz="2600" b="0">
                <a:latin typeface="Times New Roman"/>
              </a:rPr>
              <a:t> </a:t>
            </a:r>
            <a:r>
              <a:rPr lang="en-US" sz="2600" b="0" i="1">
                <a:latin typeface="Times New Roman"/>
              </a:rPr>
              <a:t>O(b</a:t>
            </a:r>
            <a:r>
              <a:rPr lang="en-US" sz="2600" b="0" i="1" baseline="30000">
                <a:latin typeface="Times New Roman"/>
              </a:rPr>
              <a:t>m</a:t>
            </a:r>
            <a:r>
              <a:rPr lang="en-US" sz="2600" b="0" i="1">
                <a:latin typeface="Times New Roman"/>
              </a:rPr>
              <a:t>), </a:t>
            </a:r>
            <a:r>
              <a:rPr lang="en-US" sz="2600" b="0">
                <a:latin typeface="Times New Roman"/>
              </a:rPr>
              <a:t>keeps </a:t>
            </a:r>
            <a:r>
              <a:rPr lang="en-US" sz="2600" b="0">
                <a:solidFill>
                  <a:srgbClr val="FF0000"/>
                </a:solidFill>
                <a:latin typeface="Times New Roman"/>
              </a:rPr>
              <a:t>all nodes</a:t>
            </a:r>
            <a:r>
              <a:rPr lang="en-US" sz="2600" b="0">
                <a:latin typeface="Times New Roman"/>
              </a:rPr>
              <a:t> in memory</a:t>
            </a:r>
            <a:endParaRPr/>
          </a:p>
          <a:p>
            <a:pPr algn="just">
              <a:defRPr/>
            </a:pPr>
            <a:r>
              <a:rPr lang="en-US" sz="2600" b="0" u="sng">
                <a:solidFill>
                  <a:srgbClr val="CC0099"/>
                </a:solidFill>
                <a:latin typeface="Times New Roman"/>
              </a:rPr>
              <a:t>Optimal?</a:t>
            </a:r>
            <a:r>
              <a:rPr lang="en-US" sz="2600" b="0">
                <a:latin typeface="Times New Roman"/>
              </a:rPr>
              <a:t> No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/>
          </p:nvPr>
        </p:nvSpPr>
        <p:spPr bwMode="auto">
          <a:xfrm>
            <a:off x="1981200" y="173355"/>
            <a:ext cx="8797925" cy="793115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>
              <a:defRPr/>
            </a:pPr>
            <a:r>
              <a:rPr lang="en-US" sz="3200" b="1">
                <a:latin typeface="Times New Roman"/>
              </a:rPr>
              <a:t>A</a:t>
            </a:r>
            <a:r>
              <a:rPr lang="en-US" sz="3200" b="1" baseline="30000">
                <a:latin typeface="Times New Roman"/>
              </a:rPr>
              <a:t>*</a:t>
            </a:r>
            <a:r>
              <a:rPr lang="en-US" sz="3200" b="1">
                <a:latin typeface="Times New Roman"/>
              </a:rPr>
              <a:t> search</a:t>
            </a:r>
            <a:endParaRPr/>
          </a:p>
        </p:txBody>
      </p:sp>
      <p:sp>
        <p:nvSpPr>
          <p:cNvPr id="138243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416560" y="1106170"/>
            <a:ext cx="11483340" cy="529463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700" b="0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Idea: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GB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A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void expanding paths that are already expensive</a:t>
            </a:r>
            <a:endParaRPr/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Evaluation function </a:t>
            </a:r>
            <a:r>
              <a:rPr lang="en-US" sz="2700" b="0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f(n)</a:t>
            </a:r>
            <a:r>
              <a:rPr lang="en-US" sz="27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= </a:t>
            </a:r>
            <a:r>
              <a:rPr lang="en-US" sz="2700" b="0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g(n) + h(n)</a:t>
            </a:r>
            <a:r>
              <a:rPr lang="en-US" sz="27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where</a:t>
            </a:r>
            <a:endParaRPr lang="en-US" sz="27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7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g(n) 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= cost so </a:t>
            </a:r>
            <a:r>
              <a:rPr lang="en-US" sz="27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far 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to</a:t>
            </a:r>
            <a:r>
              <a:rPr lang="en-US" sz="27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reach </a:t>
            </a:r>
            <a:r>
              <a:rPr lang="en-US" sz="2700" b="0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n</a:t>
            </a:r>
            <a:endParaRPr lang="en-US" sz="2700" b="0" i="1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7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h(n)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= estimated cost from </a:t>
            </a:r>
            <a:r>
              <a:rPr lang="en-US" sz="2700" b="0" i="1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n</a:t>
            </a:r>
            <a:r>
              <a:rPr lang="en-US" sz="27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to</a:t>
            </a:r>
            <a:r>
              <a:rPr lang="en-US" sz="2700" b="0" i="0" u="none" strike="noStrike" cap="none" spc="0">
                <a:ln>
                  <a:noFill/>
                </a:ln>
                <a:solidFill>
                  <a:srgbClr val="FF0000"/>
                </a:solidFill>
                <a:latin typeface="Times New Roman"/>
                <a:ea typeface="+mn-ea"/>
                <a:cs typeface="+mn-cs"/>
              </a:rPr>
              <a:t> goal</a:t>
            </a:r>
            <a:endParaRPr lang="en-US" sz="27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7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f(n) 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= estimated total cost of path through </a:t>
            </a:r>
            <a:r>
              <a:rPr lang="en-US" sz="2700" b="0" i="1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n</a:t>
            </a: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to goal</a:t>
            </a:r>
            <a:endParaRPr/>
          </a:p>
          <a:p>
            <a:pPr marL="342900" marR="0" lvl="0" indent="-34290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7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It tries to minimizes the total path cost to reach into the goal at every node N.</a:t>
            </a:r>
            <a:endParaRPr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chemeClr val="accent2"/>
                </a:solidFill>
                <a:latin typeface="Times New Roman"/>
                <a:ea typeface="+mn-ea"/>
                <a:cs typeface="+mn-cs"/>
              </a:rPr>
              <a:t>Example two</a:t>
            </a:r>
            <a:endParaRPr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by using map of  Ethiopia in previous slid ,  Indicate the flow of search to move from 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Awasa</a:t>
            </a:r>
            <a:r>
              <a:rPr lang="en-US" sz="2400" b="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 to Gondar using A*</a:t>
            </a:r>
            <a:endParaRPr/>
          </a:p>
          <a:p>
            <a:pPr marL="342900" marR="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 bwMode="auto">
          <a:xfrm>
            <a:off x="1981200" y="274955"/>
            <a:ext cx="8229600" cy="745490"/>
          </a:xfrm>
        </p:spPr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sz="3500">
                <a:latin typeface="Times New Roman"/>
                <a:cs typeface="Times New Roman"/>
              </a:rPr>
              <a:t>Example: Road map of Ethiopia</a:t>
            </a:r>
            <a:endParaRPr/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3162300" y="1143000"/>
            <a:ext cx="5143500" cy="5486400"/>
            <a:chOff x="540" y="720"/>
            <a:chExt cx="8100" cy="8640"/>
          </a:xfrm>
        </p:grpSpPr>
        <p:sp>
          <p:nvSpPr>
            <p:cNvPr id="13317" name="Rectangle 4"/>
            <p:cNvSpPr/>
            <p:nvPr/>
          </p:nvSpPr>
          <p:spPr bwMode="auto">
            <a:xfrm>
              <a:off x="1980" y="702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430</a:t>
              </a:r>
              <a:endParaRPr/>
            </a:p>
          </p:txBody>
        </p:sp>
        <p:sp>
          <p:nvSpPr>
            <p:cNvPr id="13318" name="Rectangle 5"/>
            <p:cNvSpPr/>
            <p:nvPr/>
          </p:nvSpPr>
          <p:spPr bwMode="auto">
            <a:xfrm rot="-27440">
              <a:off x="899" y="6254"/>
              <a:ext cx="721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Jima</a:t>
              </a:r>
              <a:endParaRPr/>
            </a:p>
          </p:txBody>
        </p:sp>
        <p:sp>
          <p:nvSpPr>
            <p:cNvPr id="13319" name="Rectangle 6"/>
            <p:cNvSpPr/>
            <p:nvPr/>
          </p:nvSpPr>
          <p:spPr bwMode="auto">
            <a:xfrm>
              <a:off x="2480" y="6120"/>
              <a:ext cx="53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330</a:t>
              </a:r>
              <a:endParaRPr/>
            </a:p>
          </p:txBody>
        </p:sp>
        <p:sp>
          <p:nvSpPr>
            <p:cNvPr id="13320" name="Rectangle 7"/>
            <p:cNvSpPr/>
            <p:nvPr/>
          </p:nvSpPr>
          <p:spPr bwMode="auto">
            <a:xfrm>
              <a:off x="3974" y="6744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100</a:t>
              </a:r>
              <a:endParaRPr/>
            </a:p>
          </p:txBody>
        </p:sp>
        <p:sp>
          <p:nvSpPr>
            <p:cNvPr id="13321" name="Rectangle 8"/>
            <p:cNvSpPr/>
            <p:nvPr/>
          </p:nvSpPr>
          <p:spPr bwMode="auto">
            <a:xfrm>
              <a:off x="4538" y="7740"/>
              <a:ext cx="53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320</a:t>
              </a:r>
              <a:endParaRPr/>
            </a:p>
          </p:txBody>
        </p:sp>
        <p:sp>
          <p:nvSpPr>
            <p:cNvPr id="13322" name="Rectangle 9"/>
            <p:cNvSpPr/>
            <p:nvPr/>
          </p:nvSpPr>
          <p:spPr bwMode="auto">
            <a:xfrm>
              <a:off x="5656" y="702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370</a:t>
              </a:r>
              <a:endParaRPr/>
            </a:p>
          </p:txBody>
        </p:sp>
        <p:sp>
          <p:nvSpPr>
            <p:cNvPr id="13323" name="Rectangle 10"/>
            <p:cNvSpPr/>
            <p:nvPr/>
          </p:nvSpPr>
          <p:spPr bwMode="auto">
            <a:xfrm>
              <a:off x="2657" y="414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170</a:t>
              </a:r>
              <a:endParaRPr/>
            </a:p>
          </p:txBody>
        </p:sp>
        <p:sp>
          <p:nvSpPr>
            <p:cNvPr id="13324" name="Rectangle 11"/>
            <p:cNvSpPr/>
            <p:nvPr/>
          </p:nvSpPr>
          <p:spPr bwMode="auto">
            <a:xfrm>
              <a:off x="4068" y="2832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250</a:t>
              </a:r>
              <a:endParaRPr/>
            </a:p>
          </p:txBody>
        </p:sp>
        <p:sp>
          <p:nvSpPr>
            <p:cNvPr id="13325" name="Rectangle 12"/>
            <p:cNvSpPr/>
            <p:nvPr/>
          </p:nvSpPr>
          <p:spPr bwMode="auto">
            <a:xfrm>
              <a:off x="5562" y="306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150</a:t>
              </a:r>
              <a:endParaRPr/>
            </a:p>
          </p:txBody>
        </p:sp>
        <p:sp>
          <p:nvSpPr>
            <p:cNvPr id="13326" name="Rectangle 13"/>
            <p:cNvSpPr/>
            <p:nvPr/>
          </p:nvSpPr>
          <p:spPr bwMode="auto">
            <a:xfrm>
              <a:off x="4068" y="2124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180</a:t>
              </a:r>
              <a:endParaRPr/>
            </a:p>
          </p:txBody>
        </p:sp>
        <p:sp>
          <p:nvSpPr>
            <p:cNvPr id="13327" name="Rectangle 14"/>
            <p:cNvSpPr/>
            <p:nvPr/>
          </p:nvSpPr>
          <p:spPr bwMode="auto">
            <a:xfrm>
              <a:off x="3892" y="162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200</a:t>
              </a:r>
              <a:endParaRPr/>
            </a:p>
          </p:txBody>
        </p:sp>
        <p:sp>
          <p:nvSpPr>
            <p:cNvPr id="13328" name="Line 15"/>
            <p:cNvSpPr/>
            <p:nvPr/>
          </p:nvSpPr>
          <p:spPr bwMode="auto">
            <a:xfrm flipH="1">
              <a:off x="2021" y="2340"/>
              <a:ext cx="353" cy="126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29" name="Line 16"/>
            <p:cNvSpPr/>
            <p:nvPr/>
          </p:nvSpPr>
          <p:spPr bwMode="auto">
            <a:xfrm flipH="1" flipV="1">
              <a:off x="2469" y="2304"/>
              <a:ext cx="3538" cy="165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0" name="Line 17"/>
            <p:cNvSpPr/>
            <p:nvPr/>
          </p:nvSpPr>
          <p:spPr bwMode="auto">
            <a:xfrm>
              <a:off x="2480" y="2208"/>
              <a:ext cx="2470" cy="36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1" name="Line 18"/>
            <p:cNvSpPr/>
            <p:nvPr/>
          </p:nvSpPr>
          <p:spPr bwMode="auto">
            <a:xfrm flipV="1">
              <a:off x="2480" y="1680"/>
              <a:ext cx="2823" cy="5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32" name="Oval 19"/>
            <p:cNvSpPr/>
            <p:nvPr/>
          </p:nvSpPr>
          <p:spPr bwMode="auto">
            <a:xfrm>
              <a:off x="3786" y="8928"/>
              <a:ext cx="353" cy="36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33" name="Rectangle 20"/>
            <p:cNvSpPr/>
            <p:nvPr/>
          </p:nvSpPr>
          <p:spPr bwMode="auto">
            <a:xfrm>
              <a:off x="5220" y="6408"/>
              <a:ext cx="19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Addis Ababa</a:t>
              </a:r>
              <a:endParaRPr/>
            </a:p>
          </p:txBody>
        </p:sp>
        <p:sp>
          <p:nvSpPr>
            <p:cNvPr id="13334" name="Rectangle 21"/>
            <p:cNvSpPr/>
            <p:nvPr/>
          </p:nvSpPr>
          <p:spPr bwMode="auto">
            <a:xfrm>
              <a:off x="1260" y="1980"/>
              <a:ext cx="1224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lang="en-GB" sz="1400" b="1">
                  <a:latin typeface="Times New Roman"/>
                </a:rPr>
                <a:t>Gondar</a:t>
              </a:r>
              <a:endParaRPr/>
            </a:p>
          </p:txBody>
        </p:sp>
        <p:sp>
          <p:nvSpPr>
            <p:cNvPr id="13335" name="Oval 22"/>
            <p:cNvSpPr/>
            <p:nvPr/>
          </p:nvSpPr>
          <p:spPr bwMode="auto">
            <a:xfrm>
              <a:off x="4068" y="90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36" name="Rectangle 23"/>
            <p:cNvSpPr/>
            <p:nvPr/>
          </p:nvSpPr>
          <p:spPr bwMode="auto">
            <a:xfrm>
              <a:off x="4244" y="72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Aksum</a:t>
              </a:r>
              <a:endParaRPr/>
            </a:p>
          </p:txBody>
        </p:sp>
        <p:sp>
          <p:nvSpPr>
            <p:cNvPr id="13337" name="Oval 24"/>
            <p:cNvSpPr/>
            <p:nvPr/>
          </p:nvSpPr>
          <p:spPr bwMode="auto">
            <a:xfrm>
              <a:off x="5303" y="162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38" name="Rectangle 25"/>
            <p:cNvSpPr/>
            <p:nvPr/>
          </p:nvSpPr>
          <p:spPr bwMode="auto">
            <a:xfrm>
              <a:off x="5479" y="144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Mekele</a:t>
              </a:r>
              <a:endParaRPr/>
            </a:p>
          </p:txBody>
        </p:sp>
        <p:sp>
          <p:nvSpPr>
            <p:cNvPr id="13339" name="Oval 26"/>
            <p:cNvSpPr/>
            <p:nvPr/>
          </p:nvSpPr>
          <p:spPr bwMode="auto">
            <a:xfrm>
              <a:off x="4950" y="252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40" name="Rectangle 27"/>
            <p:cNvSpPr/>
            <p:nvPr/>
          </p:nvSpPr>
          <p:spPr bwMode="auto">
            <a:xfrm>
              <a:off x="5222" y="234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Lalibela</a:t>
              </a:r>
              <a:endParaRPr/>
            </a:p>
          </p:txBody>
        </p:sp>
        <p:sp>
          <p:nvSpPr>
            <p:cNvPr id="13341" name="Oval 28"/>
            <p:cNvSpPr/>
            <p:nvPr/>
          </p:nvSpPr>
          <p:spPr bwMode="auto">
            <a:xfrm>
              <a:off x="1951" y="360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42" name="Rectangle 29"/>
            <p:cNvSpPr/>
            <p:nvPr/>
          </p:nvSpPr>
          <p:spPr bwMode="auto">
            <a:xfrm>
              <a:off x="720" y="342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Bahr dar</a:t>
              </a:r>
              <a:endParaRPr/>
            </a:p>
          </p:txBody>
        </p:sp>
        <p:sp>
          <p:nvSpPr>
            <p:cNvPr id="13343" name="Oval 30"/>
            <p:cNvSpPr/>
            <p:nvPr/>
          </p:nvSpPr>
          <p:spPr bwMode="auto">
            <a:xfrm>
              <a:off x="4597" y="6300"/>
              <a:ext cx="278" cy="36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44" name="Oval 31"/>
            <p:cNvSpPr/>
            <p:nvPr/>
          </p:nvSpPr>
          <p:spPr bwMode="auto">
            <a:xfrm>
              <a:off x="540" y="774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45" name="Rectangle 32"/>
            <p:cNvSpPr/>
            <p:nvPr/>
          </p:nvSpPr>
          <p:spPr bwMode="auto">
            <a:xfrm>
              <a:off x="720" y="774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Gambela</a:t>
              </a:r>
              <a:endParaRPr/>
            </a:p>
          </p:txBody>
        </p:sp>
        <p:sp>
          <p:nvSpPr>
            <p:cNvPr id="13346" name="Oval 33"/>
            <p:cNvSpPr/>
            <p:nvPr/>
          </p:nvSpPr>
          <p:spPr bwMode="auto">
            <a:xfrm>
              <a:off x="7920" y="522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47" name="Rectangle 34"/>
            <p:cNvSpPr/>
            <p:nvPr/>
          </p:nvSpPr>
          <p:spPr bwMode="auto">
            <a:xfrm>
              <a:off x="7200" y="4860"/>
              <a:ext cx="144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Dire Dawa</a:t>
              </a:r>
              <a:endParaRPr/>
            </a:p>
          </p:txBody>
        </p:sp>
        <p:sp>
          <p:nvSpPr>
            <p:cNvPr id="13348" name="Oval 35"/>
            <p:cNvSpPr/>
            <p:nvPr/>
          </p:nvSpPr>
          <p:spPr bwMode="auto">
            <a:xfrm rot="-27440">
              <a:off x="1586" y="6388"/>
              <a:ext cx="177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49" name="Oval 36"/>
            <p:cNvSpPr/>
            <p:nvPr/>
          </p:nvSpPr>
          <p:spPr bwMode="auto">
            <a:xfrm>
              <a:off x="3010" y="6984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50" name="Rectangle 37"/>
            <p:cNvSpPr/>
            <p:nvPr/>
          </p:nvSpPr>
          <p:spPr bwMode="auto">
            <a:xfrm>
              <a:off x="3240" y="702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Adama</a:t>
              </a:r>
              <a:endParaRPr/>
            </a:p>
          </p:txBody>
        </p:sp>
        <p:sp>
          <p:nvSpPr>
            <p:cNvPr id="13351" name="Oval 38"/>
            <p:cNvSpPr/>
            <p:nvPr/>
          </p:nvSpPr>
          <p:spPr bwMode="auto">
            <a:xfrm>
              <a:off x="3892" y="900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52" name="Rectangle 39"/>
            <p:cNvSpPr/>
            <p:nvPr/>
          </p:nvSpPr>
          <p:spPr bwMode="auto">
            <a:xfrm>
              <a:off x="4244" y="9000"/>
              <a:ext cx="1941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Awasa</a:t>
              </a:r>
              <a:endParaRPr sz="1000" b="1">
                <a:latin typeface="Times New Roman"/>
              </a:endParaRPr>
            </a:p>
          </p:txBody>
        </p:sp>
        <p:sp>
          <p:nvSpPr>
            <p:cNvPr id="13353" name="Oval 40"/>
            <p:cNvSpPr/>
            <p:nvPr/>
          </p:nvSpPr>
          <p:spPr bwMode="auto">
            <a:xfrm>
              <a:off x="6008" y="3960"/>
              <a:ext cx="177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54" name="Rectangle 41"/>
            <p:cNvSpPr/>
            <p:nvPr/>
          </p:nvSpPr>
          <p:spPr bwMode="auto">
            <a:xfrm>
              <a:off x="6185" y="378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Dessie</a:t>
              </a:r>
              <a:endParaRPr/>
            </a:p>
          </p:txBody>
        </p:sp>
        <p:sp>
          <p:nvSpPr>
            <p:cNvPr id="13355" name="Oval 42"/>
            <p:cNvSpPr/>
            <p:nvPr/>
          </p:nvSpPr>
          <p:spPr bwMode="auto">
            <a:xfrm>
              <a:off x="6360" y="792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56" name="Rectangle 43"/>
            <p:cNvSpPr/>
            <p:nvPr/>
          </p:nvSpPr>
          <p:spPr bwMode="auto">
            <a:xfrm>
              <a:off x="6660" y="7740"/>
              <a:ext cx="1235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Nekemt</a:t>
              </a:r>
              <a:endParaRPr/>
            </a:p>
          </p:txBody>
        </p:sp>
        <p:sp>
          <p:nvSpPr>
            <p:cNvPr id="13357" name="Line 44"/>
            <p:cNvSpPr/>
            <p:nvPr/>
          </p:nvSpPr>
          <p:spPr bwMode="auto">
            <a:xfrm flipV="1">
              <a:off x="4774" y="4140"/>
              <a:ext cx="1234" cy="23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8" name="Line 45"/>
            <p:cNvSpPr/>
            <p:nvPr/>
          </p:nvSpPr>
          <p:spPr bwMode="auto">
            <a:xfrm>
              <a:off x="5126" y="2700"/>
              <a:ext cx="1059" cy="14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59" name="Line 46"/>
            <p:cNvSpPr/>
            <p:nvPr/>
          </p:nvSpPr>
          <p:spPr bwMode="auto">
            <a:xfrm flipH="1">
              <a:off x="4774" y="5400"/>
              <a:ext cx="3175" cy="108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0" name="Line 47"/>
            <p:cNvSpPr/>
            <p:nvPr/>
          </p:nvSpPr>
          <p:spPr bwMode="auto">
            <a:xfrm flipH="1" flipV="1">
              <a:off x="3361" y="5040"/>
              <a:ext cx="1412" cy="14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1" name="Line 48"/>
            <p:cNvSpPr/>
            <p:nvPr/>
          </p:nvSpPr>
          <p:spPr bwMode="auto">
            <a:xfrm flipH="1">
              <a:off x="3186" y="6480"/>
              <a:ext cx="1587" cy="5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2" name="Line 49"/>
            <p:cNvSpPr/>
            <p:nvPr/>
          </p:nvSpPr>
          <p:spPr bwMode="auto">
            <a:xfrm>
              <a:off x="4597" y="6480"/>
              <a:ext cx="1764" cy="14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3" name="Line 50"/>
            <p:cNvSpPr/>
            <p:nvPr/>
          </p:nvSpPr>
          <p:spPr bwMode="auto">
            <a:xfrm>
              <a:off x="3045" y="7020"/>
              <a:ext cx="882" cy="198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4" name="Line 51"/>
            <p:cNvSpPr/>
            <p:nvPr/>
          </p:nvSpPr>
          <p:spPr bwMode="auto">
            <a:xfrm flipH="1">
              <a:off x="1775" y="6480"/>
              <a:ext cx="2822" cy="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5" name="Line 52"/>
            <p:cNvSpPr/>
            <p:nvPr/>
          </p:nvSpPr>
          <p:spPr bwMode="auto">
            <a:xfrm>
              <a:off x="1980" y="3600"/>
              <a:ext cx="1206" cy="126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6" name="Line 53"/>
            <p:cNvSpPr/>
            <p:nvPr/>
          </p:nvSpPr>
          <p:spPr bwMode="auto">
            <a:xfrm flipH="1">
              <a:off x="5021" y="1668"/>
              <a:ext cx="352" cy="90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7" name="Line 54"/>
            <p:cNvSpPr/>
            <p:nvPr/>
          </p:nvSpPr>
          <p:spPr bwMode="auto">
            <a:xfrm>
              <a:off x="4244" y="1080"/>
              <a:ext cx="1235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8" name="Line 55"/>
            <p:cNvSpPr/>
            <p:nvPr/>
          </p:nvSpPr>
          <p:spPr bwMode="auto">
            <a:xfrm flipH="1">
              <a:off x="716" y="7020"/>
              <a:ext cx="2470" cy="72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69" name="Line 56"/>
            <p:cNvSpPr/>
            <p:nvPr/>
          </p:nvSpPr>
          <p:spPr bwMode="auto">
            <a:xfrm flipH="1">
              <a:off x="4068" y="6660"/>
              <a:ext cx="706" cy="2340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70" name="Oval 57"/>
            <p:cNvSpPr/>
            <p:nvPr/>
          </p:nvSpPr>
          <p:spPr bwMode="auto">
            <a:xfrm>
              <a:off x="2233" y="2052"/>
              <a:ext cx="353" cy="36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71" name="Oval 58"/>
            <p:cNvSpPr/>
            <p:nvPr/>
          </p:nvSpPr>
          <p:spPr bwMode="auto">
            <a:xfrm rot="1024216">
              <a:off x="2281" y="2116"/>
              <a:ext cx="266" cy="223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  <p:sp>
          <p:nvSpPr>
            <p:cNvPr id="13372" name="Rectangle 59"/>
            <p:cNvSpPr/>
            <p:nvPr/>
          </p:nvSpPr>
          <p:spPr bwMode="auto">
            <a:xfrm>
              <a:off x="4950" y="108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100</a:t>
              </a:r>
              <a:endParaRPr/>
            </a:p>
          </p:txBody>
        </p:sp>
        <p:sp>
          <p:nvSpPr>
            <p:cNvPr id="13373" name="Rectangle 60"/>
            <p:cNvSpPr/>
            <p:nvPr/>
          </p:nvSpPr>
          <p:spPr bwMode="auto">
            <a:xfrm>
              <a:off x="5303" y="198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80</a:t>
              </a:r>
              <a:endParaRPr/>
            </a:p>
          </p:txBody>
        </p:sp>
        <p:sp>
          <p:nvSpPr>
            <p:cNvPr id="13374" name="Rectangle 61"/>
            <p:cNvSpPr/>
            <p:nvPr/>
          </p:nvSpPr>
          <p:spPr bwMode="auto">
            <a:xfrm>
              <a:off x="2304" y="288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110</a:t>
              </a:r>
              <a:endParaRPr/>
            </a:p>
          </p:txBody>
        </p:sp>
        <p:sp>
          <p:nvSpPr>
            <p:cNvPr id="13375" name="Rectangle 62"/>
            <p:cNvSpPr/>
            <p:nvPr/>
          </p:nvSpPr>
          <p:spPr bwMode="auto">
            <a:xfrm>
              <a:off x="4068" y="540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230</a:t>
              </a:r>
              <a:endParaRPr/>
            </a:p>
          </p:txBody>
        </p:sp>
        <p:sp>
          <p:nvSpPr>
            <p:cNvPr id="13376" name="Rectangle 63"/>
            <p:cNvSpPr/>
            <p:nvPr/>
          </p:nvSpPr>
          <p:spPr bwMode="auto">
            <a:xfrm>
              <a:off x="5656" y="504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330</a:t>
              </a:r>
              <a:endParaRPr/>
            </a:p>
          </p:txBody>
        </p:sp>
        <p:sp>
          <p:nvSpPr>
            <p:cNvPr id="13377" name="Rectangle 64"/>
            <p:cNvSpPr/>
            <p:nvPr/>
          </p:nvSpPr>
          <p:spPr bwMode="auto">
            <a:xfrm>
              <a:off x="6538" y="594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400</a:t>
              </a:r>
              <a:endParaRPr/>
            </a:p>
          </p:txBody>
        </p:sp>
        <p:sp>
          <p:nvSpPr>
            <p:cNvPr id="13378" name="Rectangle 65"/>
            <p:cNvSpPr/>
            <p:nvPr/>
          </p:nvSpPr>
          <p:spPr bwMode="auto">
            <a:xfrm>
              <a:off x="3538" y="7740"/>
              <a:ext cx="529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200">
                  <a:latin typeface="Times New Roman"/>
                </a:rPr>
                <a:t>230</a:t>
              </a:r>
              <a:endParaRPr/>
            </a:p>
          </p:txBody>
        </p:sp>
        <p:sp>
          <p:nvSpPr>
            <p:cNvPr id="13379" name="Rectangle 66"/>
            <p:cNvSpPr/>
            <p:nvPr/>
          </p:nvSpPr>
          <p:spPr bwMode="auto">
            <a:xfrm>
              <a:off x="1440" y="4860"/>
              <a:ext cx="1800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>
                <a:defRPr/>
              </a:pPr>
              <a:r>
                <a:rPr sz="1400" b="1">
                  <a:latin typeface="Times New Roman"/>
                </a:rPr>
                <a:t>Debre markos</a:t>
              </a:r>
              <a:endParaRPr/>
            </a:p>
          </p:txBody>
        </p:sp>
        <p:sp>
          <p:nvSpPr>
            <p:cNvPr id="13380" name="Oval 67"/>
            <p:cNvSpPr/>
            <p:nvPr/>
          </p:nvSpPr>
          <p:spPr bwMode="auto">
            <a:xfrm>
              <a:off x="3186" y="4860"/>
              <a:ext cx="176" cy="180"/>
            </a:xfrm>
            <a:prstGeom prst="ellips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/>
          </p:cNvSpPr>
          <p:nvPr>
            <p:ph idx="1"/>
          </p:nvPr>
        </p:nvSpPr>
        <p:spPr bwMode="auto">
          <a:xfrm>
            <a:off x="417195" y="1062355"/>
            <a:ext cx="6985000" cy="2061845"/>
          </a:xfrm>
        </p:spPr>
        <p:txBody>
          <a:bodyPr vert="horz" wrap="square" lIns="91440" tIns="45720" rIns="91440" bIns="45720" anchor="t" anchorCtr="0"/>
          <a:lstStyle/>
          <a:p>
            <a:pPr algn="just">
              <a:defRPr/>
            </a:pPr>
            <a:r>
              <a:rPr lang="en-US" sz="2400" b="0">
                <a:latin typeface="Times New Roman"/>
              </a:rPr>
              <a:t>Given the following tree structure, show the content of the open list and closed list generated by A* best first search algorithm</a:t>
            </a:r>
            <a:r>
              <a:rPr lang="en-GB" sz="2400" b="0">
                <a:latin typeface="Times New Roman"/>
              </a:rPr>
              <a:t>.</a:t>
            </a:r>
            <a:endParaRPr lang="en-US" sz="2400" b="0">
              <a:latin typeface="Times New Roman"/>
            </a:endParaRPr>
          </a:p>
          <a:p>
            <a:pPr algn="just">
              <a:defRPr/>
            </a:pPr>
            <a:endParaRPr lang="en-US" sz="2400" b="0">
              <a:latin typeface="Times New Roman"/>
            </a:endParaRPr>
          </a:p>
        </p:txBody>
      </p:sp>
      <p:sp>
        <p:nvSpPr>
          <p:cNvPr id="318467" name="Rectangle 3"/>
          <p:cNvSpPr>
            <a:spLocks noChangeArrowheads="1" noGrp="1"/>
          </p:cNvSpPr>
          <p:nvPr>
            <p:ph type="title"/>
          </p:nvPr>
        </p:nvSpPr>
        <p:spPr bwMode="auto">
          <a:xfrm>
            <a:off x="828675" y="457200"/>
            <a:ext cx="6205220" cy="381000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i="0" u="none" strike="noStrike" cap="none" spc="0">
                <a:ln>
                  <a:noFill/>
                </a:ln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Example Two</a:t>
            </a:r>
            <a:endParaRPr/>
          </a:p>
        </p:txBody>
      </p:sp>
      <p:sp>
        <p:nvSpPr>
          <p:cNvPr id="29701" name="Text Box 30"/>
          <p:cNvSpPr txBox="1"/>
          <p:nvPr/>
        </p:nvSpPr>
        <p:spPr bwMode="auto">
          <a:xfrm>
            <a:off x="7550150" y="1062355"/>
            <a:ext cx="3352800" cy="50609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 b="1">
                <a:solidFill>
                  <a:srgbClr val="FF0000"/>
                </a:solidFill>
                <a:latin typeface="Times New Roman"/>
              </a:rPr>
              <a:t>Heuristic 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R     </a:t>
            </a:r>
            <a:r>
              <a:rPr lang="en-US" sz="1800">
                <a:latin typeface="Times New Roman"/>
              </a:rPr>
              <a:t>    G  -------------- 100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A     </a:t>
            </a:r>
            <a:r>
              <a:rPr lang="en-US" sz="1800">
                <a:latin typeface="Times New Roman"/>
              </a:rPr>
              <a:t>    G  -------------- 60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B     </a:t>
            </a:r>
            <a:r>
              <a:rPr lang="en-US" sz="1800">
                <a:latin typeface="Times New Roman"/>
              </a:rPr>
              <a:t>    G  -------------- 80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C     </a:t>
            </a:r>
            <a:r>
              <a:rPr lang="en-US" sz="1800">
                <a:latin typeface="Times New Roman"/>
              </a:rPr>
              <a:t>    G  -------------- 70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D     </a:t>
            </a:r>
            <a:r>
              <a:rPr lang="en-US" sz="1800">
                <a:latin typeface="Times New Roman"/>
              </a:rPr>
              <a:t>    G  -------------- 65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E     </a:t>
            </a:r>
            <a:r>
              <a:rPr lang="en-US" sz="1800">
                <a:latin typeface="Times New Roman"/>
              </a:rPr>
              <a:t>    G  -------------- 40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F     </a:t>
            </a:r>
            <a:r>
              <a:rPr lang="en-US" sz="1800">
                <a:latin typeface="Times New Roman"/>
              </a:rPr>
              <a:t>    G  -------------- 45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H     </a:t>
            </a:r>
            <a:r>
              <a:rPr lang="en-US" sz="1800">
                <a:latin typeface="Times New Roman"/>
              </a:rPr>
              <a:t>    G  ---------------10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I     </a:t>
            </a:r>
            <a:r>
              <a:rPr lang="en-US" sz="1800">
                <a:latin typeface="Times New Roman"/>
              </a:rPr>
              <a:t>    G  ---------------- 20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J     </a:t>
            </a:r>
            <a:r>
              <a:rPr lang="en-US" sz="1800">
                <a:latin typeface="Times New Roman"/>
              </a:rPr>
              <a:t>    G  ---------------- 8</a:t>
            </a:r>
            <a:endParaRPr/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800">
                <a:latin typeface="Times New Roman"/>
              </a:rPr>
              <a:t>G</a:t>
            </a:r>
            <a:r>
              <a:rPr lang="en-US" sz="1800" baseline="-25000">
                <a:latin typeface="Times New Roman"/>
              </a:rPr>
              <a:t>1</a:t>
            </a:r>
            <a:r>
              <a:rPr lang="en-US" sz="1800">
                <a:latin typeface="Times New Roman"/>
              </a:rPr>
              <a:t>,G</a:t>
            </a:r>
            <a:r>
              <a:rPr lang="en-US" sz="1800" baseline="-25000">
                <a:latin typeface="Times New Roman"/>
              </a:rPr>
              <a:t>2</a:t>
            </a:r>
            <a:r>
              <a:rPr lang="en-US" sz="1800">
                <a:latin typeface="Times New Roman"/>
              </a:rPr>
              <a:t>,G</a:t>
            </a:r>
            <a:r>
              <a:rPr lang="en-US" sz="1800" baseline="-25000">
                <a:latin typeface="Times New Roman"/>
              </a:rPr>
              <a:t>3</a:t>
            </a:r>
            <a:r>
              <a:rPr lang="en-US" sz="1800">
                <a:latin typeface="Times New Roman"/>
              </a:rPr>
              <a:t> </a:t>
            </a:r>
            <a:r>
              <a:rPr lang="en-US" sz="1800">
                <a:latin typeface="Times New Roman"/>
              </a:rPr>
              <a:t> G ------------ 0</a:t>
            </a:r>
            <a:endParaRPr/>
          </a:p>
        </p:txBody>
      </p:sp>
      <p:grpSp>
        <p:nvGrpSpPr>
          <p:cNvPr id="29702" name="Group 69"/>
          <p:cNvGrpSpPr/>
          <p:nvPr/>
        </p:nvGrpSpPr>
        <p:grpSpPr bwMode="auto">
          <a:xfrm>
            <a:off x="1786254" y="2631440"/>
            <a:ext cx="3581400" cy="2743200"/>
            <a:chOff x="816" y="2160"/>
            <a:chExt cx="2256" cy="1728"/>
          </a:xfrm>
        </p:grpSpPr>
        <p:sp>
          <p:nvSpPr>
            <p:cNvPr id="29703" name="Oval 32"/>
            <p:cNvSpPr/>
            <p:nvPr/>
          </p:nvSpPr>
          <p:spPr bwMode="auto">
            <a:xfrm>
              <a:off x="1753" y="2160"/>
              <a:ext cx="286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R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04" name="Oval 33"/>
            <p:cNvSpPr/>
            <p:nvPr/>
          </p:nvSpPr>
          <p:spPr bwMode="auto">
            <a:xfrm>
              <a:off x="1781" y="2611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B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05" name="Oval 34"/>
            <p:cNvSpPr/>
            <p:nvPr/>
          </p:nvSpPr>
          <p:spPr bwMode="auto">
            <a:xfrm>
              <a:off x="1064" y="2611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A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06" name="Oval 35"/>
            <p:cNvSpPr/>
            <p:nvPr/>
          </p:nvSpPr>
          <p:spPr bwMode="auto">
            <a:xfrm>
              <a:off x="2527" y="2611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C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07" name="Oval 36"/>
            <p:cNvSpPr/>
            <p:nvPr/>
          </p:nvSpPr>
          <p:spPr bwMode="auto">
            <a:xfrm>
              <a:off x="1609" y="3137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F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08" name="Oval 37"/>
            <p:cNvSpPr/>
            <p:nvPr/>
          </p:nvSpPr>
          <p:spPr bwMode="auto">
            <a:xfrm>
              <a:off x="1953" y="3137"/>
              <a:ext cx="287" cy="225"/>
            </a:xfrm>
            <a:prstGeom prst="ellipse">
              <a:avLst/>
            </a:prstGeom>
            <a:solidFill>
              <a:srgbClr val="003300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FF0000"/>
                  </a:solidFill>
                  <a:latin typeface="Times New Roman"/>
                  <a:ea typeface="굴림"/>
                </a:rPr>
                <a:t>G1</a:t>
              </a:r>
              <a:endParaRPr lang="en-US" sz="1800" b="1">
                <a:solidFill>
                  <a:srgbClr val="FF0000"/>
                </a:solidFill>
                <a:latin typeface="Times New Roman"/>
              </a:endParaRPr>
            </a:p>
          </p:txBody>
        </p:sp>
        <p:sp>
          <p:nvSpPr>
            <p:cNvPr id="29709" name="Oval 38"/>
            <p:cNvSpPr/>
            <p:nvPr/>
          </p:nvSpPr>
          <p:spPr bwMode="auto">
            <a:xfrm>
              <a:off x="1265" y="3137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E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10" name="Oval 39"/>
            <p:cNvSpPr/>
            <p:nvPr/>
          </p:nvSpPr>
          <p:spPr bwMode="auto">
            <a:xfrm>
              <a:off x="863" y="3137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D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11" name="Oval 40"/>
            <p:cNvSpPr/>
            <p:nvPr/>
          </p:nvSpPr>
          <p:spPr bwMode="auto">
            <a:xfrm>
              <a:off x="2326" y="3137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H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12" name="Oval 41"/>
            <p:cNvSpPr/>
            <p:nvPr/>
          </p:nvSpPr>
          <p:spPr bwMode="auto">
            <a:xfrm>
              <a:off x="2785" y="3137"/>
              <a:ext cx="287" cy="225"/>
            </a:xfrm>
            <a:prstGeom prst="ellipse">
              <a:avLst/>
            </a:prstGeom>
            <a:solidFill>
              <a:srgbClr val="003300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FF0000"/>
                  </a:solidFill>
                  <a:latin typeface="Times New Roman"/>
                  <a:ea typeface="굴림"/>
                </a:rPr>
                <a:t>G2</a:t>
              </a:r>
              <a:endParaRPr lang="en-US" sz="1800" b="1">
                <a:solidFill>
                  <a:srgbClr val="FF0000"/>
                </a:solidFill>
                <a:latin typeface="Times New Roman"/>
              </a:endParaRPr>
            </a:p>
          </p:txBody>
        </p:sp>
        <p:sp>
          <p:nvSpPr>
            <p:cNvPr id="29713" name="Oval 42"/>
            <p:cNvSpPr/>
            <p:nvPr/>
          </p:nvSpPr>
          <p:spPr bwMode="auto">
            <a:xfrm>
              <a:off x="1322" y="3662"/>
              <a:ext cx="287" cy="225"/>
            </a:xfrm>
            <a:prstGeom prst="ellipse">
              <a:avLst/>
            </a:prstGeom>
            <a:solidFill>
              <a:srgbClr val="003300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400" b="1">
                  <a:solidFill>
                    <a:srgbClr val="FF0000"/>
                  </a:solidFill>
                  <a:latin typeface="Times New Roman"/>
                  <a:ea typeface="굴림"/>
                </a:rPr>
                <a:t>G3</a:t>
              </a:r>
              <a:endParaRPr lang="en-US" sz="1800" b="1">
                <a:solidFill>
                  <a:srgbClr val="FF0000"/>
                </a:solidFill>
                <a:latin typeface="Times New Roman"/>
              </a:endParaRPr>
            </a:p>
          </p:txBody>
        </p:sp>
        <p:sp>
          <p:nvSpPr>
            <p:cNvPr id="29714" name="Oval 43"/>
            <p:cNvSpPr/>
            <p:nvPr/>
          </p:nvSpPr>
          <p:spPr bwMode="auto">
            <a:xfrm>
              <a:off x="1724" y="3662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J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15" name="Oval 44"/>
            <p:cNvSpPr/>
            <p:nvPr/>
          </p:nvSpPr>
          <p:spPr bwMode="auto">
            <a:xfrm>
              <a:off x="863" y="3662"/>
              <a:ext cx="287" cy="225"/>
            </a:xfrm>
            <a:prstGeom prst="ellipse">
              <a:avLst/>
            </a:prstGeom>
            <a:solidFill>
              <a:srgbClr val="FFFFFF"/>
            </a:solidFill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ts val="0"/>
                </a:spcBef>
                <a:buNone/>
                <a:defRPr/>
              </a:pPr>
              <a:r>
                <a:rPr lang="en-US" sz="1600" b="1">
                  <a:latin typeface="Times New Roman"/>
                  <a:ea typeface="굴림"/>
                </a:rPr>
                <a:t>I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16" name="Line 45"/>
            <p:cNvSpPr/>
            <p:nvPr/>
          </p:nvSpPr>
          <p:spPr bwMode="auto">
            <a:xfrm flipH="1">
              <a:off x="1322" y="2385"/>
              <a:ext cx="574" cy="22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7" name="Line 46"/>
            <p:cNvSpPr/>
            <p:nvPr/>
          </p:nvSpPr>
          <p:spPr bwMode="auto">
            <a:xfrm>
              <a:off x="1896" y="2385"/>
              <a:ext cx="688" cy="22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8" name="Line 47"/>
            <p:cNvSpPr/>
            <p:nvPr/>
          </p:nvSpPr>
          <p:spPr bwMode="auto">
            <a:xfrm>
              <a:off x="1896" y="2836"/>
              <a:ext cx="172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9" name="Line 48"/>
            <p:cNvSpPr/>
            <p:nvPr/>
          </p:nvSpPr>
          <p:spPr bwMode="auto">
            <a:xfrm>
              <a:off x="2670" y="2836"/>
              <a:ext cx="230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0" name="Line 49"/>
            <p:cNvSpPr/>
            <p:nvPr/>
          </p:nvSpPr>
          <p:spPr bwMode="auto">
            <a:xfrm flipH="1">
              <a:off x="1896" y="2385"/>
              <a:ext cx="0" cy="226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1" name="Line 50"/>
            <p:cNvSpPr/>
            <p:nvPr/>
          </p:nvSpPr>
          <p:spPr bwMode="auto">
            <a:xfrm flipH="1">
              <a:off x="1007" y="2836"/>
              <a:ext cx="172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2" name="Line 51"/>
            <p:cNvSpPr/>
            <p:nvPr/>
          </p:nvSpPr>
          <p:spPr bwMode="auto">
            <a:xfrm>
              <a:off x="1208" y="2836"/>
              <a:ext cx="172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3" name="Line 52"/>
            <p:cNvSpPr/>
            <p:nvPr/>
          </p:nvSpPr>
          <p:spPr bwMode="auto">
            <a:xfrm flipH="1">
              <a:off x="1781" y="2836"/>
              <a:ext cx="115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4" name="Line 53"/>
            <p:cNvSpPr/>
            <p:nvPr/>
          </p:nvSpPr>
          <p:spPr bwMode="auto">
            <a:xfrm flipH="1">
              <a:off x="2470" y="2836"/>
              <a:ext cx="200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5" name="Line 54"/>
            <p:cNvSpPr/>
            <p:nvPr/>
          </p:nvSpPr>
          <p:spPr bwMode="auto">
            <a:xfrm flipH="1">
              <a:off x="1007" y="3361"/>
              <a:ext cx="0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6" name="Line 55"/>
            <p:cNvSpPr/>
            <p:nvPr/>
          </p:nvSpPr>
          <p:spPr bwMode="auto">
            <a:xfrm>
              <a:off x="1724" y="3361"/>
              <a:ext cx="143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7" name="Line 56"/>
            <p:cNvSpPr/>
            <p:nvPr/>
          </p:nvSpPr>
          <p:spPr bwMode="auto">
            <a:xfrm flipH="1">
              <a:off x="1466" y="3361"/>
              <a:ext cx="258" cy="301"/>
            </a:xfrm>
            <a:prstGeom prst="line">
              <a:avLst/>
            </a:prstGeom>
            <a:grpFill/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8" name="Rectangle 57"/>
            <p:cNvSpPr/>
            <p:nvPr/>
          </p:nvSpPr>
          <p:spPr bwMode="auto">
            <a:xfrm>
              <a:off x="1466" y="2385"/>
              <a:ext cx="194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35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29" name="Rectangle 58"/>
            <p:cNvSpPr/>
            <p:nvPr/>
          </p:nvSpPr>
          <p:spPr bwMode="auto">
            <a:xfrm>
              <a:off x="892" y="2836"/>
              <a:ext cx="23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2000" b="1">
                  <a:latin typeface="Times New Roman"/>
                  <a:ea typeface="굴림"/>
                </a:rPr>
                <a:t>25</a:t>
              </a:r>
              <a:endParaRPr lang="en-US" sz="2000" b="1">
                <a:latin typeface="Times New Roman"/>
              </a:endParaRPr>
            </a:p>
          </p:txBody>
        </p:sp>
        <p:sp>
          <p:nvSpPr>
            <p:cNvPr id="29730" name="Rectangle 59"/>
            <p:cNvSpPr/>
            <p:nvPr/>
          </p:nvSpPr>
          <p:spPr bwMode="auto">
            <a:xfrm>
              <a:off x="816" y="3408"/>
              <a:ext cx="229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15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1" name="Rectangle 60"/>
            <p:cNvSpPr/>
            <p:nvPr/>
          </p:nvSpPr>
          <p:spPr bwMode="auto">
            <a:xfrm>
              <a:off x="1920" y="2448"/>
              <a:ext cx="229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40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2" name="Rectangle 61"/>
            <p:cNvSpPr/>
            <p:nvPr/>
          </p:nvSpPr>
          <p:spPr bwMode="auto">
            <a:xfrm>
              <a:off x="1294" y="2836"/>
              <a:ext cx="229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10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3" name="Rectangle 62"/>
            <p:cNvSpPr/>
            <p:nvPr/>
          </p:nvSpPr>
          <p:spPr bwMode="auto">
            <a:xfrm>
              <a:off x="1638" y="2911"/>
              <a:ext cx="229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18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4" name="Rectangle 63"/>
            <p:cNvSpPr/>
            <p:nvPr/>
          </p:nvSpPr>
          <p:spPr bwMode="auto">
            <a:xfrm>
              <a:off x="1982" y="2836"/>
              <a:ext cx="23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62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5" name="Rectangle 64"/>
            <p:cNvSpPr/>
            <p:nvPr/>
          </p:nvSpPr>
          <p:spPr bwMode="auto">
            <a:xfrm>
              <a:off x="1408" y="3437"/>
              <a:ext cx="230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20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6" name="Rectangle 65"/>
            <p:cNvSpPr/>
            <p:nvPr/>
          </p:nvSpPr>
          <p:spPr bwMode="auto">
            <a:xfrm>
              <a:off x="1839" y="3437"/>
              <a:ext cx="229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5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7" name="Rectangle 66"/>
            <p:cNvSpPr/>
            <p:nvPr/>
          </p:nvSpPr>
          <p:spPr bwMode="auto">
            <a:xfrm>
              <a:off x="2183" y="2310"/>
              <a:ext cx="229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70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8" name="Rectangle 67"/>
            <p:cNvSpPr/>
            <p:nvPr/>
          </p:nvSpPr>
          <p:spPr bwMode="auto">
            <a:xfrm>
              <a:off x="2355" y="2911"/>
              <a:ext cx="229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21</a:t>
              </a:r>
              <a:endParaRPr lang="en-US" sz="1800" b="1">
                <a:latin typeface="Times New Roman"/>
              </a:endParaRPr>
            </a:p>
          </p:txBody>
        </p:sp>
        <p:sp>
          <p:nvSpPr>
            <p:cNvPr id="29739" name="Rectangle 68"/>
            <p:cNvSpPr/>
            <p:nvPr/>
          </p:nvSpPr>
          <p:spPr bwMode="auto">
            <a:xfrm>
              <a:off x="2814" y="2836"/>
              <a:ext cx="229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 b="1">
                  <a:latin typeface="Times New Roman"/>
                  <a:ea typeface="굴림"/>
                </a:rPr>
                <a:t>45</a:t>
              </a:r>
              <a:endParaRPr lang="en-US" sz="1800" b="1">
                <a:latin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2209800" y="175260"/>
            <a:ext cx="7772400" cy="763905"/>
          </a:xfrm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b="1" i="0" u="none" strike="noStrike" cap="none" spc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latin typeface="Times New Roman"/>
                <a:ea typeface="+mj-ea"/>
                <a:cs typeface="Times New Roman"/>
              </a:rPr>
              <a:t>Admissible heuristics</a:t>
            </a:r>
            <a:endParaRPr/>
          </a:p>
        </p:txBody>
      </p:sp>
      <p:sp>
        <p:nvSpPr>
          <p:cNvPr id="145411" name="Rectangle 3"/>
          <p:cNvSpPr>
            <a:spLocks noChangeArrowheads="1" noGrp="1"/>
          </p:cNvSpPr>
          <p:nvPr>
            <p:ph type="body" idx="1"/>
          </p:nvPr>
        </p:nvSpPr>
        <p:spPr bwMode="auto">
          <a:xfrm>
            <a:off x="319405" y="1304290"/>
            <a:ext cx="11480165" cy="4044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5125" indent="-282575" algn="just">
              <a:lnSpc>
                <a:spcPct val="80000"/>
              </a:lnSpc>
              <a:buFont typeface="Wingdings 2"/>
              <a:buChar char=""/>
              <a:defRPr/>
            </a:pPr>
            <a:r>
              <a:rPr sz="2700" b="0">
                <a:latin typeface="Times New Roman"/>
              </a:rPr>
              <a:t>A heuristic </a:t>
            </a:r>
            <a:r>
              <a:rPr sz="2700" b="0" i="1">
                <a:latin typeface="Times New Roman"/>
              </a:rPr>
              <a:t>h(n)</a:t>
            </a:r>
            <a:r>
              <a:rPr sz="2700" b="0">
                <a:latin typeface="Times New Roman"/>
              </a:rPr>
              <a:t> is </a:t>
            </a:r>
            <a:r>
              <a:rPr sz="2700" b="0">
                <a:solidFill>
                  <a:srgbClr val="FF0000"/>
                </a:solidFill>
                <a:latin typeface="Times New Roman"/>
              </a:rPr>
              <a:t>admissible</a:t>
            </a:r>
            <a:r>
              <a:rPr sz="2700" b="0">
                <a:latin typeface="Times New Roman"/>
              </a:rPr>
              <a:t> if for every node </a:t>
            </a:r>
            <a:r>
              <a:rPr sz="2700" b="0" i="1">
                <a:latin typeface="Times New Roman"/>
              </a:rPr>
              <a:t>n</a:t>
            </a:r>
            <a:r>
              <a:rPr sz="2700" b="0">
                <a:latin typeface="Times New Roman"/>
              </a:rPr>
              <a:t>,</a:t>
            </a:r>
            <a:endParaRPr/>
          </a:p>
          <a:p>
            <a:pPr marL="365125" indent="-282575" algn="just">
              <a:lnSpc>
                <a:spcPct val="80000"/>
              </a:lnSpc>
              <a:buNone/>
              <a:defRPr/>
            </a:pPr>
            <a:r>
              <a:rPr sz="2700" b="0" i="1">
                <a:latin typeface="Times New Roman"/>
              </a:rPr>
              <a:t>	h(n) </a:t>
            </a:r>
            <a:r>
              <a:rPr sz="2700" b="0" i="1">
                <a:latin typeface="Times New Roman"/>
                <a:cs typeface="Arial"/>
              </a:rPr>
              <a:t>≤</a:t>
            </a:r>
            <a:r>
              <a:rPr sz="2700" b="0" i="1">
                <a:latin typeface="Times New Roman"/>
              </a:rPr>
              <a:t> h</a:t>
            </a:r>
            <a:r>
              <a:rPr sz="2700" b="0" i="1" baseline="30000">
                <a:latin typeface="Times New Roman"/>
              </a:rPr>
              <a:t>*</a:t>
            </a:r>
            <a:r>
              <a:rPr sz="2700" b="0" i="1">
                <a:latin typeface="Times New Roman"/>
              </a:rPr>
              <a:t>(n), </a:t>
            </a:r>
            <a:r>
              <a:rPr sz="2700" b="0">
                <a:latin typeface="Times New Roman"/>
              </a:rPr>
              <a:t>where </a:t>
            </a:r>
            <a:r>
              <a:rPr sz="2700" b="0" i="1">
                <a:latin typeface="Times New Roman"/>
              </a:rPr>
              <a:t>h</a:t>
            </a:r>
            <a:r>
              <a:rPr sz="2700" b="0" i="1" baseline="30000">
                <a:latin typeface="Times New Roman"/>
              </a:rPr>
              <a:t>*</a:t>
            </a:r>
            <a:r>
              <a:rPr sz="2700" b="0" i="1">
                <a:latin typeface="Times New Roman"/>
              </a:rPr>
              <a:t>(n)</a:t>
            </a:r>
            <a:r>
              <a:rPr sz="2700" b="0">
                <a:latin typeface="Times New Roman"/>
              </a:rPr>
              <a:t> is the </a:t>
            </a:r>
            <a:r>
              <a:rPr sz="2700" b="0">
                <a:solidFill>
                  <a:srgbClr val="FF0000"/>
                </a:solidFill>
                <a:latin typeface="Times New Roman"/>
              </a:rPr>
              <a:t>true </a:t>
            </a:r>
            <a:r>
              <a:rPr sz="2700" b="0">
                <a:latin typeface="Times New Roman"/>
              </a:rPr>
              <a:t>cost to reach the goal state from </a:t>
            </a:r>
            <a:r>
              <a:rPr sz="2700" b="0" i="1">
                <a:latin typeface="Times New Roman"/>
              </a:rPr>
              <a:t>n</a:t>
            </a:r>
            <a:r>
              <a:rPr sz="2700" b="0">
                <a:latin typeface="Times New Roman"/>
              </a:rPr>
              <a:t>.</a:t>
            </a:r>
            <a:endParaRPr/>
          </a:p>
          <a:p>
            <a:pPr marL="365125" indent="-282575" algn="just">
              <a:lnSpc>
                <a:spcPct val="80000"/>
              </a:lnSpc>
              <a:buFont typeface="Wingdings 2"/>
              <a:buChar char=""/>
              <a:defRPr/>
            </a:pPr>
            <a:r>
              <a:rPr sz="2700" b="0">
                <a:latin typeface="Times New Roman"/>
              </a:rPr>
              <a:t>An admissible heuristic </a:t>
            </a:r>
            <a:r>
              <a:rPr sz="2700" b="0">
                <a:solidFill>
                  <a:srgbClr val="FF0000"/>
                </a:solidFill>
                <a:latin typeface="Times New Roman"/>
              </a:rPr>
              <a:t>never overestimates</a:t>
            </a:r>
            <a:r>
              <a:rPr sz="2700" b="0">
                <a:latin typeface="Times New Roman"/>
              </a:rPr>
              <a:t> the cost to reach the goal, i.e., it is </a:t>
            </a:r>
            <a:r>
              <a:rPr sz="2700" b="0">
                <a:solidFill>
                  <a:srgbClr val="FF0000"/>
                </a:solidFill>
                <a:latin typeface="Times New Roman"/>
              </a:rPr>
              <a:t>optimistic</a:t>
            </a:r>
            <a:endParaRPr sz="2700" b="0">
              <a:latin typeface="Times New Roman"/>
            </a:endParaRPr>
          </a:p>
          <a:p>
            <a:pPr marL="365125" indent="-282575" algn="just">
              <a:lnSpc>
                <a:spcPct val="80000"/>
              </a:lnSpc>
              <a:buFont typeface="Wingdings 2"/>
              <a:buChar char=""/>
              <a:defRPr/>
            </a:pPr>
            <a:r>
              <a:rPr sz="2700" b="0">
                <a:latin typeface="Times New Roman"/>
              </a:rPr>
              <a:t>Example: </a:t>
            </a:r>
            <a:r>
              <a:rPr sz="2700" b="0" i="1">
                <a:latin typeface="Times New Roman"/>
              </a:rPr>
              <a:t>h</a:t>
            </a:r>
            <a:r>
              <a:rPr sz="2700" b="0" i="1" baseline="-25000">
                <a:latin typeface="Times New Roman"/>
              </a:rPr>
              <a:t>SLD</a:t>
            </a:r>
            <a:r>
              <a:rPr sz="2700" b="0" i="1">
                <a:latin typeface="Times New Roman"/>
              </a:rPr>
              <a:t>(n) </a:t>
            </a:r>
            <a:r>
              <a:rPr sz="2700" b="0">
                <a:latin typeface="Times New Roman"/>
              </a:rPr>
              <a:t>(never overestimates the actual road distance)</a:t>
            </a:r>
            <a:endParaRPr/>
          </a:p>
          <a:p>
            <a:pPr marL="365125" indent="-282575" algn="just">
              <a:lnSpc>
                <a:spcPct val="80000"/>
              </a:lnSpc>
              <a:buFont typeface="Wingdings 2"/>
              <a:buChar char=""/>
              <a:defRPr/>
            </a:pPr>
            <a:r>
              <a:rPr sz="2700" b="0">
                <a:solidFill>
                  <a:schemeClr val="accent2"/>
                </a:solidFill>
                <a:latin typeface="Times New Roman"/>
              </a:rPr>
              <a:t>Theorem</a:t>
            </a:r>
            <a:r>
              <a:rPr sz="2700" b="0">
                <a:latin typeface="Times New Roman"/>
              </a:rPr>
              <a:t>: </a:t>
            </a:r>
            <a:endParaRPr/>
          </a:p>
          <a:p>
            <a:pPr marL="82550" indent="457200" algn="just">
              <a:lnSpc>
                <a:spcPct val="80000"/>
              </a:lnSpc>
              <a:buFont typeface="Wingdings 2"/>
              <a:buNone/>
              <a:defRPr/>
            </a:pPr>
            <a:r>
              <a:rPr sz="2700" b="0">
                <a:latin typeface="Times New Roman"/>
              </a:rPr>
              <a:t>If </a:t>
            </a:r>
            <a:r>
              <a:rPr sz="2700" b="0" i="1">
                <a:latin typeface="Times New Roman"/>
              </a:rPr>
              <a:t>h(n) </a:t>
            </a:r>
            <a:r>
              <a:rPr sz="2700" b="0">
                <a:latin typeface="Times New Roman"/>
              </a:rPr>
              <a:t>is admissible, A</a:t>
            </a:r>
            <a:r>
              <a:rPr sz="2700" b="0" baseline="30000">
                <a:latin typeface="Times New Roman"/>
              </a:rPr>
              <a:t>*</a:t>
            </a:r>
            <a:r>
              <a:rPr sz="2700" b="0">
                <a:latin typeface="Times New Roman"/>
              </a:rPr>
              <a:t> using TREE-SEARCH is optimal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70" name="Text Box 1026"/>
          <p:cNvSpPr txBox="1"/>
          <p:nvPr/>
        </p:nvSpPr>
        <p:spPr bwMode="auto">
          <a:xfrm>
            <a:off x="4128770" y="116205"/>
            <a:ext cx="3338195" cy="736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2400" u="sng">
                <a:latin typeface="Times New Roman"/>
              </a:rPr>
              <a:t>Example</a:t>
            </a:r>
            <a:endParaRPr/>
          </a:p>
        </p:txBody>
      </p:sp>
      <p:sp>
        <p:nvSpPr>
          <p:cNvPr id="32771" name="Oval 1027"/>
          <p:cNvSpPr/>
          <p:nvPr/>
        </p:nvSpPr>
        <p:spPr bwMode="auto">
          <a:xfrm>
            <a:off x="8294420" y="1981199"/>
            <a:ext cx="708918" cy="8385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S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</p:txBody>
      </p:sp>
      <p:sp>
        <p:nvSpPr>
          <p:cNvPr id="32772" name="Oval 1028"/>
          <p:cNvSpPr/>
          <p:nvPr/>
        </p:nvSpPr>
        <p:spPr bwMode="auto">
          <a:xfrm>
            <a:off x="8408720" y="35051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B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h=4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2773" name="Oval 1029"/>
          <p:cNvSpPr/>
          <p:nvPr/>
        </p:nvSpPr>
        <p:spPr bwMode="auto">
          <a:xfrm>
            <a:off x="8484920" y="4800600"/>
            <a:ext cx="708918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G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2774" name="Oval 1030"/>
          <p:cNvSpPr/>
          <p:nvPr/>
        </p:nvSpPr>
        <p:spPr bwMode="auto">
          <a:xfrm>
            <a:off x="98946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C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h=3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2775" name="Oval 1031"/>
          <p:cNvSpPr/>
          <p:nvPr/>
        </p:nvSpPr>
        <p:spPr bwMode="auto">
          <a:xfrm>
            <a:off x="6960920" y="3581399"/>
            <a:ext cx="708918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A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h=8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2776" name="Oval 1032"/>
          <p:cNvSpPr/>
          <p:nvPr/>
        </p:nvSpPr>
        <p:spPr bwMode="auto">
          <a:xfrm>
            <a:off x="6431879" y="4876799"/>
            <a:ext cx="852599" cy="7623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D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2777" name="Oval 1033"/>
          <p:cNvSpPr/>
          <p:nvPr/>
        </p:nvSpPr>
        <p:spPr bwMode="auto">
          <a:xfrm>
            <a:off x="7308179" y="4952999"/>
            <a:ext cx="852599" cy="68616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E</a:t>
            </a:r>
            <a:endParaRPr/>
          </a:p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</a:t>
            </a:r>
            <a:r>
              <a:rPr lang="en-US" sz="1600">
                <a:latin typeface="Times New Roman"/>
              </a:rPr>
              <a:t></a:t>
            </a:r>
            <a:endParaRPr lang="en-US" sz="1600">
              <a:latin typeface="Times New Roman"/>
            </a:endParaRPr>
          </a:p>
          <a:p>
            <a:pPr marL="0" lvl="0" indent="0" algn="ctr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</p:txBody>
      </p:sp>
      <p:sp>
        <p:nvSpPr>
          <p:cNvPr id="32778" name="Line 1034"/>
          <p:cNvSpPr/>
          <p:nvPr/>
        </p:nvSpPr>
        <p:spPr bwMode="auto">
          <a:xfrm flipH="1">
            <a:off x="7467600" y="2667000"/>
            <a:ext cx="9144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9" name="Line 1035"/>
          <p:cNvSpPr/>
          <p:nvPr/>
        </p:nvSpPr>
        <p:spPr bwMode="auto">
          <a:xfrm>
            <a:off x="8991600" y="2590800"/>
            <a:ext cx="10668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0" name="Line 1036"/>
          <p:cNvSpPr/>
          <p:nvPr/>
        </p:nvSpPr>
        <p:spPr bwMode="auto">
          <a:xfrm>
            <a:off x="7543800" y="4191000"/>
            <a:ext cx="9906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1" name="Line 1037"/>
          <p:cNvSpPr/>
          <p:nvPr/>
        </p:nvSpPr>
        <p:spPr bwMode="auto">
          <a:xfrm flipH="1">
            <a:off x="9220200" y="4267200"/>
            <a:ext cx="838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2" name="Line 1038"/>
          <p:cNvSpPr/>
          <p:nvPr/>
        </p:nvSpPr>
        <p:spPr bwMode="auto">
          <a:xfrm>
            <a:off x="8763000" y="2819400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3" name="Line 1039"/>
          <p:cNvSpPr/>
          <p:nvPr/>
        </p:nvSpPr>
        <p:spPr bwMode="auto">
          <a:xfrm>
            <a:off x="8839200" y="41910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4" name="Line 1040"/>
          <p:cNvSpPr/>
          <p:nvPr/>
        </p:nvSpPr>
        <p:spPr bwMode="auto">
          <a:xfrm flipH="1">
            <a:off x="7010399" y="4267200"/>
            <a:ext cx="3048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5" name="Line 1041"/>
          <p:cNvSpPr/>
          <p:nvPr/>
        </p:nvSpPr>
        <p:spPr bwMode="auto">
          <a:xfrm>
            <a:off x="7467600" y="4267200"/>
            <a:ext cx="152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6" name="Text Box 1042"/>
          <p:cNvSpPr txBox="1"/>
          <p:nvPr/>
        </p:nvSpPr>
        <p:spPr bwMode="auto">
          <a:xfrm>
            <a:off x="7527924" y="2830512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1</a:t>
            </a:r>
            <a:endParaRPr/>
          </a:p>
        </p:txBody>
      </p:sp>
      <p:sp>
        <p:nvSpPr>
          <p:cNvPr id="32787" name="Text Box 1043"/>
          <p:cNvSpPr txBox="1"/>
          <p:nvPr/>
        </p:nvSpPr>
        <p:spPr bwMode="auto">
          <a:xfrm>
            <a:off x="9448799" y="28193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8</a:t>
            </a:r>
            <a:endParaRPr/>
          </a:p>
        </p:txBody>
      </p:sp>
      <p:sp>
        <p:nvSpPr>
          <p:cNvPr id="32788" name="Text Box 1044"/>
          <p:cNvSpPr txBox="1"/>
          <p:nvPr/>
        </p:nvSpPr>
        <p:spPr bwMode="auto">
          <a:xfrm>
            <a:off x="8915400" y="3124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32789" name="Text Box 1045"/>
          <p:cNvSpPr txBox="1"/>
          <p:nvPr/>
        </p:nvSpPr>
        <p:spPr bwMode="auto">
          <a:xfrm>
            <a:off x="7924799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9</a:t>
            </a:r>
            <a:endParaRPr/>
          </a:p>
        </p:txBody>
      </p:sp>
      <p:sp>
        <p:nvSpPr>
          <p:cNvPr id="32790" name="Text Box 1046"/>
          <p:cNvSpPr txBox="1"/>
          <p:nvPr/>
        </p:nvSpPr>
        <p:spPr bwMode="auto">
          <a:xfrm>
            <a:off x="8915400" y="4267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4</a:t>
            </a:r>
            <a:endParaRPr/>
          </a:p>
        </p:txBody>
      </p:sp>
      <p:sp>
        <p:nvSpPr>
          <p:cNvPr id="32791" name="Text Box 1047"/>
          <p:cNvSpPr txBox="1"/>
          <p:nvPr/>
        </p:nvSpPr>
        <p:spPr bwMode="auto">
          <a:xfrm>
            <a:off x="9829800" y="4572000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5</a:t>
            </a:r>
            <a:endParaRPr/>
          </a:p>
        </p:txBody>
      </p:sp>
      <p:sp>
        <p:nvSpPr>
          <p:cNvPr id="32792" name="Text Box 1048"/>
          <p:cNvSpPr txBox="1"/>
          <p:nvPr/>
        </p:nvSpPr>
        <p:spPr bwMode="auto">
          <a:xfrm>
            <a:off x="6705599" y="44195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3</a:t>
            </a:r>
            <a:endParaRPr/>
          </a:p>
        </p:txBody>
      </p:sp>
      <p:sp>
        <p:nvSpPr>
          <p:cNvPr id="32793" name="Text Box 1049"/>
          <p:cNvSpPr txBox="1"/>
          <p:nvPr/>
        </p:nvSpPr>
        <p:spPr bwMode="auto">
          <a:xfrm>
            <a:off x="7238999" y="4648199"/>
            <a:ext cx="272499" cy="30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400">
                <a:latin typeface="Times New Roman"/>
              </a:rPr>
              <a:t>7</a:t>
            </a:r>
            <a:endParaRPr/>
          </a:p>
        </p:txBody>
      </p:sp>
      <p:graphicFrame>
        <p:nvGraphicFramePr>
          <p:cNvPr id="193620" name="Group 1108"/>
          <p:cNvGraphicFramePr>
            <a:graphicFrameLocks xmlns:a="http://schemas.openxmlformats.org/drawingml/2006/main" noGrp="1"/>
          </p:cNvGraphicFramePr>
          <p:nvPr/>
        </p:nvGraphicFramePr>
        <p:xfrm>
          <a:off x="1143000" y="1403985"/>
          <a:ext cx="4267200" cy="3475036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609600"/>
                <a:gridCol w="1219200"/>
                <a:gridCol w="685800"/>
                <a:gridCol w="990600"/>
                <a:gridCol w="762000"/>
              </a:tblGrid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1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1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g(n)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1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h(n)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1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f(n)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1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h*(n)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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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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396276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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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</a:t>
                      </a:r>
                      <a:endParaRPr lang="en-US" sz="2000" b="0" i="0" u="none" strike="noStrike" cap="none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  <a:tr h="701104"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/>
                    </a:p>
                  </a:txBody>
                  <a:tcPr marT="45724" marB="45724">
                    <a:lnL w="28575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10/9/13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10/9/13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90000"/>
                        <a:buFont typeface="Wingdings"/>
                        <a:buNone/>
                        <a:defRPr/>
                      </a:pPr>
                      <a:r>
                        <a:rPr lang="en-US" sz="2000" b="0" i="0" u="none" strike="noStrike" cap="none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/>
                    </a:p>
                  </a:txBody>
                  <a:tcPr marT="45724" marB="45724">
                    <a:lnL w="12700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51" name="Text Box 1107"/>
          <p:cNvSpPr txBox="1"/>
          <p:nvPr/>
        </p:nvSpPr>
        <p:spPr bwMode="auto">
          <a:xfrm>
            <a:off x="684529" y="5429884"/>
            <a:ext cx="5586462" cy="4575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Since </a:t>
            </a:r>
            <a:r>
              <a:rPr lang="en-US" sz="2400" b="1" i="1">
                <a:solidFill>
                  <a:srgbClr val="FF0000"/>
                </a:solidFill>
                <a:latin typeface="Times New Roman"/>
              </a:rPr>
              <a:t>h(n) </a:t>
            </a:r>
            <a:r>
              <a:rPr lang="en-US" sz="2400" b="1" i="1">
                <a:solidFill>
                  <a:srgbClr val="FF0000"/>
                </a:solidFill>
                <a:latin typeface="Times New Roman"/>
              </a:rPr>
              <a:t> h*(n)</a:t>
            </a:r>
            <a:r>
              <a:rPr lang="en-US" sz="2400" b="1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400">
                <a:latin typeface="Times New Roman"/>
              </a:rPr>
              <a:t>   </a:t>
            </a:r>
            <a:r>
              <a:rPr lang="en-US" sz="2400" i="1">
                <a:latin typeface="Times New Roman"/>
              </a:rPr>
              <a:t>n</a:t>
            </a:r>
            <a:r>
              <a:rPr lang="en-US" sz="2400">
                <a:latin typeface="Times New Roman"/>
              </a:rPr>
              <a:t>,  </a:t>
            </a:r>
            <a:r>
              <a:rPr lang="en-US" sz="2400" b="1" i="1">
                <a:latin typeface="Times New Roman"/>
              </a:rPr>
              <a:t> h is admissible.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/>
          </p:cNvSpPr>
          <p:nvPr>
            <p:ph type="title"/>
          </p:nvPr>
        </p:nvSpPr>
        <p:spPr bwMode="auto">
          <a:xfrm>
            <a:off x="1981200" y="274955"/>
            <a:ext cx="8229600" cy="772160"/>
          </a:xfrm>
        </p:spPr>
        <p:txBody>
          <a:bodyPr vert="horz" wrap="square" lIns="91440" tIns="45720" rIns="91440" bIns="45720" anchor="ctr" anchorCtr="0"/>
          <a:lstStyle/>
          <a:p>
            <a:pPr algn="l">
              <a:defRPr/>
            </a:pPr>
            <a:r>
              <a:rPr lang="en-US" sz="3200" b="1">
                <a:latin typeface="Times New Roman"/>
              </a:rPr>
              <a:t>Find Admissible heuristics for the 8-puzzle?</a:t>
            </a:r>
            <a:endParaRPr/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 bwMode="auto">
          <a:xfrm>
            <a:off x="607060" y="3836670"/>
            <a:ext cx="10840720" cy="2242185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600" i="1">
                <a:latin typeface="Times New Roman"/>
              </a:rPr>
              <a:t>h</a:t>
            </a:r>
            <a:r>
              <a:rPr lang="en-US" sz="2600" i="1" baseline="-25000">
                <a:latin typeface="Times New Roman"/>
              </a:rPr>
              <a:t>1</a:t>
            </a:r>
            <a:r>
              <a:rPr lang="en-US" sz="2600" i="1">
                <a:latin typeface="Times New Roman"/>
              </a:rPr>
              <a:t>(n) </a:t>
            </a:r>
            <a:r>
              <a:rPr lang="en-US" sz="2600">
                <a:latin typeface="Times New Roman"/>
              </a:rPr>
              <a:t>= number of misplaced tiles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lang="en-US" sz="2600" i="1">
                <a:latin typeface="Times New Roman"/>
              </a:rPr>
              <a:t>h</a:t>
            </a:r>
            <a:r>
              <a:rPr lang="en-US" sz="2600" i="1" baseline="-25000">
                <a:latin typeface="Times New Roman"/>
              </a:rPr>
              <a:t>2</a:t>
            </a:r>
            <a:r>
              <a:rPr lang="en-US" sz="2600" i="1">
                <a:latin typeface="Times New Roman"/>
              </a:rPr>
              <a:t>(n) </a:t>
            </a:r>
            <a:r>
              <a:rPr lang="en-US" sz="2600">
                <a:latin typeface="Times New Roman"/>
              </a:rPr>
              <a:t>= total Manhattan distance (i.e., no. of squares from desired location of each tile). This is also called </a:t>
            </a:r>
            <a:r>
              <a:rPr lang="en-US" sz="2600" b="1">
                <a:latin typeface="Times New Roman"/>
              </a:rPr>
              <a:t>city cap</a:t>
            </a:r>
            <a:r>
              <a:rPr lang="en-US" sz="2600">
                <a:latin typeface="Times New Roman"/>
              </a:rPr>
              <a:t> distance</a:t>
            </a:r>
            <a:endParaRPr/>
          </a:p>
          <a:p>
            <a:pPr algn="just">
              <a:lnSpc>
                <a:spcPct val="90000"/>
              </a:lnSpc>
              <a:buNone/>
              <a:defRPr/>
            </a:pPr>
            <a:endParaRPr lang="en-US" sz="2600">
              <a:latin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600" u="sng">
                <a:solidFill>
                  <a:srgbClr val="CC0099"/>
                </a:solidFill>
                <a:latin typeface="Times New Roman"/>
              </a:rPr>
              <a:t>h</a:t>
            </a:r>
            <a:r>
              <a:rPr lang="en-US" sz="2600" u="sng" baseline="-25000">
                <a:solidFill>
                  <a:srgbClr val="CC0099"/>
                </a:solidFill>
                <a:latin typeface="Times New Roman"/>
              </a:rPr>
              <a:t>1</a:t>
            </a:r>
            <a:r>
              <a:rPr lang="en-US" sz="2600" u="sng">
                <a:solidFill>
                  <a:srgbClr val="CC0099"/>
                </a:solidFill>
                <a:latin typeface="Times New Roman"/>
              </a:rPr>
              <a:t>(S) = ? 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lang="en-US" sz="2600" u="sng">
                <a:solidFill>
                  <a:srgbClr val="CC0099"/>
                </a:solidFill>
                <a:latin typeface="Times New Roman"/>
              </a:rPr>
              <a:t>h</a:t>
            </a:r>
            <a:r>
              <a:rPr lang="en-US" sz="2600" u="sng" baseline="-25000">
                <a:solidFill>
                  <a:srgbClr val="CC0099"/>
                </a:solidFill>
                <a:latin typeface="Times New Roman"/>
              </a:rPr>
              <a:t>2</a:t>
            </a:r>
            <a:r>
              <a:rPr lang="en-US" sz="2600" u="sng">
                <a:solidFill>
                  <a:srgbClr val="CC0099"/>
                </a:solidFill>
                <a:latin typeface="Times New Roman"/>
              </a:rPr>
              <a:t>(S) = ?</a:t>
            </a:r>
            <a:r>
              <a:rPr lang="en-US" sz="2600">
                <a:latin typeface="Times New Roman"/>
              </a:rPr>
              <a:t> </a:t>
            </a:r>
            <a:endParaRPr/>
          </a:p>
        </p:txBody>
      </p:sp>
      <p:pic>
        <p:nvPicPr>
          <p:cNvPr id="151556" name="Picture 4" descr="8puzzl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13454" y="1397000"/>
            <a:ext cx="4257675" cy="2162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363220" y="274955"/>
            <a:ext cx="10751820" cy="66929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3550" b="1">
                <a:solidFill>
                  <a:schemeClr val="accent2"/>
                </a:solidFill>
                <a:latin typeface="Times New Roman"/>
              </a:rPr>
            </a:br>
            <a:r>
              <a:rPr lang="en-US" sz="3550" b="1">
                <a:solidFill>
                  <a:schemeClr val="accent2"/>
                </a:solidFill>
                <a:latin typeface="Times New Roman"/>
              </a:rPr>
              <a:t>Iterative Improvement Algorithm (Local search algorithms)</a:t>
            </a:r>
            <a:br>
              <a:rPr lang="en-US" sz="3550" b="1">
                <a:solidFill>
                  <a:schemeClr val="accent2"/>
                </a:solidFill>
                <a:latin typeface="Times New Roman"/>
              </a:rPr>
            </a:br>
            <a:endParaRPr lang="en-GB" sz="35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63220" y="1183640"/>
            <a:ext cx="11409045" cy="4942840"/>
          </a:xfrm>
        </p:spPr>
        <p:txBody>
          <a:bodyPr/>
          <a:lstStyle/>
          <a:p>
            <a:pPr algn="just">
              <a:defRPr/>
            </a:pPr>
            <a:r>
              <a:rPr lang="en-GB" sz="2800" b="0">
                <a:latin typeface="Times New Roman"/>
                <a:cs typeface="Times New Roman"/>
              </a:rPr>
              <a:t>Iterative best improvement is a</a:t>
            </a:r>
            <a:r>
              <a:rPr lang="en-GB" sz="2800" b="0">
                <a:solidFill>
                  <a:srgbClr val="FF0000"/>
                </a:solidFill>
                <a:latin typeface="Times New Roman"/>
                <a:cs typeface="Times New Roman"/>
              </a:rPr>
              <a:t> local search algorithm</a:t>
            </a:r>
            <a:r>
              <a:rPr lang="en-GB" sz="2800" b="0">
                <a:latin typeface="Times New Roman"/>
                <a:cs typeface="Times New Roman"/>
              </a:rPr>
              <a:t> that selects a successor of the current assignment that most improves some evaluation function.</a:t>
            </a:r>
            <a:endParaRPr/>
          </a:p>
          <a:p>
            <a:pPr algn="just">
              <a:defRPr/>
            </a:pPr>
            <a:r>
              <a:rPr lang="en-GB" sz="2800" b="0">
                <a:latin typeface="Times New Roman"/>
                <a:cs typeface="Times New Roman"/>
              </a:rPr>
              <a:t> If there are </a:t>
            </a:r>
            <a:r>
              <a:rPr lang="en-GB" sz="2800" b="0">
                <a:solidFill>
                  <a:srgbClr val="FF0000"/>
                </a:solidFill>
                <a:latin typeface="Times New Roman"/>
                <a:cs typeface="Times New Roman"/>
              </a:rPr>
              <a:t>several possible successors</a:t>
            </a:r>
            <a:r>
              <a:rPr lang="en-GB" sz="2800" b="0">
                <a:latin typeface="Times New Roman"/>
                <a:cs typeface="Times New Roman"/>
              </a:rPr>
              <a:t> that most improve the evaluation function, one is chosen at random. </a:t>
            </a:r>
            <a:endParaRPr/>
          </a:p>
          <a:p>
            <a:pPr algn="just">
              <a:defRPr/>
            </a:pPr>
            <a:r>
              <a:rPr lang="en-GB" sz="2800" b="0">
                <a:latin typeface="Times New Roman"/>
                <a:cs typeface="Times New Roman"/>
              </a:rPr>
              <a:t>When the</a:t>
            </a:r>
            <a:r>
              <a:rPr lang="en-GB" sz="2800" b="0">
                <a:solidFill>
                  <a:srgbClr val="FF0000"/>
                </a:solidFill>
                <a:latin typeface="Times New Roman"/>
                <a:cs typeface="Times New Roman"/>
              </a:rPr>
              <a:t> aim is to minimize</a:t>
            </a:r>
            <a:r>
              <a:rPr lang="en-GB" sz="2800" b="0">
                <a:latin typeface="Times New Roman"/>
                <a:cs typeface="Times New Roman"/>
              </a:rPr>
              <a:t>, this algorithm is called greedy descent. </a:t>
            </a:r>
            <a:endParaRPr/>
          </a:p>
          <a:p>
            <a:pPr algn="just">
              <a:defRPr/>
            </a:pPr>
            <a:r>
              <a:rPr lang="en-GB" sz="2800" b="0">
                <a:latin typeface="Times New Roman"/>
                <a:cs typeface="Times New Roman"/>
              </a:rPr>
              <a:t>When the </a:t>
            </a:r>
            <a:r>
              <a:rPr lang="en-GB" sz="2800" b="0">
                <a:solidFill>
                  <a:srgbClr val="FF0000"/>
                </a:solidFill>
                <a:latin typeface="Times New Roman"/>
                <a:cs typeface="Times New Roman"/>
              </a:rPr>
              <a:t>aim is to maximize</a:t>
            </a:r>
            <a:r>
              <a:rPr lang="en-GB" sz="2800" b="0">
                <a:latin typeface="Times New Roman"/>
                <a:cs typeface="Times New Roman"/>
              </a:rPr>
              <a:t> a function, this is called hill climbing or greedy ascent. We only consider minimization; to </a:t>
            </a:r>
            <a:r>
              <a:rPr lang="en-GB" sz="2800" b="0">
                <a:solidFill>
                  <a:srgbClr val="FF0000"/>
                </a:solidFill>
                <a:latin typeface="Times New Roman"/>
                <a:cs typeface="Times New Roman"/>
              </a:rPr>
              <a:t>maximize </a:t>
            </a:r>
            <a:r>
              <a:rPr lang="en-GB" sz="2800" b="0">
                <a:latin typeface="Times New Roman"/>
                <a:cs typeface="Times New Roman"/>
              </a:rPr>
              <a:t>a quantity, you can minimize its negation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/>
          </p:nvPr>
        </p:nvSpPr>
        <p:spPr bwMode="auto">
          <a:xfrm>
            <a:off x="467995" y="152400"/>
            <a:ext cx="11011535" cy="838200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>
              <a:defRPr/>
            </a:pPr>
            <a:r>
              <a:rPr lang="en-US" sz="3350" b="1">
                <a:solidFill>
                  <a:schemeClr val="accent2"/>
                </a:solidFill>
                <a:latin typeface="Times New Roman"/>
              </a:rPr>
              <a:t>Iterative Improvement Algorithm (Local search algorithms)</a:t>
            </a:r>
            <a:endParaRPr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 bwMode="auto">
          <a:xfrm>
            <a:off x="327025" y="1131570"/>
            <a:ext cx="11604625" cy="495300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There are two types of Iterative Improvement algorithms</a:t>
            </a:r>
            <a:endParaRPr/>
          </a:p>
          <a:p>
            <a:pPr lvl="1" algn="just">
              <a:lnSpc>
                <a:spcPct val="90000"/>
              </a:lnSpc>
              <a:defRPr/>
            </a:pPr>
            <a:r>
              <a:rPr lang="en-US" sz="2700" b="0">
                <a:solidFill>
                  <a:schemeClr val="accent2"/>
                </a:solidFill>
                <a:latin typeface="Times New Roman"/>
              </a:rPr>
              <a:t>Hill climbing</a:t>
            </a:r>
            <a:r>
              <a:rPr lang="en-US" sz="2700" b="0">
                <a:latin typeface="Times New Roman"/>
              </a:rPr>
              <a:t> if the </a:t>
            </a:r>
            <a:r>
              <a:rPr lang="en-US" sz="2700" b="0">
                <a:solidFill>
                  <a:srgbClr val="00B0F0"/>
                </a:solidFill>
                <a:latin typeface="Times New Roman"/>
              </a:rPr>
              <a:t>evaluation function is quality</a:t>
            </a:r>
            <a:endParaRPr lang="en-US" sz="2700" b="0">
              <a:latin typeface="Times New Roman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also called </a:t>
            </a:r>
            <a:r>
              <a:rPr lang="en-US" sz="2700" b="0">
                <a:solidFill>
                  <a:schemeClr val="accent2"/>
                </a:solidFill>
                <a:latin typeface="Times New Roman"/>
              </a:rPr>
              <a:t>Gradient Descent</a:t>
            </a:r>
            <a:r>
              <a:rPr lang="en-US" sz="2700" b="0">
                <a:latin typeface="Times New Roman"/>
              </a:rPr>
              <a:t> if the evaluation function is a </a:t>
            </a:r>
            <a:r>
              <a:rPr lang="en-US" sz="2700" b="0">
                <a:solidFill>
                  <a:srgbClr val="00B0F0"/>
                </a:solidFill>
                <a:latin typeface="Times New Roman"/>
              </a:rPr>
              <a:t>cost</a:t>
            </a:r>
            <a:r>
              <a:rPr lang="en-US" sz="2700" b="0">
                <a:latin typeface="Times New Roman"/>
              </a:rPr>
              <a:t> rather than </a:t>
            </a:r>
            <a:r>
              <a:rPr lang="en-US" sz="2700" b="0">
                <a:solidFill>
                  <a:srgbClr val="00B0F0"/>
                </a:solidFill>
                <a:latin typeface="Times New Roman"/>
              </a:rPr>
              <a:t>a quality</a:t>
            </a:r>
            <a:endParaRPr/>
          </a:p>
          <a:p>
            <a:pPr lvl="1" algn="just">
              <a:lnSpc>
                <a:spcPct val="90000"/>
              </a:lnSpc>
              <a:defRPr/>
            </a:pPr>
            <a:r>
              <a:rPr lang="en-US" sz="2700" b="0">
                <a:solidFill>
                  <a:schemeClr val="accent2"/>
                </a:solidFill>
                <a:latin typeface="Times New Roman"/>
              </a:rPr>
              <a:t>Simulated Annealing</a:t>
            </a:r>
            <a:endParaRPr/>
          </a:p>
          <a:p>
            <a:pPr marL="971550" lvl="1" indent="-514350" algn="just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700" b="0">
                <a:latin typeface="Times New Roman"/>
              </a:rPr>
              <a:t>Hill-climbing search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Tries to make changes that improve the </a:t>
            </a:r>
            <a:r>
              <a:rPr lang="en-US" sz="2700" b="0">
                <a:solidFill>
                  <a:srgbClr val="00B0F0"/>
                </a:solidFill>
                <a:latin typeface="Times New Roman"/>
              </a:rPr>
              <a:t>current state cost</a:t>
            </a:r>
            <a:endParaRPr lang="en-US" sz="2700" b="0">
              <a:solidFill>
                <a:srgbClr val="00B0F0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It continually move in the</a:t>
            </a:r>
            <a:r>
              <a:rPr lang="en-US" sz="2700" b="0">
                <a:solidFill>
                  <a:srgbClr val="FF0000"/>
                </a:solidFill>
                <a:latin typeface="Times New Roman"/>
              </a:rPr>
              <a:t> direction of increasing value</a:t>
            </a:r>
            <a:endParaRPr lang="en-US" sz="2700" b="0">
              <a:latin typeface="Times New Roman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700" b="0">
                <a:latin typeface="Times New Roman"/>
              </a:rPr>
              <a:t>The node data structure maintain only records of </a:t>
            </a:r>
            <a:r>
              <a:rPr lang="en-US" sz="2700" b="0">
                <a:solidFill>
                  <a:srgbClr val="FF0000"/>
                </a:solidFill>
                <a:latin typeface="Times New Roman"/>
              </a:rPr>
              <a:t>state </a:t>
            </a:r>
            <a:r>
              <a:rPr lang="en-US" sz="2700" b="0">
                <a:latin typeface="Times New Roman"/>
              </a:rPr>
              <a:t>and </a:t>
            </a:r>
            <a:r>
              <a:rPr lang="en-US" sz="2700" b="0">
                <a:solidFill>
                  <a:srgbClr val="FF0000"/>
                </a:solidFill>
                <a:latin typeface="Times New Roman"/>
              </a:rPr>
              <a:t>evaluation cost</a:t>
            </a:r>
            <a:endParaRPr lang="en-US" sz="2700" b="0">
              <a:solidFill>
                <a:srgbClr val="FF0000"/>
              </a:solidFill>
              <a:latin typeface="Times New Roman"/>
            </a:endParaRPr>
          </a:p>
          <a:p>
            <a:pPr marL="457200" lvl="1" indent="0">
              <a:lnSpc>
                <a:spcPct val="90000"/>
              </a:lnSpc>
              <a:buFont typeface="+mj-lt"/>
              <a:buNone/>
              <a:defRPr/>
            </a:pPr>
            <a:endParaRPr lang="en-US" sz="2700" b="1">
              <a:latin typeface="Times New Roman"/>
            </a:endParaRPr>
          </a:p>
          <a:p>
            <a:pPr lvl="1">
              <a:lnSpc>
                <a:spcPct val="90000"/>
              </a:lnSpc>
              <a:defRPr/>
            </a:pPr>
            <a:endParaRPr lang="en-US" sz="2700" b="1">
              <a:solidFill>
                <a:schemeClr val="accent2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/>
          </p:cNvSpPr>
          <p:nvPr>
            <p:ph type="title"/>
          </p:nvPr>
        </p:nvSpPr>
        <p:spPr bwMode="auto">
          <a:xfrm>
            <a:off x="1981200" y="274955"/>
            <a:ext cx="8229600" cy="55118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>
              <a:defRPr/>
            </a:pPr>
            <a:r>
              <a:rPr lang="en-US" sz="3200" b="1">
                <a:latin typeface="Times New Roman"/>
              </a:rPr>
              <a:t>Hill-climbing (Gradient Descent) search</a:t>
            </a:r>
            <a:endParaRPr/>
          </a:p>
        </p:txBody>
      </p:sp>
      <p:sp>
        <p:nvSpPr>
          <p:cNvPr id="43012" name="Rectangle 3"/>
          <p:cNvSpPr>
            <a:spLocks noGrp="1"/>
          </p:cNvSpPr>
          <p:nvPr>
            <p:ph sz="half" idx="1"/>
          </p:nvPr>
        </p:nvSpPr>
        <p:spPr bwMode="auto">
          <a:xfrm>
            <a:off x="838200" y="1111250"/>
            <a:ext cx="10515600" cy="60134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000" b="1">
                <a:latin typeface="Times New Roman"/>
              </a:rPr>
              <a:t>Tries to make changes that improve the current state cost</a:t>
            </a:r>
            <a:endParaRPr/>
          </a:p>
        </p:txBody>
      </p:sp>
      <p:pic>
        <p:nvPicPr>
          <p:cNvPr id="43013" name="Picture 4"/>
          <p:cNvPicPr>
            <a:picLocks noChangeAspect="1"/>
          </p:cNvPicPr>
          <p:nvPr/>
        </p:nvPicPr>
        <p:blipFill>
          <a:blip r:embed="rId3"/>
          <a:srcRect l="17969" t="27083" r="13281" b="36459"/>
          <a:stretch/>
        </p:blipFill>
        <p:spPr bwMode="auto">
          <a:xfrm>
            <a:off x="513080" y="1482725"/>
            <a:ext cx="10946765" cy="2200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4" name="Rectangle 5"/>
          <p:cNvSpPr/>
          <p:nvPr/>
        </p:nvSpPr>
        <p:spPr bwMode="auto">
          <a:xfrm>
            <a:off x="339089" y="3551554"/>
            <a:ext cx="6555465" cy="24387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>
              <a:buNone/>
              <a:defRPr/>
            </a:pPr>
            <a:r>
              <a:rPr lang="en-US" sz="2200" b="1">
                <a:latin typeface="Times New Roman"/>
              </a:rPr>
              <a:t>Problem: </a:t>
            </a:r>
            <a:endParaRPr/>
          </a:p>
          <a:p>
            <a:pPr marL="342900" lvl="0" indent="-342900" algn="just">
              <a:buAutoNum type="arabicPeriod"/>
              <a:defRPr/>
            </a:pPr>
            <a:r>
              <a:rPr lang="en-US" sz="2200">
                <a:latin typeface="Times New Roman"/>
              </a:rPr>
              <a:t>Depending on initial state, can </a:t>
            </a:r>
            <a:r>
              <a:rPr lang="en-US" sz="2200" b="1">
                <a:solidFill>
                  <a:srgbClr val="FF0000"/>
                </a:solidFill>
                <a:latin typeface="Times New Roman"/>
              </a:rPr>
              <a:t>get stuck</a:t>
            </a:r>
            <a:r>
              <a:rPr lang="en-US" sz="2200">
                <a:latin typeface="Times New Roman"/>
              </a:rPr>
              <a:t> in </a:t>
            </a:r>
            <a:r>
              <a:rPr lang="en-US" sz="2200" b="1">
                <a:solidFill>
                  <a:srgbClr val="FF0000"/>
                </a:solidFill>
                <a:latin typeface="Times New Roman"/>
              </a:rPr>
              <a:t>local maxima</a:t>
            </a:r>
            <a:endParaRPr/>
          </a:p>
          <a:p>
            <a:pPr marL="342900" lvl="0" indent="-342900" algn="just">
              <a:buAutoNum type="arabicPeriod"/>
              <a:defRPr/>
            </a:pPr>
            <a:r>
              <a:rPr lang="en-US" sz="2200" b="1">
                <a:latin typeface="Times New Roman"/>
              </a:rPr>
              <a:t>Plateaux </a:t>
            </a:r>
            <a:r>
              <a:rPr lang="en-US" sz="2200">
                <a:latin typeface="Times New Roman"/>
              </a:rPr>
              <a:t>(after some progress the algorithm will make a random walk)</a:t>
            </a:r>
            <a:endParaRPr/>
          </a:p>
          <a:p>
            <a:pPr marL="342900" lvl="0" indent="-342900" algn="just">
              <a:buAutoNum type="arabicPeriod"/>
              <a:defRPr/>
            </a:pPr>
            <a:r>
              <a:rPr lang="en-US" sz="2200" b="1">
                <a:latin typeface="Times New Roman"/>
              </a:rPr>
              <a:t>Ridges </a:t>
            </a:r>
            <a:r>
              <a:rPr lang="en-US" sz="2200">
                <a:latin typeface="Times New Roman"/>
              </a:rPr>
              <a:t>(a place where two sloppy sides meet). In this case the search may oscillate from side to side</a:t>
            </a:r>
            <a:endParaRPr/>
          </a:p>
        </p:txBody>
      </p:sp>
      <p:pic>
        <p:nvPicPr>
          <p:cNvPr id="43015" name="Picture 6" descr="hill-climbi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410450" y="3740149"/>
            <a:ext cx="3742690" cy="2374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xfrm>
            <a:off x="2209800" y="310515"/>
            <a:ext cx="7772400" cy="680085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Exercise 1 </a:t>
            </a:r>
            <a:endParaRPr/>
          </a:p>
        </p:txBody>
      </p:sp>
      <p:sp>
        <p:nvSpPr>
          <p:cNvPr id="47107" name="Oval 3"/>
          <p:cNvSpPr/>
          <p:nvPr/>
        </p:nvSpPr>
        <p:spPr bwMode="auto">
          <a:xfrm>
            <a:off x="8439222" y="1154430"/>
            <a:ext cx="419313" cy="6099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S</a:t>
            </a:r>
            <a:endParaRPr/>
          </a:p>
        </p:txBody>
      </p:sp>
      <p:sp>
        <p:nvSpPr>
          <p:cNvPr id="47108" name="Oval 4"/>
          <p:cNvSpPr/>
          <p:nvPr/>
        </p:nvSpPr>
        <p:spPr bwMode="auto">
          <a:xfrm>
            <a:off x="7500969" y="2286000"/>
            <a:ext cx="467020" cy="6099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A</a:t>
            </a:r>
            <a:endParaRPr/>
          </a:p>
        </p:txBody>
      </p:sp>
      <p:sp>
        <p:nvSpPr>
          <p:cNvPr id="47109" name="Oval 5"/>
          <p:cNvSpPr/>
          <p:nvPr/>
        </p:nvSpPr>
        <p:spPr bwMode="auto">
          <a:xfrm>
            <a:off x="9337697" y="2362199"/>
            <a:ext cx="451163" cy="6099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B</a:t>
            </a:r>
            <a:endParaRPr/>
          </a:p>
        </p:txBody>
      </p:sp>
      <p:sp>
        <p:nvSpPr>
          <p:cNvPr id="47110" name="Oval 6"/>
          <p:cNvSpPr/>
          <p:nvPr/>
        </p:nvSpPr>
        <p:spPr bwMode="auto">
          <a:xfrm>
            <a:off x="8423297" y="3352799"/>
            <a:ext cx="451163" cy="6099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C</a:t>
            </a:r>
            <a:endParaRPr/>
          </a:p>
        </p:txBody>
      </p:sp>
      <p:sp>
        <p:nvSpPr>
          <p:cNvPr id="47111" name="Oval 7"/>
          <p:cNvSpPr/>
          <p:nvPr/>
        </p:nvSpPr>
        <p:spPr bwMode="auto">
          <a:xfrm>
            <a:off x="7348569" y="4419599"/>
            <a:ext cx="467020" cy="6099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D</a:t>
            </a:r>
            <a:endParaRPr/>
          </a:p>
        </p:txBody>
      </p:sp>
      <p:sp>
        <p:nvSpPr>
          <p:cNvPr id="47112" name="Oval 8"/>
          <p:cNvSpPr/>
          <p:nvPr/>
        </p:nvSpPr>
        <p:spPr bwMode="auto">
          <a:xfrm>
            <a:off x="9634569" y="4572000"/>
            <a:ext cx="467020" cy="609959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G</a:t>
            </a:r>
            <a:endParaRPr/>
          </a:p>
        </p:txBody>
      </p:sp>
      <p:sp>
        <p:nvSpPr>
          <p:cNvPr id="47113" name="Line 9"/>
          <p:cNvSpPr/>
          <p:nvPr/>
        </p:nvSpPr>
        <p:spPr bwMode="auto">
          <a:xfrm flipH="1">
            <a:off x="7924800" y="16002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4" name="Line 10"/>
          <p:cNvSpPr/>
          <p:nvPr/>
        </p:nvSpPr>
        <p:spPr bwMode="auto">
          <a:xfrm>
            <a:off x="8839200" y="1676400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5" name="Line 11"/>
          <p:cNvSpPr/>
          <p:nvPr/>
        </p:nvSpPr>
        <p:spPr bwMode="auto">
          <a:xfrm>
            <a:off x="7848600" y="2819400"/>
            <a:ext cx="5334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6" name="Line 12"/>
          <p:cNvSpPr/>
          <p:nvPr/>
        </p:nvSpPr>
        <p:spPr bwMode="auto">
          <a:xfrm flipH="1">
            <a:off x="8915400" y="2895600"/>
            <a:ext cx="5334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7" name="Line 13"/>
          <p:cNvSpPr/>
          <p:nvPr/>
        </p:nvSpPr>
        <p:spPr bwMode="auto">
          <a:xfrm flipH="1">
            <a:off x="7848600" y="3886200"/>
            <a:ext cx="609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8" name="Line 14"/>
          <p:cNvSpPr/>
          <p:nvPr/>
        </p:nvSpPr>
        <p:spPr bwMode="auto">
          <a:xfrm>
            <a:off x="8839200" y="3886200"/>
            <a:ext cx="762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9" name="Line 15"/>
          <p:cNvSpPr/>
          <p:nvPr/>
        </p:nvSpPr>
        <p:spPr bwMode="auto">
          <a:xfrm>
            <a:off x="7924800" y="48006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20" name="Text Box 16"/>
          <p:cNvSpPr txBox="1"/>
          <p:nvPr/>
        </p:nvSpPr>
        <p:spPr bwMode="auto">
          <a:xfrm>
            <a:off x="7086600" y="2743200"/>
            <a:ext cx="501394" cy="3356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h=5</a:t>
            </a:r>
            <a:endParaRPr/>
          </a:p>
        </p:txBody>
      </p:sp>
      <p:sp>
        <p:nvSpPr>
          <p:cNvPr id="47121" name="Text Box 17"/>
          <p:cNvSpPr txBox="1"/>
          <p:nvPr/>
        </p:nvSpPr>
        <p:spPr bwMode="auto">
          <a:xfrm>
            <a:off x="9829800" y="2133599"/>
            <a:ext cx="501394" cy="3356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h=3</a:t>
            </a:r>
            <a:endParaRPr/>
          </a:p>
        </p:txBody>
      </p:sp>
      <p:sp>
        <p:nvSpPr>
          <p:cNvPr id="47122" name="Text Box 18"/>
          <p:cNvSpPr txBox="1"/>
          <p:nvPr/>
        </p:nvSpPr>
        <p:spPr bwMode="auto">
          <a:xfrm>
            <a:off x="7162799" y="5181599"/>
            <a:ext cx="501394" cy="3356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</p:txBody>
      </p:sp>
      <p:sp>
        <p:nvSpPr>
          <p:cNvPr id="47123" name="Text Box 19"/>
          <p:cNvSpPr txBox="1"/>
          <p:nvPr/>
        </p:nvSpPr>
        <p:spPr bwMode="auto">
          <a:xfrm>
            <a:off x="9753599" y="5257800"/>
            <a:ext cx="501394" cy="3356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h=0</a:t>
            </a:r>
            <a:endParaRPr/>
          </a:p>
        </p:txBody>
      </p:sp>
      <p:sp>
        <p:nvSpPr>
          <p:cNvPr id="47124" name="Text Box 20"/>
          <p:cNvSpPr txBox="1"/>
          <p:nvPr/>
        </p:nvSpPr>
        <p:spPr bwMode="auto">
          <a:xfrm>
            <a:off x="8915400" y="3505199"/>
            <a:ext cx="501394" cy="3356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h=2</a:t>
            </a:r>
            <a:endParaRPr/>
          </a:p>
        </p:txBody>
      </p:sp>
      <p:sp>
        <p:nvSpPr>
          <p:cNvPr id="47125" name="Text Box 21"/>
          <p:cNvSpPr txBox="1"/>
          <p:nvPr/>
        </p:nvSpPr>
        <p:spPr bwMode="auto">
          <a:xfrm>
            <a:off x="9067799" y="1165224"/>
            <a:ext cx="501394" cy="33563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1600">
                <a:latin typeface="Times New Roman"/>
              </a:rPr>
              <a:t>h=1</a:t>
            </a:r>
            <a:endParaRPr/>
          </a:p>
        </p:txBody>
      </p:sp>
      <p:sp>
        <p:nvSpPr>
          <p:cNvPr id="47126" name="Text Box 22"/>
          <p:cNvSpPr txBox="1"/>
          <p:nvPr/>
        </p:nvSpPr>
        <p:spPr bwMode="auto">
          <a:xfrm>
            <a:off x="273050" y="1067435"/>
            <a:ext cx="7194549" cy="50177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>
              <a:spcBef>
                <a:spcPts val="0"/>
              </a:spcBef>
              <a:spcAft>
                <a:spcPts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>
              <a:spcBef>
                <a:spcPts val="0"/>
              </a:spcBef>
              <a:spcAft>
                <a:spcPts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>
              <a:spcBef>
                <a:spcPts val="0"/>
              </a:spcBef>
              <a:spcAft>
                <a:spcPts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>
              <a:spcBef>
                <a:spcPts val="0"/>
              </a:spcBef>
              <a:spcAft>
                <a:spcPts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>
              <a:spcBef>
                <a:spcPts val="0"/>
              </a:spcBef>
              <a:spcAft>
                <a:spcPts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457200" lvl="0" indent="-457200" algn="just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Consider the search space with start S and goal G states. The value of heuristics </a:t>
            </a:r>
            <a:r>
              <a:rPr lang="en-US" sz="2400" i="1">
                <a:latin typeface="Times New Roman"/>
              </a:rPr>
              <a:t>h</a:t>
            </a:r>
            <a:r>
              <a:rPr lang="en-US" sz="2400">
                <a:latin typeface="Times New Roman"/>
              </a:rPr>
              <a:t> are shown at each node. The cost associated with the each arc is not known. However, the trace of the OPEN list produced by the execution of A* algorithm is available(given below) along with the </a:t>
            </a:r>
            <a:r>
              <a:rPr lang="en-US" sz="2400" i="1">
                <a:latin typeface="Times New Roman"/>
              </a:rPr>
              <a:t>f </a:t>
            </a:r>
            <a:r>
              <a:rPr lang="en-US" sz="2400">
                <a:latin typeface="Times New Roman"/>
              </a:rPr>
              <a:t>values.</a:t>
            </a:r>
            <a:endParaRPr/>
          </a:p>
          <a:p>
            <a:pPr marL="457200" lvl="0" indent="-457200">
              <a:spcBef>
                <a:spcPts val="0"/>
              </a:spcBef>
              <a:buNone/>
              <a:defRPr/>
            </a:pPr>
            <a:r>
              <a:rPr lang="en-US" sz="2400">
                <a:latin typeface="Times New Roman"/>
              </a:rPr>
              <a:t>Determine the arc cost of  arcs.</a:t>
            </a:r>
            <a:endParaRPr/>
          </a:p>
          <a:p>
            <a:pPr marL="457200" lvl="0" indent="-457200">
              <a:spcBef>
                <a:spcPts val="0"/>
              </a:spcBef>
              <a:buNone/>
              <a:defRPr/>
            </a:pPr>
            <a:endParaRPr lang="en-US" sz="2400">
              <a:latin typeface="Times New Roman"/>
            </a:endParaRPr>
          </a:p>
          <a:p>
            <a:pPr marL="457200" lvl="0" indent="-457200">
              <a:spcBef>
                <a:spcPts val="0"/>
              </a:spcBef>
              <a:buAutoNum type="arabicPeriod"/>
              <a:defRPr/>
            </a:pPr>
            <a:r>
              <a:rPr lang="en-US" sz="2400">
                <a:latin typeface="Times New Roman"/>
              </a:rPr>
              <a:t>{ </a:t>
            </a:r>
            <a:r>
              <a:rPr lang="en-US" sz="2000">
                <a:latin typeface="Times New Roman"/>
              </a:rPr>
              <a:t>(S, f=1)}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2"/>
              <a:defRPr/>
            </a:pPr>
            <a:r>
              <a:rPr lang="en-US" sz="2000">
                <a:latin typeface="Times New Roman"/>
              </a:rPr>
              <a:t>{(B, f=5), (A, f=6)}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2"/>
              <a:defRPr/>
            </a:pPr>
            <a:r>
              <a:rPr lang="en-US" sz="2400">
                <a:latin typeface="Times New Roman"/>
              </a:rPr>
              <a:t> </a:t>
            </a:r>
            <a:r>
              <a:rPr lang="en-US" sz="2000">
                <a:latin typeface="Times New Roman"/>
              </a:rPr>
              <a:t>{(A, f=6), (C, f=7)}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2"/>
              <a:defRPr/>
            </a:pPr>
            <a:r>
              <a:rPr lang="en-US" sz="2000">
                <a:latin typeface="Times New Roman"/>
              </a:rPr>
              <a:t> {(C, f=6)}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2"/>
              <a:defRPr/>
            </a:pPr>
            <a:r>
              <a:rPr lang="en-US" sz="2000">
                <a:latin typeface="Times New Roman"/>
              </a:rPr>
              <a:t> {(D, f=5), (G, f=7)}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2"/>
              <a:defRPr/>
            </a:pPr>
            <a:r>
              <a:rPr lang="en-US" sz="2000">
                <a:latin typeface="Times New Roman"/>
              </a:rPr>
              <a:t> {(G,f=6)}</a:t>
            </a:r>
            <a:endParaRPr/>
          </a:p>
          <a:p>
            <a:pPr marL="457200" lvl="0" indent="-457200">
              <a:spcBef>
                <a:spcPts val="0"/>
              </a:spcBef>
              <a:buAutoNum type="arabicPeriod" startAt="2"/>
              <a:defRPr/>
            </a:pPr>
            <a:endParaRPr lang="en-US" sz="200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/>
          </p:cNvSpPr>
          <p:nvPr>
            <p:ph type="title"/>
          </p:nvPr>
        </p:nvSpPr>
        <p:spPr bwMode="auto">
          <a:xfrm>
            <a:off x="224790" y="1061720"/>
            <a:ext cx="11967210" cy="968375"/>
          </a:xfrm>
        </p:spPr>
        <p:txBody>
          <a:bodyPr vert="horz" wrap="square" lIns="91440" tIns="45720" rIns="91440" bIns="45720" anchor="ctr" anchorCtr="0"/>
          <a:lstStyle/>
          <a:p>
            <a:pPr algn="l">
              <a:defRPr/>
            </a:pPr>
            <a:r>
              <a:rPr lang="en-US" sz="2800">
                <a:latin typeface="Times New Roman"/>
                <a:ea typeface="PMingLiU"/>
                <a:cs typeface="Times New Roman"/>
              </a:rPr>
              <a:t>Exercise 2. list out  all nodes to reach the goal with Greedy best and A* search and which one is optimal </a:t>
            </a:r>
            <a:endParaRPr/>
          </a:p>
        </p:txBody>
      </p:sp>
      <p:grpSp>
        <p:nvGrpSpPr>
          <p:cNvPr id="48132" name="Group 3"/>
          <p:cNvGrpSpPr/>
          <p:nvPr/>
        </p:nvGrpSpPr>
        <p:grpSpPr bwMode="auto">
          <a:xfrm>
            <a:off x="6894194" y="2513329"/>
            <a:ext cx="3744900" cy="3161072"/>
            <a:chOff x="0" y="0"/>
            <a:chExt cx="3744900" cy="3161072"/>
          </a:xfrm>
        </p:grpSpPr>
        <p:sp>
          <p:nvSpPr>
            <p:cNvPr id="48228" name="Rectangle 4"/>
            <p:cNvSpPr/>
            <p:nvPr/>
          </p:nvSpPr>
          <p:spPr bwMode="auto">
            <a:xfrm>
              <a:off x="1738312" y="15874"/>
              <a:ext cx="183636" cy="389297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48229" name="Rectangle 5"/>
            <p:cNvSpPr/>
            <p:nvPr/>
          </p:nvSpPr>
          <p:spPr bwMode="auto">
            <a:xfrm>
              <a:off x="36512" y="1339850"/>
              <a:ext cx="183636" cy="3924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48230" name="Rectangle 6"/>
            <p:cNvSpPr/>
            <p:nvPr/>
          </p:nvSpPr>
          <p:spPr bwMode="auto">
            <a:xfrm>
              <a:off x="1738312" y="1339850"/>
              <a:ext cx="183636" cy="392472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48231" name="Rectangle 7"/>
            <p:cNvSpPr/>
            <p:nvPr/>
          </p:nvSpPr>
          <p:spPr bwMode="auto">
            <a:xfrm>
              <a:off x="3441699" y="1339850"/>
              <a:ext cx="183636" cy="392472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48232" name="Rectangle 8"/>
            <p:cNvSpPr/>
            <p:nvPr/>
          </p:nvSpPr>
          <p:spPr bwMode="auto">
            <a:xfrm>
              <a:off x="1738312" y="2770187"/>
              <a:ext cx="183636" cy="390884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endParaRPr lang="en-US" sz="2400"/>
            </a:p>
          </p:txBody>
        </p:sp>
        <p:sp>
          <p:nvSpPr>
            <p:cNvPr id="48233" name="Line 9"/>
            <p:cNvSpPr/>
            <p:nvPr/>
          </p:nvSpPr>
          <p:spPr bwMode="auto">
            <a:xfrm flipV="1">
              <a:off x="268287" y="211137"/>
              <a:ext cx="1460499" cy="1120775"/>
            </a:xfrm>
            <a:prstGeom prst="line">
              <a:avLst/>
            </a:prstGeom>
            <a:grpFill/>
            <a:ln w="12700" cap="flat" cmpd="sng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234" name="Line 10"/>
            <p:cNvSpPr/>
            <p:nvPr/>
          </p:nvSpPr>
          <p:spPr bwMode="auto">
            <a:xfrm>
              <a:off x="2214562" y="211137"/>
              <a:ext cx="1462087" cy="1120775"/>
            </a:xfrm>
            <a:prstGeom prst="line">
              <a:avLst/>
            </a:prstGeom>
            <a:grpFill/>
            <a:ln w="12700" cap="flat" cmpd="sng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235" name="Line 11"/>
            <p:cNvSpPr/>
            <p:nvPr/>
          </p:nvSpPr>
          <p:spPr bwMode="auto">
            <a:xfrm>
              <a:off x="512762" y="1536699"/>
              <a:ext cx="1216024" cy="0"/>
            </a:xfrm>
            <a:prstGeom prst="line">
              <a:avLst/>
            </a:prstGeom>
            <a:grpFill/>
            <a:ln w="12700" cap="flat" cmpd="sng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236" name="Line 12"/>
            <p:cNvSpPr/>
            <p:nvPr/>
          </p:nvSpPr>
          <p:spPr bwMode="auto">
            <a:xfrm>
              <a:off x="2214562" y="1536699"/>
              <a:ext cx="1217612" cy="0"/>
            </a:xfrm>
            <a:prstGeom prst="line">
              <a:avLst/>
            </a:prstGeom>
            <a:grpFill/>
            <a:ln w="12700" cap="flat" cmpd="sng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237" name="Line 13"/>
            <p:cNvSpPr/>
            <p:nvPr/>
          </p:nvSpPr>
          <p:spPr bwMode="auto">
            <a:xfrm>
              <a:off x="325437" y="1576387"/>
              <a:ext cx="1403349" cy="1389062"/>
            </a:xfrm>
            <a:prstGeom prst="line">
              <a:avLst/>
            </a:prstGeom>
            <a:grpFill/>
            <a:ln w="12700" cap="flat" cmpd="sng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238" name="Line 14"/>
            <p:cNvSpPr/>
            <p:nvPr/>
          </p:nvSpPr>
          <p:spPr bwMode="auto">
            <a:xfrm flipV="1">
              <a:off x="2214562" y="1741487"/>
              <a:ext cx="1462087" cy="1327150"/>
            </a:xfrm>
            <a:prstGeom prst="line">
              <a:avLst/>
            </a:prstGeom>
            <a:grpFill/>
            <a:ln w="12700" cap="flat" cmpd="sng">
              <a:solidFill>
                <a:schemeClr val="accent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239" name="Rectangle 15"/>
            <p:cNvSpPr/>
            <p:nvPr/>
          </p:nvSpPr>
          <p:spPr bwMode="auto">
            <a:xfrm>
              <a:off x="1728787" y="0"/>
              <a:ext cx="297383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A</a:t>
              </a:r>
              <a:endParaRPr/>
            </a:p>
          </p:txBody>
        </p:sp>
        <p:sp>
          <p:nvSpPr>
            <p:cNvPr id="48240" name="Rectangle 16"/>
            <p:cNvSpPr/>
            <p:nvPr/>
          </p:nvSpPr>
          <p:spPr bwMode="auto">
            <a:xfrm>
              <a:off x="1690687" y="1347787"/>
              <a:ext cx="300074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B</a:t>
              </a:r>
              <a:endParaRPr/>
            </a:p>
          </p:txBody>
        </p:sp>
        <p:sp>
          <p:nvSpPr>
            <p:cNvPr id="48241" name="Rectangle 17"/>
            <p:cNvSpPr/>
            <p:nvPr/>
          </p:nvSpPr>
          <p:spPr bwMode="auto">
            <a:xfrm>
              <a:off x="1714500" y="2763837"/>
              <a:ext cx="297036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C</a:t>
              </a:r>
              <a:endParaRPr/>
            </a:p>
          </p:txBody>
        </p:sp>
        <p:sp>
          <p:nvSpPr>
            <p:cNvPr id="48242" name="Rectangle 18"/>
            <p:cNvSpPr/>
            <p:nvPr/>
          </p:nvSpPr>
          <p:spPr bwMode="auto">
            <a:xfrm>
              <a:off x="0" y="1306512"/>
              <a:ext cx="494072" cy="305795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S</a:t>
              </a:r>
              <a:endParaRPr/>
            </a:p>
          </p:txBody>
        </p:sp>
        <p:sp>
          <p:nvSpPr>
            <p:cNvPr id="48243" name="Rectangle 19"/>
            <p:cNvSpPr/>
            <p:nvPr/>
          </p:nvSpPr>
          <p:spPr bwMode="auto">
            <a:xfrm>
              <a:off x="3430587" y="1347787"/>
              <a:ext cx="314312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G</a:t>
              </a:r>
              <a:endParaRPr/>
            </a:p>
          </p:txBody>
        </p:sp>
        <p:sp>
          <p:nvSpPr>
            <p:cNvPr id="48244" name="Rectangle 20"/>
            <p:cNvSpPr/>
            <p:nvPr/>
          </p:nvSpPr>
          <p:spPr bwMode="auto">
            <a:xfrm>
              <a:off x="609599" y="368299"/>
              <a:ext cx="286530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2</a:t>
              </a:r>
              <a:endParaRPr/>
            </a:p>
          </p:txBody>
        </p:sp>
        <p:sp>
          <p:nvSpPr>
            <p:cNvPr id="48245" name="Rectangle 21"/>
            <p:cNvSpPr/>
            <p:nvPr/>
          </p:nvSpPr>
          <p:spPr bwMode="auto">
            <a:xfrm>
              <a:off x="2797174" y="317499"/>
              <a:ext cx="388191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10</a:t>
              </a:r>
              <a:endParaRPr/>
            </a:p>
          </p:txBody>
        </p:sp>
        <p:sp>
          <p:nvSpPr>
            <p:cNvPr id="48246" name="Rectangle 22"/>
            <p:cNvSpPr/>
            <p:nvPr/>
          </p:nvSpPr>
          <p:spPr bwMode="auto">
            <a:xfrm>
              <a:off x="849312" y="1100137"/>
              <a:ext cx="286530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5</a:t>
              </a:r>
              <a:endParaRPr/>
            </a:p>
          </p:txBody>
        </p:sp>
        <p:sp>
          <p:nvSpPr>
            <p:cNvPr id="48247" name="Rectangle 23"/>
            <p:cNvSpPr/>
            <p:nvPr/>
          </p:nvSpPr>
          <p:spPr bwMode="auto">
            <a:xfrm>
              <a:off x="2528887" y="1052512"/>
              <a:ext cx="286530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5</a:t>
              </a:r>
              <a:endParaRPr/>
            </a:p>
          </p:txBody>
        </p:sp>
        <p:sp>
          <p:nvSpPr>
            <p:cNvPr id="48248" name="Rectangle 24"/>
            <p:cNvSpPr/>
            <p:nvPr/>
          </p:nvSpPr>
          <p:spPr bwMode="auto">
            <a:xfrm>
              <a:off x="993774" y="2063750"/>
              <a:ext cx="388191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10</a:t>
              </a:r>
              <a:endParaRPr/>
            </a:p>
          </p:txBody>
        </p:sp>
        <p:sp>
          <p:nvSpPr>
            <p:cNvPr id="48249" name="Rectangle 25"/>
            <p:cNvSpPr/>
            <p:nvPr/>
          </p:nvSpPr>
          <p:spPr bwMode="auto">
            <a:xfrm>
              <a:off x="3016249" y="2316162"/>
              <a:ext cx="286530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5</a:t>
              </a:r>
              <a:endParaRPr/>
            </a:p>
          </p:txBody>
        </p:sp>
        <p:sp>
          <p:nvSpPr>
            <p:cNvPr id="48250" name="Line 26"/>
            <p:cNvSpPr/>
            <p:nvPr/>
          </p:nvSpPr>
          <p:spPr bwMode="auto">
            <a:xfrm>
              <a:off x="1936749" y="393699"/>
              <a:ext cx="0" cy="960437"/>
            </a:xfrm>
            <a:prstGeom prst="line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1" name="Line 27"/>
            <p:cNvSpPr/>
            <p:nvPr/>
          </p:nvSpPr>
          <p:spPr bwMode="auto">
            <a:xfrm>
              <a:off x="1958974" y="1730374"/>
              <a:ext cx="0" cy="1041400"/>
            </a:xfrm>
            <a:prstGeom prst="line">
              <a:avLst/>
            </a:prstGeom>
            <a:grpFill/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252" name="Rectangle 28"/>
            <p:cNvSpPr/>
            <p:nvPr/>
          </p:nvSpPr>
          <p:spPr bwMode="auto">
            <a:xfrm>
              <a:off x="1825624" y="601662"/>
              <a:ext cx="286530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2</a:t>
              </a:r>
              <a:endParaRPr/>
            </a:p>
          </p:txBody>
        </p:sp>
        <p:sp>
          <p:nvSpPr>
            <p:cNvPr id="48253" name="Rectangle 29"/>
            <p:cNvSpPr/>
            <p:nvPr/>
          </p:nvSpPr>
          <p:spPr bwMode="auto">
            <a:xfrm>
              <a:off x="1933574" y="1990725"/>
              <a:ext cx="286530" cy="3057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1400">
                  <a:latin typeface="MingLiU"/>
                  <a:ea typeface="MingLiU"/>
                </a:rPr>
                <a:t>2</a:t>
              </a:r>
              <a:endParaRPr/>
            </a:p>
          </p:txBody>
        </p:sp>
      </p:grpSp>
      <p:grpSp>
        <p:nvGrpSpPr>
          <p:cNvPr id="48133" name="Group 30"/>
          <p:cNvGrpSpPr/>
          <p:nvPr/>
        </p:nvGrpSpPr>
        <p:grpSpPr bwMode="auto">
          <a:xfrm>
            <a:off x="2427922" y="2538094"/>
            <a:ext cx="1479909" cy="3024547"/>
            <a:chOff x="0" y="0"/>
            <a:chExt cx="1479909" cy="3024547"/>
          </a:xfrm>
        </p:grpSpPr>
        <p:grpSp>
          <p:nvGrpSpPr>
            <p:cNvPr id="48134" name="Group 31"/>
            <p:cNvGrpSpPr/>
            <p:nvPr/>
          </p:nvGrpSpPr>
          <p:grpSpPr bwMode="auto">
            <a:xfrm>
              <a:off x="0" y="0"/>
              <a:ext cx="1479909" cy="3024547"/>
              <a:chOff x="0" y="0"/>
              <a:chExt cx="1479909" cy="3024547"/>
            </a:xfrm>
          </p:grpSpPr>
          <p:grpSp>
            <p:nvGrpSpPr>
              <p:cNvPr id="48136" name="Group 32"/>
              <p:cNvGrpSpPr/>
              <p:nvPr/>
            </p:nvGrpSpPr>
            <p:grpSpPr bwMode="auto">
              <a:xfrm>
                <a:off x="4762" y="2481"/>
                <a:ext cx="1475147" cy="3019584"/>
                <a:chOff x="0" y="0"/>
                <a:chExt cx="1475147" cy="3019584"/>
              </a:xfrm>
            </p:grpSpPr>
            <p:grpSp>
              <p:nvGrpSpPr>
                <p:cNvPr id="48138" name="Group 33"/>
                <p:cNvGrpSpPr/>
                <p:nvPr/>
              </p:nvGrpSpPr>
              <p:grpSpPr bwMode="auto">
                <a:xfrm>
                  <a:off x="0" y="0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226" name="Rectangle 34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S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27" name="Rectangle 35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39" name="Group 36"/>
                <p:cNvGrpSpPr/>
                <p:nvPr/>
              </p:nvGrpSpPr>
              <p:grpSpPr bwMode="auto">
                <a:xfrm>
                  <a:off x="431799" y="0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224" name="Rectangle 37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A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25" name="Rectangle 38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0" name="Group 39"/>
                <p:cNvGrpSpPr/>
                <p:nvPr/>
              </p:nvGrpSpPr>
              <p:grpSpPr bwMode="auto">
                <a:xfrm>
                  <a:off x="931862" y="0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222" name="Rectangle 40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1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23" name="Rectangle 41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1" name="Group 42"/>
                <p:cNvGrpSpPr/>
                <p:nvPr/>
              </p:nvGrpSpPr>
              <p:grpSpPr bwMode="auto">
                <a:xfrm>
                  <a:off x="0" y="301922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220" name="Rectangle 43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S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21" name="Rectangle 44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2" name="Group 45"/>
                <p:cNvGrpSpPr/>
                <p:nvPr/>
              </p:nvGrpSpPr>
              <p:grpSpPr bwMode="auto">
                <a:xfrm>
                  <a:off x="431799" y="301922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218" name="Rectangle 46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B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19" name="Rectangle 47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3" name="Group 48"/>
                <p:cNvGrpSpPr/>
                <p:nvPr/>
              </p:nvGrpSpPr>
              <p:grpSpPr bwMode="auto">
                <a:xfrm>
                  <a:off x="931862" y="301922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216" name="Rectangle 49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3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17" name="Rectangle 50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4" name="Group 51"/>
                <p:cNvGrpSpPr/>
                <p:nvPr/>
              </p:nvGrpSpPr>
              <p:grpSpPr bwMode="auto">
                <a:xfrm>
                  <a:off x="0" y="603844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214" name="Rectangle 52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S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15" name="Rectangle 53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5" name="Group 54"/>
                <p:cNvGrpSpPr/>
                <p:nvPr/>
              </p:nvGrpSpPr>
              <p:grpSpPr bwMode="auto">
                <a:xfrm>
                  <a:off x="431799" y="603844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212" name="Rectangle 55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C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13" name="Rectangle 56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6" name="Group 57"/>
                <p:cNvGrpSpPr/>
                <p:nvPr/>
              </p:nvGrpSpPr>
              <p:grpSpPr bwMode="auto">
                <a:xfrm>
                  <a:off x="931862" y="603844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210" name="Rectangle 58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5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11" name="Rectangle 59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7" name="Group 60"/>
                <p:cNvGrpSpPr/>
                <p:nvPr/>
              </p:nvGrpSpPr>
              <p:grpSpPr bwMode="auto">
                <a:xfrm>
                  <a:off x="0" y="905767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208" name="Rectangle 61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S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09" name="Rectangle 62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8" name="Group 63"/>
                <p:cNvGrpSpPr/>
                <p:nvPr/>
              </p:nvGrpSpPr>
              <p:grpSpPr bwMode="auto">
                <a:xfrm>
                  <a:off x="431799" y="905767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206" name="Rectangle 64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G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07" name="Rectangle 65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49" name="Group 66"/>
                <p:cNvGrpSpPr/>
                <p:nvPr/>
              </p:nvGrpSpPr>
              <p:grpSpPr bwMode="auto">
                <a:xfrm>
                  <a:off x="931862" y="905767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204" name="Rectangle 67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9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05" name="Rectangle 68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0" name="Group 69"/>
                <p:cNvGrpSpPr/>
                <p:nvPr/>
              </p:nvGrpSpPr>
              <p:grpSpPr bwMode="auto">
                <a:xfrm>
                  <a:off x="0" y="1207689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202" name="Rectangle 70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A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03" name="Rectangle 71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1" name="Group 72"/>
                <p:cNvGrpSpPr/>
                <p:nvPr/>
              </p:nvGrpSpPr>
              <p:grpSpPr bwMode="auto">
                <a:xfrm>
                  <a:off x="431799" y="1207689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200" name="Rectangle 73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B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201" name="Rectangle 74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2" name="Group 75"/>
                <p:cNvGrpSpPr/>
                <p:nvPr/>
              </p:nvGrpSpPr>
              <p:grpSpPr bwMode="auto">
                <a:xfrm>
                  <a:off x="931862" y="1207689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198" name="Rectangle 76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1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99" name="Rectangle 77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3" name="Group 78"/>
                <p:cNvGrpSpPr/>
                <p:nvPr/>
              </p:nvGrpSpPr>
              <p:grpSpPr bwMode="auto">
                <a:xfrm>
                  <a:off x="0" y="1509612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196" name="Rectangle 79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A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97" name="Rectangle 80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4" name="Group 81"/>
                <p:cNvGrpSpPr/>
                <p:nvPr/>
              </p:nvGrpSpPr>
              <p:grpSpPr bwMode="auto">
                <a:xfrm>
                  <a:off x="431799" y="1509612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194" name="Rectangle 82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C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95" name="Rectangle 83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5" name="Group 84"/>
                <p:cNvGrpSpPr/>
                <p:nvPr/>
              </p:nvGrpSpPr>
              <p:grpSpPr bwMode="auto">
                <a:xfrm>
                  <a:off x="931862" y="1509612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192" name="Rectangle 85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3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93" name="Rectangle 86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6" name="Group 87"/>
                <p:cNvGrpSpPr/>
                <p:nvPr/>
              </p:nvGrpSpPr>
              <p:grpSpPr bwMode="auto">
                <a:xfrm>
                  <a:off x="0" y="1811534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190" name="Rectangle 88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A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91" name="Rectangle 89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7" name="Group 90"/>
                <p:cNvGrpSpPr/>
                <p:nvPr/>
              </p:nvGrpSpPr>
              <p:grpSpPr bwMode="auto">
                <a:xfrm>
                  <a:off x="431799" y="1811534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188" name="Rectangle 91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G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89" name="Rectangle 92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8" name="Group 93"/>
                <p:cNvGrpSpPr/>
                <p:nvPr/>
              </p:nvGrpSpPr>
              <p:grpSpPr bwMode="auto">
                <a:xfrm>
                  <a:off x="931862" y="1811534"/>
                  <a:ext cx="543284" cy="457560"/>
                  <a:chOff x="0" y="0"/>
                  <a:chExt cx="543284" cy="457560"/>
                </a:xfrm>
              </p:grpSpPr>
              <p:sp>
                <p:nvSpPr>
                  <p:cNvPr id="48186" name="Rectangle 94"/>
                  <p:cNvSpPr/>
                  <p:nvPr/>
                </p:nvSpPr>
                <p:spPr bwMode="auto">
                  <a:xfrm>
                    <a:off x="17462" y="0"/>
                    <a:ext cx="525822" cy="457560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>
                    <a:spAutoFit/>
                  </a:bodyPr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  <p:sp>
                <p:nvSpPr>
                  <p:cNvPr id="48187" name="Rectangle 95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59" name="Group 96"/>
                <p:cNvGrpSpPr/>
                <p:nvPr/>
              </p:nvGrpSpPr>
              <p:grpSpPr bwMode="auto">
                <a:xfrm>
                  <a:off x="0" y="2113457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184" name="Rectangle 97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B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85" name="Rectangle 98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0" name="Group 99"/>
                <p:cNvGrpSpPr/>
                <p:nvPr/>
              </p:nvGrpSpPr>
              <p:grpSpPr bwMode="auto">
                <a:xfrm>
                  <a:off x="431799" y="2113457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182" name="Rectangle 100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C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83" name="Rectangle 101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1" name="Group 102"/>
                <p:cNvGrpSpPr/>
                <p:nvPr/>
              </p:nvGrpSpPr>
              <p:grpSpPr bwMode="auto">
                <a:xfrm>
                  <a:off x="931862" y="2113457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180" name="Rectangle 103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2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81" name="Rectangle 104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2" name="Group 105"/>
                <p:cNvGrpSpPr/>
                <p:nvPr/>
              </p:nvGrpSpPr>
              <p:grpSpPr bwMode="auto">
                <a:xfrm>
                  <a:off x="0" y="2415379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178" name="Rectangle 106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B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79" name="Rectangle 107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3" name="Group 108"/>
                <p:cNvGrpSpPr/>
                <p:nvPr/>
              </p:nvGrpSpPr>
              <p:grpSpPr bwMode="auto">
                <a:xfrm>
                  <a:off x="431799" y="2415379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176" name="Rectangle 109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G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77" name="Rectangle 110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4" name="Group 111"/>
                <p:cNvGrpSpPr/>
                <p:nvPr/>
              </p:nvGrpSpPr>
              <p:grpSpPr bwMode="auto">
                <a:xfrm>
                  <a:off x="931862" y="2415379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174" name="Rectangle 112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4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75" name="Rectangle 113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5" name="Group 114"/>
                <p:cNvGrpSpPr/>
                <p:nvPr/>
              </p:nvGrpSpPr>
              <p:grpSpPr bwMode="auto">
                <a:xfrm>
                  <a:off x="0" y="2717302"/>
                  <a:ext cx="414337" cy="302282"/>
                  <a:chOff x="0" y="0"/>
                  <a:chExt cx="414337" cy="302282"/>
                </a:xfrm>
              </p:grpSpPr>
              <p:sp>
                <p:nvSpPr>
                  <p:cNvPr id="48172" name="Rectangle 115"/>
                  <p:cNvSpPr/>
                  <p:nvPr/>
                </p:nvSpPr>
                <p:spPr bwMode="auto">
                  <a:xfrm>
                    <a:off x="17462" y="0"/>
                    <a:ext cx="396874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C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73" name="Rectangle 116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6" name="Group 117"/>
                <p:cNvGrpSpPr/>
                <p:nvPr/>
              </p:nvGrpSpPr>
              <p:grpSpPr bwMode="auto">
                <a:xfrm>
                  <a:off x="431799" y="2717302"/>
                  <a:ext cx="482599" cy="302282"/>
                  <a:chOff x="0" y="0"/>
                  <a:chExt cx="482599" cy="302282"/>
                </a:xfrm>
              </p:grpSpPr>
              <p:sp>
                <p:nvSpPr>
                  <p:cNvPr id="48170" name="Rectangle 118"/>
                  <p:cNvSpPr/>
                  <p:nvPr/>
                </p:nvSpPr>
                <p:spPr bwMode="auto">
                  <a:xfrm>
                    <a:off x="17462" y="0"/>
                    <a:ext cx="465137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G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71" name="Rectangle 119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  <p:grpSp>
              <p:nvGrpSpPr>
                <p:cNvPr id="48167" name="Group 120"/>
                <p:cNvGrpSpPr/>
                <p:nvPr/>
              </p:nvGrpSpPr>
              <p:grpSpPr bwMode="auto">
                <a:xfrm>
                  <a:off x="931862" y="2717302"/>
                  <a:ext cx="542925" cy="302282"/>
                  <a:chOff x="0" y="0"/>
                  <a:chExt cx="542925" cy="302282"/>
                </a:xfrm>
              </p:grpSpPr>
              <p:sp>
                <p:nvSpPr>
                  <p:cNvPr id="48168" name="Rectangle 121"/>
                  <p:cNvSpPr/>
                  <p:nvPr/>
                </p:nvSpPr>
                <p:spPr bwMode="auto">
                  <a:xfrm>
                    <a:off x="17462" y="0"/>
                    <a:ext cx="525462" cy="30192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r>
                      <a:rPr lang="en-US" sz="2000">
                        <a:latin typeface="Times New Roman"/>
                        <a:ea typeface="標楷體"/>
                      </a:rPr>
                      <a:t>4</a:t>
                    </a:r>
                    <a:endParaRPr lang="en-US" sz="2000">
                      <a:latin typeface="Times New Roman"/>
                      <a:ea typeface="PMingLiU"/>
                    </a:endParaRPr>
                  </a:p>
                  <a:p>
                    <a:pPr marL="0" lvl="0" indent="0" algn="ctr">
                      <a:spcBef>
                        <a:spcPts val="0"/>
                      </a:spcBef>
                      <a:buNone/>
                      <a:defRPr/>
                    </a:pPr>
                    <a:endParaRPr lang="en-US" sz="2000">
                      <a:latin typeface="Times New Roman"/>
                      <a:ea typeface="PMingLiU"/>
                    </a:endParaRPr>
                  </a:p>
                </p:txBody>
              </p:sp>
              <p:sp>
                <p:nvSpPr>
                  <p:cNvPr id="48169" name="Rectangle 122"/>
                  <p:cNvSpPr/>
                  <p:nvPr/>
                </p:nvSpPr>
                <p:spPr bwMode="auto">
                  <a:xfrm>
                    <a:off x="0" y="0"/>
                    <a:ext cx="183636" cy="302282"/>
                  </a:xfrm>
                  <a:prstGeom prst="rect">
                    <a:avLst/>
                  </a:prstGeom>
                  <a:noFill/>
                  <a:ln w="7" cap="sq" cmpd="sng">
                    <a:solidFill>
                      <a:srgbClr val="A0A0A0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/>
                  <a:lstStyle>
                    <a:lvl1pPr marL="342900" indent="-3429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</a:defRPr>
                    </a:lvl2pPr>
                    <a:lvl3pPr marL="11430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</a:defRPr>
                    </a:lvl3pPr>
                    <a:lvl4pPr marL="16002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4pPr>
                    <a:lvl5pPr marL="2057400" indent="-228600" algn="l">
                      <a:spcBef>
                        <a:spcPts val="0"/>
                      </a:spcBef>
                      <a:spcAft>
                        <a:spcPts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</a:defRPr>
                    </a:lvl5pPr>
                  </a:lstStyle>
                  <a:p>
                    <a:pPr marL="0" lvl="0" indent="0">
                      <a:spcBef>
                        <a:spcPts val="0"/>
                      </a:spcBef>
                      <a:buNone/>
                      <a:defRPr/>
                    </a:pPr>
                    <a:endParaRPr lang="en-US" sz="2400"/>
                  </a:p>
                </p:txBody>
              </p:sp>
            </p:grpSp>
          </p:grpSp>
          <p:sp>
            <p:nvSpPr>
              <p:cNvPr id="48137" name="Rectangle 123"/>
              <p:cNvSpPr/>
              <p:nvPr/>
            </p:nvSpPr>
            <p:spPr bwMode="auto">
              <a:xfrm>
                <a:off x="0" y="0"/>
                <a:ext cx="183636" cy="3024547"/>
              </a:xfrm>
              <a:prstGeom prst="rect">
                <a:avLst/>
              </a:prstGeom>
              <a:noFill/>
              <a:ln w="9525" cap="sq" cmpd="sng">
                <a:solidFill>
                  <a:srgbClr val="A0A0A0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/>
              <a:lstStyle>
                <a:lvl1pPr marL="342900" indent="-342900" algn="l">
                  <a:spcBef>
                    <a:spcPts val="0"/>
                  </a:spcBef>
                  <a:spcAft>
                    <a:spcPts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>
                  <a:spcBef>
                    <a:spcPts val="0"/>
                  </a:spcBef>
                  <a:spcAft>
                    <a:spcPts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>
                  <a:spcBef>
                    <a:spcPts val="0"/>
                  </a:spcBef>
                  <a:spcAft>
                    <a:spcPts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>
                  <a:spcBef>
                    <a:spcPts val="0"/>
                  </a:spcBef>
                  <a:spcAft>
                    <a:spcPts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>
                  <a:spcBef>
                    <a:spcPts val="0"/>
                  </a:spcBef>
                  <a:spcAft>
                    <a:spcPts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endParaRPr lang="en-US" sz="2400"/>
              </a:p>
            </p:txBody>
          </p:sp>
        </p:grpSp>
        <p:sp>
          <p:nvSpPr>
            <p:cNvPr id="48135" name="Text Box 124"/>
            <p:cNvSpPr txBox="1"/>
            <p:nvPr/>
          </p:nvSpPr>
          <p:spPr bwMode="auto">
            <a:xfrm>
              <a:off x="1068387" y="1770062"/>
              <a:ext cx="310599" cy="39659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>
                <a:spcBef>
                  <a:spcPts val="0"/>
                </a:spcBef>
                <a:spcAft>
                  <a:spcPts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>
                <a:spcBef>
                  <a:spcPts val="0"/>
                </a:spcBef>
                <a:spcAft>
                  <a:spcPts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>
                <a:spcBef>
                  <a:spcPts val="0"/>
                </a:spcBef>
                <a:spcAft>
                  <a:spcPts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>
                <a:spcBef>
                  <a:spcPts val="0"/>
                </a:spcBef>
                <a:spcAft>
                  <a:spcPts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>
                <a:spcBef>
                  <a:spcPts val="0"/>
                </a:spcBef>
                <a:spcAft>
                  <a:spcPts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ts val="0"/>
                </a:spcBef>
                <a:buNone/>
                <a:defRPr/>
              </a:pPr>
              <a:r>
                <a:rPr lang="en-US" sz="2000">
                  <a:latin typeface="Times New Roman"/>
                  <a:ea typeface="PMingLiU"/>
                </a:rPr>
                <a:t>3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 bwMode="auto">
          <a:xfrm>
            <a:off x="1981200" y="274955"/>
            <a:ext cx="8229600" cy="745490"/>
          </a:xfrm>
        </p:spPr>
        <p:txBody>
          <a:bodyPr/>
          <a:lstStyle/>
          <a:p>
            <a:pPr>
              <a:defRPr/>
            </a:pPr>
            <a:r>
              <a:rPr lang="en-GB">
                <a:latin typeface="Times New Roman"/>
                <a:cs typeface="Times New Roman"/>
              </a:rPr>
              <a:t>Exercises</a:t>
            </a:r>
            <a:endParaRPr/>
          </a:p>
        </p:txBody>
      </p:sp>
      <p:pic>
        <p:nvPicPr>
          <p:cNvPr id="5" name="Content Placeholder 3" descr="unf2"/>
          <p:cNvPicPr>
            <a:picLocks noChangeAspect="1" noGrp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6314440" y="1633220"/>
            <a:ext cx="4891405" cy="435356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Picture 6"/>
          <p:cNvGraphicFramePr>
            <a:graphicFrameLocks xmlns:a="http://schemas.openxmlformats.org/drawingml/2006/main" noChangeAspect="1"/>
          </p:cNvGraphicFramePr>
          <p:nvPr/>
        </p:nvGraphicFramePr>
        <p:xfrm>
          <a:off x="904240" y="1393190"/>
          <a:ext cx="5295899" cy="4593590"/>
        </p:xfrm>
        <a:graphic>
          <a:graphicData uri="http://schemas.openxmlformats.org/presentationml/2006/ole">
            <p:oleObj name="oleObj" r:id="rId5" imgW="5048250" imgH="4048125" progId="Paint.Picture">
              <p:embed/>
              <p:pic>
                <p:nvPicPr>
                  <p:cNvPr id="3" name="Picture 6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904240" y="1393190"/>
                    <a:ext cx="5295899" cy="459359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anchor="ctr" anchorCtr="0"/>
          <a:lstStyle/>
          <a:p>
            <a:pPr>
              <a:defRPr/>
            </a:pPr>
            <a:r>
              <a:rPr sz="3500">
                <a:latin typeface="Times New Roman"/>
                <a:cs typeface="Times New Roman"/>
              </a:rPr>
              <a:t>Example: Road map of Ethiopia</a:t>
            </a:r>
            <a:endParaRPr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 bwMode="auto">
          <a:xfrm>
            <a:off x="417830" y="1188085"/>
            <a:ext cx="11278235" cy="4989195"/>
          </a:xfrm>
        </p:spPr>
        <p:txBody>
          <a:bodyPr vert="horz" wrap="square" lIns="91440" tIns="45720" rIns="91440" bIns="45720" anchor="t" anchorCtr="0"/>
          <a:lstStyle/>
          <a:p>
            <a:pPr>
              <a:defRPr/>
            </a:pPr>
            <a:r>
              <a:rPr sz="2600">
                <a:latin typeface="Times New Roman"/>
              </a:rPr>
              <a:t>Current position of the agent: </a:t>
            </a:r>
            <a:r>
              <a:rPr sz="2600">
                <a:solidFill>
                  <a:srgbClr val="FF0000"/>
                </a:solidFill>
                <a:latin typeface="Times New Roman"/>
              </a:rPr>
              <a:t>Awasa</a:t>
            </a:r>
            <a:r>
              <a:rPr sz="2600">
                <a:latin typeface="Times New Roman"/>
              </a:rPr>
              <a:t>.</a:t>
            </a:r>
            <a:endParaRPr/>
          </a:p>
          <a:p>
            <a:pPr>
              <a:defRPr/>
            </a:pPr>
            <a:r>
              <a:rPr sz="2600">
                <a:latin typeface="Times New Roman"/>
              </a:rPr>
              <a:t>Needs to arrive to: </a:t>
            </a:r>
            <a:r>
              <a:rPr sz="2600">
                <a:solidFill>
                  <a:srgbClr val="FF0000"/>
                </a:solidFill>
                <a:latin typeface="Times New Roman"/>
              </a:rPr>
              <a:t>Gondar</a:t>
            </a:r>
            <a:endParaRPr sz="2600">
              <a:latin typeface="Times New Roman"/>
            </a:endParaRPr>
          </a:p>
          <a:p>
            <a:pPr>
              <a:defRPr/>
            </a:pPr>
            <a:r>
              <a:rPr sz="2600">
                <a:solidFill>
                  <a:schemeClr val="accent2"/>
                </a:solidFill>
                <a:latin typeface="Times New Roman"/>
              </a:rPr>
              <a:t>Formulate goal</a:t>
            </a:r>
            <a:r>
              <a:rPr sz="2600">
                <a:latin typeface="Times New Roman"/>
              </a:rPr>
              <a:t>:</a:t>
            </a:r>
            <a:endParaRPr/>
          </a:p>
          <a:p>
            <a:pPr lvl="1">
              <a:defRPr/>
            </a:pPr>
            <a:r>
              <a:rPr sz="2200">
                <a:latin typeface="Times New Roman"/>
              </a:rPr>
              <a:t>be in Gondar</a:t>
            </a:r>
            <a:endParaRPr/>
          </a:p>
          <a:p>
            <a:pPr>
              <a:defRPr/>
            </a:pPr>
            <a:r>
              <a:rPr sz="2600">
                <a:solidFill>
                  <a:schemeClr val="accent2"/>
                </a:solidFill>
                <a:latin typeface="Times New Roman"/>
              </a:rPr>
              <a:t>Formulate problem</a:t>
            </a:r>
            <a:r>
              <a:rPr sz="2600">
                <a:latin typeface="Times New Roman"/>
              </a:rPr>
              <a:t>:</a:t>
            </a:r>
            <a:endParaRPr/>
          </a:p>
          <a:p>
            <a:pPr lvl="1">
              <a:defRPr/>
            </a:pPr>
            <a:r>
              <a:rPr sz="2200">
                <a:solidFill>
                  <a:srgbClr val="FF0000"/>
                </a:solidFill>
                <a:latin typeface="Times New Roman"/>
              </a:rPr>
              <a:t>states</a:t>
            </a:r>
            <a:r>
              <a:rPr sz="2200">
                <a:latin typeface="Times New Roman"/>
              </a:rPr>
              <a:t>: various cities</a:t>
            </a:r>
            <a:endParaRPr/>
          </a:p>
          <a:p>
            <a:pPr lvl="1">
              <a:defRPr/>
            </a:pPr>
            <a:r>
              <a:rPr sz="2200">
                <a:solidFill>
                  <a:srgbClr val="FF0000"/>
                </a:solidFill>
                <a:latin typeface="Times New Roman"/>
              </a:rPr>
              <a:t>actions</a:t>
            </a:r>
            <a:r>
              <a:rPr sz="2200">
                <a:latin typeface="Times New Roman"/>
              </a:rPr>
              <a:t>: drive between cities</a:t>
            </a:r>
            <a:endParaRPr/>
          </a:p>
          <a:p>
            <a:pPr>
              <a:defRPr/>
            </a:pPr>
            <a:r>
              <a:rPr sz="2600">
                <a:solidFill>
                  <a:schemeClr val="accent2"/>
                </a:solidFill>
                <a:latin typeface="Times New Roman"/>
              </a:rPr>
              <a:t>Find solution</a:t>
            </a:r>
            <a:r>
              <a:rPr sz="2600">
                <a:latin typeface="Times New Roman"/>
              </a:rPr>
              <a:t>:</a:t>
            </a:r>
            <a:endParaRPr/>
          </a:p>
          <a:p>
            <a:pPr lvl="1">
              <a:defRPr/>
            </a:pPr>
            <a:r>
              <a:rPr sz="2200">
                <a:latin typeface="Times New Roman"/>
              </a:rPr>
              <a:t>sequence of cities, e.g., Awasa, Adama, Addis Ababa, Dessie, Godar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latin typeface="Times New Roman"/>
                <a:cs typeface="Times New Roman"/>
              </a:rPr>
              <a:t>Exercises</a:t>
            </a:r>
            <a:endParaRPr lang="en-GB"/>
          </a:p>
        </p:txBody>
      </p:sp>
      <p:pic>
        <p:nvPicPr>
          <p:cNvPr id="6" name="Content Placeholder 5" descr="informed1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714500" y="1431290"/>
            <a:ext cx="8834755" cy="4455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 marL="3657600" lvl="8" indent="457200">
              <a:buNone/>
              <a:defRPr/>
            </a:pPr>
            <a:r>
              <a:rPr lang="en-GB" sz="4000">
                <a:latin typeface="Times New Roman"/>
                <a:cs typeface="Times New Roman"/>
              </a:rPr>
              <a:t>Thanks!!!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3" name="Rectangle 1026"/>
          <p:cNvSpPr>
            <a:spLocks noChangeArrowheads="1" noGrp="1"/>
          </p:cNvSpPr>
          <p:nvPr>
            <p:ph type="title"/>
          </p:nvPr>
        </p:nvSpPr>
        <p:spPr bwMode="auto">
          <a:xfrm>
            <a:off x="937260" y="152400"/>
            <a:ext cx="10126345" cy="9525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00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Generating action sequences- search trees</a:t>
            </a:r>
            <a:endParaRPr/>
          </a:p>
        </p:txBody>
      </p:sp>
      <p:sp>
        <p:nvSpPr>
          <p:cNvPr id="32772" name="Rectangle 1027"/>
          <p:cNvSpPr>
            <a:spLocks noGrp="1"/>
          </p:cNvSpPr>
          <p:nvPr>
            <p:ph type="body"/>
          </p:nvPr>
        </p:nvSpPr>
        <p:spPr bwMode="auto">
          <a:xfrm>
            <a:off x="469900" y="1198245"/>
            <a:ext cx="11416029" cy="492887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90000"/>
              </a:lnSpc>
              <a:defRPr/>
            </a:pPr>
            <a:r>
              <a:rPr sz="2600">
                <a:latin typeface="Times New Roman"/>
                <a:cs typeface="Times New Roman"/>
              </a:rPr>
              <a:t>A search process </a:t>
            </a:r>
            <a:r>
              <a:rPr sz="2600" b="0">
                <a:latin typeface="Times New Roman"/>
                <a:cs typeface="Times New Roman"/>
              </a:rPr>
              <a:t>can be viewed as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building a search tree</a:t>
            </a:r>
            <a:r>
              <a:rPr sz="2600" b="0">
                <a:latin typeface="Times New Roman"/>
                <a:cs typeface="Times New Roman"/>
              </a:rPr>
              <a:t> over the </a:t>
            </a:r>
            <a:r>
              <a:rPr sz="2600">
                <a:solidFill>
                  <a:srgbClr val="0000FF"/>
                </a:solidFill>
                <a:latin typeface="Times New Roman"/>
                <a:cs typeface="Times New Roman"/>
              </a:rPr>
              <a:t>state space</a:t>
            </a:r>
            <a:r>
              <a:rPr lang="en-GB"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Search tree</a:t>
            </a:r>
            <a:r>
              <a:rPr lang="en-GB" sz="2600" b="0">
                <a:latin typeface="Times New Roman"/>
                <a:cs typeface="Times New Roman"/>
              </a:rPr>
              <a:t>: is a tree structure defined by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initial state</a:t>
            </a:r>
            <a:r>
              <a:rPr lang="en-GB" sz="2600" b="0">
                <a:latin typeface="Times New Roman"/>
                <a:cs typeface="Times New Roman"/>
              </a:rPr>
              <a:t> and a </a:t>
            </a:r>
            <a:r>
              <a:rPr lang="en-GB" sz="2600" b="0">
                <a:solidFill>
                  <a:srgbClr val="FF0000"/>
                </a:solidFill>
                <a:latin typeface="Times New Roman"/>
                <a:cs typeface="Times New Roman"/>
              </a:rPr>
              <a:t>successor function</a:t>
            </a:r>
            <a:r>
              <a:rPr lang="en-GB"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sz="2600">
                <a:latin typeface="Times New Roman"/>
                <a:cs typeface="Times New Roman"/>
              </a:rPr>
              <a:t>Search Node</a:t>
            </a:r>
            <a:r>
              <a:rPr sz="2600" b="0">
                <a:latin typeface="Times New Roman"/>
                <a:cs typeface="Times New Roman"/>
              </a:rPr>
              <a:t>: is the </a:t>
            </a:r>
            <a:r>
              <a:rPr sz="2600" b="0">
                <a:solidFill>
                  <a:srgbClr val="0000FF"/>
                </a:solidFill>
                <a:latin typeface="Times New Roman"/>
                <a:cs typeface="Times New Roman"/>
              </a:rPr>
              <a:t>root </a:t>
            </a:r>
            <a:r>
              <a:rPr sz="2600" b="0">
                <a:latin typeface="Times New Roman"/>
                <a:cs typeface="Times New Roman"/>
              </a:rPr>
              <a:t>of the </a:t>
            </a:r>
            <a:r>
              <a:rPr sz="2600" b="0">
                <a:solidFill>
                  <a:srgbClr val="0000FF"/>
                </a:solidFill>
                <a:latin typeface="Times New Roman"/>
                <a:cs typeface="Times New Roman"/>
              </a:rPr>
              <a:t>search tree </a:t>
            </a:r>
            <a:r>
              <a:rPr sz="2600" b="0">
                <a:latin typeface="Times New Roman"/>
                <a:cs typeface="Times New Roman"/>
              </a:rPr>
              <a:t>representing initial state and </a:t>
            </a:r>
            <a:r>
              <a:rPr sz="2600" b="0">
                <a:solidFill>
                  <a:srgbClr val="FF0000"/>
                </a:solidFill>
                <a:latin typeface="Times New Roman"/>
                <a:cs typeface="Times New Roman"/>
              </a:rPr>
              <a:t>without a parent</a:t>
            </a:r>
            <a:r>
              <a:rPr sz="2600" b="0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90000"/>
              </a:lnSpc>
              <a:defRPr/>
            </a:pPr>
            <a:r>
              <a:rPr sz="2600">
                <a:latin typeface="Times New Roman"/>
                <a:cs typeface="Times New Roman"/>
              </a:rPr>
              <a:t>A child node</a:t>
            </a:r>
            <a:r>
              <a:rPr lang="en-GB" sz="2600">
                <a:latin typeface="Times New Roman"/>
                <a:cs typeface="Times New Roman"/>
              </a:rPr>
              <a:t>:</a:t>
            </a:r>
            <a:r>
              <a:rPr sz="2600" b="0">
                <a:latin typeface="Times New Roman"/>
                <a:cs typeface="Times New Roman"/>
              </a:rPr>
              <a:t> is a node</a:t>
            </a:r>
            <a:r>
              <a:rPr sz="2600" b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600" b="0">
                <a:solidFill>
                  <a:srgbClr val="0000FF"/>
                </a:solidFill>
                <a:latin typeface="Times New Roman"/>
                <a:cs typeface="Times New Roman"/>
              </a:rPr>
              <a:t>adjacent </a:t>
            </a:r>
            <a:r>
              <a:rPr sz="2600" b="0">
                <a:latin typeface="Times New Roman"/>
                <a:cs typeface="Times New Roman"/>
              </a:rPr>
              <a:t>to the parent node obtained by applying an operator or rule.</a:t>
            </a:r>
            <a:endParaRPr sz="2600" b="0" baseline="-25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1828800" y="152400"/>
            <a:ext cx="8229600" cy="609600"/>
          </a:xfrm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600" i="0" u="none" strike="noStrike" cap="none" spc="0">
                <a:ln>
                  <a:noFill/>
                </a:ln>
                <a:solidFill>
                  <a:schemeClr val="tx1"/>
                </a:solidFill>
                <a:latin typeface="Times New Roman"/>
                <a:ea typeface="+mj-ea"/>
                <a:cs typeface="+mj-cs"/>
              </a:rPr>
              <a:t>Tree search example</a:t>
            </a:r>
            <a:endParaRPr/>
          </a:p>
        </p:txBody>
      </p:sp>
      <p:sp>
        <p:nvSpPr>
          <p:cNvPr id="33795" name="Oval 3"/>
          <p:cNvSpPr/>
          <p:nvPr/>
        </p:nvSpPr>
        <p:spPr bwMode="auto">
          <a:xfrm>
            <a:off x="2819400" y="3124200"/>
            <a:ext cx="539750" cy="450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AA</a:t>
            </a:r>
            <a:endParaRPr/>
          </a:p>
        </p:txBody>
      </p:sp>
      <p:sp>
        <p:nvSpPr>
          <p:cNvPr id="33796" name="Oval 4"/>
          <p:cNvSpPr/>
          <p:nvPr/>
        </p:nvSpPr>
        <p:spPr bwMode="auto">
          <a:xfrm>
            <a:off x="4589463" y="762000"/>
            <a:ext cx="1049337" cy="3397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Awasa</a:t>
            </a:r>
            <a:endParaRPr/>
          </a:p>
        </p:txBody>
      </p:sp>
      <p:sp>
        <p:nvSpPr>
          <p:cNvPr id="33797" name="Line 5"/>
          <p:cNvSpPr/>
          <p:nvPr/>
        </p:nvSpPr>
        <p:spPr bwMode="auto">
          <a:xfrm flipH="1">
            <a:off x="4343400" y="1136650"/>
            <a:ext cx="752475" cy="3111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798" name="Line 6"/>
          <p:cNvSpPr/>
          <p:nvPr/>
        </p:nvSpPr>
        <p:spPr bwMode="auto">
          <a:xfrm>
            <a:off x="5080000" y="1101725"/>
            <a:ext cx="482600" cy="4222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799" name="Oval 7"/>
          <p:cNvSpPr/>
          <p:nvPr/>
        </p:nvSpPr>
        <p:spPr bwMode="auto">
          <a:xfrm>
            <a:off x="5410200" y="1524000"/>
            <a:ext cx="1687513" cy="3492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Addis Ababa</a:t>
            </a:r>
            <a:endParaRPr/>
          </a:p>
        </p:txBody>
      </p:sp>
      <p:sp>
        <p:nvSpPr>
          <p:cNvPr id="33800" name="Oval 8"/>
          <p:cNvSpPr/>
          <p:nvPr/>
        </p:nvSpPr>
        <p:spPr bwMode="auto">
          <a:xfrm>
            <a:off x="3505199" y="1447800"/>
            <a:ext cx="1150938" cy="312738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Adama</a:t>
            </a:r>
            <a:endParaRPr/>
          </a:p>
        </p:txBody>
      </p:sp>
      <p:sp>
        <p:nvSpPr>
          <p:cNvPr id="33801" name="Line 9"/>
          <p:cNvSpPr/>
          <p:nvPr/>
        </p:nvSpPr>
        <p:spPr bwMode="auto">
          <a:xfrm flipH="1">
            <a:off x="2438400" y="1752599"/>
            <a:ext cx="1600200" cy="1371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2" name="Line 10"/>
          <p:cNvSpPr/>
          <p:nvPr/>
        </p:nvSpPr>
        <p:spPr bwMode="auto">
          <a:xfrm flipH="1">
            <a:off x="3200400" y="1752599"/>
            <a:ext cx="844550" cy="1371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3" name="Line 11"/>
          <p:cNvSpPr/>
          <p:nvPr/>
        </p:nvSpPr>
        <p:spPr bwMode="auto">
          <a:xfrm flipH="1">
            <a:off x="3505199" y="1752599"/>
            <a:ext cx="533400" cy="1905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4" name="Line 12"/>
          <p:cNvSpPr/>
          <p:nvPr/>
        </p:nvSpPr>
        <p:spPr bwMode="auto">
          <a:xfrm flipH="1">
            <a:off x="4572000" y="1905000"/>
            <a:ext cx="1676400" cy="1066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5" name="Line 13"/>
          <p:cNvSpPr/>
          <p:nvPr/>
        </p:nvSpPr>
        <p:spPr bwMode="auto">
          <a:xfrm flipH="1">
            <a:off x="5486400" y="1905000"/>
            <a:ext cx="762000" cy="1066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6" name="Line 14"/>
          <p:cNvSpPr/>
          <p:nvPr/>
        </p:nvSpPr>
        <p:spPr bwMode="auto">
          <a:xfrm>
            <a:off x="6248400" y="1905000"/>
            <a:ext cx="76200" cy="1143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7" name="Line 15"/>
          <p:cNvSpPr/>
          <p:nvPr/>
        </p:nvSpPr>
        <p:spPr bwMode="auto">
          <a:xfrm flipH="1">
            <a:off x="5715000" y="1905000"/>
            <a:ext cx="533400" cy="1676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8" name="Line 16"/>
          <p:cNvSpPr/>
          <p:nvPr/>
        </p:nvSpPr>
        <p:spPr bwMode="auto">
          <a:xfrm>
            <a:off x="6248400" y="1905000"/>
            <a:ext cx="1671638" cy="114776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9" name="Line 17"/>
          <p:cNvSpPr/>
          <p:nvPr/>
        </p:nvSpPr>
        <p:spPr bwMode="auto">
          <a:xfrm>
            <a:off x="6248400" y="1905000"/>
            <a:ext cx="2590800" cy="1066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10" name="Line 18"/>
          <p:cNvSpPr/>
          <p:nvPr/>
        </p:nvSpPr>
        <p:spPr bwMode="auto">
          <a:xfrm>
            <a:off x="6324600" y="1905000"/>
            <a:ext cx="3505199" cy="1066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11" name="Oval 19"/>
          <p:cNvSpPr/>
          <p:nvPr/>
        </p:nvSpPr>
        <p:spPr bwMode="auto">
          <a:xfrm>
            <a:off x="7543800" y="3124200"/>
            <a:ext cx="990600" cy="5334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Nekemt</a:t>
            </a:r>
            <a:endParaRPr/>
          </a:p>
        </p:txBody>
      </p:sp>
      <p:sp>
        <p:nvSpPr>
          <p:cNvPr id="33812" name="Oval 20"/>
          <p:cNvSpPr/>
          <p:nvPr/>
        </p:nvSpPr>
        <p:spPr bwMode="auto">
          <a:xfrm>
            <a:off x="5867399" y="3052763"/>
            <a:ext cx="1023938" cy="56356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Adama</a:t>
            </a:r>
            <a:endParaRPr/>
          </a:p>
        </p:txBody>
      </p:sp>
      <p:sp>
        <p:nvSpPr>
          <p:cNvPr id="33813" name="Oval 21"/>
          <p:cNvSpPr/>
          <p:nvPr/>
        </p:nvSpPr>
        <p:spPr bwMode="auto">
          <a:xfrm>
            <a:off x="9601200" y="2971800"/>
            <a:ext cx="823912" cy="381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Awasa</a:t>
            </a:r>
            <a:endParaRPr/>
          </a:p>
        </p:txBody>
      </p:sp>
      <p:sp>
        <p:nvSpPr>
          <p:cNvPr id="33814" name="Oval 22"/>
          <p:cNvSpPr/>
          <p:nvPr/>
        </p:nvSpPr>
        <p:spPr bwMode="auto">
          <a:xfrm>
            <a:off x="5410200" y="3581400"/>
            <a:ext cx="665163" cy="6762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200" b="1">
                <a:latin typeface="Times New Roman"/>
              </a:rPr>
              <a:t>Dessie</a:t>
            </a:r>
            <a:endParaRPr/>
          </a:p>
        </p:txBody>
      </p:sp>
      <p:sp>
        <p:nvSpPr>
          <p:cNvPr id="33815" name="Oval 23"/>
          <p:cNvSpPr/>
          <p:nvPr/>
        </p:nvSpPr>
        <p:spPr bwMode="auto">
          <a:xfrm>
            <a:off x="4876800" y="2971800"/>
            <a:ext cx="804863" cy="67627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Dire Dawa</a:t>
            </a:r>
            <a:endParaRPr/>
          </a:p>
        </p:txBody>
      </p:sp>
      <p:sp>
        <p:nvSpPr>
          <p:cNvPr id="33816" name="Oval 24"/>
          <p:cNvSpPr/>
          <p:nvPr/>
        </p:nvSpPr>
        <p:spPr bwMode="auto">
          <a:xfrm>
            <a:off x="6923088" y="3165475"/>
            <a:ext cx="620712" cy="414338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Jima</a:t>
            </a:r>
            <a:endParaRPr/>
          </a:p>
        </p:txBody>
      </p:sp>
      <p:sp>
        <p:nvSpPr>
          <p:cNvPr id="33817" name="Oval 25"/>
          <p:cNvSpPr/>
          <p:nvPr/>
        </p:nvSpPr>
        <p:spPr bwMode="auto">
          <a:xfrm>
            <a:off x="1524000" y="3124200"/>
            <a:ext cx="1219200" cy="450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Gambela</a:t>
            </a:r>
            <a:endParaRPr/>
          </a:p>
        </p:txBody>
      </p:sp>
      <p:sp>
        <p:nvSpPr>
          <p:cNvPr id="33818" name="Oval 26"/>
          <p:cNvSpPr/>
          <p:nvPr/>
        </p:nvSpPr>
        <p:spPr bwMode="auto">
          <a:xfrm>
            <a:off x="3048000" y="3657600"/>
            <a:ext cx="914400" cy="477838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Awasa</a:t>
            </a:r>
            <a:endParaRPr/>
          </a:p>
        </p:txBody>
      </p:sp>
      <p:sp>
        <p:nvSpPr>
          <p:cNvPr id="33819" name="Oval 27"/>
          <p:cNvSpPr/>
          <p:nvPr/>
        </p:nvSpPr>
        <p:spPr bwMode="auto">
          <a:xfrm>
            <a:off x="8534400" y="2971800"/>
            <a:ext cx="990600" cy="788988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Debre Markos</a:t>
            </a:r>
            <a:endParaRPr/>
          </a:p>
        </p:txBody>
      </p:sp>
      <p:sp>
        <p:nvSpPr>
          <p:cNvPr id="33820" name="Line 28"/>
          <p:cNvSpPr/>
          <p:nvPr/>
        </p:nvSpPr>
        <p:spPr bwMode="auto">
          <a:xfrm>
            <a:off x="6248400" y="1905000"/>
            <a:ext cx="900113" cy="1239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1" name="Line 29"/>
          <p:cNvSpPr/>
          <p:nvPr/>
        </p:nvSpPr>
        <p:spPr bwMode="auto">
          <a:xfrm flipH="1">
            <a:off x="8418513" y="3729038"/>
            <a:ext cx="331787" cy="787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2" name="Line 30"/>
          <p:cNvSpPr/>
          <p:nvPr/>
        </p:nvSpPr>
        <p:spPr bwMode="auto">
          <a:xfrm>
            <a:off x="9220200" y="3733800"/>
            <a:ext cx="581025" cy="7874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3" name="Line 31"/>
          <p:cNvSpPr/>
          <p:nvPr/>
        </p:nvSpPr>
        <p:spPr bwMode="auto">
          <a:xfrm>
            <a:off x="5715000" y="4267200"/>
            <a:ext cx="83820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4" name="Line 32"/>
          <p:cNvSpPr/>
          <p:nvPr/>
        </p:nvSpPr>
        <p:spPr bwMode="auto">
          <a:xfrm flipH="1">
            <a:off x="4800600" y="4267200"/>
            <a:ext cx="91440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5" name="Line 33"/>
          <p:cNvSpPr/>
          <p:nvPr/>
        </p:nvSpPr>
        <p:spPr bwMode="auto">
          <a:xfrm>
            <a:off x="5715000" y="42672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26" name="Oval 34"/>
          <p:cNvSpPr/>
          <p:nvPr/>
        </p:nvSpPr>
        <p:spPr bwMode="auto">
          <a:xfrm>
            <a:off x="6172200" y="4648200"/>
            <a:ext cx="1066800" cy="415925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Gondar</a:t>
            </a:r>
            <a:endParaRPr/>
          </a:p>
        </p:txBody>
      </p:sp>
      <p:sp>
        <p:nvSpPr>
          <p:cNvPr id="33827" name="Oval 35"/>
          <p:cNvSpPr/>
          <p:nvPr/>
        </p:nvSpPr>
        <p:spPr bwMode="auto">
          <a:xfrm>
            <a:off x="4038600" y="4724399"/>
            <a:ext cx="1038225" cy="4159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Lalibela</a:t>
            </a:r>
            <a:endParaRPr/>
          </a:p>
        </p:txBody>
      </p:sp>
      <p:sp>
        <p:nvSpPr>
          <p:cNvPr id="33828" name="Oval 36"/>
          <p:cNvSpPr/>
          <p:nvPr/>
        </p:nvSpPr>
        <p:spPr bwMode="auto">
          <a:xfrm>
            <a:off x="5257800" y="4648200"/>
            <a:ext cx="728663" cy="4159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AA</a:t>
            </a:r>
            <a:endParaRPr/>
          </a:p>
        </p:txBody>
      </p:sp>
      <p:sp>
        <p:nvSpPr>
          <p:cNvPr id="33829" name="Oval 37"/>
          <p:cNvSpPr/>
          <p:nvPr/>
        </p:nvSpPr>
        <p:spPr bwMode="auto">
          <a:xfrm>
            <a:off x="9525000" y="4495800"/>
            <a:ext cx="652463" cy="450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AA</a:t>
            </a:r>
            <a:endParaRPr/>
          </a:p>
        </p:txBody>
      </p:sp>
      <p:sp>
        <p:nvSpPr>
          <p:cNvPr id="33830" name="Oval 38"/>
          <p:cNvSpPr/>
          <p:nvPr/>
        </p:nvSpPr>
        <p:spPr bwMode="auto">
          <a:xfrm>
            <a:off x="7924800" y="4495800"/>
            <a:ext cx="1143000" cy="450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BahrDar</a:t>
            </a:r>
            <a:endParaRPr/>
          </a:p>
        </p:txBody>
      </p:sp>
      <p:sp>
        <p:nvSpPr>
          <p:cNvPr id="33831" name="Line 39"/>
          <p:cNvSpPr/>
          <p:nvPr/>
        </p:nvSpPr>
        <p:spPr bwMode="auto">
          <a:xfrm flipH="1">
            <a:off x="7920038" y="4953000"/>
            <a:ext cx="614362" cy="8032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32" name="Line 40"/>
          <p:cNvSpPr/>
          <p:nvPr/>
        </p:nvSpPr>
        <p:spPr bwMode="auto">
          <a:xfrm>
            <a:off x="8534400" y="4953000"/>
            <a:ext cx="415925" cy="7889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33" name="Oval 41"/>
          <p:cNvSpPr/>
          <p:nvPr/>
        </p:nvSpPr>
        <p:spPr bwMode="auto">
          <a:xfrm>
            <a:off x="7239000" y="5756275"/>
            <a:ext cx="1028700" cy="415925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Gondar</a:t>
            </a:r>
            <a:endParaRPr/>
          </a:p>
        </p:txBody>
      </p:sp>
      <p:sp>
        <p:nvSpPr>
          <p:cNvPr id="33834" name="Oval 42"/>
          <p:cNvSpPr/>
          <p:nvPr/>
        </p:nvSpPr>
        <p:spPr bwMode="auto">
          <a:xfrm>
            <a:off x="8334375" y="5756275"/>
            <a:ext cx="1266825" cy="4159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Debre M.</a:t>
            </a:r>
            <a:endParaRPr/>
          </a:p>
        </p:txBody>
      </p:sp>
      <p:sp>
        <p:nvSpPr>
          <p:cNvPr id="33835" name="Oval 43"/>
          <p:cNvSpPr/>
          <p:nvPr/>
        </p:nvSpPr>
        <p:spPr bwMode="auto">
          <a:xfrm>
            <a:off x="3733800" y="2971800"/>
            <a:ext cx="1143000" cy="609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r>
              <a:rPr sz="1600" b="1">
                <a:latin typeface="Times New Roman"/>
              </a:rPr>
              <a:t>Gambela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xfrm>
            <a:off x="1233170" y="340995"/>
            <a:ext cx="9725025" cy="561975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defRPr/>
            </a:pPr>
            <a:r>
              <a:rPr sz="4000">
                <a:latin typeface="Times New Roman"/>
              </a:rPr>
              <a:t>Implementation: general tree search</a:t>
            </a:r>
            <a:endParaRPr/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3"/>
          <a:srcRect l="14844" t="18750" r="3125" b="9375"/>
          <a:stretch/>
        </p:blipFill>
        <p:spPr bwMode="auto">
          <a:xfrm>
            <a:off x="1856740" y="1062990"/>
            <a:ext cx="8248015" cy="5265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lulaTheme for DAA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AlulaThemeOOP</Template>
  <TotalTime>0</TotalTime>
  <Words>0</Words>
  <Application>ONLYOFFICE/8.2.0.143</Application>
  <PresentationFormat>On-screen Show (4:3)</PresentationFormat>
  <Paragraphs>0</Paragraphs>
  <Slides>61</Slides>
  <Notes>61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የአጉንታ ልጅ</dc:creator>
  <cp:lastModifiedBy/>
  <cp:revision>310</cp:revision>
  <dcterms:created xsi:type="dcterms:W3CDTF">2021-02-02T11:53:00Z</dcterms:created>
  <dcterms:modified xsi:type="dcterms:W3CDTF">2024-11-13T12:43:21Z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4F77F84A533648B28C451014B07A29BF_13</vt:lpwstr>
  </property>
  <property fmtid="{D5CDD505-2E9C-101B-9397-08002B2CF9AE}" pid="3" name="KSOProductBuildVer">
    <vt:lpwstr>2057-12.2.0.13306</vt:lpwstr>
  </property>
</Properties>
</file>