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notesSlides/notesSlide29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2.xml" ContentType="application/vnd.openxmlformats-officedocument.presentationml.slide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bookmarkIdSeed="2">
  <p:sldMasterIdLst>
    <p:sldMasterId id="2147483648" r:id="rId1"/>
    <p:sldMasterId id="2147483656" r:id="rId2"/>
  </p:sldMasterIdLst>
  <p:notesMasterIdLst>
    <p:notesMasterId r:id="rId4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6881495" cy="92964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8" d="100"/>
          <a:sy n="58" d="100"/>
        </p:scale>
        <p:origin x="1140" y="6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 /><Relationship Id="rId44" Type="http://schemas.openxmlformats.org/officeDocument/2006/relationships/tableStyles" Target="tableStyles.xml" /><Relationship Id="rId4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pPr>
              <a:defRPr/>
            </a:pPr>
            <a:fld id="{9A399C5B-032D-4600-B520-FEF23E744E61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pPr>
              <a:defRPr/>
            </a:pPr>
            <a:fld id="{CEAF900A-D127-4761-9989-E5C9575D9FC0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8A710E-8234-0B74-0D37-624622CB3ED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B6EC3C-CC0F-DF55-33AB-8E79CB98928D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C45FA2-54E5-954E-42AF-AFA7511B775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CCF71D-13C2-546C-7E6A-580B81D0CB6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9536D3-DB01-2BEA-15A1-E976791794C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B3C4AB-22C5-33A1-4B54-E4F2200F1E35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672FBF-2D61-82E3-2121-02B16A7F16A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D210A3-DF00-099C-6017-4487659D037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9FE10C-E395-9D05-AFA8-4AAEBA2DDC6B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65084C-860D-6CD2-1BC1-B9B73F56A74A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5399C0-2820-C9AF-0591-E353EFE0FD5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562A84-C4B4-F93B-F9E6-BE770D1C25FB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F07A6A-C1B5-9399-E17E-65FE8A4A65F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F46428-DE08-ECD7-DEE8-5DC8E359667D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824142-FDAE-F437-539B-2674BC5A6DA7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09150F-5557-033F-F457-4CA51AE26943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A8BFF7-4238-D2C9-917E-27FA2AD217C7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7BA268-EE3F-8469-59FF-2F4D18196055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9C39F9-6470-A091-F7B2-99BD7161BDD7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E63C88-BA7F-7FF7-CF89-B4819F25EE14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F25E14-BEEB-DC6C-117B-9FA3DF76426E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1DB9F2-DEDF-D249-A0EF-4A56CFDA7FD3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6350BF-AE20-437A-88B2-5B7626FA4A0E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100134-CADB-B03D-5BAF-C8CFBEE11214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440882-BD5E-EAD0-9668-415479BAB8AF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FA311F-3B92-86B4-F6B4-AAA75252A09A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FA7EF5-69EC-13AE-1845-B6164AFDCD9B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5DCD5-2C46-F8E2-8361-5F73296DD791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F5F37B-BA1D-28D8-6813-829016EA08DF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4312E8-8263-3BE5-7958-18AD0A5B328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FB9C05-3018-721F-0BED-91CB63C7F7A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B84B7D-51E3-B1B3-DE70-2E83635ACA5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793FDA-4559-05B2-E1E7-E6AB29CA257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FBE0D1-14B9-C18B-9958-8BEBD99423F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69239F-A956-D202-71D6-7658914DBD9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D0797F-1DDE-5703-3EDB-B6DED4271B6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oleObject" Target="../embeddings/oleObject1.bin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oleObject" Target="../embeddings/oleObject2.bin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oleObject" Target="../embeddings/oleObject3.bin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oleObject" Target="../embeddings/oleObject4.bin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oleObject" Target="../embeddings/oleObject5.bin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oleObject" Target="../embeddings/oleObject6.bin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oleObject" Target="../embeddings/oleObject7.bin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26479" y="1553027"/>
            <a:ext cx="9144000" cy="1855304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  <a:latin typeface="Trebuchet M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991429"/>
            <a:ext cx="9144000" cy="1266371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</p:txBody>
      </p:sp>
      <p:sp>
        <p:nvSpPr>
          <p:cNvPr id="7" name="Slide Number Placeholder 5"/>
          <p:cNvSpPr txBox="1"/>
          <p:nvPr/>
        </p:nvSpPr>
        <p:spPr bwMode="auto">
          <a:xfrm>
            <a:off x="1121070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/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 xmlns:a="http://schemas.openxmlformats.org/drawingml/2006/main" noChangeAspect="1"/>
          </p:cNvGraphicFramePr>
          <p:nvPr/>
        </p:nvGraphicFramePr>
        <p:xfrm>
          <a:off x="508000" y="838200"/>
          <a:ext cx="11176000" cy="76200"/>
        </p:xfrm>
        <a:graphic>
          <a:graphicData uri="http://schemas.openxmlformats.org/presentationml/2006/ole">
            <p:oleObj name="oleObj" r:id="rId3" imgW="6858000" imgH="48895" progId="">
              <p:embed/>
              <p:pic>
                <p:nvPicPr>
                  <p:cNvPr id="4" name="Object 23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08000" y="838200"/>
                    <a:ext cx="11176000" cy="76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508000" y="228600"/>
            <a:ext cx="11176000" cy="609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508000" y="990600"/>
            <a:ext cx="11176000" cy="5486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1480800" y="6400800"/>
            <a:ext cx="6096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4E790A-226A-49D6-9A5E-00C3628B1519}" type="slidenum">
              <a:rPr lang="en-US" sz="1600">
                <a:latin typeface="Times New Roman"/>
                <a:cs typeface="Times New Roman"/>
              </a:rPr>
              <a:t/>
            </a:fld>
            <a:endParaRPr lang="en-US" sz="17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3"/>
          <p:cNvGraphicFramePr>
            <a:graphicFrameLocks xmlns:a="http://schemas.openxmlformats.org/drawingml/2006/main" noChangeAspect="1"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p:oleObj name="oleObj" r:id="rId3" imgW="6858000" imgH="48895" progId="">
              <p:embed/>
              <p:pic>
                <p:nvPicPr>
                  <p:cNvPr id="4" name="Object 23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08000" y="1143000"/>
                    <a:ext cx="11176000" cy="76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Rectangle 13"/>
          <p:cNvSpPr>
            <a:spLocks noChangeArrowheads="1"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3"/>
          <p:cNvGraphicFramePr>
            <a:graphicFrameLocks xmlns:a="http://schemas.openxmlformats.org/drawingml/2006/main" noChangeAspect="1"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p:oleObj name="oleObj" r:id="rId3" imgW="6858000" imgH="48895" progId="">
              <p:embed/>
              <p:pic>
                <p:nvPicPr>
                  <p:cNvPr id="5" name="Object 23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08000" y="1143000"/>
                    <a:ext cx="11176000" cy="76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 bwMode="auto">
          <a:xfrm>
            <a:off x="508000" y="14478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 bwMode="auto">
          <a:xfrm>
            <a:off x="6248400" y="1447800"/>
            <a:ext cx="55372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Rectangle 13"/>
          <p:cNvSpPr>
            <a:spLocks noChangeArrowheads="1"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Object 23"/>
          <p:cNvGraphicFramePr>
            <a:graphicFrameLocks xmlns:a="http://schemas.openxmlformats.org/drawingml/2006/main" noChangeAspect="1"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p:oleObj name="oleObj" r:id="rId3" imgW="6858000" imgH="48895" progId="">
              <p:embed/>
              <p:pic>
                <p:nvPicPr>
                  <p:cNvPr id="7" name="Object 23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08000" y="1143000"/>
                    <a:ext cx="11176000" cy="76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Rectangle 13"/>
          <p:cNvSpPr>
            <a:spLocks noChangeArrowheads="1"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 xmlns:a="http://schemas.openxmlformats.org/drawingml/2006/main" noChangeAspect="1"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p:oleObj name="oleObj" r:id="rId3" imgW="6858000" imgH="48895" progId="">
              <p:embed/>
              <p:pic>
                <p:nvPicPr>
                  <p:cNvPr id="3" name="Object 23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08000" y="1143000"/>
                    <a:ext cx="11176000" cy="76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Rectangle 13"/>
          <p:cNvSpPr>
            <a:spLocks noChangeArrowheads="1"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 userDrawn="1"/>
        </p:nvSpPr>
        <p:spPr bwMode="auto">
          <a:xfrm>
            <a:off x="11480800" y="6400800"/>
            <a:ext cx="6096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4E790A-226A-49D6-9A5E-00C3628B1519}" type="slidenum">
              <a:rPr lang="en-US" sz="1600">
                <a:latin typeface="Times New Roman"/>
                <a:cs typeface="Times New Roman"/>
              </a:rPr>
              <a:t/>
            </a:fld>
            <a:endParaRPr lang="en-US" sz="17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717550"/>
          </a:xfrm>
        </p:spPr>
        <p:txBody>
          <a:bodyPr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1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Rectangle 1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966200" y="228600"/>
            <a:ext cx="2819400" cy="63246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508000" y="228600"/>
            <a:ext cx="8255000" cy="63246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Rectangle 1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095375"/>
            <a:ext cx="10515600" cy="5081588"/>
          </a:xfrm>
        </p:spPr>
        <p:txBody>
          <a:bodyPr>
            <a:normAutofit/>
          </a:bodyPr>
          <a:lstStyle>
            <a:lvl1pPr marL="228600" indent="-228600" algn="just">
              <a:buFont typeface="Wingdings"/>
              <a:buChar char="§"/>
              <a:defRPr sz="3200" b="1">
                <a:latin typeface="Trebuchet MS"/>
              </a:defRPr>
            </a:lvl1pPr>
            <a:lvl2pPr marL="685800" indent="-228600" algn="just">
              <a:buClr>
                <a:srgbClr val="0070C0"/>
              </a:buClr>
              <a:buSzPct val="60000"/>
              <a:buFont typeface="Wingdings"/>
              <a:buChar char=""/>
              <a:defRPr sz="2800" b="1">
                <a:solidFill>
                  <a:srgbClr val="0070C0"/>
                </a:solidFill>
              </a:defRPr>
            </a:lvl2pPr>
            <a:lvl3pPr algn="just">
              <a:defRPr sz="2400" b="1">
                <a:solidFill>
                  <a:srgbClr val="FF0000"/>
                </a:solidFill>
              </a:defRPr>
            </a:lvl3pPr>
            <a:lvl4pPr marL="1600200" indent="-228600" algn="just">
              <a:buClr>
                <a:schemeClr val="accent6">
                  <a:lumMod val="75000"/>
                </a:schemeClr>
              </a:buClr>
              <a:buSzPct val="60000"/>
              <a:buFont typeface="Trebuchet MS"/>
              <a:buChar char="»"/>
              <a:defRPr sz="2000" b="1">
                <a:solidFill>
                  <a:srgbClr val="7030A0"/>
                </a:solidFill>
              </a:defRPr>
            </a:lvl4pPr>
            <a:lvl5pPr algn="just">
              <a:defRPr sz="2000" b="1">
                <a:solidFill>
                  <a:srgbClr val="00B050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Only" userDrawn="1">
  <p:cSld name="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 xmlns:a="http://schemas.openxmlformats.org/drawingml/2006/main" noChangeAspect="1"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p:oleObj name="oleObj" r:id="rId3" imgW="6858000" imgH="48895" progId="">
              <p:embed/>
              <p:pic>
                <p:nvPicPr>
                  <p:cNvPr id="3" name="Object 23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08000" y="1143000"/>
                    <a:ext cx="11176000" cy="76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4" name="Content Placeholder 3"/>
          <p:cNvSpPr>
            <a:spLocks noGrp="1"/>
          </p:cNvSpPr>
          <p:nvPr>
            <p:ph/>
          </p:nvPr>
        </p:nvSpPr>
        <p:spPr bwMode="auto">
          <a:xfrm>
            <a:off x="508000" y="228600"/>
            <a:ext cx="11277600" cy="63246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Rectangle 13"/>
          <p:cNvSpPr>
            <a:spLocks noChangeArrowheads="1"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xAndTwoObj" userDrawn="1">
  <p:cSld name="Title, Text,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" name="Object 23"/>
          <p:cNvGraphicFramePr>
            <a:graphicFrameLocks xmlns:a="http://schemas.openxmlformats.org/drawingml/2006/main" noChangeAspect="1"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p:oleObj name="oleObj" r:id="rId3" imgW="6858000" imgH="48895" progId="">
              <p:embed/>
              <p:pic>
                <p:nvPicPr>
                  <p:cNvPr id="6" name="Object 23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508000" y="1143000"/>
                    <a:ext cx="11176000" cy="76200"/>
                  </a:xfrm>
                  <a:prstGeom prst="rect">
                    <a:avLst/>
                  </a:prstGeom>
                </p:spPr>
              </p:pic>
            </p:oleObj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 bwMode="auto">
          <a:xfrm>
            <a:off x="812800" y="381000"/>
            <a:ext cx="10390717" cy="6096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 bwMode="auto">
          <a:xfrm>
            <a:off x="406400" y="1447800"/>
            <a:ext cx="5486400" cy="50292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 bwMode="auto">
          <a:xfrm>
            <a:off x="6096000" y="1447800"/>
            <a:ext cx="5486400" cy="24384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3"/>
          </p:nvPr>
        </p:nvSpPr>
        <p:spPr bwMode="auto">
          <a:xfrm>
            <a:off x="6096000" y="4038600"/>
            <a:ext cx="5486400" cy="24384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10"/>
          </p:nvPr>
        </p:nvSpPr>
        <p:spPr bwMode="auto">
          <a:xfrm>
            <a:off x="2032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41656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</p:txBody>
      </p:sp>
      <p:sp>
        <p:nvSpPr>
          <p:cNvPr id="7" name="Date Placeholder 7"/>
          <p:cNvSpPr txBox="1"/>
          <p:nvPr userDrawn="1"/>
        </p:nvSpPr>
        <p:spPr bwMode="auto">
          <a:xfrm>
            <a:off x="6422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>
              <a:defRPr sz="1200" b="1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Cryptograph and Network Security </a:t>
            </a:r>
            <a:endParaRPr lang="en-US"/>
          </a:p>
        </p:txBody>
      </p:sp>
      <p:sp>
        <p:nvSpPr>
          <p:cNvPr id="4" name="Slide Number Placeholder 5"/>
          <p:cNvSpPr txBox="1"/>
          <p:nvPr userDrawn="1"/>
        </p:nvSpPr>
        <p:spPr bwMode="auto"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/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213189"/>
            <a:ext cx="5181600" cy="49637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213189"/>
            <a:ext cx="5181600" cy="49637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</p:txBody>
      </p:sp>
      <p:sp>
        <p:nvSpPr>
          <p:cNvPr id="8" name="Slide Number Placeholder 5"/>
          <p:cNvSpPr txBox="1"/>
          <p:nvPr userDrawn="1"/>
        </p:nvSpPr>
        <p:spPr bwMode="auto"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/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 txBox="1"/>
          <p:nvPr userDrawn="1"/>
        </p:nvSpPr>
        <p:spPr bwMode="auto"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/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Ch-3, Mathematical analysis</a:t>
            </a:r>
            <a:endParaRPr lang="en-US" sz="1000"/>
          </a:p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 txBox="1"/>
          <p:nvPr userDrawn="1"/>
        </p:nvSpPr>
        <p:spPr bwMode="auto"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3-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/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Design and Analysis of Algorithms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ASTU Dep. of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Ch-3, Mathematical analysis</a:t>
            </a:r>
            <a:endParaRPr lang="en-US" sz="1000"/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 txBox="1"/>
          <p:nvPr userDrawn="1"/>
        </p:nvSpPr>
        <p:spPr bwMode="auto"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3-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/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" y="1752602"/>
            <a:ext cx="12012084" cy="1447801"/>
            <a:chOff x="0" y="1287"/>
            <a:chExt cx="5675" cy="912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grpSp>
          <p:nvGrpSpPr>
            <p:cNvPr id="4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180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1287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800"/>
            </a:p>
          </p:txBody>
        </p:sp>
      </p:grpSp>
      <p:sp>
        <p:nvSpPr>
          <p:cNvPr id="14348" name="Rectangle 12"/>
          <p:cNvSpPr>
            <a:spLocks noChangeArrowheads="1" noGrp="1"/>
          </p:cNvSpPr>
          <p:nvPr>
            <p:ph type="ctrTitle"/>
          </p:nvPr>
        </p:nvSpPr>
        <p:spPr bwMode="auto">
          <a:xfrm>
            <a:off x="1219200" y="381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349" name="Rectangle 13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930400" y="2209800"/>
            <a:ext cx="8534400" cy="1752599"/>
          </a:xfrm>
        </p:spPr>
        <p:txBody>
          <a:bodyPr/>
          <a:lstStyle>
            <a:lvl1pPr marL="0" indent="0" algn="ctr">
              <a:buFont typeface="Wingdings"/>
              <a:buNone/>
              <a:defRPr/>
            </a:lvl1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5" name="Oval 14"/>
          <p:cNvSpPr/>
          <p:nvPr userDrawn="1"/>
        </p:nvSpPr>
        <p:spPr bwMode="auto">
          <a:xfrm>
            <a:off x="11480800" y="6400800"/>
            <a:ext cx="609600" cy="4572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003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A4E790A-226A-49D6-9A5E-00C3628B1519}" type="slidenum">
              <a:rPr lang="en-US" sz="1600">
                <a:latin typeface="Times New Roman"/>
                <a:cs typeface="Times New Roman"/>
              </a:rPr>
              <a:t/>
            </a:fld>
            <a:endParaRPr lang="en-US" sz="1700" b="0" i="0" u="none" strike="noStrike" cap="none">
              <a:ln>
                <a:noFill/>
              </a:ln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blipFill>
          <a:blip r:embed="rId9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9097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092200"/>
            <a:ext cx="10515600" cy="508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en-US"/>
              <a:t>Design and Analysis of Algorithms</a:t>
            </a:r>
            <a:endParaRPr lang="en-US" sz="1200" b="1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en-US"/>
              <a:t>ASTU Dep. of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63543" y="6356350"/>
            <a:ext cx="3690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70C0"/>
                </a:solidFill>
              </a:defRPr>
            </a:lvl1pPr>
          </a:lstStyle>
          <a:p>
            <a:pPr algn="l">
              <a:defRPr/>
            </a:pPr>
            <a:r>
              <a:rPr lang="en-US"/>
              <a:t>Ch-6, Dynamic Programming and Greedy Technique</a:t>
            </a:r>
            <a:endParaRPr lang="en-US" sz="1000"/>
          </a:p>
        </p:txBody>
      </p:sp>
      <p:sp useBgFill="1">
        <p:nvSpPr>
          <p:cNvPr id="10" name="Slide Number Placeholder 5"/>
          <p:cNvSpPr txBox="1"/>
          <p:nvPr/>
        </p:nvSpPr>
        <p:spPr bwMode="auto">
          <a:xfrm>
            <a:off x="1123405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>
                <a:solidFill>
                  <a:srgbClr val="0070C0"/>
                </a:solidFill>
              </a:rPr>
              <a:t/>
            </a:fld>
            <a:endParaRPr lang="en-US" sz="1800" b="1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1" ftr="1" hdr="0" sldNum="1"/>
  <p:txStyles>
    <p:titleStyle>
      <a:lvl1pPr algn="ctr" defTabSz="914400">
        <a:lnSpc>
          <a:spcPct val="90000"/>
        </a:lnSpc>
        <a:spcBef>
          <a:spcPts val="0"/>
        </a:spcBef>
        <a:buNone/>
        <a:defRPr sz="4400" b="1">
          <a:solidFill>
            <a:srgbClr val="0070C0"/>
          </a:solidFill>
          <a:latin typeface="Trebuchet MS"/>
          <a:ea typeface="+mj-ea"/>
          <a:cs typeface="+mj-cs"/>
        </a:defRPr>
      </a:lvl1pPr>
    </p:titleStyle>
    <p:bodyStyle>
      <a:lvl1pPr marL="228600" indent="-228600" algn="just" defTabSz="914400">
        <a:lnSpc>
          <a:spcPct val="90000"/>
        </a:lnSpc>
        <a:spcBef>
          <a:spcPts val="1000"/>
        </a:spcBef>
        <a:buFont typeface="Arial"/>
        <a:buChar char="•"/>
        <a:defRPr sz="3200" b="1">
          <a:solidFill>
            <a:schemeClr val="tx1"/>
          </a:solidFill>
          <a:latin typeface="Trebuchet MS"/>
          <a:ea typeface="+mn-ea"/>
          <a:cs typeface="+mn-cs"/>
        </a:defRPr>
      </a:lvl1pPr>
      <a:lvl2pPr marL="685800" indent="-228600" algn="just" defTabSz="914400">
        <a:lnSpc>
          <a:spcPct val="90000"/>
        </a:lnSpc>
        <a:spcBef>
          <a:spcPts val="500"/>
        </a:spcBef>
        <a:buFont typeface="Arial"/>
        <a:buChar char="•"/>
        <a:defRPr sz="3000" b="1">
          <a:solidFill>
            <a:srgbClr val="0070C0"/>
          </a:solidFill>
          <a:latin typeface="Trebuchet MS"/>
          <a:ea typeface="+mn-ea"/>
          <a:cs typeface="+mn-cs"/>
        </a:defRPr>
      </a:lvl2pPr>
      <a:lvl3pPr marL="1143000" indent="-228600" algn="just" defTabSz="914400">
        <a:lnSpc>
          <a:spcPct val="90000"/>
        </a:lnSpc>
        <a:spcBef>
          <a:spcPts val="500"/>
        </a:spcBef>
        <a:buFont typeface="Arial"/>
        <a:buChar char="•"/>
        <a:defRPr sz="2800" b="1">
          <a:solidFill>
            <a:srgbClr val="FF0000"/>
          </a:solidFill>
          <a:latin typeface="Trebuchet MS"/>
          <a:ea typeface="+mn-ea"/>
          <a:cs typeface="+mn-cs"/>
        </a:defRPr>
      </a:lvl3pPr>
      <a:lvl4pPr marL="1600200" indent="-228600" algn="just" defTabSz="914400">
        <a:lnSpc>
          <a:spcPct val="90000"/>
        </a:lnSpc>
        <a:spcBef>
          <a:spcPts val="500"/>
        </a:spcBef>
        <a:buFont typeface="Arial"/>
        <a:buChar char="•"/>
        <a:defRPr sz="2600" b="1">
          <a:solidFill>
            <a:srgbClr val="7030A0"/>
          </a:solidFill>
          <a:latin typeface="Trebuchet MS"/>
          <a:ea typeface="+mn-ea"/>
          <a:cs typeface="+mn-cs"/>
        </a:defRPr>
      </a:lvl4pPr>
      <a:lvl5pPr marL="2057400" indent="-228600" algn="just" defTabSz="914400">
        <a:lnSpc>
          <a:spcPct val="90000"/>
        </a:lnSpc>
        <a:spcBef>
          <a:spcPts val="500"/>
        </a:spcBef>
        <a:buFont typeface="Arial"/>
        <a:buChar char="•"/>
        <a:defRPr sz="2400" b="1">
          <a:solidFill>
            <a:srgbClr val="00B050"/>
          </a:solidFill>
          <a:latin typeface="Trebuchet MS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" name="Rectangle 9"/>
          <p:cNvSpPr>
            <a:spLocks noChangeArrowheads="1" noGrp="1"/>
          </p:cNvSpPr>
          <p:nvPr>
            <p:ph type="title"/>
          </p:nvPr>
        </p:nvSpPr>
        <p:spPr bwMode="auto">
          <a:xfrm>
            <a:off x="1016000" y="228600"/>
            <a:ext cx="10289117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9" name="Rectangle 10"/>
          <p:cNvSpPr>
            <a:spLocks noChangeArrowheads="1" noGrp="1"/>
          </p:cNvSpPr>
          <p:nvPr>
            <p:ph type="body" idx="1"/>
          </p:nvPr>
        </p:nvSpPr>
        <p:spPr bwMode="auto">
          <a:xfrm>
            <a:off x="508000" y="1447800"/>
            <a:ext cx="11277600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323" name="Rectangle 11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4" name="Rectangle 12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4368800" y="6477000"/>
            <a:ext cx="38608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25" name="Rectangle 13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96520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lvl1pPr algn="ctr">
        <a:spcBef>
          <a:spcPts val="0"/>
        </a:spcBef>
        <a:spcAft>
          <a:spcPts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>
        <a:spcBef>
          <a:spcPts val="0"/>
        </a:spcBef>
        <a:spcAft>
          <a:spcPts val="0"/>
        </a:spcAft>
        <a:defRPr sz="3600" b="1">
          <a:solidFill>
            <a:schemeClr val="tx2"/>
          </a:solidFill>
          <a:latin typeface="Tahoma"/>
        </a:defRPr>
      </a:lvl2pPr>
      <a:lvl3pPr algn="ctr">
        <a:spcBef>
          <a:spcPts val="0"/>
        </a:spcBef>
        <a:spcAft>
          <a:spcPts val="0"/>
        </a:spcAft>
        <a:defRPr sz="3600" b="1">
          <a:solidFill>
            <a:schemeClr val="tx2"/>
          </a:solidFill>
          <a:latin typeface="Tahoma"/>
        </a:defRPr>
      </a:lvl3pPr>
      <a:lvl4pPr algn="ctr">
        <a:spcBef>
          <a:spcPts val="0"/>
        </a:spcBef>
        <a:spcAft>
          <a:spcPts val="0"/>
        </a:spcAft>
        <a:defRPr sz="3600" b="1">
          <a:solidFill>
            <a:schemeClr val="tx2"/>
          </a:solidFill>
          <a:latin typeface="Tahoma"/>
        </a:defRPr>
      </a:lvl4pPr>
      <a:lvl5pPr algn="ctr">
        <a:spcBef>
          <a:spcPts val="0"/>
        </a:spcBef>
        <a:spcAft>
          <a:spcPts val="0"/>
        </a:spcAft>
        <a:defRPr sz="3600" b="1">
          <a:solidFill>
            <a:schemeClr val="tx2"/>
          </a:solidFill>
          <a:latin typeface="Tahoma"/>
        </a:defRPr>
      </a:lvl5pPr>
      <a:lvl6pPr marL="457200" algn="ctr">
        <a:spcBef>
          <a:spcPts val="0"/>
        </a:spcBef>
        <a:spcAft>
          <a:spcPts val="0"/>
        </a:spcAft>
        <a:defRPr sz="3600" b="1">
          <a:solidFill>
            <a:schemeClr val="tx2"/>
          </a:solidFill>
          <a:latin typeface="Tahoma"/>
        </a:defRPr>
      </a:lvl6pPr>
      <a:lvl7pPr marL="914400" algn="ctr">
        <a:spcBef>
          <a:spcPts val="0"/>
        </a:spcBef>
        <a:spcAft>
          <a:spcPts val="0"/>
        </a:spcAft>
        <a:defRPr sz="3600" b="1">
          <a:solidFill>
            <a:schemeClr val="tx2"/>
          </a:solidFill>
          <a:latin typeface="Tahoma"/>
        </a:defRPr>
      </a:lvl7pPr>
      <a:lvl8pPr marL="1371600" algn="ctr">
        <a:spcBef>
          <a:spcPts val="0"/>
        </a:spcBef>
        <a:spcAft>
          <a:spcPts val="0"/>
        </a:spcAft>
        <a:defRPr sz="3600" b="1">
          <a:solidFill>
            <a:schemeClr val="tx2"/>
          </a:solidFill>
          <a:latin typeface="Tahoma"/>
        </a:defRPr>
      </a:lvl8pPr>
      <a:lvl9pPr marL="1828800" algn="ctr">
        <a:spcBef>
          <a:spcPts val="0"/>
        </a:spcBef>
        <a:spcAft>
          <a:spcPts val="0"/>
        </a:spcAft>
        <a:defRPr sz="3600" b="1">
          <a:solidFill>
            <a:schemeClr val="tx2"/>
          </a:solidFill>
          <a:latin typeface="Tahoma"/>
        </a:defRPr>
      </a:lvl9pPr>
    </p:titleStyle>
    <p:bodyStyle>
      <a:lvl1pPr marL="342900" indent="-342900" algn="l">
        <a:lnSpc>
          <a:spcPct val="80000"/>
        </a:lnSpc>
        <a:spcBef>
          <a:spcPts val="0"/>
        </a:spcBef>
        <a:spcAft>
          <a:spcPts val="0"/>
        </a:spcAft>
        <a:buClr>
          <a:schemeClr val="folHlink"/>
        </a:buClr>
        <a:buSzPct val="60000"/>
        <a:buFont typeface="Wingdings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>
        <a:lnSpc>
          <a:spcPct val="80000"/>
        </a:lnSpc>
        <a:spcBef>
          <a:spcPts val="0"/>
        </a:spcBef>
        <a:spcAft>
          <a:spcPts val="0"/>
        </a:spcAft>
        <a:buClr>
          <a:schemeClr val="hlink"/>
        </a:buClr>
        <a:buSzPct val="55000"/>
        <a:buFont typeface="Wingdings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>
        <a:lnSpc>
          <a:spcPct val="80000"/>
        </a:lnSpc>
        <a:spcBef>
          <a:spcPts val="0"/>
        </a:spcBef>
        <a:spcAft>
          <a:spcPts val="0"/>
        </a:spcAft>
        <a:buClr>
          <a:schemeClr val="folHlink"/>
        </a:buClr>
        <a:buSzPct val="50000"/>
        <a:buFont typeface="Wingdings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>
        <a:lnSpc>
          <a:spcPct val="80000"/>
        </a:lnSpc>
        <a:spcBef>
          <a:spcPts val="0"/>
        </a:spcBef>
        <a:spcAft>
          <a:spcPts val="0"/>
        </a:spcAft>
        <a:buClr>
          <a:schemeClr val="accent2"/>
        </a:buClr>
        <a:buSzPct val="55000"/>
        <a:buFont typeface="Wingdings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>
        <a:lnSpc>
          <a:spcPct val="80000"/>
        </a:lnSpc>
        <a:spcBef>
          <a:spcPts val="0"/>
        </a:spcBef>
        <a:spcAft>
          <a:spcPts val="0"/>
        </a:spcAft>
        <a:buClr>
          <a:schemeClr val="accent1"/>
        </a:buClr>
        <a:buSzPct val="50000"/>
        <a:buFont typeface="Wingdings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>
        <a:lnSpc>
          <a:spcPct val="80000"/>
        </a:lnSpc>
        <a:spcBef>
          <a:spcPts val="0"/>
        </a:spcBef>
        <a:spcAft>
          <a:spcPts val="0"/>
        </a:spcAft>
        <a:buClr>
          <a:schemeClr val="accent1"/>
        </a:buClr>
        <a:buSzPct val="50000"/>
        <a:buFont typeface="Wingdings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>
        <a:lnSpc>
          <a:spcPct val="80000"/>
        </a:lnSpc>
        <a:spcBef>
          <a:spcPts val="0"/>
        </a:spcBef>
        <a:spcAft>
          <a:spcPts val="0"/>
        </a:spcAft>
        <a:buClr>
          <a:schemeClr val="accent1"/>
        </a:buClr>
        <a:buSzPct val="50000"/>
        <a:buFont typeface="Wingdings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>
        <a:lnSpc>
          <a:spcPct val="80000"/>
        </a:lnSpc>
        <a:spcBef>
          <a:spcPts val="0"/>
        </a:spcBef>
        <a:spcAft>
          <a:spcPts val="0"/>
        </a:spcAft>
        <a:buClr>
          <a:schemeClr val="accent1"/>
        </a:buClr>
        <a:buSzPct val="50000"/>
        <a:buFont typeface="Wingdings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>
        <a:lnSpc>
          <a:spcPct val="80000"/>
        </a:lnSpc>
        <a:spcBef>
          <a:spcPts val="0"/>
        </a:spcBef>
        <a:spcAft>
          <a:spcPts val="0"/>
        </a:spcAft>
        <a:buClr>
          <a:schemeClr val="accent1"/>
        </a:buClr>
        <a:buSzPct val="50000"/>
        <a:buFont typeface="Wingdings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646430" y="1311275"/>
            <a:ext cx="10707369" cy="4866005"/>
          </a:xfrm>
        </p:spPr>
        <p:txBody>
          <a:bodyPr>
            <a:normAutofit/>
          </a:bodyPr>
          <a:lstStyle/>
          <a:p>
            <a:pPr marL="365760" marR="0" lvl="0" indent="-255905" algn="l" defTabSz="914400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3000">
                <a:ln>
                  <a:noFill/>
                </a:ln>
                <a:solidFill>
                  <a:schemeClr val="folHlink"/>
                </a:solidFill>
                <a:latin typeface="Times New Roman"/>
              </a:rPr>
              <a:t>Objective</a:t>
            </a:r>
            <a:r>
              <a:rPr lang="en-US" sz="3000" b="0">
                <a:ln>
                  <a:noFill/>
                </a:ln>
                <a:latin typeface="Times New Roman"/>
              </a:rPr>
              <a:t>:</a:t>
            </a:r>
            <a:endParaRPr lang="en-US" sz="30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Define what an agent is in general </a:t>
            </a:r>
            <a:endParaRPr lang="en-US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Rationality </a:t>
            </a:r>
            <a:endParaRPr lang="en-US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Gives </a:t>
            </a:r>
            <a:r>
              <a:rPr lang="en-US" b="0">
                <a:ln>
                  <a:noFill/>
                </a:ln>
                <a:latin typeface="Times New Roman"/>
              </a:rPr>
              <a:t>ideas about agent, agent function, agent program and architecture, environment, percept, sensor, actuator (effectors), </a:t>
            </a:r>
            <a:endParaRPr lang="en-US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 Gives idea on how agent should act</a:t>
            </a:r>
            <a:endParaRPr lang="en-US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How to measure agent success</a:t>
            </a:r>
            <a:endParaRPr lang="en-US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Rational agent, autonomous </a:t>
            </a:r>
            <a:r>
              <a:rPr lang="en-US" b="0">
                <a:ln>
                  <a:noFill/>
                </a:ln>
                <a:latin typeface="Times New Roman"/>
              </a:rPr>
              <a:t>agent and Omniscience  agent </a:t>
            </a:r>
            <a:endParaRPr lang="en-US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Types of environment</a:t>
            </a:r>
            <a:endParaRPr lang="en-US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Types of agent</a:t>
            </a:r>
            <a:endParaRPr lang="en-US" b="0">
              <a:latin typeface="Times New Roman"/>
              <a:cs typeface="Times New Roman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p>
            <a:pPr>
              <a:defRPr/>
            </a:pPr>
            <a:r>
              <a:rPr lang="en-US" sz="3600" b="0">
                <a:ln>
                  <a:noFill/>
                </a:ln>
                <a:solidFill>
                  <a:schemeClr val="tx2"/>
                </a:solidFill>
                <a:latin typeface="Times New Roman"/>
              </a:rPr>
              <a:t>Chapter Two </a:t>
            </a:r>
            <a:br>
              <a:rPr lang="en-US" sz="3600" b="0">
                <a:ln>
                  <a:noFill/>
                </a:ln>
                <a:solidFill>
                  <a:schemeClr val="tx2"/>
                </a:solidFill>
                <a:latin typeface="Times New Roman"/>
              </a:rPr>
            </a:br>
            <a:r>
              <a:rPr lang="en-US" sz="3600" b="0">
                <a:ln>
                  <a:noFill/>
                </a:ln>
                <a:solidFill>
                  <a:schemeClr val="tx2"/>
                </a:solidFill>
                <a:latin typeface="Times New Roman"/>
              </a:rPr>
              <a:t>Intelligent Agent </a:t>
            </a:r>
            <a:endParaRPr lang="en-GB"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sz="3400">
                <a:ln>
                  <a:noFill/>
                </a:ln>
                <a:solidFill>
                  <a:srgbClr val="200C96"/>
                </a:solidFill>
                <a:latin typeface="Times New Roman"/>
              </a:rPr>
              <a:t>Factors to measure rationality of agents</a:t>
            </a:r>
            <a:r>
              <a:rPr lang="en-US" sz="3400">
                <a:ln>
                  <a:noFill/>
                </a:ln>
                <a:latin typeface="Times New Roman"/>
              </a:rPr>
              <a:t> </a:t>
            </a:r>
            <a:endParaRPr lang="en-US" sz="3400" spc="-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L="457200" marR="0" lvl="0" indent="-4572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+mj-lt"/>
              <a:buAutoNum type="arabicPeriod"/>
              <a:defRPr/>
            </a:pP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Percept sequence perceived so far </a:t>
            </a:r>
            <a:r>
              <a:rPr lang="en-US" sz="2500">
                <a:ln>
                  <a:noFill/>
                </a:ln>
                <a:latin typeface="Times New Roman"/>
              </a:rPr>
              <a:t>(do we have the entire history of how the world evolve or not)</a:t>
            </a:r>
            <a:endParaRPr lang="en-US" sz="2500">
              <a:ln>
                <a:noFill/>
              </a:ln>
              <a:latin typeface="Times New Roman"/>
            </a:endParaRPr>
          </a:p>
          <a:p>
            <a:pPr marL="457200" marR="0" lvl="0" indent="-4572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+mj-lt"/>
              <a:buAutoNum type="arabicPeriod"/>
              <a:defRPr/>
            </a:pP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The set of actions that the agent can perform </a:t>
            </a:r>
            <a:r>
              <a:rPr lang="en-US" sz="2500">
                <a:ln>
                  <a:noFill/>
                </a:ln>
                <a:latin typeface="Times New Roman"/>
              </a:rPr>
              <a:t>(agents designed to do the same job with different action set will have different performance)</a:t>
            </a:r>
            <a:endParaRPr lang="en-US" sz="2500">
              <a:ln>
                <a:noFill/>
              </a:ln>
              <a:latin typeface="Times New Roman"/>
            </a:endParaRPr>
          </a:p>
          <a:p>
            <a:pPr marL="457200" marR="0" lvl="0" indent="-4572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+mj-lt"/>
              <a:buAutoNum type="arabicPeriod"/>
              <a:defRPr/>
            </a:pP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Performance measures </a:t>
            </a:r>
            <a:r>
              <a:rPr lang="en-US" sz="2500">
                <a:ln>
                  <a:noFill/>
                </a:ln>
                <a:solidFill>
                  <a:schemeClr val="bg2"/>
                </a:solidFill>
                <a:latin typeface="Times New Roman"/>
              </a:rPr>
              <a:t>(</a:t>
            </a: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500">
                <a:ln>
                  <a:noFill/>
                </a:ln>
                <a:latin typeface="Times New Roman"/>
              </a:rPr>
              <a:t>is it subjective or objective? What are the factors and their weights)</a:t>
            </a:r>
            <a:endParaRPr lang="en-US" sz="2500">
              <a:ln>
                <a:noFill/>
              </a:ln>
              <a:latin typeface="Times New Roman"/>
            </a:endParaRPr>
          </a:p>
          <a:p>
            <a:pPr marL="457200" marR="0" lvl="0" indent="-4572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0000FF"/>
              </a:buClr>
              <a:buSzPct val="85000"/>
              <a:buFont typeface="+mj-lt"/>
              <a:buAutoNum type="arabicPeriod"/>
              <a:defRPr/>
            </a:pP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The agent knowledge about the environment </a:t>
            </a:r>
            <a:r>
              <a:rPr lang="en-US" sz="2500">
                <a:ln>
                  <a:noFill/>
                </a:ln>
                <a:latin typeface="Times New Roman"/>
              </a:rPr>
              <a:t>(what kind of sensor does the agent have? Does the agent knows every thing about the environment or not</a:t>
            </a:r>
            <a:r>
              <a:rPr lang="en-US" sz="2500">
                <a:ln>
                  <a:noFill/>
                </a:ln>
                <a:latin typeface="Times New Roman"/>
              </a:rPr>
              <a:t>)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514350" marR="0" lvl="0" indent="-51435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AutoNum type="arabicPeriod"/>
              <a:defRPr/>
            </a:pPr>
            <a:endParaRPr lang="en-US" sz="2500" spc="-1">
              <a:solidFill>
                <a:schemeClr val="tx1"/>
              </a:solidFill>
              <a:latin typeface="Times New Roman"/>
              <a:ea typeface="+mj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>
                <a:ln>
                  <a:noFill/>
                </a:ln>
                <a:solidFill>
                  <a:srgbClr val="200C96"/>
                </a:solidFill>
                <a:latin typeface="Times New Roman"/>
                <a:ea typeface="+mn-ea"/>
                <a:cs typeface="+mn-cs"/>
              </a:rPr>
              <a:t>Ideal rational Agent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R="0" lvl="0" algn="just" defTabSz="91440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/>
              <a:buChar char="q"/>
              <a:defRPr/>
            </a:pPr>
            <a:r>
              <a:rPr lang="en-US" sz="2600">
                <a:ln>
                  <a:noFill/>
                </a:ln>
                <a:latin typeface="Times New Roman"/>
              </a:rPr>
              <a:t>For each possible </a:t>
            </a:r>
            <a:r>
              <a:rPr lang="en-US" sz="2600" b="1">
                <a:ln>
                  <a:noFill/>
                </a:ln>
                <a:latin typeface="Times New Roman"/>
              </a:rPr>
              <a:t>percept sequence</a:t>
            </a:r>
            <a:r>
              <a:rPr lang="en-US" sz="2600">
                <a:ln>
                  <a:noFill/>
                </a:ln>
                <a:latin typeface="Times New Roman"/>
              </a:rPr>
              <a:t>, an ideal rational agent should do </a:t>
            </a:r>
            <a:r>
              <a:rPr lang="en-US" sz="2600" b="1">
                <a:ln>
                  <a:noFill/>
                </a:ln>
                <a:latin typeface="Times New Roman"/>
              </a:rPr>
              <a:t>what every action</a:t>
            </a:r>
            <a:r>
              <a:rPr lang="en-US" sz="2600" b="1">
                <a:ln>
                  <a:noFill/>
                </a:ln>
                <a:latin typeface="Times New Roman"/>
              </a:rPr>
              <a:t> </a:t>
            </a:r>
            <a:r>
              <a:rPr lang="en-US" sz="2600">
                <a:ln>
                  <a:noFill/>
                </a:ln>
                <a:latin typeface="Times New Roman"/>
              </a:rPr>
              <a:t>is </a:t>
            </a:r>
            <a:r>
              <a:rPr lang="en-US" sz="26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expected to maximize </a:t>
            </a:r>
            <a:r>
              <a:rPr lang="en-US" sz="2600">
                <a:ln>
                  <a:noFill/>
                </a:ln>
                <a:latin typeface="Times New Roman"/>
              </a:rPr>
              <a:t>its </a:t>
            </a:r>
            <a:r>
              <a:rPr lang="en-US" sz="2600" b="1">
                <a:ln>
                  <a:noFill/>
                </a:ln>
                <a:latin typeface="Times New Roman"/>
              </a:rPr>
              <a:t>performance measure</a:t>
            </a:r>
            <a:r>
              <a:rPr lang="en-US" sz="2600">
                <a:ln>
                  <a:noFill/>
                </a:ln>
                <a:latin typeface="Times New Roman"/>
              </a:rPr>
              <a:t>, on the basis of </a:t>
            </a:r>
            <a:r>
              <a:rPr lang="en-US" sz="2600" b="1">
                <a:ln>
                  <a:noFill/>
                </a:ln>
                <a:latin typeface="Times New Roman"/>
              </a:rPr>
              <a:t>the evidence provided by the </a:t>
            </a:r>
            <a:r>
              <a:rPr lang="en-US" sz="2600" b="1">
                <a:ln>
                  <a:noFill/>
                </a:ln>
                <a:latin typeface="Times New Roman"/>
              </a:rPr>
              <a:t>percept sequence</a:t>
            </a:r>
            <a:r>
              <a:rPr lang="en-US" sz="2600" b="1">
                <a:ln>
                  <a:noFill/>
                </a:ln>
                <a:latin typeface="Times New Roman"/>
              </a:rPr>
              <a:t> </a:t>
            </a:r>
            <a:r>
              <a:rPr lang="en-US" sz="2600">
                <a:ln>
                  <a:noFill/>
                </a:ln>
                <a:latin typeface="Times New Roman"/>
              </a:rPr>
              <a:t>and what ever </a:t>
            </a:r>
            <a:r>
              <a:rPr lang="en-US" sz="2600">
                <a:ln>
                  <a:noFill/>
                </a:ln>
                <a:latin typeface="Times New Roman"/>
              </a:rPr>
              <a:t>built-in </a:t>
            </a:r>
            <a:r>
              <a:rPr lang="en-US" sz="2600" b="1">
                <a:ln>
                  <a:noFill/>
                </a:ln>
                <a:latin typeface="Times New Roman"/>
              </a:rPr>
              <a:t>knowledge</a:t>
            </a:r>
            <a:r>
              <a:rPr lang="en-US" sz="2600" b="1">
                <a:ln>
                  <a:noFill/>
                </a:ln>
                <a:latin typeface="Times New Roman"/>
              </a:rPr>
              <a:t> t</a:t>
            </a:r>
            <a:r>
              <a:rPr lang="en-US" sz="2600">
                <a:ln>
                  <a:noFill/>
                </a:ln>
                <a:latin typeface="Times New Roman"/>
              </a:rPr>
              <a:t>he agent has. </a:t>
            </a:r>
            <a:endParaRPr lang="en-US" sz="2600">
              <a:ln>
                <a:noFill/>
              </a:ln>
              <a:latin typeface="Times New Roman"/>
            </a:endParaRPr>
          </a:p>
          <a:p>
            <a:pPr marR="0" lvl="0" algn="just" defTabSz="91440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/>
              <a:buChar char="q"/>
              <a:defRPr/>
            </a:pPr>
            <a:r>
              <a:rPr lang="en-US" sz="2600" b="1">
                <a:ln>
                  <a:noFill/>
                </a:ln>
                <a:latin typeface="Times New Roman"/>
              </a:rPr>
              <a:t>Ideal rational agent</a:t>
            </a:r>
            <a:r>
              <a:rPr lang="en-US" sz="2600">
                <a:ln>
                  <a:noFill/>
                </a:ln>
                <a:latin typeface="Times New Roman"/>
              </a:rPr>
              <a:t> </a:t>
            </a:r>
            <a:r>
              <a:rPr lang="en-US" sz="2600">
                <a:ln>
                  <a:noFill/>
                </a:ln>
                <a:solidFill>
                  <a:schemeClr val="accent1"/>
                </a:solidFill>
                <a:latin typeface="Times New Roman"/>
              </a:rPr>
              <a:t>implementation </a:t>
            </a:r>
            <a:r>
              <a:rPr lang="en-US" sz="2600">
                <a:ln>
                  <a:noFill/>
                </a:ln>
                <a:latin typeface="Times New Roman"/>
              </a:rPr>
              <a:t>require </a:t>
            </a:r>
            <a:r>
              <a:rPr lang="en-US" sz="2600" b="1">
                <a:ln>
                  <a:noFill/>
                </a:ln>
                <a:solidFill>
                  <a:schemeClr val="accent1"/>
                </a:solidFill>
                <a:latin typeface="Times New Roman"/>
              </a:rPr>
              <a:t>perfection</a:t>
            </a:r>
            <a:endParaRPr lang="en-US" sz="2600" b="1">
              <a:ln>
                <a:noFill/>
              </a:ln>
              <a:solidFill>
                <a:schemeClr val="accent1"/>
              </a:solidFill>
              <a:latin typeface="Times New Roman"/>
            </a:endParaRPr>
          </a:p>
          <a:p>
            <a:pPr marR="0" lvl="0" algn="just" defTabSz="91440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/>
              <a:buChar char="q"/>
              <a:defRPr/>
            </a:pPr>
            <a:r>
              <a:rPr lang="en-US" sz="2600">
                <a:ln>
                  <a:noFill/>
                </a:ln>
                <a:latin typeface="Times New Roman"/>
              </a:rPr>
              <a:t>In real situation such agent is </a:t>
            </a:r>
            <a:r>
              <a:rPr lang="en-US" sz="2600" b="1">
                <a:ln>
                  <a:noFill/>
                </a:ln>
                <a:solidFill>
                  <a:schemeClr val="accent1"/>
                </a:solidFill>
                <a:latin typeface="Times New Roman"/>
              </a:rPr>
              <a:t>difficult to achieve</a:t>
            </a:r>
            <a:endParaRPr lang="en-US" sz="2600" b="1">
              <a:ln>
                <a:noFill/>
              </a:ln>
              <a:solidFill>
                <a:schemeClr val="accent1"/>
              </a:solidFill>
              <a:latin typeface="Times New Roman"/>
            </a:endParaRPr>
          </a:p>
          <a:p>
            <a:pPr marR="0" lvl="0" algn="just" defTabSz="914400">
              <a:lnSpc>
                <a:spcPct val="15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80000"/>
              <a:buFont typeface="Wingdings"/>
              <a:buChar char="q"/>
              <a:defRPr/>
            </a:pPr>
            <a:r>
              <a:rPr lang="en-US" sz="2600">
                <a:ln>
                  <a:noFill/>
                </a:ln>
                <a:latin typeface="Times New Roman"/>
              </a:rPr>
              <a:t>Why </a:t>
            </a:r>
            <a:r>
              <a:rPr lang="en-US" sz="2600" b="1">
                <a:ln>
                  <a:noFill/>
                </a:ln>
                <a:latin typeface="Times New Roman"/>
              </a:rPr>
              <a:t>car accident</a:t>
            </a:r>
            <a:r>
              <a:rPr lang="en-US" sz="2600">
                <a:ln>
                  <a:noFill/>
                </a:ln>
                <a:latin typeface="Times New Roman"/>
              </a:rPr>
              <a:t> happened? Because </a:t>
            </a:r>
            <a:r>
              <a:rPr lang="en-US" sz="2600" b="1">
                <a:ln>
                  <a:noFill/>
                </a:ln>
                <a:solidFill>
                  <a:schemeClr val="accent1"/>
                </a:solidFill>
                <a:latin typeface="Times New Roman"/>
              </a:rPr>
              <a:t>drivers are not perfect agent</a:t>
            </a:r>
            <a:endParaRPr lang="en-GB"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>
                <a:ln>
                  <a:noFill/>
                </a:ln>
                <a:latin typeface="Times New Roman"/>
              </a:rPr>
              <a:t>Autonomy</a:t>
            </a:r>
            <a:endParaRPr lang="en-US" b="0" spc="-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An agent is </a:t>
            </a:r>
            <a:r>
              <a:rPr lang="en-US" sz="25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autonomous</a:t>
            </a:r>
            <a:r>
              <a:rPr lang="en-US" sz="2500">
                <a:ln>
                  <a:noFill/>
                </a:ln>
                <a:latin typeface="Times New Roman"/>
              </a:rPr>
              <a:t> if its behavior is </a:t>
            </a:r>
            <a:r>
              <a:rPr lang="en-US" sz="2500" b="1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determined </a:t>
            </a:r>
            <a:r>
              <a:rPr lang="en-US" sz="2500">
                <a:ln>
                  <a:noFill/>
                </a:ln>
                <a:latin typeface="Times New Roman"/>
              </a:rPr>
              <a:t>by its </a:t>
            </a:r>
            <a:r>
              <a:rPr lang="en-US" sz="2500" b="1">
                <a:ln>
                  <a:noFill/>
                </a:ln>
                <a:solidFill>
                  <a:schemeClr val="accent1"/>
                </a:solidFill>
                <a:latin typeface="Times New Roman"/>
              </a:rPr>
              <a:t>own experience</a:t>
            </a:r>
            <a:r>
              <a:rPr lang="en-US" sz="2500">
                <a:ln>
                  <a:noFill/>
                </a:ln>
                <a:latin typeface="Times New Roman"/>
              </a:rPr>
              <a:t> (with ability to learn and adapt)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Agent that </a:t>
            </a:r>
            <a:r>
              <a:rPr lang="en-US" sz="2500" b="1">
                <a:ln>
                  <a:noFill/>
                </a:ln>
                <a:solidFill>
                  <a:srgbClr val="FF0066"/>
                </a:solidFill>
                <a:latin typeface="Times New Roman"/>
              </a:rPr>
              <a:t>lacks autonomous,</a:t>
            </a:r>
            <a:r>
              <a:rPr lang="en-US" sz="2500">
                <a:ln>
                  <a:noFill/>
                </a:ln>
                <a:latin typeface="Times New Roman"/>
              </a:rPr>
              <a:t> if its actions are based </a:t>
            </a:r>
            <a:r>
              <a:rPr lang="en-US" sz="2500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completely on built-in knowledge</a:t>
            </a:r>
            <a:r>
              <a:rPr lang="en-GB" sz="2500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.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457200" marR="0" lvl="1" indent="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None/>
              <a:defRPr/>
            </a:pP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Example</a:t>
            </a:r>
            <a:r>
              <a:rPr lang="en-US" sz="2500">
                <a:ln>
                  <a:noFill/>
                </a:ln>
                <a:latin typeface="Times New Roman"/>
              </a:rPr>
              <a:t>: student grade </a:t>
            </a:r>
            <a:r>
              <a:rPr lang="en-US" sz="2500" b="1">
                <a:ln>
                  <a:noFill/>
                </a:ln>
                <a:latin typeface="Times New Roman"/>
              </a:rPr>
              <a:t>decider agent</a:t>
            </a:r>
            <a:r>
              <a:rPr lang="en-US" sz="2500">
                <a:ln>
                  <a:noFill/>
                </a:ln>
                <a:latin typeface="Times New Roman"/>
              </a:rPr>
              <a:t>: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457200" marR="0" lvl="1" indent="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None/>
              <a:defRPr/>
            </a:pPr>
            <a:r>
              <a:rPr lang="en-US" sz="2500" b="1">
                <a:ln>
                  <a:noFill/>
                </a:ln>
                <a:latin typeface="Times New Roman"/>
              </a:rPr>
              <a:t>Knowledge base</a:t>
            </a:r>
            <a:r>
              <a:rPr lang="en-US" sz="2500">
                <a:ln>
                  <a:noFill/>
                </a:ln>
                <a:latin typeface="Times New Roman"/>
              </a:rPr>
              <a:t> given: </a:t>
            </a:r>
            <a:r>
              <a:rPr lang="en-US" sz="2500" b="1">
                <a:ln>
                  <a:noFill/>
                </a:ln>
                <a:latin typeface="Times New Roman"/>
              </a:rPr>
              <a:t>rules</a:t>
            </a:r>
            <a:r>
              <a:rPr lang="en-US" sz="2500">
                <a:ln>
                  <a:noFill/>
                </a:ln>
                <a:latin typeface="Times New Roman"/>
              </a:rPr>
              <a:t> for converting </a:t>
            </a:r>
            <a:r>
              <a:rPr lang="en-US" sz="2500" b="1">
                <a:ln>
                  <a:noFill/>
                </a:ln>
                <a:latin typeface="Times New Roman"/>
              </a:rPr>
              <a:t>numeric </a:t>
            </a:r>
            <a:r>
              <a:rPr lang="en-US" sz="2500">
                <a:ln>
                  <a:noFill/>
                </a:ln>
                <a:latin typeface="Times New Roman"/>
              </a:rPr>
              <a:t>grade to</a:t>
            </a:r>
            <a:r>
              <a:rPr lang="en-US" sz="2500" b="1">
                <a:ln>
                  <a:noFill/>
                </a:ln>
                <a:latin typeface="Times New Roman"/>
              </a:rPr>
              <a:t> letter grade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914400" marR="0" lvl="2" indent="0" algn="just" defTabSz="91440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/>
            </a:pPr>
            <a:r>
              <a:rPr lang="en-US" sz="2500" b="1">
                <a:ln>
                  <a:noFill/>
                </a:ln>
                <a:latin typeface="Times New Roman"/>
              </a:rPr>
              <a:t>Case 1:</a:t>
            </a:r>
            <a:r>
              <a:rPr lang="en-US" sz="2500">
                <a:ln>
                  <a:noFill/>
                </a:ln>
                <a:latin typeface="Times New Roman"/>
              </a:rPr>
              <a:t> </a:t>
            </a:r>
            <a:r>
              <a:rPr lang="en-US" sz="2500" b="1">
                <a:ln>
                  <a:noFill/>
                </a:ln>
                <a:latin typeface="Times New Roman"/>
              </a:rPr>
              <a:t>agent</a:t>
            </a:r>
            <a:r>
              <a:rPr lang="en-US" sz="2500">
                <a:ln>
                  <a:noFill/>
                </a:ln>
                <a:latin typeface="Times New Roman"/>
              </a:rPr>
              <a:t> always </a:t>
            </a:r>
            <a:r>
              <a:rPr lang="en-US" sz="2500" b="1">
                <a:ln>
                  <a:noFill/>
                </a:ln>
                <a:latin typeface="Times New Roman"/>
              </a:rPr>
              <a:t>follows the rule</a:t>
            </a:r>
            <a:r>
              <a:rPr lang="en-US" sz="2500">
                <a:ln>
                  <a:noFill/>
                </a:ln>
                <a:latin typeface="Times New Roman"/>
              </a:rPr>
              <a:t> (lacks autonomous)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914400" marR="0" lvl="2" indent="0" algn="just" defTabSz="914400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/>
            </a:pPr>
            <a:r>
              <a:rPr lang="en-US" sz="2500" b="1">
                <a:ln>
                  <a:noFill/>
                </a:ln>
                <a:latin typeface="Times New Roman"/>
              </a:rPr>
              <a:t>Case 2:</a:t>
            </a:r>
            <a:r>
              <a:rPr lang="en-US" sz="2500">
                <a:ln>
                  <a:noFill/>
                </a:ln>
                <a:latin typeface="Times New Roman"/>
              </a:rPr>
              <a:t> </a:t>
            </a:r>
            <a:r>
              <a:rPr lang="en-US" sz="2500" b="1">
                <a:ln>
                  <a:noFill/>
                </a:ln>
                <a:latin typeface="Times New Roman"/>
              </a:rPr>
              <a:t>agent</a:t>
            </a:r>
            <a:r>
              <a:rPr lang="en-US" sz="2500">
                <a:ln>
                  <a:noFill/>
                </a:ln>
                <a:latin typeface="Times New Roman"/>
              </a:rPr>
              <a:t> that </a:t>
            </a:r>
            <a:r>
              <a:rPr lang="en-US" sz="2500" b="1">
                <a:ln>
                  <a:noFill/>
                </a:ln>
                <a:latin typeface="Times New Roman"/>
              </a:rPr>
              <a:t>modify the rules</a:t>
            </a:r>
            <a:r>
              <a:rPr lang="en-US" sz="2500">
                <a:ln>
                  <a:noFill/>
                </a:ln>
                <a:latin typeface="Times New Roman"/>
              </a:rPr>
              <a:t> by </a:t>
            </a:r>
            <a:r>
              <a:rPr lang="en-US" sz="2500" b="1">
                <a:ln>
                  <a:noFill/>
                </a:ln>
                <a:latin typeface="Times New Roman"/>
              </a:rPr>
              <a:t>learning exceptions</a:t>
            </a:r>
            <a:r>
              <a:rPr lang="en-US" sz="2500">
                <a:ln>
                  <a:noFill/>
                </a:ln>
                <a:latin typeface="Times New Roman"/>
              </a:rPr>
              <a:t> from the</a:t>
            </a:r>
            <a:r>
              <a:rPr lang="en-US" sz="2500" b="1">
                <a:ln>
                  <a:noFill/>
                </a:ln>
                <a:latin typeface="Times New Roman"/>
              </a:rPr>
              <a:t> knowledge base</a:t>
            </a:r>
            <a:r>
              <a:rPr lang="en-US" sz="2500">
                <a:ln>
                  <a:noFill/>
                </a:ln>
                <a:latin typeface="Times New Roman"/>
              </a:rPr>
              <a:t> as well as grade distribution.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None/>
              <a:defRPr/>
            </a:pPr>
            <a:endParaRPr lang="en-US" sz="2400" b="1" i="0" u="none" strike="noStrike" cap="none" spc="0">
              <a:ln>
                <a:noFill/>
              </a:ln>
              <a:solidFill>
                <a:srgbClr val="FF0066"/>
              </a:solidFill>
              <a:latin typeface="Times New Roman"/>
              <a:ea typeface="+mn-ea"/>
              <a:cs typeface="+mn-cs"/>
            </a:endParaRPr>
          </a:p>
          <a:p>
            <a:pPr algn="just"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 b="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Structure of Intelligent Agent</a:t>
            </a:r>
            <a:endParaRPr lang="en-US" spc="-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L="365760" marR="0" lvl="0" indent="-255905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Structure of AI Agent</a:t>
            </a:r>
            <a:r>
              <a:rPr lang="en-US" sz="2400">
                <a:ln>
                  <a:noFill/>
                </a:ln>
                <a:latin typeface="Times New Roman"/>
              </a:rPr>
              <a:t> refers to the </a:t>
            </a:r>
            <a:r>
              <a:rPr lang="en-US" sz="24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design </a:t>
            </a:r>
            <a:r>
              <a:rPr lang="en-US" sz="2400">
                <a:ln>
                  <a:noFill/>
                </a:ln>
                <a:latin typeface="Times New Roman"/>
              </a:rPr>
              <a:t>of </a:t>
            </a:r>
            <a:r>
              <a:rPr lang="en-US" sz="2400" b="1">
                <a:ln>
                  <a:noFill/>
                </a:ln>
                <a:latin typeface="Times New Roman"/>
              </a:rPr>
              <a:t>intelligent agent program</a:t>
            </a:r>
            <a:r>
              <a:rPr lang="en-US" sz="2400" b="1">
                <a:ln>
                  <a:noFill/>
                </a:ln>
                <a:latin typeface="Times New Roman"/>
              </a:rPr>
              <a:t> </a:t>
            </a:r>
            <a:r>
              <a:rPr lang="en-US" sz="2400">
                <a:ln>
                  <a:noFill/>
                </a:ln>
                <a:latin typeface="Times New Roman"/>
              </a:rPr>
              <a:t>(function that  implement agent mapping from percept to actions) that will run on some sort of </a:t>
            </a:r>
            <a:r>
              <a:rPr lang="en-US" sz="2400" b="1">
                <a:ln>
                  <a:noFill/>
                </a:ln>
                <a:latin typeface="Times New Roman"/>
              </a:rPr>
              <a:t>computing devic</a:t>
            </a:r>
            <a:r>
              <a:rPr lang="en-US" sz="2400">
                <a:ln>
                  <a:noFill/>
                </a:ln>
                <a:latin typeface="Times New Roman"/>
              </a:rPr>
              <a:t>e called </a:t>
            </a:r>
            <a:r>
              <a:rPr lang="en-US" sz="2400" b="1">
                <a:ln>
                  <a:noFill/>
                </a:ln>
                <a:latin typeface="Times New Roman"/>
              </a:rPr>
              <a:t>architecture</a:t>
            </a:r>
            <a:r>
              <a:rPr lang="en-GB" sz="2400" b="1">
                <a:ln>
                  <a:noFill/>
                </a:ln>
                <a:latin typeface="Times New Roman"/>
              </a:rPr>
              <a:t>.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>
                <a:ln>
                  <a:noFill/>
                </a:ln>
                <a:latin typeface="Times New Roman"/>
              </a:rPr>
              <a:t>This course focus on </a:t>
            </a:r>
            <a:r>
              <a:rPr lang="en-US" sz="24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intelligent agent program function</a:t>
            </a:r>
            <a:r>
              <a:rPr lang="en-US" sz="2400">
                <a:ln>
                  <a:noFill/>
                </a:ln>
                <a:latin typeface="Times New Roman"/>
              </a:rPr>
              <a:t> theory, design and implementation</a:t>
            </a:r>
            <a:r>
              <a:rPr lang="en-GB" sz="2400">
                <a:ln>
                  <a:noFill/>
                </a:ln>
                <a:latin typeface="Times New Roman"/>
              </a:rPr>
              <a:t>.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Design of intelligent agent</a:t>
            </a:r>
            <a:r>
              <a:rPr lang="en-US" sz="2400">
                <a:ln>
                  <a:noFill/>
                </a:ln>
                <a:latin typeface="Times New Roman"/>
              </a:rPr>
              <a:t> </a:t>
            </a:r>
            <a:r>
              <a:rPr lang="en-US" sz="2400" b="1">
                <a:ln>
                  <a:noFill/>
                </a:ln>
                <a:solidFill>
                  <a:srgbClr val="0000FF"/>
                </a:solidFill>
                <a:latin typeface="Times New Roman"/>
              </a:rPr>
              <a:t>needs </a:t>
            </a:r>
            <a:r>
              <a:rPr lang="en-US" sz="2400" b="1">
                <a:ln>
                  <a:noFill/>
                </a:ln>
                <a:solidFill>
                  <a:srgbClr val="00B050"/>
                </a:solidFill>
                <a:latin typeface="Times New Roman"/>
              </a:rPr>
              <a:t>prior knowledge of </a:t>
            </a:r>
            <a:endParaRPr lang="en-US" sz="2400" b="1" i="0" u="none" strike="noStrike" cap="none" spc="0">
              <a:ln>
                <a:noFill/>
              </a:ln>
              <a:solidFill>
                <a:srgbClr val="00B050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>
                <a:ln>
                  <a:noFill/>
                </a:ln>
                <a:solidFill>
                  <a:srgbClr val="C00000"/>
                </a:solidFill>
                <a:latin typeface="Times New Roman"/>
              </a:rPr>
              <a:t>Performance measure</a:t>
            </a:r>
            <a:r>
              <a:rPr lang="en-US" sz="2400">
                <a:ln>
                  <a:noFill/>
                </a:ln>
                <a:solidFill>
                  <a:srgbClr val="00B050"/>
                </a:solidFill>
                <a:latin typeface="Times New Roman"/>
              </a:rPr>
              <a:t> </a:t>
            </a:r>
            <a:r>
              <a:rPr lang="en-US" sz="2400">
                <a:ln>
                  <a:noFill/>
                </a:ln>
                <a:latin typeface="Times New Roman"/>
              </a:rPr>
              <a:t>or </a:t>
            </a:r>
            <a:r>
              <a:rPr lang="en-US" sz="2400">
                <a:ln>
                  <a:noFill/>
                </a:ln>
                <a:solidFill>
                  <a:srgbClr val="C00000"/>
                </a:solidFill>
                <a:latin typeface="Times New Roman"/>
                <a:cs typeface="+mn-ea"/>
              </a:rPr>
              <a:t>Goal the agent supposed to achieve</a:t>
            </a:r>
            <a:r>
              <a:rPr lang="en-US" sz="2400">
                <a:ln>
                  <a:noFill/>
                </a:ln>
                <a:latin typeface="Times New Roman"/>
              </a:rPr>
              <a:t>, 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>
                <a:ln>
                  <a:noFill/>
                </a:ln>
                <a:solidFill>
                  <a:srgbClr val="0000FF"/>
                </a:solidFill>
                <a:latin typeface="Times New Roman"/>
              </a:rPr>
              <a:t>On what kind of Environment it operates</a:t>
            </a:r>
            <a:endParaRPr lang="en-US" sz="2400" b="0" i="0" u="none" strike="noStrike" cap="none" spc="0">
              <a:ln>
                <a:noFill/>
              </a:ln>
              <a:solidFill>
                <a:srgbClr val="0000FF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>
                <a:ln>
                  <a:noFill/>
                </a:ln>
                <a:solidFill>
                  <a:srgbClr val="C00000"/>
                </a:solidFill>
                <a:latin typeface="Times New Roman"/>
              </a:rPr>
              <a:t>What kind of Actuators it has</a:t>
            </a:r>
            <a:r>
              <a:rPr lang="en-US" sz="2400">
                <a:ln>
                  <a:noFill/>
                </a:ln>
                <a:latin typeface="Times New Roman"/>
              </a:rPr>
              <a:t> (what are the possible Actions), 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>
                <a:ln>
                  <a:noFill/>
                </a:ln>
                <a:solidFill>
                  <a:srgbClr val="0000FF"/>
                </a:solidFill>
                <a:latin typeface="Times New Roman"/>
              </a:rPr>
              <a:t>What kind of Sensors the agent has</a:t>
            </a:r>
            <a:r>
              <a:rPr lang="en-US" sz="2400">
                <a:ln>
                  <a:noFill/>
                </a:ln>
                <a:latin typeface="Times New Roman"/>
              </a:rPr>
              <a:t> (what are the possible Percepts) 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Performance measure</a:t>
            </a:r>
            <a:r>
              <a:rPr lang="en-US" sz="2400">
                <a:ln>
                  <a:noFill/>
                </a:ln>
                <a:latin typeface="Times New Roman"/>
              </a:rPr>
              <a:t> </a:t>
            </a:r>
            <a:r>
              <a:rPr lang="en-US" sz="2400">
                <a:ln>
                  <a:noFill/>
                </a:ln>
                <a:latin typeface="Times New Roman"/>
              </a:rPr>
              <a:t> </a:t>
            </a:r>
            <a:r>
              <a:rPr lang="en-US" sz="2400">
                <a:ln>
                  <a:noFill/>
                </a:ln>
                <a:solidFill>
                  <a:srgbClr val="00B0F0"/>
                </a:solidFill>
                <a:latin typeface="Times New Roman"/>
              </a:rPr>
              <a:t>Environment</a:t>
            </a:r>
            <a:r>
              <a:rPr lang="en-US" sz="2400">
                <a:ln>
                  <a:noFill/>
                </a:ln>
                <a:latin typeface="Times New Roman"/>
              </a:rPr>
              <a:t> </a:t>
            </a:r>
            <a:r>
              <a:rPr lang="en-US" sz="2400">
                <a:ln>
                  <a:noFill/>
                </a:ln>
                <a:latin typeface="Times New Roman"/>
              </a:rPr>
              <a:t> </a:t>
            </a:r>
            <a:r>
              <a:rPr lang="en-US" sz="2400">
                <a:ln>
                  <a:noFill/>
                </a:ln>
                <a:solidFill>
                  <a:srgbClr val="00B050"/>
                </a:solidFill>
                <a:latin typeface="Times New Roman"/>
              </a:rPr>
              <a:t>Actuators</a:t>
            </a:r>
            <a:r>
              <a:rPr lang="en-US" sz="2400">
                <a:ln>
                  <a:noFill/>
                </a:ln>
                <a:latin typeface="Times New Roman"/>
              </a:rPr>
              <a:t> </a:t>
            </a:r>
            <a:r>
              <a:rPr lang="en-US" sz="2400">
                <a:ln>
                  <a:noFill/>
                </a:ln>
                <a:latin typeface="Times New Roman"/>
              </a:rPr>
              <a:t> </a:t>
            </a:r>
            <a:r>
              <a:rPr lang="en-US" sz="2400">
                <a:ln>
                  <a:noFill/>
                </a:ln>
                <a:solidFill>
                  <a:schemeClr val="accent1"/>
                </a:solidFill>
                <a:latin typeface="Times New Roman"/>
              </a:rPr>
              <a:t>Sensors </a:t>
            </a:r>
            <a:r>
              <a:rPr lang="en-US" sz="2400">
                <a:ln>
                  <a:noFill/>
                </a:ln>
                <a:latin typeface="Times New Roman"/>
              </a:rPr>
              <a:t>are abbreviated as </a:t>
            </a:r>
            <a:r>
              <a:rPr lang="en-US" sz="24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PEAS</a:t>
            </a:r>
            <a:r>
              <a:rPr lang="en-GB" sz="2400">
                <a:ln>
                  <a:noFill/>
                </a:ln>
                <a:latin typeface="Times New Roman"/>
              </a:rPr>
              <a:t>.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Percepts</a:t>
            </a:r>
            <a:r>
              <a:rPr lang="en-US" sz="2400">
                <a:ln>
                  <a:noFill/>
                </a:ln>
                <a:latin typeface="Times New Roman"/>
              </a:rPr>
              <a:t> </a:t>
            </a:r>
            <a:r>
              <a:rPr lang="en-US" sz="2400" b="1">
                <a:ln>
                  <a:noFill/>
                </a:ln>
                <a:latin typeface="Times New Roman"/>
              </a:rPr>
              <a:t>Actions</a:t>
            </a:r>
            <a:r>
              <a:rPr lang="en-US" sz="2400">
                <a:ln>
                  <a:noFill/>
                </a:ln>
                <a:latin typeface="Times New Roman"/>
              </a:rPr>
              <a:t> </a:t>
            </a:r>
            <a:r>
              <a:rPr lang="en-US" sz="2400" b="1">
                <a:ln>
                  <a:noFill/>
                </a:ln>
                <a:latin typeface="Times New Roman"/>
              </a:rPr>
              <a:t>Goal </a:t>
            </a:r>
            <a:r>
              <a:rPr lang="en-US" sz="2400">
                <a:ln>
                  <a:noFill/>
                </a:ln>
                <a:latin typeface="Times New Roman"/>
              </a:rPr>
              <a:t> </a:t>
            </a:r>
            <a:r>
              <a:rPr lang="en-US" sz="2400" b="1">
                <a:ln>
                  <a:noFill/>
                </a:ln>
                <a:latin typeface="Times New Roman"/>
              </a:rPr>
              <a:t>Environment </a:t>
            </a:r>
            <a:r>
              <a:rPr lang="en-US" sz="2400">
                <a:ln>
                  <a:noFill/>
                </a:ln>
                <a:latin typeface="Times New Roman"/>
              </a:rPr>
              <a:t>are abbreviated as  </a:t>
            </a:r>
            <a:r>
              <a:rPr lang="en-US" sz="2400" b="1">
                <a:ln>
                  <a:noFill/>
                </a:ln>
                <a:latin typeface="Times New Roman"/>
              </a:rPr>
              <a:t>PAGE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 b="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Examples of agents structure and sample PEAS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L="365760" marR="0" lvl="0" indent="-255905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Agent</a:t>
            </a:r>
            <a:r>
              <a:rPr lang="en-US" sz="2400" b="1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:</a:t>
            </a:r>
            <a:r>
              <a:rPr lang="en-US" sz="2400" b="1">
                <a:ln>
                  <a:noFill/>
                </a:ln>
                <a:latin typeface="Times New Roman"/>
              </a:rPr>
              <a:t> automated taxi driver</a:t>
            </a:r>
            <a:r>
              <a:rPr lang="en-US" sz="2400">
                <a:ln>
                  <a:noFill/>
                </a:ln>
                <a:latin typeface="Times New Roman"/>
              </a:rPr>
              <a:t>: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Environment</a:t>
            </a:r>
            <a:r>
              <a:rPr lang="en-US" sz="2400">
                <a:ln>
                  <a:noFill/>
                </a:ln>
                <a:latin typeface="Times New Roman"/>
              </a:rPr>
              <a:t>: Roads, traffic, pedestrians, customers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Sensors</a:t>
            </a:r>
            <a:r>
              <a:rPr lang="en-US" sz="2400">
                <a:ln>
                  <a:noFill/>
                </a:ln>
                <a:latin typeface="Times New Roman"/>
              </a:rPr>
              <a:t>: Cameras, sonar, speedometer, GPS, odometer, engine sensors, keyboard 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Actuators</a:t>
            </a:r>
            <a:r>
              <a:rPr lang="en-US" sz="2400">
                <a:ln>
                  <a:noFill/>
                </a:ln>
                <a:latin typeface="Times New Roman"/>
              </a:rPr>
              <a:t>: Steering wheel, accelerator, brake, signal, horn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Performance</a:t>
            </a:r>
            <a:r>
              <a:rPr lang="en-US" sz="2400" b="1">
                <a:ln>
                  <a:noFill/>
                </a:ln>
                <a:latin typeface="Times New Roman"/>
              </a:rPr>
              <a:t> </a:t>
            </a:r>
            <a:r>
              <a:rPr lang="en-US" sz="2400" b="1">
                <a:ln>
                  <a:noFill/>
                </a:ln>
                <a:latin typeface="Times New Roman"/>
              </a:rPr>
              <a:t>measure</a:t>
            </a:r>
            <a:r>
              <a:rPr lang="en-US" sz="2400">
                <a:ln>
                  <a:noFill/>
                </a:ln>
                <a:latin typeface="Times New Roman"/>
              </a:rPr>
              <a:t>: Safe, fast, legal, comfortable trip, maximize profits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Agent</a:t>
            </a:r>
            <a:r>
              <a:rPr lang="en-US" sz="2400" b="1">
                <a:ln>
                  <a:noFill/>
                </a:ln>
                <a:latin typeface="Times New Roman"/>
              </a:rPr>
              <a:t>: Medical diagnosis system</a:t>
            </a:r>
            <a:endParaRPr lang="en-US" sz="24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Environment</a:t>
            </a:r>
            <a:r>
              <a:rPr lang="en-US" sz="2400">
                <a:ln>
                  <a:noFill/>
                </a:ln>
                <a:latin typeface="Times New Roman"/>
              </a:rPr>
              <a:t>: Patient, hospital, physician, nurses, …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Sensors</a:t>
            </a:r>
            <a:r>
              <a:rPr lang="en-US" sz="2400">
                <a:ln>
                  <a:noFill/>
                </a:ln>
                <a:latin typeface="Times New Roman"/>
              </a:rPr>
              <a:t>: Keyboard (</a:t>
            </a:r>
            <a:r>
              <a:rPr lang="en-US" sz="2400">
                <a:ln>
                  <a:noFill/>
                </a:ln>
                <a:latin typeface="Times New Roman"/>
              </a:rPr>
              <a:t>percept</a:t>
            </a:r>
            <a:r>
              <a:rPr lang="en-US" sz="2400">
                <a:ln>
                  <a:noFill/>
                </a:ln>
                <a:latin typeface="Times New Roman"/>
              </a:rPr>
              <a:t> can be symptoms, findings, patient's answers)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Actuators</a:t>
            </a:r>
            <a:r>
              <a:rPr lang="en-US" sz="2400">
                <a:ln>
                  <a:noFill/>
                </a:ln>
                <a:latin typeface="Times New Roman"/>
              </a:rPr>
              <a:t>: Screen display (</a:t>
            </a:r>
            <a:r>
              <a:rPr lang="en-US" sz="2400">
                <a:ln>
                  <a:noFill/>
                </a:ln>
                <a:latin typeface="Times New Roman"/>
              </a:rPr>
              <a:t>action</a:t>
            </a:r>
            <a:r>
              <a:rPr lang="en-US" sz="2400">
                <a:ln>
                  <a:noFill/>
                </a:ln>
                <a:latin typeface="Times New Roman"/>
              </a:rPr>
              <a:t> can be questions, tests, diagnoses, treatments, referrals)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Performance</a:t>
            </a:r>
            <a:r>
              <a:rPr lang="en-US" sz="2400" b="1">
                <a:ln>
                  <a:noFill/>
                </a:ln>
                <a:latin typeface="Times New Roman"/>
              </a:rPr>
              <a:t> </a:t>
            </a:r>
            <a:r>
              <a:rPr lang="en-US" sz="2400" b="1">
                <a:ln>
                  <a:noFill/>
                </a:ln>
                <a:latin typeface="Times New Roman"/>
              </a:rPr>
              <a:t>measure</a:t>
            </a:r>
            <a:r>
              <a:rPr lang="en-US" sz="2400">
                <a:ln>
                  <a:noFill/>
                </a:ln>
                <a:latin typeface="Times New Roman"/>
              </a:rPr>
              <a:t>: Healthy patient, minimize costs, lawsuits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 b="0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Examples of agents structure and sample PEAS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 b="1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Agent</a:t>
            </a:r>
            <a:r>
              <a:rPr lang="en-US" sz="2400">
                <a:ln>
                  <a:noFill/>
                </a:ln>
                <a:latin typeface="Times New Roman"/>
              </a:rPr>
              <a:t>: </a:t>
            </a:r>
            <a:r>
              <a:rPr lang="en-US" sz="2400" b="1">
                <a:ln>
                  <a:noFill/>
                </a:ln>
                <a:latin typeface="Times New Roman"/>
              </a:rPr>
              <a:t>Interactive English tutor</a:t>
            </a:r>
            <a:endParaRPr lang="en-US" sz="24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Environment</a:t>
            </a:r>
            <a:r>
              <a:rPr lang="en-US" sz="2400">
                <a:ln>
                  <a:noFill/>
                </a:ln>
                <a:latin typeface="Times New Roman"/>
              </a:rPr>
              <a:t>: </a:t>
            </a:r>
            <a:r>
              <a:rPr lang="en-US" sz="2400">
                <a:ln>
                  <a:noFill/>
                </a:ln>
                <a:latin typeface="Times New Roman"/>
              </a:rPr>
              <a:t>Set of students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Sensors</a:t>
            </a:r>
            <a:r>
              <a:rPr lang="en-US" sz="2400">
                <a:ln>
                  <a:noFill/>
                </a:ln>
                <a:latin typeface="Times New Roman"/>
              </a:rPr>
              <a:t>: Keyboard (typed words)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Actuators</a:t>
            </a:r>
            <a:r>
              <a:rPr lang="en-US" sz="2400">
                <a:ln>
                  <a:noFill/>
                </a:ln>
                <a:latin typeface="Times New Roman"/>
              </a:rPr>
              <a:t>: Screen display (exercises, suggestions, corrections)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Performance</a:t>
            </a:r>
            <a:r>
              <a:rPr lang="en-US" sz="2400" b="1">
                <a:ln>
                  <a:noFill/>
                </a:ln>
                <a:latin typeface="Times New Roman"/>
              </a:rPr>
              <a:t> </a:t>
            </a:r>
            <a:r>
              <a:rPr lang="en-US" sz="2400" b="1">
                <a:ln>
                  <a:noFill/>
                </a:ln>
                <a:latin typeface="Times New Roman"/>
              </a:rPr>
              <a:t>measure</a:t>
            </a:r>
            <a:r>
              <a:rPr lang="en-US" sz="2400">
                <a:ln>
                  <a:noFill/>
                </a:ln>
                <a:latin typeface="Times New Roman"/>
              </a:rPr>
              <a:t>: Maximize student's score on test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 b="1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Agent</a:t>
            </a:r>
            <a:r>
              <a:rPr lang="en-US" sz="2400">
                <a:ln>
                  <a:noFill/>
                </a:ln>
                <a:latin typeface="Times New Roman"/>
              </a:rPr>
              <a:t>: </a:t>
            </a:r>
            <a:r>
              <a:rPr lang="en-US" sz="2400" b="1">
                <a:ln>
                  <a:noFill/>
                </a:ln>
                <a:latin typeface="Times New Roman"/>
              </a:rPr>
              <a:t>Satellite image analysis system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Environment</a:t>
            </a:r>
            <a:r>
              <a:rPr lang="en-US" sz="2400">
                <a:ln>
                  <a:noFill/>
                </a:ln>
                <a:latin typeface="Times New Roman"/>
              </a:rPr>
              <a:t>: Images from orbiting 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Sensors</a:t>
            </a:r>
            <a:r>
              <a:rPr lang="en-US" sz="2400">
                <a:ln>
                  <a:noFill/>
                </a:ln>
                <a:latin typeface="Times New Roman"/>
              </a:rPr>
              <a:t>: Pixels of varying intensity, color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Actuators</a:t>
            </a:r>
            <a:r>
              <a:rPr lang="en-US" sz="2400">
                <a:ln>
                  <a:noFill/>
                </a:ln>
                <a:latin typeface="Times New Roman"/>
              </a:rPr>
              <a:t>: print categorization of scene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Performance</a:t>
            </a:r>
            <a:r>
              <a:rPr lang="en-US" sz="2400" b="1">
                <a:ln>
                  <a:noFill/>
                </a:ln>
                <a:latin typeface="Times New Roman"/>
              </a:rPr>
              <a:t> </a:t>
            </a:r>
            <a:r>
              <a:rPr lang="en-US" sz="2400" b="1">
                <a:ln>
                  <a:noFill/>
                </a:ln>
                <a:latin typeface="Times New Roman"/>
              </a:rPr>
              <a:t>measure</a:t>
            </a:r>
            <a:r>
              <a:rPr lang="en-US" sz="2400">
                <a:ln>
                  <a:noFill/>
                </a:ln>
                <a:latin typeface="Times New Roman"/>
              </a:rPr>
              <a:t>: Correct categorization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>
              <a:defRPr/>
            </a:pPr>
            <a:r>
              <a:rPr lang="en-US" b="0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Examples of agents structure and sample PEAS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 b="1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Agent</a:t>
            </a:r>
            <a:r>
              <a:rPr lang="en-US" sz="2400">
                <a:ln>
                  <a:noFill/>
                </a:ln>
                <a:latin typeface="Times New Roman"/>
              </a:rPr>
              <a:t>: </a:t>
            </a:r>
            <a:r>
              <a:rPr lang="en-US" sz="2400" b="1">
                <a:ln>
                  <a:noFill/>
                </a:ln>
                <a:latin typeface="Times New Roman"/>
              </a:rPr>
              <a:t>Part picking robot</a:t>
            </a:r>
            <a:endParaRPr lang="en-US" sz="24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Environment</a:t>
            </a:r>
            <a:r>
              <a:rPr lang="en-US" sz="2400">
                <a:ln>
                  <a:noFill/>
                </a:ln>
                <a:latin typeface="Times New Roman"/>
              </a:rPr>
              <a:t>: Conveyor belt with parts 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Sensors</a:t>
            </a:r>
            <a:r>
              <a:rPr lang="en-US" sz="2400">
                <a:ln>
                  <a:noFill/>
                </a:ln>
                <a:latin typeface="Times New Roman"/>
              </a:rPr>
              <a:t>: pixels of varying intensity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Actuators</a:t>
            </a:r>
            <a:r>
              <a:rPr lang="en-US" sz="2400">
                <a:ln>
                  <a:noFill/>
                </a:ln>
                <a:latin typeface="Times New Roman"/>
              </a:rPr>
              <a:t>: pickup parts and sort into bins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Performance</a:t>
            </a:r>
            <a:r>
              <a:rPr lang="en-US" sz="2400" b="1">
                <a:ln>
                  <a:noFill/>
                </a:ln>
                <a:latin typeface="Times New Roman"/>
              </a:rPr>
              <a:t> </a:t>
            </a:r>
            <a:r>
              <a:rPr lang="en-US" sz="2400" b="1">
                <a:ln>
                  <a:noFill/>
                </a:ln>
                <a:latin typeface="Times New Roman"/>
              </a:rPr>
              <a:t>measure</a:t>
            </a:r>
            <a:r>
              <a:rPr lang="en-US" sz="2400">
                <a:ln>
                  <a:noFill/>
                </a:ln>
                <a:latin typeface="Times New Roman"/>
              </a:rPr>
              <a:t>: place parts in correct bins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>
              <a:lnSpc>
                <a:spcPct val="100000"/>
              </a:lnSpc>
              <a:defRPr/>
            </a:pPr>
            <a:endParaRPr lang="en-GB" sz="2400"/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>
                <a:ln>
                  <a:noFill/>
                </a:ln>
                <a:latin typeface="Times New Roman"/>
              </a:rPr>
              <a:t>Agent programs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932815"/>
            <a:ext cx="11176000" cy="5835015"/>
          </a:xfrm>
        </p:spPr>
        <p:txBody>
          <a:bodyPr/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>
                <a:ln>
                  <a:noFill/>
                </a:ln>
                <a:latin typeface="Times New Roman"/>
              </a:rPr>
              <a:t>An </a:t>
            </a:r>
            <a:r>
              <a:rPr lang="en-US" sz="2400" b="1">
                <a:ln>
                  <a:noFill/>
                </a:ln>
                <a:latin typeface="Times New Roman"/>
              </a:rPr>
              <a:t>agent </a:t>
            </a:r>
            <a:r>
              <a:rPr lang="en-US" sz="2400">
                <a:ln>
                  <a:noFill/>
                </a:ln>
                <a:latin typeface="Times New Roman"/>
              </a:rPr>
              <a:t>is completely specified by the </a:t>
            </a:r>
            <a:r>
              <a:rPr lang="en-US" sz="2400" b="1" u="sng">
                <a:ln>
                  <a:noFill/>
                </a:ln>
                <a:latin typeface="Times New Roman"/>
              </a:rPr>
              <a:t>agent function</a:t>
            </a:r>
            <a:r>
              <a:rPr lang="en-US" sz="2400">
                <a:ln>
                  <a:noFill/>
                </a:ln>
                <a:latin typeface="Times New Roman"/>
              </a:rPr>
              <a:t> that maps </a:t>
            </a:r>
            <a:r>
              <a:rPr lang="en-US" sz="2400" b="1">
                <a:ln>
                  <a:noFill/>
                </a:ln>
                <a:latin typeface="Times New Roman"/>
              </a:rPr>
              <a:t>percept sequences</a:t>
            </a:r>
            <a:r>
              <a:rPr lang="en-US" sz="2400">
                <a:ln>
                  <a:noFill/>
                </a:ln>
                <a:latin typeface="Times New Roman"/>
              </a:rPr>
              <a:t> into </a:t>
            </a:r>
            <a:r>
              <a:rPr lang="en-US" sz="2400" b="1">
                <a:ln>
                  <a:noFill/>
                </a:ln>
                <a:latin typeface="Times New Roman"/>
              </a:rPr>
              <a:t>actions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>
                <a:ln>
                  <a:noFill/>
                </a:ln>
                <a:latin typeface="Times New Roman"/>
              </a:rPr>
              <a:t>Aim: find a way to implement the rational agent function concisely</a:t>
            </a:r>
            <a:endParaRPr lang="en-US" sz="24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400" b="1">
                <a:ln>
                  <a:noFill/>
                </a:ln>
                <a:latin typeface="Times New Roman"/>
              </a:rPr>
              <a:t>Skeleton of the Agent</a:t>
            </a:r>
            <a:endParaRPr lang="en-US" sz="24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None/>
              <a:defRPr/>
            </a:pPr>
            <a:r>
              <a:rPr lang="en-US" sz="2400" b="1" i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FUNCTION</a:t>
            </a:r>
            <a:r>
              <a:rPr lang="en-US" sz="2400" b="1" i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SKELETON-AGENT (</a:t>
            </a:r>
            <a:r>
              <a:rPr lang="en-US" sz="2400" i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percept</a:t>
            </a: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) returns </a:t>
            </a:r>
            <a:r>
              <a:rPr lang="en-US" sz="2400" i="1">
                <a:ln>
                  <a:noFill/>
                </a:ln>
                <a:solidFill>
                  <a:srgbClr val="00B0F0"/>
                </a:solidFill>
                <a:latin typeface="Times New Roman"/>
              </a:rPr>
              <a:t>action</a:t>
            </a:r>
            <a:endParaRPr lang="en-US" sz="2400" b="0" i="1" u="none" strike="noStrike" cap="none" spc="0">
              <a:ln>
                <a:noFill/>
              </a:ln>
              <a:solidFill>
                <a:srgbClr val="663300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None/>
              <a:defRPr/>
            </a:pP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	static memory, the agent’s memory of the world</a:t>
            </a:r>
            <a:endParaRPr lang="en-US" sz="2400" b="0" i="1" u="none" strike="noStrike" cap="none" spc="0">
              <a:ln>
                <a:noFill/>
              </a:ln>
              <a:solidFill>
                <a:srgbClr val="663300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None/>
              <a:defRPr/>
            </a:pP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	memory</a:t>
            </a: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 UPDATE-MEMORY (memory, percept)</a:t>
            </a:r>
            <a:endParaRPr lang="en-US" sz="2400" b="0" i="1" u="none" strike="noStrike" cap="none" spc="0">
              <a:ln>
                <a:noFill/>
              </a:ln>
              <a:solidFill>
                <a:srgbClr val="663300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None/>
              <a:defRPr/>
            </a:pP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	action </a:t>
            </a: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 CHOOSE-BEST-ACTION (memory)</a:t>
            </a:r>
            <a:endParaRPr lang="en-US" sz="2400" b="0" i="1" u="none" strike="noStrike" cap="none" spc="0">
              <a:ln>
                <a:noFill/>
              </a:ln>
              <a:solidFill>
                <a:srgbClr val="663300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None/>
              <a:defRPr/>
            </a:pP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	memory</a:t>
            </a: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 UPDATE-MEMORY (memory, action)</a:t>
            </a:r>
            <a:endParaRPr lang="en-US" sz="2400" b="0" i="1" u="none" strike="noStrike" cap="none" spc="0">
              <a:ln>
                <a:noFill/>
              </a:ln>
              <a:solidFill>
                <a:srgbClr val="663300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l" defTabSz="91440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None/>
              <a:defRPr/>
            </a:pPr>
            <a:r>
              <a:rPr lang="en-US" sz="2400" i="1">
                <a:ln>
                  <a:noFill/>
                </a:ln>
                <a:solidFill>
                  <a:srgbClr val="663300"/>
                </a:solidFill>
                <a:latin typeface="Times New Roman"/>
              </a:rPr>
              <a:t>	RETURN action</a:t>
            </a:r>
            <a:endParaRPr lang="en-US" sz="2400" b="0" i="1" u="none" strike="noStrike" cap="none" spc="0">
              <a:ln>
                <a:noFill/>
              </a:ln>
              <a:solidFill>
                <a:srgbClr val="663300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n>
                  <a:noFill/>
                </a:ln>
                <a:latin typeface="Times New Roman"/>
              </a:rPr>
              <a:t>Note: 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n>
                  <a:noFill/>
                </a:ln>
                <a:latin typeface="Times New Roman"/>
              </a:rPr>
              <a:t>1. the function gets only a single percept at a time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n>
                  <a:noFill/>
                </a:ln>
                <a:latin typeface="Times New Roman"/>
              </a:rPr>
              <a:t>Q: how to get the percept sequence?</a:t>
            </a:r>
            <a:endParaRPr lang="en-US" sz="24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n>
                  <a:noFill/>
                </a:ln>
                <a:latin typeface="Times New Roman"/>
              </a:rPr>
              <a:t>2. The </a:t>
            </a:r>
            <a:r>
              <a:rPr lang="en-US" sz="2400" b="1">
                <a:ln>
                  <a:noFill/>
                </a:ln>
                <a:latin typeface="Times New Roman"/>
              </a:rPr>
              <a:t>goal </a:t>
            </a:r>
            <a:r>
              <a:rPr lang="en-US" sz="2400">
                <a:ln>
                  <a:noFill/>
                </a:ln>
                <a:latin typeface="Times New Roman"/>
              </a:rPr>
              <a:t>or </a:t>
            </a:r>
            <a:r>
              <a:rPr lang="en-US" sz="2400" b="1">
                <a:ln>
                  <a:noFill/>
                </a:ln>
                <a:latin typeface="Times New Roman"/>
              </a:rPr>
              <a:t>performance measure</a:t>
            </a:r>
            <a:r>
              <a:rPr lang="en-US" sz="2400">
                <a:ln>
                  <a:noFill/>
                </a:ln>
                <a:latin typeface="Times New Roman"/>
              </a:rPr>
              <a:t> is not part of the </a:t>
            </a:r>
            <a:r>
              <a:rPr lang="en-US" sz="2400" b="1">
                <a:ln>
                  <a:noFill/>
                </a:ln>
                <a:latin typeface="Times New Roman"/>
              </a:rPr>
              <a:t>skeleton</a:t>
            </a:r>
            <a:endParaRPr lang="en-US" sz="24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Table-lookup agent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>
              <a:lnSpc>
                <a:spcPct val="80000"/>
              </a:lnSpc>
              <a:buClr>
                <a:schemeClr val="accent1"/>
              </a:buClr>
              <a:buSzPct val="85000"/>
              <a:buFont typeface="Wingdings"/>
              <a:buChar char="§"/>
              <a:defRPr/>
            </a:pPr>
            <a:r>
              <a:rPr lang="en-US" sz="2500" b="1">
                <a:solidFill>
                  <a:srgbClr val="FF0000"/>
                </a:solidFill>
                <a:latin typeface="Times New Roman"/>
              </a:rPr>
              <a:t>Table look up agent</a:t>
            </a:r>
            <a:r>
              <a:rPr lang="en-US" sz="2500" b="1">
                <a:latin typeface="Times New Roman"/>
              </a:rPr>
              <a:t> </a:t>
            </a:r>
            <a:r>
              <a:rPr lang="en-US" sz="2500">
                <a:latin typeface="Times New Roman"/>
              </a:rPr>
              <a:t>store </a:t>
            </a:r>
            <a:r>
              <a:rPr lang="en-US" sz="2500" b="1">
                <a:solidFill>
                  <a:srgbClr val="00B0F0"/>
                </a:solidFill>
                <a:latin typeface="Times New Roman"/>
              </a:rPr>
              <a:t>all the percept sequences</a:t>
            </a:r>
            <a:r>
              <a:rPr lang="en-US" sz="2500">
                <a:latin typeface="Times New Roman"/>
              </a:rPr>
              <a:t> –</a:t>
            </a:r>
            <a:r>
              <a:rPr lang="en-US" sz="2500" b="1">
                <a:solidFill>
                  <a:schemeClr val="accent1"/>
                </a:solidFill>
                <a:latin typeface="Times New Roman"/>
              </a:rPr>
              <a:t>action pair</a:t>
            </a:r>
            <a:r>
              <a:rPr lang="en-US" sz="2500">
                <a:latin typeface="Times New Roman"/>
              </a:rPr>
              <a:t> into the </a:t>
            </a:r>
            <a:r>
              <a:rPr lang="en-US" sz="2500" b="1">
                <a:latin typeface="Times New Roman"/>
              </a:rPr>
              <a:t>table </a:t>
            </a:r>
            <a:endParaRPr lang="en-US" sz="2500">
              <a:latin typeface="Times New Roman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solidFill>
                  <a:schemeClr val="accent1"/>
                </a:solidFill>
                <a:latin typeface="Times New Roman"/>
              </a:rPr>
              <a:t>For each percept</a:t>
            </a:r>
            <a:r>
              <a:rPr lang="en-US" sz="2500">
                <a:latin typeface="Times New Roman"/>
              </a:rPr>
              <a:t>, this type of agent </a:t>
            </a:r>
            <a:r>
              <a:rPr lang="en-US" sz="2500">
                <a:solidFill>
                  <a:schemeClr val="accent1"/>
                </a:solidFill>
                <a:latin typeface="Times New Roman"/>
              </a:rPr>
              <a:t>will search for the percept entry</a:t>
            </a:r>
            <a:r>
              <a:rPr lang="en-US" sz="2500">
                <a:latin typeface="Times New Roman"/>
              </a:rPr>
              <a:t> and </a:t>
            </a:r>
            <a:r>
              <a:rPr lang="en-US" sz="2500" b="1">
                <a:latin typeface="Times New Roman"/>
              </a:rPr>
              <a:t>return </a:t>
            </a:r>
            <a:r>
              <a:rPr lang="en-US" sz="2500">
                <a:latin typeface="Times New Roman"/>
              </a:rPr>
              <a:t>the </a:t>
            </a:r>
            <a:r>
              <a:rPr lang="en-US" sz="2500">
                <a:solidFill>
                  <a:srgbClr val="00B0F0"/>
                </a:solidFill>
                <a:latin typeface="Times New Roman"/>
              </a:rPr>
              <a:t>corresponding actions</a:t>
            </a:r>
            <a:r>
              <a:rPr lang="en-US" sz="2500">
                <a:latin typeface="Times New Roman"/>
              </a:rPr>
              <a:t>.</a:t>
            </a:r>
            <a:endParaRPr lang="en-US" sz="2500">
              <a:latin typeface="Times New Roman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85000"/>
              <a:buFont typeface="Wingdings"/>
              <a:buChar char="§"/>
              <a:defRPr/>
            </a:pPr>
            <a:r>
              <a:rPr lang="en-US" sz="2500" b="1">
                <a:solidFill>
                  <a:srgbClr val="FF0000"/>
                </a:solidFill>
                <a:latin typeface="Times New Roman"/>
              </a:rPr>
              <a:t>Table look up</a:t>
            </a:r>
            <a:r>
              <a:rPr lang="en-US" sz="2500">
                <a:latin typeface="Times New Roman"/>
              </a:rPr>
              <a:t> </a:t>
            </a:r>
            <a:r>
              <a:rPr lang="en-US" sz="2500">
                <a:solidFill>
                  <a:srgbClr val="00B0F0"/>
                </a:solidFill>
                <a:latin typeface="Times New Roman"/>
              </a:rPr>
              <a:t>couldn’t be the right option</a:t>
            </a:r>
            <a:r>
              <a:rPr lang="en-US" sz="2500">
                <a:latin typeface="Times New Roman"/>
              </a:rPr>
              <a:t> to implement </a:t>
            </a:r>
            <a:r>
              <a:rPr lang="en-US" sz="2500" b="1">
                <a:latin typeface="Times New Roman"/>
              </a:rPr>
              <a:t>successful agent</a:t>
            </a:r>
            <a:endParaRPr lang="en-US" sz="2500">
              <a:latin typeface="Times New Roman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85000"/>
              <a:buFont typeface="Wingdings"/>
              <a:buChar char="§"/>
              <a:defRPr/>
            </a:pPr>
            <a:r>
              <a:rPr lang="en-US" sz="2500" b="1">
                <a:latin typeface="Times New Roman"/>
              </a:rPr>
              <a:t>Why?</a:t>
            </a:r>
            <a:endParaRPr lang="en-US" sz="2500" b="1">
              <a:latin typeface="Times New Roman"/>
            </a:endParaRPr>
          </a:p>
          <a:p>
            <a:pPr>
              <a:lnSpc>
                <a:spcPct val="80000"/>
              </a:lnSpc>
              <a:buClr>
                <a:schemeClr val="accent1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latin typeface="Times New Roman"/>
              </a:rPr>
              <a:t>Drawbacks:</a:t>
            </a:r>
            <a:endParaRPr lang="en-US" sz="2500">
              <a:latin typeface="Times New Roman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solidFill>
                  <a:srgbClr val="00B0F0"/>
                </a:solidFill>
                <a:latin typeface="Times New Roman"/>
              </a:rPr>
              <a:t>Huge table</a:t>
            </a:r>
            <a:endParaRPr lang="en-US" sz="2500">
              <a:solidFill>
                <a:srgbClr val="00B0F0"/>
              </a:solidFill>
              <a:latin typeface="Times New Roman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latin typeface="Times New Roman"/>
              </a:rPr>
              <a:t>Take a </a:t>
            </a:r>
            <a:r>
              <a:rPr lang="en-US" sz="2500">
                <a:solidFill>
                  <a:srgbClr val="00B0F0"/>
                </a:solidFill>
                <a:latin typeface="Times New Roman"/>
              </a:rPr>
              <a:t>long time to build the table</a:t>
            </a:r>
            <a:endParaRPr lang="en-US" sz="2500">
              <a:latin typeface="Times New Roman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solidFill>
                  <a:srgbClr val="00B0F0"/>
                </a:solidFill>
                <a:latin typeface="Times New Roman"/>
              </a:rPr>
              <a:t>No autonomy</a:t>
            </a:r>
            <a:endParaRPr lang="en-US" sz="2500">
              <a:solidFill>
                <a:srgbClr val="00B0F0"/>
              </a:solidFill>
              <a:latin typeface="Times New Roman"/>
            </a:endParaRPr>
          </a:p>
          <a:p>
            <a:pPr lvl="1">
              <a:lnSpc>
                <a:spcPct val="80000"/>
              </a:lnSpc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latin typeface="Times New Roman"/>
              </a:rPr>
              <a:t>Even with learning, </a:t>
            </a:r>
            <a:r>
              <a:rPr lang="en-US" sz="2500">
                <a:solidFill>
                  <a:srgbClr val="00B0F0"/>
                </a:solidFill>
                <a:latin typeface="Times New Roman"/>
              </a:rPr>
              <a:t>need a long time to learn</a:t>
            </a:r>
            <a:r>
              <a:rPr lang="en-US" sz="2500">
                <a:latin typeface="Times New Roman"/>
              </a:rPr>
              <a:t> the table entries</a:t>
            </a:r>
            <a:endParaRPr lang="en-US" sz="2500">
              <a:latin typeface="Times New Roman"/>
            </a:endParaRPr>
          </a:p>
          <a:p>
            <a:pPr>
              <a:buFont typeface="Wingdings"/>
              <a:buChar char="§"/>
              <a:defRPr/>
            </a:pPr>
            <a:endParaRPr lang="en-GB" sz="2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Agent types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algn="just">
              <a:lnSpc>
                <a:spcPct val="90000"/>
              </a:lnSpc>
              <a:buClr>
                <a:schemeClr val="accent1"/>
              </a:buClr>
              <a:buSzPct val="70000"/>
              <a:buFont typeface="Wingdings"/>
              <a:buChar char="q"/>
              <a:defRPr/>
            </a:pPr>
            <a:r>
              <a:rPr lang="en-US" sz="2400">
                <a:latin typeface="Times New Roman"/>
              </a:rPr>
              <a:t>Based on </a:t>
            </a:r>
            <a:r>
              <a:rPr lang="en-US" sz="2400" b="1">
                <a:solidFill>
                  <a:schemeClr val="hlink"/>
                </a:solidFill>
                <a:latin typeface="Times New Roman"/>
              </a:rPr>
              <a:t>memory of the agent</a:t>
            </a:r>
            <a:r>
              <a:rPr lang="en-US" sz="2400">
                <a:latin typeface="Times New Roman"/>
              </a:rPr>
              <a:t>, and they way the</a:t>
            </a:r>
            <a:r>
              <a:rPr lang="en-US" sz="2400" b="1">
                <a:solidFill>
                  <a:srgbClr val="FF0000"/>
                </a:solidFill>
                <a:latin typeface="Times New Roman"/>
              </a:rPr>
              <a:t> agent takes action</a:t>
            </a:r>
            <a:r>
              <a:rPr lang="en-US" sz="2400">
                <a:latin typeface="Times New Roman"/>
              </a:rPr>
              <a:t> we can divide agents into </a:t>
            </a:r>
            <a:r>
              <a:rPr lang="en-US" sz="2400" b="1">
                <a:latin typeface="Times New Roman"/>
              </a:rPr>
              <a:t>five basic types</a:t>
            </a:r>
            <a:r>
              <a:rPr lang="en-US" sz="2400">
                <a:latin typeface="Times New Roman"/>
              </a:rPr>
              <a:t>:</a:t>
            </a:r>
            <a:endParaRPr lang="en-US" sz="2400">
              <a:latin typeface="Times New Roman"/>
            </a:endParaRPr>
          </a:p>
          <a:p>
            <a:pPr algn="just">
              <a:lnSpc>
                <a:spcPct val="90000"/>
              </a:lnSpc>
              <a:buClr>
                <a:schemeClr val="accent1"/>
              </a:buClr>
              <a:buSzPct val="70000"/>
              <a:buFont typeface="Wingdings"/>
              <a:buChar char="q"/>
              <a:defRPr/>
            </a:pPr>
            <a:r>
              <a:rPr lang="en-US" sz="2400">
                <a:latin typeface="Times New Roman"/>
              </a:rPr>
              <a:t>These are (according to their increasing order of generality) :</a:t>
            </a:r>
            <a:endParaRPr lang="en-US" sz="2400">
              <a:latin typeface="Times New Roman"/>
            </a:endParaRPr>
          </a:p>
          <a:p>
            <a:pPr lvl="1" algn="just">
              <a:lnSpc>
                <a:spcPct val="90000"/>
              </a:lnSpc>
              <a:buClr>
                <a:schemeClr val="accent2"/>
              </a:buClr>
              <a:buSzPct val="70000"/>
              <a:buFont typeface="Wingdings"/>
              <a:buChar char="q"/>
              <a:defRPr/>
            </a:pPr>
            <a:r>
              <a:rPr lang="en-US" sz="2400">
                <a:solidFill>
                  <a:schemeClr val="hlink"/>
                </a:solidFill>
                <a:latin typeface="Times New Roman"/>
              </a:rPr>
              <a:t>Simple reflex agents</a:t>
            </a:r>
            <a:endParaRPr lang="en-US" sz="2400">
              <a:solidFill>
                <a:schemeClr val="hlink"/>
              </a:solidFill>
              <a:latin typeface="Times New Roman"/>
            </a:endParaRPr>
          </a:p>
          <a:p>
            <a:pPr lvl="1" algn="just">
              <a:lnSpc>
                <a:spcPct val="90000"/>
              </a:lnSpc>
              <a:buClr>
                <a:schemeClr val="accent2"/>
              </a:buClr>
              <a:buSzPct val="70000"/>
              <a:buFont typeface="Wingdings"/>
              <a:buChar char="q"/>
              <a:defRPr/>
            </a:pPr>
            <a:r>
              <a:rPr lang="en-US" sz="2400">
                <a:solidFill>
                  <a:schemeClr val="hlink"/>
                </a:solidFill>
                <a:latin typeface="Times New Roman"/>
              </a:rPr>
              <a:t>Model-based reflex agents</a:t>
            </a:r>
            <a:endParaRPr lang="en-US" sz="2400">
              <a:solidFill>
                <a:schemeClr val="hlink"/>
              </a:solidFill>
              <a:latin typeface="Times New Roman"/>
            </a:endParaRPr>
          </a:p>
          <a:p>
            <a:pPr lvl="1" algn="just">
              <a:lnSpc>
                <a:spcPct val="90000"/>
              </a:lnSpc>
              <a:buClr>
                <a:schemeClr val="accent2"/>
              </a:buClr>
              <a:buSzPct val="70000"/>
              <a:buFont typeface="Wingdings"/>
              <a:buChar char="q"/>
              <a:defRPr/>
            </a:pPr>
            <a:r>
              <a:rPr lang="en-US" sz="2400">
                <a:solidFill>
                  <a:schemeClr val="hlink"/>
                </a:solidFill>
                <a:latin typeface="Times New Roman"/>
              </a:rPr>
              <a:t>Goal-based agents</a:t>
            </a:r>
            <a:endParaRPr lang="en-US" sz="2400">
              <a:solidFill>
                <a:schemeClr val="hlink"/>
              </a:solidFill>
              <a:latin typeface="Times New Roman"/>
            </a:endParaRPr>
          </a:p>
          <a:p>
            <a:pPr lvl="1" algn="just">
              <a:lnSpc>
                <a:spcPct val="90000"/>
              </a:lnSpc>
              <a:buClr>
                <a:schemeClr val="accent2"/>
              </a:buClr>
              <a:buSzPct val="70000"/>
              <a:buFont typeface="Wingdings"/>
              <a:buChar char="q"/>
              <a:defRPr/>
            </a:pPr>
            <a:r>
              <a:rPr lang="en-US" sz="2400">
                <a:solidFill>
                  <a:schemeClr val="hlink"/>
                </a:solidFill>
                <a:latin typeface="Times New Roman"/>
              </a:rPr>
              <a:t>Utility-based agents</a:t>
            </a:r>
            <a:endParaRPr lang="en-US" sz="2400">
              <a:solidFill>
                <a:schemeClr val="hlink"/>
              </a:solidFill>
              <a:latin typeface="Times New Roman"/>
            </a:endParaRPr>
          </a:p>
          <a:p>
            <a:pPr lvl="1" algn="just">
              <a:lnSpc>
                <a:spcPct val="90000"/>
              </a:lnSpc>
              <a:buClr>
                <a:schemeClr val="accent2"/>
              </a:buClr>
              <a:buSzPct val="70000"/>
              <a:buFont typeface="Wingdings"/>
              <a:buChar char="q"/>
              <a:defRPr/>
            </a:pPr>
            <a:r>
              <a:rPr lang="en-US" sz="2400">
                <a:solidFill>
                  <a:schemeClr val="hlink"/>
                </a:solidFill>
                <a:latin typeface="Times New Roman"/>
              </a:rPr>
              <a:t>Learning agent</a:t>
            </a:r>
            <a:endParaRPr lang="en-US" sz="2400">
              <a:solidFill>
                <a:schemeClr val="hlink"/>
              </a:solidFill>
              <a:latin typeface="Times New Roman"/>
            </a:endParaRPr>
          </a:p>
          <a:p>
            <a:pPr algn="just">
              <a:lnSpc>
                <a:spcPct val="90000"/>
              </a:lnSpc>
              <a:buClr>
                <a:schemeClr val="accent1"/>
              </a:buClr>
              <a:buSzPct val="70000"/>
              <a:buFont typeface="Wingdings"/>
              <a:buChar char="q"/>
              <a:defRPr/>
            </a:pPr>
            <a:r>
              <a:rPr lang="en-US" sz="2400">
                <a:latin typeface="Times New Roman"/>
              </a:rPr>
              <a:t>Each will be discussed as follows . </a:t>
            </a:r>
            <a:endParaRPr lang="en-US" sz="2400">
              <a:latin typeface="Times New Roman"/>
            </a:endParaRPr>
          </a:p>
          <a:p>
            <a:pPr algn="just">
              <a:lnSpc>
                <a:spcPct val="90000"/>
              </a:lnSpc>
              <a:buClr>
                <a:schemeClr val="accent1"/>
              </a:buClr>
              <a:buSzPct val="70000"/>
              <a:buFont typeface="Wingdings"/>
              <a:buChar char="q"/>
              <a:defRPr/>
            </a:pPr>
            <a:r>
              <a:rPr lang="en-US" sz="2400" b="1">
                <a:latin typeface="Times New Roman"/>
              </a:rPr>
              <a:t>Notation of model</a:t>
            </a:r>
            <a:r>
              <a:rPr lang="en-US" sz="2400">
                <a:latin typeface="Times New Roman"/>
              </a:rPr>
              <a:t>:</a:t>
            </a:r>
            <a:endParaRPr lang="en-US" sz="2400">
              <a:latin typeface="Times New Roman"/>
            </a:endParaRPr>
          </a:p>
          <a:p>
            <a:pPr algn="just">
              <a:lnSpc>
                <a:spcPct val="90000"/>
              </a:lnSpc>
              <a:buClr>
                <a:schemeClr val="accent1"/>
              </a:buClr>
              <a:buSzPct val="70000"/>
              <a:buFont typeface="Wingdings"/>
              <a:buChar char="q"/>
              <a:defRPr/>
            </a:pPr>
            <a:r>
              <a:rPr lang="en-US" sz="2400">
                <a:solidFill>
                  <a:schemeClr val="hlink"/>
                </a:solidFill>
                <a:latin typeface="Times New Roman"/>
              </a:rPr>
              <a:t>Rectangles</a:t>
            </a:r>
            <a:r>
              <a:rPr lang="en-US" sz="2400">
                <a:latin typeface="Times New Roman"/>
              </a:rPr>
              <a:t>: used to represent the </a:t>
            </a:r>
            <a:r>
              <a:rPr lang="en-US" sz="2400">
                <a:solidFill>
                  <a:srgbClr val="00B0F0"/>
                </a:solidFill>
                <a:latin typeface="Times New Roman"/>
              </a:rPr>
              <a:t>current internal state</a:t>
            </a:r>
            <a:r>
              <a:rPr lang="en-US" sz="2400">
                <a:latin typeface="Times New Roman"/>
              </a:rPr>
              <a:t> of the </a:t>
            </a:r>
            <a:r>
              <a:rPr lang="en-US" sz="2400">
                <a:solidFill>
                  <a:srgbClr val="00B0F0"/>
                </a:solidFill>
                <a:latin typeface="Times New Roman"/>
              </a:rPr>
              <a:t>agent decision process</a:t>
            </a:r>
            <a:endParaRPr lang="en-US" sz="2400">
              <a:latin typeface="Times New Roman"/>
            </a:endParaRPr>
          </a:p>
          <a:p>
            <a:pPr algn="just">
              <a:lnSpc>
                <a:spcPct val="90000"/>
              </a:lnSpc>
              <a:buClr>
                <a:schemeClr val="accent1"/>
              </a:buClr>
              <a:buSzPct val="70000"/>
              <a:buFont typeface="Wingdings"/>
              <a:buChar char="q"/>
              <a:defRPr/>
            </a:pPr>
            <a:r>
              <a:rPr lang="en-US" sz="2400">
                <a:solidFill>
                  <a:schemeClr val="hlink"/>
                </a:solidFill>
                <a:latin typeface="Times New Roman"/>
              </a:rPr>
              <a:t>Ovals</a:t>
            </a:r>
            <a:r>
              <a:rPr lang="en-US" sz="2400">
                <a:latin typeface="Times New Roman"/>
              </a:rPr>
              <a:t>: used to represent the </a:t>
            </a:r>
            <a:r>
              <a:rPr lang="en-US" sz="2400">
                <a:solidFill>
                  <a:srgbClr val="00B0F0"/>
                </a:solidFill>
                <a:latin typeface="Times New Roman"/>
              </a:rPr>
              <a:t>background information</a:t>
            </a:r>
            <a:r>
              <a:rPr lang="en-US" sz="2400">
                <a:latin typeface="Times New Roman"/>
              </a:rPr>
              <a:t> used in the process</a:t>
            </a:r>
            <a:endParaRPr lang="en-US" sz="2400">
              <a:latin typeface="Times New Roman"/>
            </a:endParaRPr>
          </a:p>
          <a:p>
            <a:pPr algn="just">
              <a:buSzPct val="70000"/>
              <a:buFont typeface="Wingdings"/>
              <a:buChar char="q"/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 bwMode="auto">
          <a:xfrm>
            <a:off x="298450" y="1197610"/>
            <a:ext cx="11508105" cy="4979670"/>
          </a:xfrm>
        </p:spPr>
        <p:txBody>
          <a:bodyPr>
            <a:noAutofit/>
          </a:bodyPr>
          <a:p>
            <a:pPr algn="just">
              <a:defRPr/>
            </a:pPr>
            <a:r>
              <a:rPr lang="en-GB" sz="2500">
                <a:latin typeface="Times New Roman"/>
                <a:cs typeface="Times New Roman"/>
              </a:rPr>
              <a:t>In the past, success in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AI research </a:t>
            </a:r>
            <a:r>
              <a:rPr lang="en-GB" sz="2500">
                <a:latin typeface="Times New Roman"/>
                <a:cs typeface="Times New Roman"/>
              </a:rPr>
              <a:t>was limited.</a:t>
            </a:r>
            <a:endParaRPr lang="en-GB" sz="25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en-GB" sz="2500">
                <a:latin typeface="Times New Roman"/>
                <a:cs typeface="Times New Roman"/>
              </a:rPr>
              <a:t>Problem being ill-defined .</a:t>
            </a:r>
            <a:endParaRPr lang="en-GB" sz="2500">
              <a:latin typeface="Times New Roman"/>
              <a:cs typeface="Times New Roman"/>
            </a:endParaRPr>
          </a:p>
          <a:p>
            <a:pPr lvl="1" algn="just">
              <a:defRPr/>
            </a:pPr>
            <a:r>
              <a:rPr lang="en-GB" sz="2500">
                <a:latin typeface="Times New Roman"/>
                <a:cs typeface="Times New Roman"/>
              </a:rPr>
              <a:t>Researchers were trying to provide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answers</a:t>
            </a:r>
            <a:r>
              <a:rPr lang="en-GB" sz="2500">
                <a:latin typeface="Times New Roman"/>
                <a:cs typeface="Times New Roman"/>
              </a:rPr>
              <a:t> for which they did not know the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questions</a:t>
            </a:r>
            <a:r>
              <a:rPr lang="en-GB" sz="2500">
                <a:latin typeface="Times New Roman"/>
                <a:cs typeface="Times New Roman"/>
              </a:rPr>
              <a:t>.</a:t>
            </a:r>
            <a:endParaRPr lang="en-US" sz="25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US" sz="2500">
                <a:latin typeface="Times New Roman"/>
                <a:cs typeface="Times New Roman"/>
              </a:rPr>
              <a:t>For e.g. they </a:t>
            </a:r>
            <a:r>
              <a:rPr lang="en-GB" sz="2500">
                <a:latin typeface="Times New Roman"/>
                <a:cs typeface="Times New Roman"/>
              </a:rPr>
              <a:t>want to develop an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AI system </a:t>
            </a:r>
            <a:r>
              <a:rPr lang="en-GB" sz="2500">
                <a:latin typeface="Times New Roman"/>
                <a:cs typeface="Times New Roman"/>
              </a:rPr>
              <a:t>that can “solve problems in an intelligent way”.</a:t>
            </a:r>
            <a:endParaRPr lang="en-GB" sz="25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GB" sz="2500">
                <a:latin typeface="Times New Roman"/>
                <a:cs typeface="Times New Roman"/>
              </a:rPr>
              <a:t>But what type of “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problem</a:t>
            </a:r>
            <a:r>
              <a:rPr lang="en-GB" sz="2500">
                <a:latin typeface="Times New Roman"/>
                <a:cs typeface="Times New Roman"/>
              </a:rPr>
              <a:t>”, and what is meant by “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intelligent</a:t>
            </a:r>
            <a:r>
              <a:rPr lang="en-GB" sz="2500">
                <a:latin typeface="Times New Roman"/>
                <a:cs typeface="Times New Roman"/>
              </a:rPr>
              <a:t>” were not clearly stated.</a:t>
            </a:r>
            <a:endParaRPr lang="en-GB" sz="25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GB" sz="2500">
                <a:latin typeface="Times New Roman"/>
                <a:cs typeface="Times New Roman"/>
              </a:rPr>
              <a:t>The </a:t>
            </a:r>
            <a:r>
              <a:rPr lang="en-GB" sz="2500" i="1">
                <a:solidFill>
                  <a:srgbClr val="FF0000"/>
                </a:solidFill>
                <a:latin typeface="Times New Roman"/>
                <a:cs typeface="Times New Roman"/>
              </a:rPr>
              <a:t>agent-centred</a:t>
            </a:r>
            <a:r>
              <a:rPr lang="en-GB" sz="2500">
                <a:latin typeface="Times New Roman"/>
                <a:cs typeface="Times New Roman"/>
              </a:rPr>
              <a:t> approach to </a:t>
            </a:r>
            <a:r>
              <a:rPr lang="en-GB" sz="2500">
                <a:solidFill>
                  <a:srgbClr val="0000FF"/>
                </a:solidFill>
                <a:latin typeface="Times New Roman"/>
                <a:cs typeface="Times New Roman"/>
              </a:rPr>
              <a:t>AI attempts to overcome</a:t>
            </a:r>
            <a:r>
              <a:rPr lang="en-GB" sz="2500">
                <a:latin typeface="Times New Roman"/>
                <a:cs typeface="Times New Roman"/>
              </a:rPr>
              <a:t> these limitations.</a:t>
            </a:r>
            <a:endParaRPr lang="en-GB" sz="2500">
              <a:latin typeface="Times New Roman"/>
              <a:cs typeface="Times New Roman"/>
            </a:endParaRPr>
          </a:p>
          <a:p>
            <a:pPr algn="just">
              <a:defRPr/>
            </a:pPr>
            <a:r>
              <a:rPr lang="en-GB" sz="2500">
                <a:latin typeface="Times New Roman"/>
                <a:cs typeface="Times New Roman"/>
              </a:rPr>
              <a:t>It strictly defining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the environment </a:t>
            </a:r>
            <a:r>
              <a:rPr lang="en-GB" sz="2500">
                <a:latin typeface="Times New Roman"/>
                <a:cs typeface="Times New Roman"/>
              </a:rPr>
              <a:t>in which an intelligent agent is expected to operate, and the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type of behaviour </a:t>
            </a:r>
            <a:r>
              <a:rPr lang="en-GB" sz="2500">
                <a:latin typeface="Times New Roman"/>
                <a:cs typeface="Times New Roman"/>
              </a:rPr>
              <a:t>that is expected.</a:t>
            </a:r>
            <a:endParaRPr lang="en-US" sz="250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GB" sz="2500" b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p>
            <a:pPr>
              <a:defRPr/>
            </a:pPr>
            <a:r>
              <a:rPr lang="en-US" sz="3600">
                <a:latin typeface="Times New Roman"/>
                <a:cs typeface="Times New Roman"/>
              </a:rPr>
              <a:t>	Why agent center approach? </a:t>
            </a:r>
            <a:endParaRPr lang="en-GB"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GB">
                <a:latin typeface="Times New Roman"/>
                <a:cs typeface="Times New Roman"/>
              </a:rPr>
              <a:t>Simple Reflex Agents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algn="just">
              <a:lnSpc>
                <a:spcPct val="100000"/>
              </a:lnSpc>
              <a:defRPr/>
            </a:pPr>
            <a:r>
              <a:rPr lang="en-GB">
                <a:latin typeface="Times New Roman"/>
                <a:cs typeface="Times New Roman"/>
              </a:rPr>
              <a:t>It is the </a:t>
            </a:r>
            <a:r>
              <a:rPr lang="en-GB">
                <a:solidFill>
                  <a:srgbClr val="FF0000"/>
                </a:solidFill>
                <a:latin typeface="Times New Roman"/>
                <a:cs typeface="Times New Roman"/>
              </a:rPr>
              <a:t>simplest</a:t>
            </a:r>
            <a:r>
              <a:rPr lang="en-GB">
                <a:latin typeface="Times New Roman"/>
                <a:cs typeface="Times New Roman"/>
              </a:rPr>
              <a:t> type of Agent and It use a set of </a:t>
            </a:r>
            <a:r>
              <a:rPr lang="en-GB" i="1">
                <a:solidFill>
                  <a:srgbClr val="FF0000"/>
                </a:solidFill>
                <a:latin typeface="Times New Roman"/>
                <a:cs typeface="Times New Roman"/>
              </a:rPr>
              <a:t>condition-action rules</a:t>
            </a:r>
            <a:r>
              <a:rPr lang="en-GB" i="1">
                <a:latin typeface="Times New Roman"/>
                <a:cs typeface="Times New Roman"/>
              </a:rPr>
              <a:t>.</a:t>
            </a:r>
            <a:endParaRPr lang="en-GB" i="1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>
                <a:latin typeface="Times New Roman"/>
                <a:cs typeface="Times New Roman"/>
              </a:rPr>
              <a:t>They </a:t>
            </a:r>
            <a:r>
              <a:rPr lang="en-GB">
                <a:solidFill>
                  <a:srgbClr val="FF0000"/>
                </a:solidFill>
                <a:latin typeface="Times New Roman"/>
                <a:cs typeface="Times New Roman"/>
              </a:rPr>
              <a:t>take action</a:t>
            </a:r>
            <a:r>
              <a:rPr lang="en-GB">
                <a:latin typeface="Times New Roman"/>
                <a:cs typeface="Times New Roman"/>
              </a:rPr>
              <a:t> based solely on the </a:t>
            </a:r>
            <a:r>
              <a:rPr lang="en-GB" b="1">
                <a:solidFill>
                  <a:srgbClr val="FF0000"/>
                </a:solidFill>
                <a:latin typeface="Times New Roman"/>
                <a:cs typeface="Times New Roman"/>
              </a:rPr>
              <a:t>current percept</a:t>
            </a:r>
            <a:r>
              <a:rPr lang="en-GB">
                <a:latin typeface="Times New Roman"/>
                <a:cs typeface="Times New Roman"/>
              </a:rPr>
              <a:t>, </a:t>
            </a:r>
            <a:r>
              <a:rPr lang="en-GB">
                <a:solidFill>
                  <a:srgbClr val="0070C0"/>
                </a:solidFill>
                <a:latin typeface="Times New Roman"/>
                <a:cs typeface="Times New Roman"/>
              </a:rPr>
              <a:t>without </a:t>
            </a:r>
            <a:r>
              <a:rPr lang="en-GB">
                <a:latin typeface="Times New Roman"/>
                <a:cs typeface="Times New Roman"/>
              </a:rPr>
              <a:t>considering the </a:t>
            </a:r>
            <a:r>
              <a:rPr lang="en-GB">
                <a:solidFill>
                  <a:schemeClr val="tx2"/>
                </a:solidFill>
                <a:latin typeface="Times New Roman"/>
                <a:cs typeface="Times New Roman"/>
              </a:rPr>
              <a:t>history</a:t>
            </a:r>
            <a:r>
              <a:rPr lang="en-GB">
                <a:latin typeface="Times New Roman"/>
                <a:cs typeface="Times New Roman"/>
              </a:rPr>
              <a:t> or </a:t>
            </a:r>
            <a:r>
              <a:rPr lang="en-GB">
                <a:solidFill>
                  <a:schemeClr val="tx2"/>
                </a:solidFill>
                <a:latin typeface="Times New Roman"/>
                <a:cs typeface="Times New Roman"/>
              </a:rPr>
              <a:t>future </a:t>
            </a:r>
            <a:r>
              <a:rPr lang="en-GB">
                <a:latin typeface="Times New Roman"/>
                <a:cs typeface="Times New Roman"/>
              </a:rPr>
              <a:t>consequences. </a:t>
            </a:r>
            <a:endParaRPr lang="en-GB" i="1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>
                <a:latin typeface="Times New Roman"/>
                <a:cs typeface="Times New Roman"/>
              </a:rPr>
              <a:t>The rules are of the form “</a:t>
            </a:r>
            <a:r>
              <a:rPr lang="en-GB">
                <a:solidFill>
                  <a:srgbClr val="FF0000"/>
                </a:solidFill>
                <a:latin typeface="Times New Roman"/>
                <a:cs typeface="Times New Roman"/>
              </a:rPr>
              <a:t>if this is the percept then this is the best action</a:t>
            </a:r>
            <a:r>
              <a:rPr lang="en-GB">
                <a:latin typeface="Times New Roman"/>
                <a:cs typeface="Times New Roman"/>
              </a:rPr>
              <a:t>”.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>
                <a:latin typeface="Times New Roman"/>
                <a:cs typeface="Times New Roman"/>
              </a:rPr>
              <a:t>They </a:t>
            </a:r>
            <a:r>
              <a:rPr lang="en-GB">
                <a:solidFill>
                  <a:srgbClr val="00B0F0"/>
                </a:solidFill>
                <a:latin typeface="Times New Roman"/>
                <a:cs typeface="Times New Roman"/>
              </a:rPr>
              <a:t>cannot make decisions</a:t>
            </a:r>
            <a:r>
              <a:rPr lang="en-GB">
                <a:latin typeface="Times New Roman"/>
                <a:cs typeface="Times New Roman"/>
              </a:rPr>
              <a:t> on things that they </a:t>
            </a:r>
            <a:r>
              <a:rPr lang="en-GB">
                <a:solidFill>
                  <a:srgbClr val="00B0F0"/>
                </a:solidFill>
                <a:latin typeface="Times New Roman"/>
                <a:cs typeface="Times New Roman"/>
              </a:rPr>
              <a:t>cannot </a:t>
            </a:r>
            <a:r>
              <a:rPr lang="en-GB">
                <a:solidFill>
                  <a:srgbClr val="FF0000"/>
                </a:solidFill>
                <a:latin typeface="Times New Roman"/>
                <a:cs typeface="Times New Roman"/>
              </a:rPr>
              <a:t>directly perceive</a:t>
            </a:r>
            <a:r>
              <a:rPr lang="en-GB">
                <a:latin typeface="Times New Roman"/>
                <a:cs typeface="Times New Roman"/>
              </a:rPr>
              <a:t>, i.e. they have </a:t>
            </a:r>
            <a:r>
              <a:rPr lang="en-GB" b="1" i="1">
                <a:solidFill>
                  <a:srgbClr val="FF0000"/>
                </a:solidFill>
                <a:latin typeface="Times New Roman"/>
                <a:cs typeface="Times New Roman"/>
              </a:rPr>
              <a:t>no model</a:t>
            </a:r>
            <a:r>
              <a:rPr lang="en-GB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>
                <a:latin typeface="Times New Roman"/>
                <a:cs typeface="Times New Roman"/>
              </a:rPr>
              <a:t>of the </a:t>
            </a:r>
            <a:r>
              <a:rPr lang="en-GB" b="1">
                <a:latin typeface="Times New Roman"/>
                <a:cs typeface="Times New Roman"/>
              </a:rPr>
              <a:t>state of the world.</a:t>
            </a:r>
            <a:endParaRPr lang="en-GB" b="1">
              <a:latin typeface="Times New Roman"/>
              <a:cs typeface="Times New Roman"/>
            </a:endParaRPr>
          </a:p>
          <a:p>
            <a:pPr>
              <a:buFontTx/>
              <a:buNone/>
              <a:defRPr/>
            </a:pPr>
            <a:r>
              <a:rPr lang="en-GB">
                <a:latin typeface="Times New Roman"/>
                <a:cs typeface="Times New Roman"/>
              </a:rPr>
              <a:t>			</a:t>
            </a:r>
            <a:endParaRPr lang="en-GB">
              <a:latin typeface="Times New Roman"/>
              <a:cs typeface="Times New Roman"/>
            </a:endParaRPr>
          </a:p>
          <a:p>
            <a:pPr>
              <a:defRPr/>
            </a:pPr>
            <a:endParaRPr lang="en-GB"/>
          </a:p>
        </p:txBody>
      </p:sp>
      <p:pic>
        <p:nvPicPr>
          <p:cNvPr id="44036" name="Picture 3" descr="simple-reflex-agent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2449830" y="3616325"/>
            <a:ext cx="8153399" cy="3002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Simple reflex agent </a:t>
            </a:r>
            <a:r>
              <a:rPr lang="en-US" b="0">
                <a:ln>
                  <a:noFill/>
                </a:ln>
                <a:solidFill>
                  <a:srgbClr val="00B0F0"/>
                </a:solidFill>
                <a:latin typeface="Times New Roman"/>
              </a:rPr>
              <a:t>function prototype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837565"/>
            <a:ext cx="11176000" cy="5639434"/>
          </a:xfrm>
        </p:spPr>
        <p:txBody>
          <a:bodyPr/>
          <a:p>
            <a:pPr marL="0" indent="0"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en-US">
              <a:latin typeface="Times New Roman"/>
            </a:endParaRPr>
          </a:p>
          <a:p>
            <a:pPr marL="0" indent="0"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>
                <a:latin typeface="Times New Roman"/>
              </a:rPr>
              <a:t>Function SIMPLE_REFLEX_AGENT(</a:t>
            </a:r>
            <a:r>
              <a:rPr lang="en-US">
                <a:solidFill>
                  <a:srgbClr val="00B0F0"/>
                </a:solidFill>
                <a:latin typeface="Times New Roman"/>
              </a:rPr>
              <a:t>percept</a:t>
            </a:r>
            <a:r>
              <a:rPr lang="en-US">
                <a:latin typeface="Times New Roman"/>
              </a:rPr>
              <a:t>) return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action</a:t>
            </a:r>
            <a:endParaRPr lang="en-US">
              <a:latin typeface="Times New Roman"/>
            </a:endParaRPr>
          </a:p>
          <a:p>
            <a:pPr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>
                <a:latin typeface="Times New Roman"/>
              </a:rPr>
              <a:t>			</a:t>
            </a:r>
            <a:r>
              <a:rPr lang="en-US" b="1">
                <a:solidFill>
                  <a:schemeClr val="hlink"/>
                </a:solidFill>
                <a:latin typeface="Times New Roman"/>
              </a:rPr>
              <a:t>static</a:t>
            </a:r>
            <a:r>
              <a:rPr lang="en-US" b="1">
                <a:latin typeface="Times New Roman"/>
              </a:rPr>
              <a:t> </a:t>
            </a:r>
            <a:r>
              <a:rPr lang="en-US">
                <a:latin typeface="Times New Roman"/>
              </a:rPr>
              <a:t>: rules, a set of condition –action-rule</a:t>
            </a:r>
            <a:endParaRPr lang="en-US">
              <a:latin typeface="Times New Roman"/>
            </a:endParaRPr>
          </a:p>
          <a:p>
            <a:pPr>
              <a:buClr>
                <a:schemeClr val="accent1"/>
              </a:buClr>
              <a:buSzPct val="85000"/>
              <a:buFont typeface="Wingdings"/>
              <a:buNone/>
              <a:defRPr/>
            </a:pPr>
            <a:endParaRPr lang="en-US">
              <a:latin typeface="Times New Roman"/>
            </a:endParaRPr>
          </a:p>
          <a:p>
            <a:pPr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i="1">
                <a:solidFill>
                  <a:srgbClr val="663300"/>
                </a:solidFill>
                <a:latin typeface="Times New Roman"/>
              </a:rPr>
              <a:t>			state</a:t>
            </a:r>
            <a:r>
              <a:rPr lang="en-US" i="1">
                <a:solidFill>
                  <a:srgbClr val="663300"/>
                </a:solidFill>
                <a:latin typeface="Times New Roman"/>
              </a:rPr>
              <a:t>INTERPRET-INPUT(percept)</a:t>
            </a:r>
            <a:endParaRPr lang="en-US" i="1">
              <a:solidFill>
                <a:srgbClr val="663300"/>
              </a:solidFill>
              <a:latin typeface="Times New Roman"/>
            </a:endParaRPr>
          </a:p>
          <a:p>
            <a:pPr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i="1">
                <a:solidFill>
                  <a:srgbClr val="663300"/>
                </a:solidFill>
                <a:latin typeface="Times New Roman"/>
              </a:rPr>
              <a:t>			ruleRULE-MATCH(state, rules)</a:t>
            </a:r>
            <a:endParaRPr lang="en-US" i="1">
              <a:solidFill>
                <a:srgbClr val="663300"/>
              </a:solidFill>
              <a:latin typeface="Times New Roman"/>
            </a:endParaRPr>
          </a:p>
          <a:p>
            <a:pPr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i="1">
                <a:solidFill>
                  <a:srgbClr val="663300"/>
                </a:solidFill>
                <a:latin typeface="Times New Roman"/>
              </a:rPr>
              <a:t>			ActionRULE-ACTION[rule]</a:t>
            </a:r>
            <a:endParaRPr lang="en-US" i="1">
              <a:solidFill>
                <a:srgbClr val="663300"/>
              </a:solidFill>
              <a:latin typeface="Times New Roman"/>
            </a:endParaRPr>
          </a:p>
          <a:p>
            <a:pPr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i="1">
                <a:solidFill>
                  <a:srgbClr val="663300"/>
                </a:solidFill>
                <a:latin typeface="Times New Roman"/>
              </a:rPr>
              <a:t>			Return action</a:t>
            </a:r>
            <a:endParaRPr lang="en-US" i="1">
              <a:solidFill>
                <a:srgbClr val="663300"/>
              </a:solidFill>
              <a:latin typeface="Times New Roman"/>
            </a:endParaRPr>
          </a:p>
          <a:p>
            <a:pPr>
              <a:defRPr/>
            </a:pPr>
            <a:endParaRPr lang="en-GB"/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en-GB" sz="2600"/>
              <a:t>Some real examples of simple reflex agents:</a:t>
            </a:r>
            <a:endParaRPr lang="en-GB" sz="2600"/>
          </a:p>
          <a:p>
            <a:pPr lvl="1">
              <a:defRPr/>
            </a:pPr>
            <a:r>
              <a:rPr lang="en-GB" sz="2400">
                <a:solidFill>
                  <a:srgbClr val="FF0000"/>
                </a:solidFill>
              </a:rPr>
              <a:t>Automatic Door Sensor</a:t>
            </a:r>
            <a:endParaRPr lang="en-GB" sz="240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GB" sz="2400">
                <a:solidFill>
                  <a:srgbClr val="FF0000"/>
                </a:solidFill>
              </a:rPr>
              <a:t>Automatic Faucets:</a:t>
            </a:r>
            <a:r>
              <a:rPr lang="en-GB" sz="2400"/>
              <a:t> In many public restrooms, automatic faucets are used to conserve water and maintain hygiene</a:t>
            </a:r>
            <a:endParaRPr lang="en-GB" sz="2400"/>
          </a:p>
          <a:p>
            <a:pPr lvl="1">
              <a:defRPr/>
            </a:pPr>
            <a:r>
              <a:rPr lang="en-GB" sz="2400">
                <a:solidFill>
                  <a:srgbClr val="FF0000"/>
                </a:solidFill>
              </a:rPr>
              <a:t>Automatic hand sanitizer dispensers</a:t>
            </a:r>
            <a:endParaRPr lang="en-GB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GB">
                <a:latin typeface="Times New Roman"/>
                <a:cs typeface="Times New Roman"/>
              </a:rPr>
              <a:t>Model Based Agent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932815"/>
            <a:ext cx="11176000" cy="5803265"/>
          </a:xfrm>
        </p:spPr>
        <p:txBody>
          <a:bodyPr/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It is a more </a:t>
            </a:r>
            <a:r>
              <a:rPr lang="en-GB" sz="2600" b="1">
                <a:solidFill>
                  <a:srgbClr val="FF0000"/>
                </a:solidFill>
                <a:latin typeface="Times New Roman"/>
                <a:cs typeface="Times New Roman"/>
              </a:rPr>
              <a:t>complex</a:t>
            </a:r>
            <a:r>
              <a:rPr lang="en-GB" sz="2600" b="1">
                <a:latin typeface="Times New Roman"/>
                <a:cs typeface="Times New Roman"/>
              </a:rPr>
              <a:t> </a:t>
            </a:r>
            <a:r>
              <a:rPr lang="en-GB" sz="2600">
                <a:latin typeface="Times New Roman"/>
                <a:cs typeface="Times New Roman"/>
              </a:rPr>
              <a:t>type of Agent.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 b="1">
                <a:latin typeface="Times New Roman"/>
                <a:cs typeface="Times New Roman"/>
              </a:rPr>
              <a:t>Model-based reflex</a:t>
            </a:r>
            <a:r>
              <a:rPr lang="en-GB" sz="2600">
                <a:latin typeface="Times New Roman"/>
                <a:cs typeface="Times New Roman"/>
              </a:rPr>
              <a:t> agents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have an internal model </a:t>
            </a:r>
            <a:r>
              <a:rPr lang="en-GB" sz="2600">
                <a:latin typeface="Times New Roman"/>
                <a:cs typeface="Times New Roman"/>
              </a:rPr>
              <a:t>or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representation of the world</a:t>
            </a:r>
            <a:r>
              <a:rPr lang="en-GB" sz="2600">
                <a:latin typeface="Times New Roman"/>
                <a:cs typeface="Times New Roman"/>
              </a:rPr>
              <a:t>.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They </a:t>
            </a:r>
            <a:r>
              <a:rPr lang="en-GB" sz="2600">
                <a:solidFill>
                  <a:srgbClr val="0000FF"/>
                </a:solidFill>
                <a:latin typeface="Times New Roman"/>
                <a:cs typeface="Times New Roman"/>
              </a:rPr>
              <a:t>maintain an internal state</a:t>
            </a:r>
            <a:r>
              <a:rPr lang="en-GB" sz="2600">
                <a:latin typeface="Times New Roman"/>
                <a:cs typeface="Times New Roman"/>
              </a:rPr>
              <a:t> that captures information about the </a:t>
            </a:r>
            <a:r>
              <a:rPr lang="en-GB" sz="2600">
                <a:solidFill>
                  <a:srgbClr val="0000FF"/>
                </a:solidFill>
                <a:latin typeface="Times New Roman"/>
                <a:cs typeface="Times New Roman"/>
              </a:rPr>
              <a:t>current state</a:t>
            </a:r>
            <a:r>
              <a:rPr lang="en-GB" sz="2600">
                <a:latin typeface="Times New Roman"/>
                <a:cs typeface="Times New Roman"/>
              </a:rPr>
              <a:t> of the world and</a:t>
            </a:r>
            <a:r>
              <a:rPr lang="en-GB" sz="2600">
                <a:solidFill>
                  <a:srgbClr val="0000FF"/>
                </a:solidFill>
                <a:latin typeface="Times New Roman"/>
                <a:cs typeface="Times New Roman"/>
              </a:rPr>
              <a:t> use it to make decisions</a:t>
            </a:r>
            <a:r>
              <a:rPr lang="en-GB" sz="2600">
                <a:latin typeface="Times New Roman"/>
                <a:cs typeface="Times New Roman"/>
              </a:rPr>
              <a:t>. 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 b="1">
                <a:latin typeface="Times New Roman"/>
                <a:cs typeface="Times New Roman"/>
              </a:rPr>
              <a:t>Model based agents</a:t>
            </a:r>
            <a:r>
              <a:rPr lang="en-GB" sz="2600">
                <a:latin typeface="Times New Roman"/>
                <a:cs typeface="Times New Roman"/>
              </a:rPr>
              <a:t> maintain an </a:t>
            </a:r>
            <a:r>
              <a:rPr lang="en-GB" sz="2600" b="1">
                <a:solidFill>
                  <a:srgbClr val="FF0000"/>
                </a:solidFill>
                <a:latin typeface="Times New Roman"/>
                <a:cs typeface="Times New Roman"/>
              </a:rPr>
              <a:t>internal model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latin typeface="Times New Roman"/>
                <a:cs typeface="Times New Roman"/>
              </a:rPr>
              <a:t>of the </a:t>
            </a:r>
            <a:r>
              <a:rPr lang="en-GB" sz="2600" b="1">
                <a:solidFill>
                  <a:srgbClr val="FF0000"/>
                </a:solidFill>
                <a:latin typeface="Times New Roman"/>
                <a:cs typeface="Times New Roman"/>
              </a:rPr>
              <a:t>world</a:t>
            </a:r>
            <a:r>
              <a:rPr lang="en-GB" sz="2600">
                <a:latin typeface="Times New Roman"/>
                <a:cs typeface="Times New Roman"/>
              </a:rPr>
              <a:t>, which is updated by </a:t>
            </a:r>
            <a:r>
              <a:rPr lang="en-GB" sz="2600" b="1">
                <a:latin typeface="Times New Roman"/>
                <a:cs typeface="Times New Roman"/>
              </a:rPr>
              <a:t>percepts </a:t>
            </a:r>
            <a:r>
              <a:rPr lang="en-GB" sz="2600">
                <a:latin typeface="Times New Roman"/>
                <a:cs typeface="Times New Roman"/>
              </a:rPr>
              <a:t>as they are </a:t>
            </a:r>
            <a:r>
              <a:rPr lang="en-GB" sz="2600" b="1">
                <a:latin typeface="Times New Roman"/>
                <a:cs typeface="Times New Roman"/>
              </a:rPr>
              <a:t>received</a:t>
            </a:r>
            <a:r>
              <a:rPr lang="en-GB" sz="2600">
                <a:latin typeface="Times New Roman"/>
                <a:cs typeface="Times New Roman"/>
              </a:rPr>
              <a:t>.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In addition, they have </a:t>
            </a:r>
            <a:r>
              <a:rPr lang="en-GB" sz="2600" b="1">
                <a:solidFill>
                  <a:srgbClr val="FF0000"/>
                </a:solidFill>
                <a:latin typeface="Times New Roman"/>
                <a:cs typeface="Times New Roman"/>
              </a:rPr>
              <a:t>built-in knowledge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 sz="2600">
                <a:latin typeface="Times New Roman"/>
                <a:cs typeface="Times New Roman"/>
              </a:rPr>
              <a:t>(i.e. prior knowledge) of </a:t>
            </a:r>
            <a:r>
              <a:rPr lang="en-GB" sz="2600" b="1">
                <a:latin typeface="Times New Roman"/>
                <a:cs typeface="Times New Roman"/>
              </a:rPr>
              <a:t>how the world tends to evolve</a:t>
            </a:r>
            <a:r>
              <a:rPr lang="en-GB" sz="2600">
                <a:latin typeface="Times New Roman"/>
                <a:cs typeface="Times New Roman"/>
              </a:rPr>
              <a:t>.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These</a:t>
            </a:r>
            <a:r>
              <a:rPr lang="en-GB" sz="2600" b="1">
                <a:latin typeface="Times New Roman"/>
                <a:cs typeface="Times New Roman"/>
              </a:rPr>
              <a:t> agents</a:t>
            </a:r>
            <a:r>
              <a:rPr lang="en-GB" sz="2600">
                <a:latin typeface="Times New Roman"/>
                <a:cs typeface="Times New Roman"/>
              </a:rPr>
              <a:t> can </a:t>
            </a:r>
            <a:r>
              <a:rPr lang="en-GB" sz="2600">
                <a:solidFill>
                  <a:srgbClr val="0000FF"/>
                </a:solidFill>
                <a:latin typeface="Times New Roman"/>
                <a:cs typeface="Times New Roman"/>
              </a:rPr>
              <a:t>consider past percepts</a:t>
            </a:r>
            <a:r>
              <a:rPr lang="en-GB" sz="2600">
                <a:latin typeface="Times New Roman"/>
                <a:cs typeface="Times New Roman"/>
              </a:rPr>
              <a:t> and </a:t>
            </a:r>
            <a:r>
              <a:rPr lang="en-GB" sz="2600">
                <a:solidFill>
                  <a:srgbClr val="0000FF"/>
                </a:solidFill>
                <a:latin typeface="Times New Roman"/>
                <a:cs typeface="Times New Roman"/>
              </a:rPr>
              <a:t>actions</a:t>
            </a:r>
            <a:r>
              <a:rPr lang="en-GB" sz="2600">
                <a:latin typeface="Times New Roman"/>
                <a:cs typeface="Times New Roman"/>
              </a:rPr>
              <a:t> to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choose appropriate actions</a:t>
            </a:r>
            <a:r>
              <a:rPr lang="en-GB" sz="2600">
                <a:latin typeface="Times New Roman"/>
                <a:cs typeface="Times New Roman"/>
              </a:rPr>
              <a:t> based on the </a:t>
            </a:r>
            <a:r>
              <a:rPr lang="en-GB" sz="2600" b="1">
                <a:latin typeface="Times New Roman"/>
                <a:cs typeface="Times New Roman"/>
              </a:rPr>
              <a:t>current state</a:t>
            </a:r>
            <a:r>
              <a:rPr lang="en-GB" sz="2600">
                <a:latin typeface="Times New Roman"/>
                <a:cs typeface="Times New Roman"/>
              </a:rPr>
              <a:t>.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They </a:t>
            </a:r>
            <a:r>
              <a:rPr lang="en-GB" sz="2600" b="1">
                <a:solidFill>
                  <a:srgbClr val="00B0F0"/>
                </a:solidFill>
                <a:latin typeface="Times New Roman"/>
                <a:cs typeface="Times New Roman"/>
              </a:rPr>
              <a:t>live in the present only </a:t>
            </a:r>
            <a:r>
              <a:rPr lang="en-GB" sz="2600">
                <a:latin typeface="Times New Roman"/>
                <a:cs typeface="Times New Roman"/>
              </a:rPr>
              <a:t>and </a:t>
            </a:r>
            <a:r>
              <a:rPr lang="en-GB" sz="2600" b="1">
                <a:solidFill>
                  <a:srgbClr val="00B0F0"/>
                </a:solidFill>
                <a:latin typeface="Times New Roman"/>
                <a:cs typeface="Times New Roman"/>
              </a:rPr>
              <a:t>do not think</a:t>
            </a:r>
            <a:r>
              <a:rPr lang="en-GB" sz="2600">
                <a:latin typeface="Times New Roman"/>
                <a:cs typeface="Times New Roman"/>
              </a:rPr>
              <a:t> about the </a:t>
            </a:r>
            <a:r>
              <a:rPr lang="en-GB" sz="2600" b="1">
                <a:solidFill>
                  <a:srgbClr val="FF0000"/>
                </a:solidFill>
                <a:latin typeface="Times New Roman"/>
                <a:cs typeface="Times New Roman"/>
              </a:rPr>
              <a:t>future</a:t>
            </a:r>
            <a:r>
              <a:rPr lang="en-GB" sz="2600">
                <a:latin typeface="Times New Roman"/>
                <a:cs typeface="Times New Roman"/>
              </a:rPr>
              <a:t>.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buFontTx/>
              <a:buNone/>
              <a:defRPr/>
            </a:pPr>
            <a:endParaRPr lang="en-GB" i="1">
              <a:latin typeface="Times New Roman"/>
              <a:cs typeface="Times New Roman"/>
            </a:endParaRP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GB">
                <a:latin typeface="Times New Roman"/>
                <a:cs typeface="Times New Roman"/>
              </a:rPr>
              <a:t>Model Based Agent </a:t>
            </a:r>
            <a:endParaRPr lang="en-GB"/>
          </a:p>
        </p:txBody>
      </p:sp>
      <p:pic>
        <p:nvPicPr>
          <p:cNvPr id="48132" name="Picture 3" descr="reflex+state-agent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431290" y="1376045"/>
            <a:ext cx="9225280" cy="3927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Model-based reflex agents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L="0" indent="0">
              <a:lnSpc>
                <a:spcPct val="10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2400">
                <a:latin typeface="Times New Roman"/>
              </a:rPr>
              <a:t>Function </a:t>
            </a:r>
            <a:r>
              <a:rPr lang="en-US" sz="2400">
                <a:solidFill>
                  <a:srgbClr val="00B0F0"/>
                </a:solidFill>
                <a:latin typeface="Times New Roman"/>
              </a:rPr>
              <a:t>MODEL_BASED_AGENT</a:t>
            </a:r>
            <a:r>
              <a:rPr lang="en-US" sz="2400">
                <a:latin typeface="Times New Roman"/>
              </a:rPr>
              <a:t>(</a:t>
            </a:r>
            <a:r>
              <a:rPr lang="en-US" sz="2400">
                <a:solidFill>
                  <a:schemeClr val="accent1"/>
                </a:solidFill>
                <a:latin typeface="Times New Roman"/>
              </a:rPr>
              <a:t>PERCEPT</a:t>
            </a:r>
            <a:r>
              <a:rPr lang="en-US" sz="2400">
                <a:latin typeface="Times New Roman"/>
              </a:rPr>
              <a:t>) return 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action</a:t>
            </a:r>
            <a:endParaRPr lang="en-US" sz="2400">
              <a:latin typeface="Times New Roman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atin typeface="Times New Roman"/>
              </a:rPr>
              <a:t>		</a:t>
            </a:r>
            <a:r>
              <a:rPr lang="en-US" sz="2400">
                <a:solidFill>
                  <a:srgbClr val="200C96"/>
                </a:solidFill>
                <a:latin typeface="Times New Roman"/>
              </a:rPr>
              <a:t>static</a:t>
            </a:r>
            <a:r>
              <a:rPr lang="en-US" sz="2400">
                <a:latin typeface="Times New Roman"/>
              </a:rPr>
              <a:t> 	</a:t>
            </a:r>
            <a:r>
              <a:rPr lang="en-US" sz="2400">
                <a:solidFill>
                  <a:schemeClr val="hlink"/>
                </a:solidFill>
                <a:latin typeface="Times New Roman"/>
              </a:rPr>
              <a:t>state</a:t>
            </a:r>
            <a:r>
              <a:rPr lang="en-US" sz="2400">
                <a:latin typeface="Times New Roman"/>
              </a:rPr>
              <a:t>, a description of the current world state</a:t>
            </a:r>
            <a:endParaRPr lang="en-US" sz="2400">
              <a:latin typeface="Times New Roman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atin typeface="Times New Roman"/>
              </a:rPr>
              <a:t>			</a:t>
            </a:r>
            <a:r>
              <a:rPr lang="en-US" sz="2400">
                <a:solidFill>
                  <a:schemeClr val="hlink"/>
                </a:solidFill>
                <a:latin typeface="Times New Roman"/>
              </a:rPr>
              <a:t>rules</a:t>
            </a:r>
            <a:r>
              <a:rPr lang="en-US" sz="2400">
                <a:latin typeface="Times New Roman"/>
              </a:rPr>
              <a:t>, a set of condition action rules</a:t>
            </a:r>
            <a:endParaRPr lang="en-US" sz="2400">
              <a:latin typeface="Times New Roman"/>
            </a:endParaRPr>
          </a:p>
          <a:p>
            <a:pPr lvl="2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	state</a:t>
            </a:r>
            <a:r>
              <a:rPr lang="en-US" sz="2400" i="1">
                <a:solidFill>
                  <a:srgbClr val="663300"/>
                </a:solidFill>
                <a:latin typeface="Times New Roman"/>
              </a:rPr>
              <a:t>UPDATE_STATE(state, percept)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	ruleRULE_MATCH(state, rues)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	actionRULE_ACTION[rule]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	stateUPDATE_STATE(state,action)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	return action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>
              <a:lnSpc>
                <a:spcPct val="100000"/>
              </a:lnSpc>
              <a:defRPr/>
            </a:pPr>
            <a:r>
              <a:rPr lang="en-GB"/>
              <a:t>Here are a few real-life examples of model-based reflex agents:</a:t>
            </a:r>
            <a:endParaRPr lang="en-GB"/>
          </a:p>
          <a:p>
            <a:pPr lvl="1">
              <a:lnSpc>
                <a:spcPct val="100000"/>
              </a:lnSpc>
              <a:defRPr/>
            </a:pPr>
            <a:r>
              <a:rPr lang="en-GB" sz="2200">
                <a:solidFill>
                  <a:srgbClr val="0000FF"/>
                </a:solidFill>
              </a:rPr>
              <a:t>Autonomous Driving Systems</a:t>
            </a:r>
            <a:endParaRPr lang="en-GB" sz="220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GB" sz="2200">
                <a:solidFill>
                  <a:srgbClr val="0000FF"/>
                </a:solidFill>
              </a:rPr>
              <a:t>Chess Playing Programs</a:t>
            </a:r>
            <a:endParaRPr lang="en-GB" sz="2200">
              <a:solidFill>
                <a:srgbClr val="0000FF"/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GB" sz="2200">
                <a:solidFill>
                  <a:srgbClr val="0000FF"/>
                </a:solidFill>
              </a:rPr>
              <a:t>Virtual Assistants</a:t>
            </a:r>
            <a:endParaRPr lang="en-GB" sz="22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buClrTx/>
              <a:buSzTx/>
              <a:buFontTx/>
              <a:defRPr/>
            </a:pPr>
            <a:r>
              <a:rPr lang="en-GB">
                <a:latin typeface="Times New Roman"/>
                <a:cs typeface="Times New Roman"/>
              </a:rPr>
              <a:t>Goal-based agents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algn="just">
              <a:defRPr/>
            </a:pPr>
            <a:r>
              <a:rPr lang="en-GB" sz="2600" b="1"/>
              <a:t>Goal-based agents</a:t>
            </a:r>
            <a:r>
              <a:rPr lang="en-GB" sz="2600"/>
              <a:t> have </a:t>
            </a:r>
            <a:r>
              <a:rPr lang="en-GB" sz="2600">
                <a:solidFill>
                  <a:srgbClr val="FF0000"/>
                </a:solidFill>
              </a:rPr>
              <a:t>not only</a:t>
            </a:r>
            <a:r>
              <a:rPr lang="en-GB" sz="2600"/>
              <a:t> an </a:t>
            </a:r>
            <a:r>
              <a:rPr lang="en-GB" sz="2600">
                <a:solidFill>
                  <a:srgbClr val="0000FF"/>
                </a:solidFill>
              </a:rPr>
              <a:t>internal model of the world</a:t>
            </a:r>
            <a:r>
              <a:rPr lang="en-GB" sz="2600"/>
              <a:t> but </a:t>
            </a:r>
            <a:r>
              <a:rPr lang="en-GB" sz="2600">
                <a:solidFill>
                  <a:srgbClr val="C00000"/>
                </a:solidFill>
              </a:rPr>
              <a:t>also a goal</a:t>
            </a:r>
            <a:r>
              <a:rPr lang="en-GB" sz="2600"/>
              <a:t> or </a:t>
            </a:r>
            <a:r>
              <a:rPr lang="en-GB" sz="2600">
                <a:solidFill>
                  <a:srgbClr val="C00000"/>
                </a:solidFill>
              </a:rPr>
              <a:t>objective to achieve</a:t>
            </a:r>
            <a:r>
              <a:rPr lang="en-GB" sz="2600"/>
              <a:t>.</a:t>
            </a:r>
            <a:endParaRPr lang="en-GB" sz="2600"/>
          </a:p>
          <a:p>
            <a:pPr algn="just">
              <a:defRPr/>
            </a:pPr>
            <a:r>
              <a:rPr lang="en-GB" sz="2600"/>
              <a:t>They </a:t>
            </a:r>
            <a:r>
              <a:rPr lang="en-GB" sz="2600">
                <a:solidFill>
                  <a:srgbClr val="FF0000"/>
                </a:solidFill>
              </a:rPr>
              <a:t>consider </a:t>
            </a:r>
            <a:r>
              <a:rPr lang="en-GB" sz="2600"/>
              <a:t>their </a:t>
            </a:r>
            <a:r>
              <a:rPr lang="en-GB" sz="2600">
                <a:solidFill>
                  <a:srgbClr val="0000FF"/>
                </a:solidFill>
              </a:rPr>
              <a:t>current state</a:t>
            </a:r>
            <a:r>
              <a:rPr lang="en-GB" sz="2600"/>
              <a:t>, </a:t>
            </a:r>
            <a:r>
              <a:rPr lang="en-GB" sz="2600">
                <a:solidFill>
                  <a:srgbClr val="0000FF"/>
                </a:solidFill>
              </a:rPr>
              <a:t>internal model</a:t>
            </a:r>
            <a:r>
              <a:rPr lang="en-GB" sz="2600"/>
              <a:t>, and </a:t>
            </a:r>
            <a:r>
              <a:rPr lang="en-GB" sz="2600">
                <a:solidFill>
                  <a:srgbClr val="0000FF"/>
                </a:solidFill>
              </a:rPr>
              <a:t>the desired goal</a:t>
            </a:r>
            <a:r>
              <a:rPr lang="en-GB" sz="2600"/>
              <a:t> when making decisions.</a:t>
            </a:r>
            <a:endParaRPr lang="en-GB" sz="2600"/>
          </a:p>
          <a:p>
            <a:pPr algn="just">
              <a:defRPr/>
            </a:pPr>
            <a:r>
              <a:rPr lang="en-GB" sz="2600">
                <a:solidFill>
                  <a:srgbClr val="FF0000"/>
                </a:solidFill>
              </a:rPr>
              <a:t>These agents </a:t>
            </a:r>
            <a:r>
              <a:rPr lang="en-GB" sz="2600"/>
              <a:t>use </a:t>
            </a:r>
            <a:r>
              <a:rPr lang="en-GB" sz="2600">
                <a:solidFill>
                  <a:srgbClr val="0000FF"/>
                </a:solidFill>
              </a:rPr>
              <a:t>planning</a:t>
            </a:r>
            <a:r>
              <a:rPr lang="en-GB" sz="2600"/>
              <a:t> and </a:t>
            </a:r>
            <a:r>
              <a:rPr lang="en-GB" sz="2600">
                <a:solidFill>
                  <a:srgbClr val="0000FF"/>
                </a:solidFill>
              </a:rPr>
              <a:t>reasoning techniques</a:t>
            </a:r>
            <a:r>
              <a:rPr lang="en-GB" sz="2600"/>
              <a:t> to determine a </a:t>
            </a:r>
            <a:r>
              <a:rPr lang="en-GB" sz="2600" b="1"/>
              <a:t>sequence of actions </a:t>
            </a:r>
            <a:r>
              <a:rPr lang="en-GB" sz="2600"/>
              <a:t>that will lead them closer to the desired goal.</a:t>
            </a:r>
            <a:endParaRPr lang="en-GB" sz="2600"/>
          </a:p>
          <a:p>
            <a:pPr marL="0" indent="0" algn="just">
              <a:buNone/>
              <a:defRPr/>
            </a:pPr>
            <a:endParaRPr lang="en-GB" sz="2600"/>
          </a:p>
        </p:txBody>
      </p:sp>
      <p:pic>
        <p:nvPicPr>
          <p:cNvPr id="51204" name="Picture 4" descr="goal-based-agent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1629410" y="3429000"/>
            <a:ext cx="9079230" cy="271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GB">
                <a:latin typeface="Times New Roman"/>
                <a:cs typeface="Times New Roman"/>
              </a:rPr>
              <a:t>Goal-based agents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>
              <a:buClr>
                <a:schemeClr val="accent1"/>
              </a:buClr>
              <a:buSzPct val="85000"/>
              <a:buFont typeface="Wingdings 2"/>
              <a:defRPr/>
            </a:pPr>
            <a:r>
              <a:rPr lang="en-US" sz="2400">
                <a:latin typeface="Times New Roman"/>
              </a:rPr>
              <a:t>Function 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GOAL_BASED_AGENT</a:t>
            </a:r>
            <a:r>
              <a:rPr lang="en-US" sz="2400">
                <a:latin typeface="Times New Roman"/>
              </a:rPr>
              <a:t>(</a:t>
            </a:r>
            <a:r>
              <a:rPr lang="en-US" sz="2400">
                <a:solidFill>
                  <a:srgbClr val="00B0F0"/>
                </a:solidFill>
                <a:latin typeface="Times New Roman"/>
              </a:rPr>
              <a:t>PERCEPT</a:t>
            </a:r>
            <a:r>
              <a:rPr lang="en-US" sz="2400">
                <a:latin typeface="Times New Roman"/>
              </a:rPr>
              <a:t>) return 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action</a:t>
            </a:r>
            <a:endParaRPr lang="en-US" sz="2400">
              <a:latin typeface="Times New Roman"/>
            </a:endParaRPr>
          </a:p>
          <a:p>
            <a:pPr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atin typeface="Times New Roman"/>
              </a:rPr>
              <a:t>	</a:t>
            </a:r>
            <a:r>
              <a:rPr lang="en-US" sz="2400">
                <a:solidFill>
                  <a:srgbClr val="200C96"/>
                </a:solidFill>
                <a:latin typeface="Times New Roman"/>
              </a:rPr>
              <a:t>static</a:t>
            </a:r>
            <a:r>
              <a:rPr lang="en-US" sz="2400">
                <a:latin typeface="Times New Roman"/>
              </a:rPr>
              <a:t> </a:t>
            </a:r>
            <a:r>
              <a:rPr lang="en-US" sz="2400">
                <a:solidFill>
                  <a:schemeClr val="hlink"/>
                </a:solidFill>
                <a:latin typeface="Times New Roman"/>
              </a:rPr>
              <a:t>state</a:t>
            </a:r>
            <a:r>
              <a:rPr lang="en-US" sz="2400">
                <a:latin typeface="Times New Roman"/>
              </a:rPr>
              <a:t>, a description of the current world state</a:t>
            </a:r>
            <a:endParaRPr lang="en-US" sz="2400">
              <a:latin typeface="Times New Roman"/>
            </a:endParaRPr>
          </a:p>
          <a:p>
            <a:pPr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atin typeface="Times New Roman"/>
              </a:rPr>
              <a:t>		 </a:t>
            </a:r>
            <a:r>
              <a:rPr lang="en-US" sz="2400">
                <a:solidFill>
                  <a:schemeClr val="hlink"/>
                </a:solidFill>
                <a:latin typeface="Times New Roman"/>
              </a:rPr>
              <a:t>goal</a:t>
            </a:r>
            <a:r>
              <a:rPr lang="en-US" sz="2400">
                <a:latin typeface="Times New Roman"/>
              </a:rPr>
              <a:t>, a description of the goal to achieve may be in terms of state</a:t>
            </a:r>
            <a:endParaRPr lang="en-US" sz="2400">
              <a:latin typeface="Times New Roman"/>
            </a:endParaRPr>
          </a:p>
          <a:p>
            <a:pPr lvl="2"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state</a:t>
            </a:r>
            <a:r>
              <a:rPr lang="en-US" sz="2400" i="1">
                <a:solidFill>
                  <a:srgbClr val="663300"/>
                </a:solidFill>
                <a:latin typeface="Times New Roman"/>
              </a:rPr>
              <a:t>UPDATE_STATE(state, percept)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actionSetPOSSIBLE_ACTIONS(state)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actionACTION_THAT_LEADS_TO_GOAL(actionSet) stateUPDATE_STATE(state,action)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return action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>
              <a:defRPr/>
            </a:pPr>
            <a:endParaRPr lang="en-GB"/>
          </a:p>
          <a:p>
            <a:pPr>
              <a:defRPr/>
            </a:pPr>
            <a:r>
              <a:rPr lang="en-GB"/>
              <a:t>Here are a few real-life examples of goal-based agents:</a:t>
            </a:r>
            <a:endParaRPr lang="en-GB"/>
          </a:p>
          <a:p>
            <a:pPr lvl="1">
              <a:defRPr/>
            </a:pPr>
            <a:r>
              <a:rPr lang="en-GB" sz="2400">
                <a:solidFill>
                  <a:srgbClr val="0000FF"/>
                </a:solidFill>
              </a:rPr>
              <a:t>Route Planning Systems</a:t>
            </a:r>
            <a:endParaRPr lang="en-GB" sz="240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GB" sz="2400">
                <a:solidFill>
                  <a:srgbClr val="0000FF"/>
                </a:solidFill>
              </a:rPr>
              <a:t>Project Management Software</a:t>
            </a:r>
            <a:endParaRPr lang="en-GB" sz="240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GB" sz="2400">
                <a:solidFill>
                  <a:srgbClr val="0000FF"/>
                </a:solidFill>
              </a:rPr>
              <a:t>Financial Planning Tools</a:t>
            </a:r>
            <a:endParaRPr lang="en-GB" sz="2400">
              <a:solidFill>
                <a:srgbClr val="0000FF"/>
              </a:solidFill>
            </a:endParaRPr>
          </a:p>
          <a:p>
            <a:pPr lvl="1">
              <a:defRPr/>
            </a:pPr>
            <a:endParaRPr lang="en-GB" sz="240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GB">
                <a:latin typeface="Times New Roman"/>
                <a:cs typeface="Times New Roman"/>
              </a:rPr>
              <a:t>Utility Based Agents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838835"/>
            <a:ext cx="11262995" cy="5638165"/>
          </a:xfrm>
        </p:spPr>
        <p:txBody>
          <a:bodyPr/>
          <a:p>
            <a:pPr algn="just">
              <a:lnSpc>
                <a:spcPct val="100000"/>
              </a:lnSpc>
              <a:defRPr/>
            </a:pP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Goal </a:t>
            </a:r>
            <a:r>
              <a:rPr lang="en-GB" sz="2500">
                <a:latin typeface="Times New Roman"/>
                <a:cs typeface="Times New Roman"/>
              </a:rPr>
              <a:t>can be </a:t>
            </a:r>
            <a:r>
              <a:rPr lang="en-GB" sz="2500" b="1">
                <a:latin typeface="Times New Roman"/>
                <a:cs typeface="Times New Roman"/>
              </a:rPr>
              <a:t>useful</a:t>
            </a:r>
            <a:r>
              <a:rPr lang="en-GB" sz="2500">
                <a:latin typeface="Times New Roman"/>
                <a:cs typeface="Times New Roman"/>
              </a:rPr>
              <a:t>, but are </a:t>
            </a:r>
            <a:r>
              <a:rPr lang="en-GB" sz="2500" b="1">
                <a:latin typeface="Times New Roman"/>
                <a:cs typeface="Times New Roman"/>
              </a:rPr>
              <a:t>sometimes </a:t>
            </a:r>
            <a:r>
              <a:rPr lang="en-GB" sz="2500">
                <a:latin typeface="Times New Roman"/>
                <a:cs typeface="Times New Roman"/>
              </a:rPr>
              <a:t>too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simplistic</a:t>
            </a:r>
            <a:r>
              <a:rPr lang="en-GB" sz="2500">
                <a:latin typeface="Times New Roman"/>
                <a:cs typeface="Times New Roman"/>
              </a:rPr>
              <a:t>.</a:t>
            </a:r>
            <a:endParaRPr lang="en-GB" sz="25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500">
                <a:latin typeface="Times New Roman"/>
                <a:cs typeface="Times New Roman"/>
              </a:rPr>
              <a:t>Clearly there can be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many actions </a:t>
            </a:r>
            <a:r>
              <a:rPr lang="en-GB" sz="2500">
                <a:latin typeface="Times New Roman"/>
                <a:cs typeface="Times New Roman"/>
              </a:rPr>
              <a:t>that </a:t>
            </a:r>
            <a:r>
              <a:rPr lang="en-GB" sz="2500">
                <a:solidFill>
                  <a:srgbClr val="00B0F0"/>
                </a:solidFill>
                <a:latin typeface="Times New Roman"/>
                <a:cs typeface="Times New Roman"/>
              </a:rPr>
              <a:t>lead to a goal being achieved</a:t>
            </a:r>
            <a:r>
              <a:rPr lang="en-GB" sz="2500">
                <a:latin typeface="Times New Roman"/>
                <a:cs typeface="Times New Roman"/>
              </a:rPr>
              <a:t>, but some are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better than others</a:t>
            </a:r>
            <a:r>
              <a:rPr lang="en-GB" sz="2500">
                <a:latin typeface="Times New Roman"/>
                <a:cs typeface="Times New Roman"/>
              </a:rPr>
              <a:t>.</a:t>
            </a:r>
            <a:endParaRPr lang="en-GB" sz="25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500" b="1">
                <a:latin typeface="Times New Roman"/>
                <a:cs typeface="Times New Roman"/>
              </a:rPr>
              <a:t>Utility based agents</a:t>
            </a:r>
            <a:r>
              <a:rPr lang="en-GB" sz="2500">
                <a:latin typeface="Times New Roman"/>
                <a:cs typeface="Times New Roman"/>
              </a:rPr>
              <a:t> deal with this by </a:t>
            </a:r>
            <a:r>
              <a:rPr lang="en-GB" sz="2500" b="1">
                <a:latin typeface="Times New Roman"/>
                <a:cs typeface="Times New Roman"/>
              </a:rPr>
              <a:t>assigning </a:t>
            </a:r>
            <a:r>
              <a:rPr lang="en-GB" sz="2500">
                <a:latin typeface="Times New Roman"/>
                <a:cs typeface="Times New Roman"/>
              </a:rPr>
              <a:t>a </a:t>
            </a:r>
            <a:r>
              <a:rPr lang="en-GB" sz="2500" i="1">
                <a:solidFill>
                  <a:srgbClr val="FF0000"/>
                </a:solidFill>
                <a:latin typeface="Times New Roman"/>
                <a:cs typeface="Times New Roman"/>
              </a:rPr>
              <a:t>utility</a:t>
            </a:r>
            <a:r>
              <a:rPr lang="en-GB" sz="2500">
                <a:latin typeface="Times New Roman"/>
                <a:cs typeface="Times New Roman"/>
              </a:rPr>
              <a:t> to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each state of the world</a:t>
            </a:r>
            <a:r>
              <a:rPr lang="en-GB" sz="2500">
                <a:latin typeface="Times New Roman"/>
                <a:cs typeface="Times New Roman"/>
              </a:rPr>
              <a:t>.</a:t>
            </a:r>
            <a:endParaRPr lang="en-GB" sz="25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500" b="1">
                <a:latin typeface="Times New Roman"/>
                <a:cs typeface="Times New Roman"/>
              </a:rPr>
              <a:t>Utility-based agents</a:t>
            </a:r>
            <a:r>
              <a:rPr lang="en-GB" sz="2500">
                <a:latin typeface="Times New Roman"/>
                <a:cs typeface="Times New Roman"/>
              </a:rPr>
              <a:t> make decisions by </a:t>
            </a:r>
            <a:r>
              <a:rPr lang="en-GB" sz="2500">
                <a:solidFill>
                  <a:srgbClr val="FF0000"/>
                </a:solidFill>
                <a:latin typeface="Times New Roman"/>
                <a:cs typeface="Times New Roman"/>
              </a:rPr>
              <a:t>considering</a:t>
            </a:r>
            <a:r>
              <a:rPr lang="en-GB" sz="2500">
                <a:latin typeface="Times New Roman"/>
                <a:cs typeface="Times New Roman"/>
              </a:rPr>
              <a:t> </a:t>
            </a:r>
            <a:r>
              <a:rPr lang="en-GB" sz="2500">
                <a:solidFill>
                  <a:srgbClr val="0000FF"/>
                </a:solidFill>
                <a:latin typeface="Times New Roman"/>
                <a:cs typeface="Times New Roman"/>
              </a:rPr>
              <a:t>not only goals</a:t>
            </a:r>
            <a:r>
              <a:rPr lang="en-GB" sz="2500">
                <a:latin typeface="Times New Roman"/>
                <a:cs typeface="Times New Roman"/>
              </a:rPr>
              <a:t> but also the </a:t>
            </a:r>
            <a:r>
              <a:rPr lang="en-GB" sz="2500">
                <a:solidFill>
                  <a:srgbClr val="0000FF"/>
                </a:solidFill>
                <a:latin typeface="Times New Roman"/>
                <a:cs typeface="Times New Roman"/>
              </a:rPr>
              <a:t>associated utilities</a:t>
            </a:r>
            <a:r>
              <a:rPr lang="en-GB" sz="2500">
                <a:latin typeface="Times New Roman"/>
                <a:cs typeface="Times New Roman"/>
              </a:rPr>
              <a:t> or </a:t>
            </a:r>
            <a:r>
              <a:rPr lang="en-GB" sz="2500">
                <a:solidFill>
                  <a:srgbClr val="0000FF"/>
                </a:solidFill>
                <a:latin typeface="Times New Roman"/>
                <a:cs typeface="Times New Roman"/>
              </a:rPr>
              <a:t>values(</a:t>
            </a:r>
            <a:r>
              <a:rPr lang="en-GB" sz="2500">
                <a:latin typeface="Times New Roman"/>
                <a:cs typeface="Times New Roman"/>
              </a:rPr>
              <a:t>desirability or importance of different outcomes)</a:t>
            </a:r>
            <a:endParaRPr lang="en-GB" sz="25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500">
                <a:solidFill>
                  <a:srgbClr val="0000FF"/>
                </a:solidFill>
                <a:latin typeface="Times New Roman"/>
                <a:cs typeface="Times New Roman"/>
              </a:rPr>
              <a:t>They assign a value</a:t>
            </a:r>
            <a:r>
              <a:rPr lang="en-GB" sz="2500">
                <a:latin typeface="Times New Roman"/>
                <a:cs typeface="Times New Roman"/>
              </a:rPr>
              <a:t> or</a:t>
            </a:r>
            <a:r>
              <a:rPr lang="en-GB" sz="2500">
                <a:solidFill>
                  <a:srgbClr val="0000FF"/>
                </a:solidFill>
                <a:latin typeface="Times New Roman"/>
                <a:cs typeface="Times New Roman"/>
              </a:rPr>
              <a:t> utility </a:t>
            </a:r>
            <a:r>
              <a:rPr lang="en-GB" sz="2500">
                <a:latin typeface="Times New Roman"/>
                <a:cs typeface="Times New Roman"/>
              </a:rPr>
              <a:t>to different states or outcomes and choose actions that maximize their expected utility. </a:t>
            </a:r>
            <a:endParaRPr lang="en-GB" sz="250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GB" sz="2500">
              <a:latin typeface="Times New Roman"/>
              <a:cs typeface="Times New Roman"/>
            </a:endParaRPr>
          </a:p>
          <a:p>
            <a:pPr>
              <a:buFontTx/>
              <a:buNone/>
              <a:defRPr/>
            </a:pPr>
            <a:endParaRPr lang="en-GB" sz="2500" i="1">
              <a:latin typeface="Times New Roman"/>
              <a:cs typeface="Times New Roman"/>
            </a:endParaRPr>
          </a:p>
          <a:p>
            <a:pPr>
              <a:defRPr/>
            </a:pPr>
            <a:endParaRPr lang="en-GB" sz="2500">
              <a:latin typeface="Times New Roman"/>
              <a:cs typeface="Times New Roman"/>
            </a:endParaRPr>
          </a:p>
        </p:txBody>
      </p:sp>
      <p:pic>
        <p:nvPicPr>
          <p:cNvPr id="4" name="Picture 4" descr="img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241290" y="3910965"/>
            <a:ext cx="6115050" cy="2566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b="0">
                <a:ln>
                  <a:noFill/>
                </a:ln>
                <a:latin typeface="Times New Roman"/>
              </a:rPr>
              <a:t>Utility-based agents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L="0" indent="0" algn="l">
              <a:lnSpc>
                <a:spcPct val="10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2400">
                <a:latin typeface="Times New Roman"/>
              </a:rPr>
              <a:t>Function 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UTILITY_BASED_AGENT</a:t>
            </a:r>
            <a:r>
              <a:rPr lang="en-US" sz="2400">
                <a:latin typeface="Times New Roman"/>
              </a:rPr>
              <a:t>(</a:t>
            </a:r>
            <a:r>
              <a:rPr lang="en-US" sz="2400">
                <a:solidFill>
                  <a:srgbClr val="00B0F0"/>
                </a:solidFill>
                <a:latin typeface="Times New Roman"/>
              </a:rPr>
              <a:t>PERCEPT</a:t>
            </a:r>
            <a:r>
              <a:rPr lang="en-US" sz="2400">
                <a:latin typeface="Times New Roman"/>
              </a:rPr>
              <a:t>) return 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action</a:t>
            </a:r>
            <a:endParaRPr lang="en-US" sz="2400">
              <a:latin typeface="Times New Roman"/>
            </a:endParaRPr>
          </a:p>
          <a:p>
            <a:pPr algn="l">
              <a:lnSpc>
                <a:spcPct val="100000"/>
              </a:lnSpc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atin typeface="Times New Roman"/>
              </a:rPr>
              <a:t>	</a:t>
            </a:r>
            <a:r>
              <a:rPr lang="en-GB" sz="2400">
                <a:latin typeface="Times New Roman"/>
              </a:rPr>
              <a:t>	</a:t>
            </a:r>
            <a:r>
              <a:rPr lang="en-US" sz="2400">
                <a:solidFill>
                  <a:srgbClr val="200C96"/>
                </a:solidFill>
                <a:latin typeface="Times New Roman"/>
              </a:rPr>
              <a:t>static</a:t>
            </a:r>
            <a:r>
              <a:rPr lang="en-US" sz="2400">
                <a:latin typeface="Times New Roman"/>
              </a:rPr>
              <a:t> </a:t>
            </a:r>
            <a:r>
              <a:rPr lang="en-US" sz="2400">
                <a:solidFill>
                  <a:schemeClr val="hlink"/>
                </a:solidFill>
                <a:latin typeface="Times New Roman"/>
              </a:rPr>
              <a:t>state</a:t>
            </a:r>
            <a:r>
              <a:rPr lang="en-US" sz="2400">
                <a:latin typeface="Times New Roman"/>
              </a:rPr>
              <a:t>, a description of the current world state</a:t>
            </a:r>
            <a:endParaRPr lang="en-US" sz="2400">
              <a:latin typeface="Times New Roman"/>
            </a:endParaRPr>
          </a:p>
          <a:p>
            <a:pPr algn="l">
              <a:lnSpc>
                <a:spcPct val="100000"/>
              </a:lnSpc>
              <a:buClr>
                <a:schemeClr val="accent1"/>
              </a:buClr>
              <a:buSzPct val="85000"/>
              <a:buFont typeface="Wingdings"/>
              <a:buNone/>
              <a:defRPr/>
            </a:pPr>
            <a:r>
              <a:rPr lang="en-US" sz="2400">
                <a:latin typeface="Times New Roman"/>
              </a:rPr>
              <a:t>		 </a:t>
            </a:r>
            <a:r>
              <a:rPr lang="en-US" sz="2400">
                <a:solidFill>
                  <a:schemeClr val="hlink"/>
                </a:solidFill>
                <a:latin typeface="Times New Roman"/>
              </a:rPr>
              <a:t>goal</a:t>
            </a:r>
            <a:r>
              <a:rPr lang="en-US" sz="2400">
                <a:latin typeface="Times New Roman"/>
              </a:rPr>
              <a:t>, a description of the goal to achieve may be in 	terms of state</a:t>
            </a:r>
            <a:endParaRPr lang="en-US" sz="2400">
              <a:latin typeface="Times New Roman"/>
            </a:endParaRPr>
          </a:p>
          <a:p>
            <a:pPr lvl="2" algn="l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state</a:t>
            </a:r>
            <a:r>
              <a:rPr lang="en-US" sz="2400" i="1">
                <a:solidFill>
                  <a:srgbClr val="663300"/>
                </a:solidFill>
                <a:latin typeface="Times New Roman"/>
              </a:rPr>
              <a:t>UPDATE_STATE(state, percept)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 algn="l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actionSetPOSSIBLE_ACTIONS(state)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 algn="l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actionBEST_ACTION(actionSet) 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 algn="l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 </a:t>
            </a:r>
            <a:r>
              <a:rPr lang="en-GB" sz="2400" i="1">
                <a:solidFill>
                  <a:srgbClr val="663300"/>
                </a:solidFill>
                <a:latin typeface="Times New Roman"/>
              </a:rPr>
              <a:t>  </a:t>
            </a:r>
            <a:r>
              <a:rPr lang="en-US" sz="2400" i="1">
                <a:solidFill>
                  <a:srgbClr val="663300"/>
                </a:solidFill>
                <a:latin typeface="Times New Roman"/>
              </a:rPr>
              <a:t>stateUPDATE_STATE(state,action)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lvl="2" algn="l">
              <a:lnSpc>
                <a:spcPct val="100000"/>
              </a:lnSpc>
              <a:buClr>
                <a:srgbClr val="E6B1AB"/>
              </a:buClr>
              <a:buSzPct val="85000"/>
              <a:buFont typeface="Wingdings"/>
              <a:buNone/>
              <a:defRPr/>
            </a:pPr>
            <a:r>
              <a:rPr lang="en-US" sz="2400" i="1">
                <a:solidFill>
                  <a:srgbClr val="663300"/>
                </a:solidFill>
                <a:latin typeface="Times New Roman"/>
              </a:rPr>
              <a:t>	return action</a:t>
            </a:r>
            <a:endParaRPr lang="en-US" sz="2400" i="1">
              <a:solidFill>
                <a:srgbClr val="663300"/>
              </a:solidFill>
              <a:latin typeface="Times New Roman"/>
            </a:endParaRPr>
          </a:p>
          <a:p>
            <a:pPr algn="l">
              <a:lnSpc>
                <a:spcPct val="100000"/>
              </a:lnSpc>
              <a:buSzPct val="85000"/>
              <a:defRPr/>
            </a:pPr>
            <a:r>
              <a:rPr lang="en-GB"/>
              <a:t>Here are a few real-life examples of utility-based agents:</a:t>
            </a:r>
            <a:endParaRPr lang="en-GB"/>
          </a:p>
          <a:p>
            <a:pPr lvl="1" algn="l">
              <a:lnSpc>
                <a:spcPct val="100000"/>
              </a:lnSpc>
              <a:buSzPct val="85000"/>
              <a:defRPr/>
            </a:pPr>
            <a:r>
              <a:rPr lang="en-GB"/>
              <a:t>Autonomous Trading Systems</a:t>
            </a:r>
            <a:endParaRPr lang="en-GB"/>
          </a:p>
          <a:p>
            <a:pPr lvl="1" algn="l">
              <a:lnSpc>
                <a:spcPct val="100000"/>
              </a:lnSpc>
              <a:buSzPct val="85000"/>
              <a:defRPr/>
            </a:pPr>
            <a:r>
              <a:rPr lang="en-GB"/>
              <a:t>Energy Management Systems</a:t>
            </a:r>
            <a:endParaRPr lang="en-GB"/>
          </a:p>
          <a:p>
            <a:pPr lvl="1" algn="l">
              <a:lnSpc>
                <a:spcPct val="100000"/>
              </a:lnSpc>
              <a:buSzPct val="85000"/>
              <a:defRPr/>
            </a:pPr>
            <a:r>
              <a:rPr lang="en-GB"/>
              <a:t>Travel Planning Tools: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GB">
                <a:latin typeface="Times New Roman"/>
                <a:cs typeface="Times New Roman"/>
              </a:rPr>
              <a:t>Learning Agents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260985" y="990600"/>
            <a:ext cx="11685905" cy="5486400"/>
          </a:xfrm>
        </p:spPr>
        <p:txBody>
          <a:bodyPr/>
          <a:p>
            <a:pPr marL="0" lvl="1" algn="just">
              <a:lnSpc>
                <a:spcPct val="100000"/>
              </a:lnSpc>
              <a:defRPr/>
            </a:pPr>
            <a:r>
              <a:rPr lang="en-GB" sz="2400" b="1">
                <a:solidFill>
                  <a:srgbClr val="FF0000"/>
                </a:solidFill>
                <a:latin typeface="Times New Roman"/>
                <a:cs typeface="Times New Roman"/>
              </a:rPr>
              <a:t>A learning agent</a:t>
            </a:r>
            <a:r>
              <a:rPr lang="en-GB" sz="2400">
                <a:latin typeface="Times New Roman"/>
                <a:cs typeface="Times New Roman"/>
              </a:rPr>
              <a:t> in AI is the </a:t>
            </a:r>
            <a:r>
              <a:rPr lang="en-GB" sz="2400" b="1">
                <a:latin typeface="Times New Roman"/>
                <a:cs typeface="Times New Roman"/>
              </a:rPr>
              <a:t>type of agent</a:t>
            </a:r>
            <a:r>
              <a:rPr lang="en-GB" sz="2400">
                <a:latin typeface="Times New Roman"/>
                <a:cs typeface="Times New Roman"/>
              </a:rPr>
              <a:t> which </a:t>
            </a:r>
            <a:r>
              <a:rPr lang="en-GB" sz="2400" b="1">
                <a:solidFill>
                  <a:srgbClr val="FF0000"/>
                </a:solidFill>
                <a:latin typeface="Times New Roman"/>
                <a:cs typeface="Times New Roman"/>
              </a:rPr>
              <a:t>can learn</a:t>
            </a:r>
            <a:r>
              <a:rPr lang="en-GB" sz="2400">
                <a:latin typeface="Times New Roman"/>
                <a:cs typeface="Times New Roman"/>
              </a:rPr>
              <a:t> from its </a:t>
            </a:r>
            <a:r>
              <a:rPr lang="en-GB" sz="2400" b="1">
                <a:latin typeface="Times New Roman"/>
                <a:cs typeface="Times New Roman"/>
              </a:rPr>
              <a:t>past experiences</a:t>
            </a:r>
            <a:r>
              <a:rPr lang="en-GB" sz="2400">
                <a:latin typeface="Times New Roman"/>
                <a:cs typeface="Times New Roman"/>
              </a:rPr>
              <a:t>, or it </a:t>
            </a:r>
            <a:r>
              <a:rPr lang="en-GB" sz="2400" b="1">
                <a:solidFill>
                  <a:srgbClr val="0070C0"/>
                </a:solidFill>
                <a:latin typeface="Times New Roman"/>
                <a:cs typeface="Times New Roman"/>
              </a:rPr>
              <a:t>has learning capabilities</a:t>
            </a:r>
            <a:r>
              <a:rPr lang="en-GB" sz="2400">
                <a:latin typeface="Times New Roman"/>
                <a:cs typeface="Times New Roman"/>
              </a:rPr>
              <a:t>.</a:t>
            </a:r>
            <a:endParaRPr lang="en-GB" sz="2400">
              <a:latin typeface="Times New Roman"/>
              <a:cs typeface="Times New Roman"/>
            </a:endParaRPr>
          </a:p>
          <a:p>
            <a:pPr marL="0" lvl="1" algn="just">
              <a:lnSpc>
                <a:spcPct val="100000"/>
              </a:lnSpc>
              <a:defRPr/>
            </a:pPr>
            <a:r>
              <a:rPr lang="en-GB" sz="2400">
                <a:latin typeface="Times New Roman"/>
                <a:cs typeface="Times New Roman"/>
              </a:rPr>
              <a:t>It starts to act with </a:t>
            </a:r>
            <a:r>
              <a:rPr lang="en-GB" sz="2400" b="1">
                <a:latin typeface="Times New Roman"/>
                <a:cs typeface="Times New Roman"/>
              </a:rPr>
              <a:t>basic knowledge</a:t>
            </a:r>
            <a:r>
              <a:rPr lang="en-GB" sz="2400">
                <a:latin typeface="Times New Roman"/>
                <a:cs typeface="Times New Roman"/>
              </a:rPr>
              <a:t> and then </a:t>
            </a:r>
            <a:r>
              <a:rPr lang="en-GB" sz="2400" b="1">
                <a:latin typeface="Times New Roman"/>
                <a:cs typeface="Times New Roman"/>
              </a:rPr>
              <a:t>able to act </a:t>
            </a:r>
            <a:r>
              <a:rPr lang="en-GB" sz="2400">
                <a:latin typeface="Times New Roman"/>
                <a:cs typeface="Times New Roman"/>
              </a:rPr>
              <a:t>and </a:t>
            </a:r>
            <a:r>
              <a:rPr lang="en-GB" sz="2400" b="1">
                <a:solidFill>
                  <a:srgbClr val="0070C0"/>
                </a:solidFill>
                <a:latin typeface="Times New Roman"/>
                <a:cs typeface="Times New Roman"/>
              </a:rPr>
              <a:t>adapt automatically</a:t>
            </a:r>
            <a:r>
              <a:rPr lang="en-GB" sz="2400">
                <a:latin typeface="Times New Roman"/>
                <a:cs typeface="Times New Roman"/>
              </a:rPr>
              <a:t> through </a:t>
            </a:r>
            <a:r>
              <a:rPr lang="en-GB" sz="2400" b="1">
                <a:latin typeface="Times New Roman"/>
                <a:cs typeface="Times New Roman"/>
              </a:rPr>
              <a:t>learning</a:t>
            </a:r>
            <a:r>
              <a:rPr lang="en-GB" sz="2400">
                <a:latin typeface="Times New Roman"/>
                <a:cs typeface="Times New Roman"/>
              </a:rPr>
              <a:t>. </a:t>
            </a:r>
            <a:endParaRPr lang="en-GB"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1" algn="just">
              <a:lnSpc>
                <a:spcPct val="100000"/>
              </a:lnSpc>
              <a:defRPr/>
            </a:pPr>
            <a:r>
              <a:rPr lang="en-GB" sz="2400">
                <a:latin typeface="Times New Roman"/>
                <a:cs typeface="Times New Roman"/>
              </a:rPr>
              <a:t>They can </a:t>
            </a:r>
            <a:r>
              <a:rPr lang="en-GB" sz="2400">
                <a:solidFill>
                  <a:srgbClr val="0000FF"/>
                </a:solidFill>
                <a:latin typeface="Times New Roman"/>
                <a:cs typeface="Times New Roman"/>
              </a:rPr>
              <a:t>acquire knowledge</a:t>
            </a:r>
            <a:r>
              <a:rPr lang="en-GB" sz="2400">
                <a:latin typeface="Times New Roman"/>
                <a:cs typeface="Times New Roman"/>
              </a:rPr>
              <a:t>, </a:t>
            </a:r>
            <a:r>
              <a:rPr lang="en-GB" sz="2400">
                <a:solidFill>
                  <a:srgbClr val="0000FF"/>
                </a:solidFill>
                <a:latin typeface="Times New Roman"/>
                <a:cs typeface="Times New Roman"/>
              </a:rPr>
              <a:t>modify their internal model</a:t>
            </a:r>
            <a:r>
              <a:rPr lang="en-GB" sz="2400">
                <a:latin typeface="Times New Roman"/>
                <a:cs typeface="Times New Roman"/>
              </a:rPr>
              <a:t>, and </a:t>
            </a:r>
            <a:r>
              <a:rPr lang="en-GB" sz="2400">
                <a:solidFill>
                  <a:srgbClr val="0000FF"/>
                </a:solidFill>
                <a:latin typeface="Times New Roman"/>
                <a:cs typeface="Times New Roman"/>
              </a:rPr>
              <a:t>adjust their decision-making process</a:t>
            </a:r>
            <a:r>
              <a:rPr lang="en-GB" sz="2400">
                <a:latin typeface="Times New Roman"/>
                <a:cs typeface="Times New Roman"/>
              </a:rPr>
              <a:t> based on </a:t>
            </a:r>
            <a:r>
              <a:rPr lang="en-GB" sz="2400">
                <a:solidFill>
                  <a:srgbClr val="FF0000"/>
                </a:solidFill>
                <a:latin typeface="Times New Roman"/>
                <a:cs typeface="Times New Roman"/>
              </a:rPr>
              <a:t>feedback </a:t>
            </a:r>
            <a:r>
              <a:rPr lang="en-GB" sz="2400">
                <a:latin typeface="Times New Roman"/>
                <a:cs typeface="Times New Roman"/>
              </a:rPr>
              <a:t>and </a:t>
            </a:r>
            <a:r>
              <a:rPr lang="en-GB" sz="2400">
                <a:solidFill>
                  <a:srgbClr val="FF0000"/>
                </a:solidFill>
                <a:latin typeface="Times New Roman"/>
                <a:cs typeface="Times New Roman"/>
              </a:rPr>
              <a:t>interactions </a:t>
            </a:r>
            <a:r>
              <a:rPr lang="en-GB" sz="2400">
                <a:latin typeface="Times New Roman"/>
                <a:cs typeface="Times New Roman"/>
              </a:rPr>
              <a:t>with the environment. </a:t>
            </a:r>
            <a:endParaRPr lang="en-GB" sz="24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400" b="1">
                <a:latin typeface="Times New Roman"/>
                <a:cs typeface="Times New Roman"/>
              </a:rPr>
              <a:t>Learning agents </a:t>
            </a:r>
            <a:r>
              <a:rPr lang="en-GB" sz="2400">
                <a:latin typeface="Times New Roman"/>
                <a:cs typeface="Times New Roman"/>
              </a:rPr>
              <a:t>use techniques such as </a:t>
            </a:r>
            <a:r>
              <a:rPr lang="en-GB" sz="2400">
                <a:solidFill>
                  <a:srgbClr val="C00000"/>
                </a:solidFill>
                <a:latin typeface="Times New Roman"/>
                <a:cs typeface="Times New Roman"/>
              </a:rPr>
              <a:t>reinforcement learning</a:t>
            </a:r>
            <a:r>
              <a:rPr lang="en-GB" sz="2400">
                <a:latin typeface="Times New Roman"/>
                <a:cs typeface="Times New Roman"/>
              </a:rPr>
              <a:t>, </a:t>
            </a:r>
            <a:r>
              <a:rPr lang="en-GB" sz="2400">
                <a:solidFill>
                  <a:srgbClr val="C00000"/>
                </a:solidFill>
                <a:latin typeface="Times New Roman"/>
                <a:cs typeface="Times New Roman"/>
              </a:rPr>
              <a:t>supervised learning,</a:t>
            </a:r>
            <a:r>
              <a:rPr lang="en-GB" sz="2400">
                <a:latin typeface="Times New Roman"/>
                <a:cs typeface="Times New Roman"/>
              </a:rPr>
              <a:t> or </a:t>
            </a:r>
            <a:r>
              <a:rPr lang="en-GB" sz="2400">
                <a:solidFill>
                  <a:srgbClr val="C00000"/>
                </a:solidFill>
                <a:latin typeface="Times New Roman"/>
                <a:cs typeface="Times New Roman"/>
              </a:rPr>
              <a:t>unsupervised learning </a:t>
            </a:r>
            <a:r>
              <a:rPr lang="en-GB" sz="2400">
                <a:latin typeface="Times New Roman"/>
                <a:cs typeface="Times New Roman"/>
              </a:rPr>
              <a:t>to adapt and improve their performance.</a:t>
            </a:r>
            <a:endParaRPr lang="en-GB" sz="2400">
              <a:latin typeface="Times New Roman"/>
              <a:cs typeface="Times New Roman"/>
            </a:endParaRPr>
          </a:p>
          <a:p>
            <a:pPr marL="342900" lvl="1" indent="-342900" algn="just">
              <a:lnSpc>
                <a:spcPct val="100000"/>
              </a:lnSpc>
              <a:defRPr/>
            </a:pPr>
            <a:r>
              <a:rPr lang="en-GB" sz="2400" b="1">
                <a:solidFill>
                  <a:srgbClr val="0000FF"/>
                </a:solidFill>
                <a:latin typeface="Times New Roman"/>
                <a:cs typeface="Times New Roman"/>
              </a:rPr>
              <a:t>Learning Element</a:t>
            </a:r>
            <a:endParaRPr lang="en-GB" sz="2400" b="1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571500" lvl="2" indent="-225425" algn="just">
              <a:lnSpc>
                <a:spcPct val="100000"/>
              </a:lnSpc>
              <a:buFont typeface="Wingdings 2"/>
              <a:buChar char=""/>
              <a:defRPr/>
            </a:pPr>
            <a:r>
              <a:rPr lang="en-GB" sz="2400">
                <a:latin typeface="Times New Roman"/>
                <a:cs typeface="Times New Roman"/>
              </a:rPr>
              <a:t>It is </a:t>
            </a:r>
            <a:r>
              <a:rPr lang="en-GB" sz="2400" b="1">
                <a:latin typeface="Times New Roman"/>
                <a:cs typeface="Times New Roman"/>
              </a:rPr>
              <a:t>responsible </a:t>
            </a:r>
            <a:r>
              <a:rPr lang="en-GB" sz="2400">
                <a:latin typeface="Times New Roman"/>
                <a:cs typeface="Times New Roman"/>
              </a:rPr>
              <a:t>for </a:t>
            </a:r>
            <a:r>
              <a:rPr lang="en-GB" sz="2400" b="1">
                <a:latin typeface="Times New Roman"/>
                <a:cs typeface="Times New Roman"/>
              </a:rPr>
              <a:t>making improvements</a:t>
            </a:r>
            <a:r>
              <a:rPr lang="en-GB" sz="2400">
                <a:latin typeface="Times New Roman"/>
                <a:cs typeface="Times New Roman"/>
              </a:rPr>
              <a:t> by </a:t>
            </a:r>
            <a:r>
              <a:rPr lang="en-GB" sz="2400" b="1">
                <a:solidFill>
                  <a:srgbClr val="0070C0"/>
                </a:solidFill>
                <a:latin typeface="Times New Roman"/>
                <a:cs typeface="Times New Roman"/>
              </a:rPr>
              <a:t>learning </a:t>
            </a:r>
            <a:r>
              <a:rPr lang="en-GB" sz="2400">
                <a:latin typeface="Times New Roman"/>
                <a:cs typeface="Times New Roman"/>
              </a:rPr>
              <a:t>from environment.</a:t>
            </a:r>
            <a:endParaRPr lang="en-GB" sz="2400">
              <a:latin typeface="Times New Roman"/>
              <a:cs typeface="Times New Roman"/>
            </a:endParaRPr>
          </a:p>
          <a:p>
            <a:pPr marL="571500" lvl="2" indent="-225425" algn="just">
              <a:lnSpc>
                <a:spcPct val="100000"/>
              </a:lnSpc>
              <a:buFont typeface="Wingdings 2"/>
              <a:buChar char=""/>
              <a:defRPr/>
            </a:pPr>
            <a:r>
              <a:rPr lang="en-GB" sz="2400">
                <a:latin typeface="Times New Roman"/>
                <a:cs typeface="Times New Roman"/>
              </a:rPr>
              <a:t>The </a:t>
            </a:r>
            <a:r>
              <a:rPr lang="en-GB" sz="2400" b="1">
                <a:latin typeface="Times New Roman"/>
                <a:cs typeface="Times New Roman"/>
              </a:rPr>
              <a:t>input </a:t>
            </a:r>
            <a:r>
              <a:rPr lang="en-GB" sz="2400">
                <a:latin typeface="Times New Roman"/>
                <a:cs typeface="Times New Roman"/>
              </a:rPr>
              <a:t>to the </a:t>
            </a:r>
            <a:r>
              <a:rPr lang="en-GB" sz="2400" b="1">
                <a:latin typeface="Times New Roman"/>
                <a:cs typeface="Times New Roman"/>
              </a:rPr>
              <a:t>learning element</a:t>
            </a:r>
            <a:r>
              <a:rPr lang="en-GB" sz="2400">
                <a:latin typeface="Times New Roman"/>
                <a:cs typeface="Times New Roman"/>
              </a:rPr>
              <a:t> comes from the </a:t>
            </a:r>
            <a:r>
              <a:rPr lang="en-GB" sz="2400" b="1" i="1">
                <a:solidFill>
                  <a:srgbClr val="FF0000"/>
                </a:solidFill>
                <a:latin typeface="Times New Roman"/>
                <a:cs typeface="Times New Roman"/>
              </a:rPr>
              <a:t>Critic</a:t>
            </a:r>
            <a:r>
              <a:rPr lang="en-GB" sz="2400" i="1">
                <a:latin typeface="Times New Roman"/>
                <a:cs typeface="Times New Roman"/>
              </a:rPr>
              <a:t>.</a:t>
            </a:r>
            <a:endParaRPr lang="en-GB" sz="2400" i="1">
              <a:latin typeface="Times New Roman"/>
              <a:cs typeface="Times New Roman"/>
            </a:endParaRPr>
          </a:p>
          <a:p>
            <a:pPr marL="346075" lvl="2" indent="0" algn="just">
              <a:lnSpc>
                <a:spcPct val="100000"/>
              </a:lnSpc>
              <a:buFont typeface="Wingdings 2"/>
              <a:buNone/>
              <a:defRPr/>
            </a:pPr>
            <a:endParaRPr lang="en-GB" sz="2400" i="1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endParaRPr lang="en-GB"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US" sz="3200">
                <a:latin typeface="Times New Roman"/>
              </a:rPr>
              <a:t>What is an agent?</a:t>
            </a:r>
            <a:endParaRPr lang="en-GB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991235"/>
            <a:ext cx="11176000" cy="5485765"/>
          </a:xfrm>
        </p:spPr>
        <p:txBody>
          <a:bodyPr/>
          <a:lstStyle/>
          <a:p>
            <a:pPr lvl="0" algn="just">
              <a:lnSpc>
                <a:spcPct val="150000"/>
              </a:lnSpc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600">
                <a:latin typeface="Times New Roman"/>
              </a:rPr>
              <a:t>Is </a:t>
            </a:r>
            <a:r>
              <a:rPr lang="en-US" sz="2600" b="1">
                <a:latin typeface="Times New Roman"/>
              </a:rPr>
              <a:t>any thing</a:t>
            </a:r>
            <a:r>
              <a:rPr lang="en-US" sz="2600">
                <a:latin typeface="Times New Roman"/>
              </a:rPr>
              <a:t> that can be viewed as 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perceiving</a:t>
            </a:r>
            <a:r>
              <a:rPr lang="en-US" sz="2600">
                <a:latin typeface="Times New Roman"/>
              </a:rPr>
              <a:t> its 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environment</a:t>
            </a:r>
            <a:r>
              <a:rPr lang="en-US" sz="26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600">
                <a:latin typeface="Times New Roman"/>
              </a:rPr>
              <a:t>through 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sensors</a:t>
            </a:r>
            <a:r>
              <a:rPr lang="en-US" sz="26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600">
                <a:latin typeface="Times New Roman"/>
              </a:rPr>
              <a:t>and 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acting</a:t>
            </a:r>
            <a:r>
              <a:rPr lang="en-US" sz="260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600">
                <a:latin typeface="Times New Roman"/>
              </a:rPr>
              <a:t>upon the environment through the 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effectors</a:t>
            </a:r>
            <a:r>
              <a:rPr lang="en-GB" sz="2600" b="1">
                <a:solidFill>
                  <a:schemeClr val="hlink"/>
                </a:solidFill>
                <a:latin typeface="Times New Roman"/>
              </a:rPr>
              <a:t>.</a:t>
            </a:r>
            <a:r>
              <a:rPr lang="en-US" sz="2600">
                <a:latin typeface="Times New Roman"/>
              </a:rPr>
              <a:t> </a:t>
            </a:r>
            <a:endParaRPr lang="en-US" sz="2600">
              <a:latin typeface="Times New Roman"/>
            </a:endParaRPr>
          </a:p>
          <a:p>
            <a:pPr lvl="0" algn="just">
              <a:lnSpc>
                <a:spcPct val="150000"/>
              </a:lnSpc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600" b="1">
                <a:latin typeface="Times New Roman"/>
              </a:rPr>
              <a:t>Human</a:t>
            </a:r>
            <a:r>
              <a:rPr lang="en-US" sz="2600">
                <a:latin typeface="Times New Roman"/>
              </a:rPr>
              <a:t> </a:t>
            </a:r>
            <a:r>
              <a:rPr lang="en-US" sz="2600">
                <a:solidFill>
                  <a:srgbClr val="FF0000"/>
                </a:solidFill>
                <a:latin typeface="Times New Roman"/>
              </a:rPr>
              <a:t>as an agent</a:t>
            </a:r>
            <a:r>
              <a:rPr lang="en-US" sz="2600">
                <a:latin typeface="Times New Roman"/>
              </a:rPr>
              <a:t> has </a:t>
            </a:r>
            <a:r>
              <a:rPr lang="en-US" sz="2600" b="1">
                <a:solidFill>
                  <a:srgbClr val="0000FF"/>
                </a:solidFill>
                <a:latin typeface="Times New Roman"/>
              </a:rPr>
              <a:t>eyes</a:t>
            </a:r>
            <a:r>
              <a:rPr lang="en-US" sz="2600">
                <a:latin typeface="Times New Roman"/>
              </a:rPr>
              <a:t>, </a:t>
            </a:r>
            <a:r>
              <a:rPr lang="en-US" sz="2600" b="1">
                <a:solidFill>
                  <a:srgbClr val="0000FF"/>
                </a:solidFill>
                <a:latin typeface="Times New Roman"/>
              </a:rPr>
              <a:t>ears</a:t>
            </a:r>
            <a:r>
              <a:rPr lang="en-US" sz="2600">
                <a:latin typeface="Times New Roman"/>
              </a:rPr>
              <a:t>, and </a:t>
            </a:r>
            <a:r>
              <a:rPr lang="en-US" sz="2600" b="1">
                <a:solidFill>
                  <a:srgbClr val="0000FF"/>
                </a:solidFill>
                <a:latin typeface="Times New Roman"/>
              </a:rPr>
              <a:t>other organs </a:t>
            </a:r>
            <a:r>
              <a:rPr lang="en-US" sz="2600">
                <a:latin typeface="Times New Roman"/>
              </a:rPr>
              <a:t>for sensors; </a:t>
            </a:r>
            <a:r>
              <a:rPr lang="en-US" sz="2600" b="1">
                <a:latin typeface="Times New Roman"/>
              </a:rPr>
              <a:t>and</a:t>
            </a:r>
            <a:r>
              <a:rPr lang="en-US" sz="2600">
                <a:latin typeface="Times New Roman"/>
              </a:rPr>
              <a:t> </a:t>
            </a:r>
            <a:r>
              <a:rPr lang="en-US" sz="2600">
                <a:solidFill>
                  <a:srgbClr val="0000FF"/>
                </a:solidFill>
                <a:latin typeface="Times New Roman"/>
              </a:rPr>
              <a:t>hands</a:t>
            </a:r>
            <a:r>
              <a:rPr lang="en-US" sz="2600">
                <a:latin typeface="Times New Roman"/>
              </a:rPr>
              <a:t>, </a:t>
            </a:r>
            <a:r>
              <a:rPr lang="en-US" sz="2600">
                <a:solidFill>
                  <a:srgbClr val="0000FF"/>
                </a:solidFill>
                <a:latin typeface="Times New Roman"/>
              </a:rPr>
              <a:t>legs</a:t>
            </a:r>
            <a:r>
              <a:rPr lang="en-US" sz="2600">
                <a:latin typeface="Times New Roman"/>
              </a:rPr>
              <a:t>, </a:t>
            </a:r>
            <a:r>
              <a:rPr lang="en-US" sz="2600">
                <a:solidFill>
                  <a:srgbClr val="0000FF"/>
                </a:solidFill>
                <a:latin typeface="Times New Roman"/>
              </a:rPr>
              <a:t>mouth</a:t>
            </a:r>
            <a:r>
              <a:rPr lang="en-US" sz="2600">
                <a:latin typeface="Times New Roman"/>
              </a:rPr>
              <a:t>, and </a:t>
            </a:r>
            <a:r>
              <a:rPr lang="en-US" sz="2600">
                <a:solidFill>
                  <a:srgbClr val="0000FF"/>
                </a:solidFill>
                <a:latin typeface="Times New Roman"/>
              </a:rPr>
              <a:t>other organs</a:t>
            </a:r>
            <a:r>
              <a:rPr lang="en-US" sz="2600">
                <a:latin typeface="Times New Roman"/>
              </a:rPr>
              <a:t> as 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effectors</a:t>
            </a:r>
            <a:r>
              <a:rPr lang="en-GB" sz="2600" b="1">
                <a:solidFill>
                  <a:srgbClr val="FF0000"/>
                </a:solidFill>
                <a:latin typeface="Times New Roman"/>
              </a:rPr>
              <a:t>.</a:t>
            </a:r>
            <a:endParaRPr lang="en-GB" sz="2600" b="1">
              <a:solidFill>
                <a:srgbClr val="FF0000"/>
              </a:solidFill>
              <a:latin typeface="Times New Roman"/>
            </a:endParaRPr>
          </a:p>
          <a:p>
            <a:pPr lvl="0" algn="just">
              <a:lnSpc>
                <a:spcPct val="150000"/>
              </a:lnSpc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600" b="1">
                <a:latin typeface="Times New Roman"/>
              </a:rPr>
              <a:t>Robots</a:t>
            </a:r>
            <a:r>
              <a:rPr lang="en-US" sz="2600">
                <a:latin typeface="Times New Roman"/>
              </a:rPr>
              <a:t> </a:t>
            </a:r>
            <a:r>
              <a:rPr lang="en-US" sz="2600">
                <a:solidFill>
                  <a:srgbClr val="0070C0"/>
                </a:solidFill>
                <a:latin typeface="Times New Roman"/>
              </a:rPr>
              <a:t>as an agent</a:t>
            </a:r>
            <a:r>
              <a:rPr lang="en-US" sz="2600">
                <a:latin typeface="Times New Roman"/>
              </a:rPr>
              <a:t> has </a:t>
            </a:r>
            <a:r>
              <a:rPr lang="en-US" sz="2600" b="1">
                <a:latin typeface="Times New Roman"/>
              </a:rPr>
              <a:t>camera</a:t>
            </a:r>
            <a:r>
              <a:rPr lang="en-US" sz="2600">
                <a:latin typeface="Times New Roman"/>
              </a:rPr>
              <a:t>,</a:t>
            </a:r>
            <a:r>
              <a:rPr lang="en-US" sz="2600" b="1">
                <a:latin typeface="Times New Roman"/>
              </a:rPr>
              <a:t> sound recorder</a:t>
            </a:r>
            <a:r>
              <a:rPr lang="en-US" sz="2600">
                <a:latin typeface="Times New Roman"/>
              </a:rPr>
              <a:t>, </a:t>
            </a:r>
            <a:r>
              <a:rPr lang="en-US" sz="2600" b="1">
                <a:latin typeface="Times New Roman"/>
              </a:rPr>
              <a:t>infrared range finder</a:t>
            </a:r>
            <a:r>
              <a:rPr lang="en-US" sz="2600">
                <a:latin typeface="Times New Roman"/>
              </a:rPr>
              <a:t> for sensors;</a:t>
            </a:r>
            <a:r>
              <a:rPr lang="en-US" sz="2600" b="1">
                <a:solidFill>
                  <a:srgbClr val="0070C0"/>
                </a:solidFill>
                <a:latin typeface="Times New Roman"/>
              </a:rPr>
              <a:t> and</a:t>
            </a:r>
            <a:r>
              <a:rPr lang="en-US" sz="2600">
                <a:latin typeface="Times New Roman"/>
              </a:rPr>
              <a:t> various </a:t>
            </a:r>
            <a:r>
              <a:rPr lang="en-US" sz="2600" b="1">
                <a:solidFill>
                  <a:srgbClr val="0070C0"/>
                </a:solidFill>
                <a:latin typeface="Times New Roman"/>
              </a:rPr>
              <a:t>motors </a:t>
            </a:r>
            <a:r>
              <a:rPr lang="en-US" sz="2600">
                <a:latin typeface="Times New Roman"/>
              </a:rPr>
              <a:t>for </a:t>
            </a:r>
            <a:r>
              <a:rPr lang="en-US" sz="2600" b="1">
                <a:solidFill>
                  <a:srgbClr val="FF0000"/>
                </a:solidFill>
                <a:latin typeface="Times New Roman"/>
              </a:rPr>
              <a:t>effectors</a:t>
            </a:r>
            <a:r>
              <a:rPr lang="en-US" sz="2600">
                <a:latin typeface="Times New Roman"/>
              </a:rPr>
              <a:t>.</a:t>
            </a:r>
            <a:endParaRPr 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buClrTx/>
              <a:buSzTx/>
              <a:buFontTx/>
              <a:defRPr/>
            </a:pPr>
            <a:r>
              <a:rPr lang="en-GB">
                <a:latin typeface="Times New Roman"/>
                <a:cs typeface="Times New Roman"/>
              </a:rPr>
              <a:t>Learning Agents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87325" y="838200"/>
            <a:ext cx="11802745" cy="5784215"/>
          </a:xfrm>
        </p:spPr>
        <p:txBody>
          <a:bodyPr/>
          <a:p>
            <a:pPr marL="342900" lvl="1" indent="-342900" algn="just">
              <a:lnSpc>
                <a:spcPct val="100000"/>
              </a:lnSpc>
              <a:defRPr/>
            </a:pPr>
            <a:r>
              <a:rPr lang="en-GB" sz="2400" b="1">
                <a:solidFill>
                  <a:srgbClr val="0000FF"/>
                </a:solidFill>
                <a:latin typeface="Times New Roman"/>
                <a:cs typeface="Times New Roman"/>
              </a:rPr>
              <a:t>Critic</a:t>
            </a:r>
            <a:endParaRPr lang="en-GB" sz="2400" b="1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800100" lvl="2" indent="-342900" algn="just">
              <a:lnSpc>
                <a:spcPct val="100000"/>
              </a:lnSpc>
              <a:defRPr/>
            </a:pPr>
            <a:r>
              <a:rPr lang="en-GB" sz="2400" b="1">
                <a:latin typeface="Times New Roman"/>
                <a:cs typeface="Times New Roman"/>
              </a:rPr>
              <a:t>Analyses incoming percepts</a:t>
            </a:r>
            <a:r>
              <a:rPr lang="en-GB" sz="2400">
                <a:latin typeface="Times New Roman"/>
                <a:cs typeface="Times New Roman"/>
              </a:rPr>
              <a:t> and </a:t>
            </a:r>
            <a:r>
              <a:rPr lang="en-GB" sz="2400" b="1">
                <a:solidFill>
                  <a:srgbClr val="FF0000"/>
                </a:solidFill>
                <a:latin typeface="Times New Roman"/>
                <a:cs typeface="Times New Roman"/>
              </a:rPr>
              <a:t>decides</a:t>
            </a:r>
            <a:r>
              <a:rPr lang="en-GB" sz="2400">
                <a:latin typeface="Times New Roman"/>
                <a:cs typeface="Times New Roman"/>
              </a:rPr>
              <a:t> if the actions of the agent have been </a:t>
            </a:r>
            <a:r>
              <a:rPr lang="en-GB" sz="2400">
                <a:solidFill>
                  <a:srgbClr val="FF0000"/>
                </a:solidFill>
                <a:latin typeface="Times New Roman"/>
                <a:cs typeface="Times New Roman"/>
              </a:rPr>
              <a:t>good </a:t>
            </a:r>
            <a:r>
              <a:rPr lang="en-GB" sz="2400">
                <a:latin typeface="Times New Roman"/>
                <a:cs typeface="Times New Roman"/>
              </a:rPr>
              <a:t>or </a:t>
            </a:r>
            <a:r>
              <a:rPr lang="en-GB" sz="240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lang="en-GB" sz="2400">
                <a:latin typeface="Times New Roman"/>
                <a:cs typeface="Times New Roman"/>
              </a:rPr>
              <a:t>. </a:t>
            </a:r>
            <a:endParaRPr lang="en-GB" sz="2400">
              <a:latin typeface="Times New Roman"/>
              <a:cs typeface="Times New Roman"/>
            </a:endParaRPr>
          </a:p>
          <a:p>
            <a:pPr marL="800100" lvl="2" indent="-342900" algn="just">
              <a:lnSpc>
                <a:spcPct val="100000"/>
              </a:lnSpc>
              <a:defRPr/>
            </a:pPr>
            <a:r>
              <a:rPr lang="en-GB" sz="2400">
                <a:latin typeface="Times New Roman"/>
                <a:cs typeface="Times New Roman"/>
              </a:rPr>
              <a:t>To decide this it will use an </a:t>
            </a:r>
            <a:r>
              <a:rPr lang="en-GB" sz="2400" b="1">
                <a:latin typeface="Times New Roman"/>
                <a:cs typeface="Times New Roman"/>
              </a:rPr>
              <a:t>external performance standard</a:t>
            </a:r>
            <a:r>
              <a:rPr lang="en-GB" sz="2400">
                <a:latin typeface="Times New Roman"/>
                <a:cs typeface="Times New Roman"/>
              </a:rPr>
              <a:t>.</a:t>
            </a:r>
            <a:endParaRPr lang="en-GB" sz="2400">
              <a:latin typeface="Times New Roman"/>
              <a:cs typeface="Times New Roman"/>
            </a:endParaRPr>
          </a:p>
          <a:p>
            <a:pPr marL="342900" lvl="1" indent="-342900" algn="just">
              <a:lnSpc>
                <a:spcPct val="100000"/>
              </a:lnSpc>
              <a:defRPr/>
            </a:pPr>
            <a:r>
              <a:rPr lang="en-GB" sz="2400" b="1">
                <a:solidFill>
                  <a:srgbClr val="0000FF"/>
                </a:solidFill>
                <a:latin typeface="Times New Roman"/>
                <a:cs typeface="Times New Roman"/>
              </a:rPr>
              <a:t>Problem Generator</a:t>
            </a:r>
            <a:endParaRPr lang="en-GB" sz="2400" b="1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800100" lvl="2" indent="-342900" algn="just">
              <a:lnSpc>
                <a:spcPct val="100000"/>
              </a:lnSpc>
              <a:defRPr/>
            </a:pPr>
            <a:r>
              <a:rPr lang="en-GB" sz="2400" b="1">
                <a:latin typeface="Times New Roman"/>
                <a:cs typeface="Times New Roman"/>
              </a:rPr>
              <a:t>Responsible </a:t>
            </a:r>
            <a:r>
              <a:rPr lang="en-GB" sz="2400">
                <a:latin typeface="Times New Roman"/>
                <a:cs typeface="Times New Roman"/>
              </a:rPr>
              <a:t>for </a:t>
            </a:r>
            <a:r>
              <a:rPr lang="en-GB" sz="2400">
                <a:solidFill>
                  <a:srgbClr val="FF0000"/>
                </a:solidFill>
                <a:latin typeface="Times New Roman"/>
                <a:cs typeface="Times New Roman"/>
              </a:rPr>
              <a:t>suggesting actions</a:t>
            </a:r>
            <a:r>
              <a:rPr lang="en-GB" sz="2400">
                <a:latin typeface="Times New Roman"/>
                <a:cs typeface="Times New Roman"/>
              </a:rPr>
              <a:t> that will result in </a:t>
            </a:r>
            <a:r>
              <a:rPr lang="en-GB" sz="2400" b="1">
                <a:solidFill>
                  <a:srgbClr val="FF0000"/>
                </a:solidFill>
                <a:latin typeface="Times New Roman"/>
                <a:cs typeface="Times New Roman"/>
              </a:rPr>
              <a:t>new knowledge </a:t>
            </a:r>
            <a:r>
              <a:rPr lang="en-GB" sz="2400">
                <a:latin typeface="Times New Roman"/>
                <a:cs typeface="Times New Roman"/>
              </a:rPr>
              <a:t>about the world being acquired.</a:t>
            </a:r>
            <a:endParaRPr lang="en-GB" sz="2400">
              <a:latin typeface="Times New Roman"/>
              <a:cs typeface="Times New Roman"/>
            </a:endParaRPr>
          </a:p>
          <a:p>
            <a:pPr marL="571500" lvl="2" indent="-225425">
              <a:buFontTx/>
              <a:buNone/>
              <a:defRPr/>
            </a:pPr>
            <a:endParaRPr lang="en-GB" sz="2400">
              <a:latin typeface="Times New Roman"/>
              <a:cs typeface="Times New Roman"/>
            </a:endParaRPr>
          </a:p>
          <a:p>
            <a:pPr>
              <a:defRPr/>
            </a:pPr>
            <a:endParaRPr lang="en-GB"/>
          </a:p>
        </p:txBody>
      </p:sp>
      <p:pic>
        <p:nvPicPr>
          <p:cNvPr id="59396" name="Picture 3" descr="learning-agent"/>
          <p:cNvPicPr>
            <a:picLocks noChangeAspect="1" noGrp="1"/>
          </p:cNvPicPr>
          <p:nvPr/>
        </p:nvPicPr>
        <p:blipFill>
          <a:blip r:embed="rId3"/>
          <a:stretch/>
        </p:blipFill>
        <p:spPr bwMode="auto">
          <a:xfrm>
            <a:off x="3312160" y="3531235"/>
            <a:ext cx="7290435" cy="299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b="0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Types of Environment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962025"/>
            <a:ext cx="11176000" cy="5514975"/>
          </a:xfrm>
        </p:spPr>
        <p:txBody>
          <a:bodyPr/>
          <a:p>
            <a:pPr marL="0" indent="0" algn="just">
              <a:lnSpc>
                <a:spcPct val="100000"/>
              </a:lnSpc>
              <a:buClr>
                <a:srgbClr val="0070C0"/>
              </a:buClr>
              <a:buSzPct val="85000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Based on the portion of the environment observable</a:t>
            </a:r>
            <a:endParaRPr lang="en-US" sz="2400">
              <a:solidFill>
                <a:srgbClr val="FF0000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buClr>
                <a:srgbClr val="0070C0"/>
              </a:buClr>
              <a:buSzPct val="85000"/>
              <a:defRPr/>
            </a:pPr>
            <a:r>
              <a:rPr lang="en-US" sz="2500" b="1">
                <a:solidFill>
                  <a:srgbClr val="0000FF"/>
                </a:solidFill>
                <a:latin typeface="Times New Roman"/>
              </a:rPr>
              <a:t>Fully observable</a:t>
            </a:r>
            <a:endParaRPr lang="en-US" sz="2500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Arial"/>
              <a:buChar char="•"/>
              <a:defRPr/>
            </a:pPr>
            <a:r>
              <a:rPr lang="en-GB">
                <a:solidFill>
                  <a:srgbClr val="FF0000"/>
                </a:solidFill>
                <a:latin typeface="Times New Roman"/>
              </a:rPr>
              <a:t>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he agent</a:t>
            </a:r>
            <a:r>
              <a:rPr lang="en-US">
                <a:latin typeface="Times New Roman"/>
              </a:rPr>
              <a:t> has </a:t>
            </a:r>
            <a:r>
              <a:rPr lang="en-US">
                <a:solidFill>
                  <a:srgbClr val="0000FF"/>
                </a:solidFill>
                <a:latin typeface="Times New Roman"/>
              </a:rPr>
              <a:t>access to complete </a:t>
            </a:r>
            <a:r>
              <a:rPr lang="en-US">
                <a:latin typeface="Times New Roman"/>
              </a:rPr>
              <a:t>and</a:t>
            </a:r>
            <a:r>
              <a:rPr lang="en-US">
                <a:solidFill>
                  <a:srgbClr val="0000FF"/>
                </a:solidFill>
                <a:latin typeface="Times New Roman"/>
              </a:rPr>
              <a:t> accurate information</a:t>
            </a:r>
            <a:r>
              <a:rPr lang="en-US">
                <a:latin typeface="Times New Roman"/>
              </a:rPr>
              <a:t> about the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current state of the environment</a:t>
            </a:r>
            <a:r>
              <a:rPr lang="en-US">
                <a:latin typeface="Times New Roman"/>
              </a:rPr>
              <a:t> at any given time.</a:t>
            </a:r>
            <a:endParaRPr lang="en-US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Arial"/>
              <a:buChar char="•"/>
              <a:defRPr/>
            </a:pPr>
            <a:r>
              <a:rPr lang="en-US">
                <a:solidFill>
                  <a:srgbClr val="FF0000"/>
                </a:solidFill>
                <a:latin typeface="Times New Roman"/>
              </a:rPr>
              <a:t>The agent</a:t>
            </a:r>
            <a:r>
              <a:rPr lang="en-US">
                <a:latin typeface="Times New Roman"/>
              </a:rPr>
              <a:t> can </a:t>
            </a:r>
            <a:r>
              <a:rPr lang="en-US">
                <a:solidFill>
                  <a:srgbClr val="0000FF"/>
                </a:solidFill>
                <a:latin typeface="Times New Roman"/>
              </a:rPr>
              <a:t>directly perceive</a:t>
            </a:r>
            <a:r>
              <a:rPr lang="en-US">
                <a:latin typeface="Times New Roman"/>
              </a:rPr>
              <a:t> or </a:t>
            </a:r>
            <a:r>
              <a:rPr lang="en-US">
                <a:solidFill>
                  <a:srgbClr val="0000FF"/>
                </a:solidFill>
                <a:latin typeface="Times New Roman"/>
              </a:rPr>
              <a:t>observe</a:t>
            </a:r>
            <a:r>
              <a:rPr lang="en-US">
                <a:latin typeface="Times New Roman"/>
              </a:rPr>
              <a:t> the </a:t>
            </a:r>
            <a:r>
              <a:rPr lang="en-US" b="1">
                <a:solidFill>
                  <a:srgbClr val="FF0000"/>
                </a:solidFill>
                <a:latin typeface="Times New Roman"/>
              </a:rPr>
              <a:t>entire</a:t>
            </a:r>
            <a:r>
              <a:rPr lang="en-US">
                <a:latin typeface="Times New Roman"/>
              </a:rPr>
              <a:t> </a:t>
            </a:r>
            <a:r>
              <a:rPr lang="en-US">
                <a:solidFill>
                  <a:srgbClr val="0000FF"/>
                </a:solidFill>
                <a:latin typeface="Times New Roman"/>
              </a:rPr>
              <a:t>state of the environment</a:t>
            </a:r>
            <a:r>
              <a:rPr lang="en-US">
                <a:latin typeface="Times New Roman"/>
              </a:rPr>
              <a:t> and make decisions accordingly. </a:t>
            </a:r>
            <a:endParaRPr lang="en-US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Arial"/>
              <a:buChar char="•"/>
              <a:defRPr/>
            </a:pPr>
            <a:r>
              <a:rPr lang="en-US" b="1">
                <a:latin typeface="Times New Roman"/>
              </a:rPr>
              <a:t>Examples</a:t>
            </a:r>
            <a:r>
              <a:rPr lang="en-GB" b="1">
                <a:latin typeface="Times New Roman"/>
              </a:rPr>
              <a:t>:-</a:t>
            </a:r>
            <a:r>
              <a:rPr lang="en-US">
                <a:latin typeface="Times New Roman"/>
              </a:rPr>
              <a:t>chess or board games</a:t>
            </a:r>
            <a:endParaRPr lang="en-US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defRPr/>
            </a:pPr>
            <a:r>
              <a:rPr lang="en-US" sz="2500" b="1">
                <a:solidFill>
                  <a:srgbClr val="0000FF"/>
                </a:solidFill>
                <a:latin typeface="Times New Roman"/>
              </a:rPr>
              <a:t>Partially observable</a:t>
            </a:r>
            <a:endParaRPr lang="en-US" sz="2500" b="1">
              <a:solidFill>
                <a:srgbClr val="0000FF"/>
              </a:solidFill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Arial"/>
              <a:buChar char="•"/>
              <a:defRPr/>
            </a:pPr>
            <a:r>
              <a:rPr lang="en-GB" b="1">
                <a:solidFill>
                  <a:schemeClr val="tx1"/>
                </a:solidFill>
                <a:latin typeface="Times New Roman"/>
              </a:rPr>
              <a:t>T</a:t>
            </a:r>
            <a:r>
              <a:rPr lang="en-US" b="1">
                <a:solidFill>
                  <a:schemeClr val="tx1"/>
                </a:solidFill>
                <a:latin typeface="Times New Roman"/>
              </a:rPr>
              <a:t>he agent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does not have access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to the complete state of the environment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Arial"/>
              <a:buChar char="•"/>
              <a:defRPr/>
            </a:pPr>
            <a:r>
              <a:rPr lang="en-US">
                <a:solidFill>
                  <a:schemeClr val="tx1"/>
                </a:solidFill>
                <a:latin typeface="Times New Roman"/>
              </a:rPr>
              <a:t>The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agent receives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</a:t>
            </a:r>
            <a:r>
              <a:rPr lang="en-US">
                <a:solidFill>
                  <a:srgbClr val="0000FF"/>
                </a:solidFill>
                <a:latin typeface="Times New Roman"/>
              </a:rPr>
              <a:t>incomplete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or</a:t>
            </a:r>
            <a:r>
              <a:rPr lang="en-US">
                <a:solidFill>
                  <a:srgbClr val="0000FF"/>
                </a:solidFill>
                <a:latin typeface="Times New Roman"/>
              </a:rPr>
              <a:t> noisy observations</a:t>
            </a:r>
            <a:r>
              <a:rPr lang="en-US">
                <a:solidFill>
                  <a:schemeClr val="tx1"/>
                </a:solidFill>
                <a:latin typeface="Times New Roman"/>
              </a:rPr>
              <a:t> or </a:t>
            </a:r>
            <a:r>
              <a:rPr lang="en-US">
                <a:solidFill>
                  <a:srgbClr val="0000FF"/>
                </a:solidFill>
                <a:latin typeface="Times New Roman"/>
              </a:rPr>
              <a:t>percepts</a:t>
            </a:r>
            <a:r>
              <a:rPr lang="en-US">
                <a:solidFill>
                  <a:schemeClr val="tx1"/>
                </a:solidFill>
                <a:latin typeface="Times New Roman"/>
              </a:rPr>
              <a:t>, which may not provide a complete picture of the environment's state.</a:t>
            </a:r>
            <a:endParaRPr lang="en-US">
              <a:solidFill>
                <a:schemeClr val="tx1"/>
              </a:solidFill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Arial"/>
              <a:buChar char="•"/>
              <a:defRPr/>
            </a:pPr>
            <a:r>
              <a:rPr lang="en-US" b="1">
                <a:solidFill>
                  <a:schemeClr val="tx1"/>
                </a:solidFill>
                <a:latin typeface="Times New Roman"/>
              </a:rPr>
              <a:t>Examples</a:t>
            </a:r>
            <a:r>
              <a:rPr lang="en-GB">
                <a:solidFill>
                  <a:schemeClr val="tx1"/>
                </a:solidFill>
                <a:latin typeface="Times New Roman"/>
              </a:rPr>
              <a:t>:- card games</a:t>
            </a:r>
            <a:endParaRPr lang="en-GB">
              <a:solidFill>
                <a:schemeClr val="tx1"/>
              </a:solidFill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defRPr/>
            </a:pPr>
            <a:r>
              <a:rPr lang="en-US" sz="2500" b="1">
                <a:solidFill>
                  <a:srgbClr val="0000FF"/>
                </a:solidFill>
                <a:latin typeface="Times New Roman"/>
              </a:rPr>
              <a:t>Fully unobservable</a:t>
            </a:r>
            <a:endParaRPr lang="en-US" sz="2500" b="1">
              <a:solidFill>
                <a:srgbClr val="0000FF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buClr>
                <a:srgbClr val="0070C0"/>
              </a:buClr>
              <a:buSzPct val="85000"/>
              <a:defRPr/>
            </a:pPr>
            <a:endParaRPr lang="en-US" sz="2400">
              <a:solidFill>
                <a:srgbClr val="0000FF"/>
              </a:solidFill>
              <a:latin typeface="Times New Roman"/>
            </a:endParaRPr>
          </a:p>
          <a:p>
            <a:pPr algn="just">
              <a:lnSpc>
                <a:spcPct val="100000"/>
              </a:lnSpc>
              <a:buClr>
                <a:srgbClr val="0070C0"/>
              </a:buCl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b="0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Types of Environment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838200"/>
            <a:ext cx="11262995" cy="5901690"/>
          </a:xfrm>
        </p:spPr>
        <p:txBody>
          <a:bodyPr/>
          <a:p>
            <a:pPr marL="0" indent="0" algn="just">
              <a:lnSpc>
                <a:spcPct val="100000"/>
              </a:lnSpc>
              <a:buClr>
                <a:srgbClr val="0070C0"/>
              </a:buClr>
              <a:buSzPct val="85000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Based on the effect of the agent action</a:t>
            </a:r>
            <a:endParaRPr lang="en-US" sz="2400">
              <a:solidFill>
                <a:srgbClr val="FF0000"/>
              </a:solidFill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defRPr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Deterministic</a:t>
            </a:r>
            <a:endParaRPr lang="en-US" sz="2600" b="1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Wingdings"/>
              <a:buChar char="§"/>
              <a:defRPr/>
            </a:pPr>
            <a:r>
              <a:rPr lang="en-GB">
                <a:latin typeface="Times New Roman"/>
              </a:rPr>
              <a:t>T</a:t>
            </a:r>
            <a:r>
              <a:rPr lang="en-US">
                <a:latin typeface="Times New Roman"/>
              </a:rPr>
              <a:t>he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effect of the agent's actions</a:t>
            </a:r>
            <a:r>
              <a:rPr lang="en-US">
                <a:latin typeface="Times New Roman"/>
              </a:rPr>
              <a:t> on the </a:t>
            </a:r>
            <a:r>
              <a:rPr lang="en-US">
                <a:solidFill>
                  <a:srgbClr val="0000FF"/>
                </a:solidFill>
                <a:latin typeface="Times New Roman"/>
              </a:rPr>
              <a:t>environment</a:t>
            </a:r>
            <a:r>
              <a:rPr lang="en-US">
                <a:latin typeface="Times New Roman"/>
              </a:rPr>
              <a:t> is </a:t>
            </a:r>
            <a:r>
              <a:rPr lang="en-US">
                <a:solidFill>
                  <a:srgbClr val="C00000"/>
                </a:solidFill>
                <a:latin typeface="Times New Roman"/>
              </a:rPr>
              <a:t>fully predictable</a:t>
            </a:r>
            <a:r>
              <a:rPr lang="en-US">
                <a:latin typeface="Times New Roman"/>
              </a:rPr>
              <a:t> and </a:t>
            </a:r>
            <a:r>
              <a:rPr lang="en-US">
                <a:solidFill>
                  <a:srgbClr val="C00000"/>
                </a:solidFill>
                <a:latin typeface="Times New Roman"/>
              </a:rPr>
              <a:t>consistent.</a:t>
            </a:r>
            <a:endParaRPr lang="en-US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Wingdings"/>
              <a:buChar char="§"/>
              <a:defRPr/>
            </a:pPr>
            <a:r>
              <a:rPr lang="en-US">
                <a:latin typeface="Times New Roman"/>
              </a:rPr>
              <a:t>The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next state</a:t>
            </a:r>
            <a:r>
              <a:rPr lang="en-US">
                <a:latin typeface="Times New Roman"/>
              </a:rPr>
              <a:t> of the environment is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completely determined</a:t>
            </a:r>
            <a:r>
              <a:rPr lang="en-US">
                <a:latin typeface="Times New Roman"/>
              </a:rPr>
              <a:t> by the </a:t>
            </a:r>
            <a:r>
              <a:rPr lang="en-US" b="1">
                <a:latin typeface="Times New Roman"/>
              </a:rPr>
              <a:t>current state</a:t>
            </a:r>
            <a:r>
              <a:rPr lang="en-US">
                <a:latin typeface="Times New Roman"/>
              </a:rPr>
              <a:t> and </a:t>
            </a:r>
            <a:r>
              <a:rPr lang="en-US" b="1">
                <a:latin typeface="Times New Roman"/>
              </a:rPr>
              <a:t>the action executed</a:t>
            </a:r>
            <a:r>
              <a:rPr lang="en-US">
                <a:latin typeface="Times New Roman"/>
              </a:rPr>
              <a:t> by the agent. </a:t>
            </a:r>
            <a:endParaRPr lang="en-US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Wingdings"/>
              <a:buChar char="§"/>
              <a:defRPr/>
            </a:pPr>
            <a:r>
              <a:rPr lang="en-US">
                <a:latin typeface="Times New Roman"/>
              </a:rPr>
              <a:t>Examples</a:t>
            </a:r>
            <a:r>
              <a:rPr lang="en-GB">
                <a:latin typeface="Times New Roman"/>
              </a:rPr>
              <a:t>:- </a:t>
            </a:r>
            <a:r>
              <a:rPr lang="en-GB">
                <a:solidFill>
                  <a:srgbClr val="C00000"/>
                </a:solidFill>
                <a:latin typeface="Times New Roman"/>
              </a:rPr>
              <a:t>puzzle-solving tasks</a:t>
            </a:r>
            <a:r>
              <a:rPr lang="en-GB">
                <a:latin typeface="Times New Roman"/>
              </a:rPr>
              <a:t> or </a:t>
            </a:r>
            <a:r>
              <a:rPr lang="en-GB">
                <a:solidFill>
                  <a:srgbClr val="C00000"/>
                </a:solidFill>
                <a:latin typeface="Times New Roman"/>
              </a:rPr>
              <a:t>simple physics simulations</a:t>
            </a:r>
            <a:endParaRPr lang="en-GB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defRPr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Strategic</a:t>
            </a:r>
            <a:endParaRPr lang="en-US" sz="2600" b="1">
              <a:solidFill>
                <a:srgbClr val="0000FF"/>
              </a:solidFill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Wingdings"/>
              <a:buChar char="§"/>
              <a:defRPr/>
            </a:pPr>
            <a:r>
              <a:rPr lang="en-US">
                <a:latin typeface="Times New Roman"/>
              </a:rPr>
              <a:t>If the environment is </a:t>
            </a:r>
            <a:r>
              <a:rPr lang="en-US" b="1">
                <a:latin typeface="Times New Roman"/>
              </a:rPr>
              <a:t>deterministic </a:t>
            </a:r>
            <a:r>
              <a:rPr lang="en-US" b="1">
                <a:solidFill>
                  <a:srgbClr val="FF0000"/>
                </a:solidFill>
                <a:latin typeface="Times New Roman"/>
              </a:rPr>
              <a:t>except </a:t>
            </a:r>
            <a:r>
              <a:rPr lang="en-US">
                <a:latin typeface="Times New Roman"/>
              </a:rPr>
              <a:t>for the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actions of other agents</a:t>
            </a:r>
            <a:r>
              <a:rPr lang="en-US">
                <a:latin typeface="Times New Roman"/>
              </a:rPr>
              <a:t>, then the environment is 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strategic</a:t>
            </a:r>
            <a:endParaRPr lang="en-US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defRPr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Stochastic or probabilistic</a:t>
            </a:r>
            <a:endParaRPr lang="en-GB" sz="2600" b="1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Wingdings"/>
              <a:buChar char="§"/>
              <a:defRPr/>
            </a:pPr>
            <a:r>
              <a:rPr lang="en-GB">
                <a:latin typeface="Times New Roman"/>
              </a:rPr>
              <a:t>The </a:t>
            </a:r>
            <a:r>
              <a:rPr lang="en-GB">
                <a:solidFill>
                  <a:srgbClr val="FF0000"/>
                </a:solidFill>
                <a:latin typeface="Times New Roman"/>
              </a:rPr>
              <a:t>agent's actions </a:t>
            </a:r>
            <a:r>
              <a:rPr lang="en-GB">
                <a:latin typeface="Times New Roman"/>
              </a:rPr>
              <a:t>may </a:t>
            </a:r>
            <a:r>
              <a:rPr lang="en-GB">
                <a:solidFill>
                  <a:srgbClr val="0000FF"/>
                </a:solidFill>
                <a:latin typeface="Times New Roman"/>
              </a:rPr>
              <a:t>have varying outcomes</a:t>
            </a:r>
            <a:r>
              <a:rPr lang="en-GB">
                <a:latin typeface="Times New Roman"/>
              </a:rPr>
              <a:t>, and the agent needs to consider </a:t>
            </a:r>
            <a:r>
              <a:rPr lang="en-GB">
                <a:solidFill>
                  <a:srgbClr val="0000FF"/>
                </a:solidFill>
                <a:latin typeface="Times New Roman"/>
              </a:rPr>
              <a:t>probabilities </a:t>
            </a:r>
            <a:r>
              <a:rPr lang="en-GB">
                <a:latin typeface="Times New Roman"/>
              </a:rPr>
              <a:t>and </a:t>
            </a:r>
            <a:r>
              <a:rPr lang="en-GB">
                <a:solidFill>
                  <a:srgbClr val="0000FF"/>
                </a:solidFill>
                <a:latin typeface="Times New Roman"/>
              </a:rPr>
              <a:t>uncertainties </a:t>
            </a:r>
            <a:r>
              <a:rPr lang="en-GB">
                <a:latin typeface="Times New Roman"/>
              </a:rPr>
              <a:t>when making decisions</a:t>
            </a:r>
            <a:endParaRPr lang="en-GB">
              <a:latin typeface="Times New Roman"/>
            </a:endParaRPr>
          </a:p>
          <a:p>
            <a:pPr lvl="0" algn="just">
              <a:lnSpc>
                <a:spcPct val="100000"/>
              </a:lnSpc>
              <a:buClr>
                <a:srgbClr val="0070C0"/>
              </a:buClr>
              <a:buSzPct val="85000"/>
              <a:buFont typeface="Wingdings"/>
              <a:buChar char="§"/>
              <a:defRPr/>
            </a:pPr>
            <a:r>
              <a:rPr lang="en-GB">
                <a:latin typeface="Times New Roman"/>
              </a:rPr>
              <a:t>is </a:t>
            </a:r>
            <a:r>
              <a:rPr lang="en-GB" b="1">
                <a:latin typeface="Times New Roman"/>
              </a:rPr>
              <a:t>random in nature</a:t>
            </a:r>
            <a:r>
              <a:rPr lang="en-GB">
                <a:latin typeface="Times New Roman"/>
              </a:rPr>
              <a:t> which is </a:t>
            </a:r>
            <a:r>
              <a:rPr lang="en-GB">
                <a:solidFill>
                  <a:srgbClr val="FF0000"/>
                </a:solidFill>
                <a:latin typeface="Times New Roman"/>
              </a:rPr>
              <a:t>not unique</a:t>
            </a:r>
            <a:r>
              <a:rPr lang="en-GB">
                <a:latin typeface="Times New Roman"/>
              </a:rPr>
              <a:t> and cannot be </a:t>
            </a:r>
            <a:r>
              <a:rPr lang="en-GB">
                <a:solidFill>
                  <a:srgbClr val="FF0000"/>
                </a:solidFill>
                <a:latin typeface="Times New Roman"/>
              </a:rPr>
              <a:t>completely determined</a:t>
            </a:r>
            <a:r>
              <a:rPr lang="en-GB">
                <a:latin typeface="Times New Roman"/>
              </a:rPr>
              <a:t> by the agent.</a:t>
            </a:r>
            <a:endParaRPr lang="en-GB">
              <a:solidFill>
                <a:srgbClr val="0000FF"/>
              </a:solidFill>
              <a:latin typeface="Times New Roman"/>
            </a:endParaRP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b="0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Types of Environment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L="0" indent="0">
              <a:lnSpc>
                <a:spcPct val="10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Based on the number agent involved</a:t>
            </a:r>
            <a:endParaRPr lang="en-US" sz="2400">
              <a:solidFill>
                <a:srgbClr val="FF0000"/>
              </a:solidFill>
              <a:latin typeface="Times New Roman"/>
            </a:endParaRPr>
          </a:p>
          <a:p>
            <a:pPr lvl="0" algn="l">
              <a:lnSpc>
                <a:spcPct val="100000"/>
              </a:lnSpc>
              <a:buClr>
                <a:srgbClr val="C00000"/>
              </a:buClr>
              <a:buSzPct val="85000"/>
              <a:buFont typeface="Wingdings"/>
              <a:buChar char="§"/>
              <a:defRPr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Single agent</a:t>
            </a:r>
            <a:endParaRPr lang="en-US" sz="2600" b="1">
              <a:solidFill>
                <a:srgbClr val="0000FF"/>
              </a:solidFill>
              <a:latin typeface="Times New Roman"/>
            </a:endParaRPr>
          </a:p>
          <a:p>
            <a:pPr lvl="1" algn="l">
              <a:lnSpc>
                <a:spcPct val="100000"/>
              </a:lnSpc>
              <a:buClr>
                <a:schemeClr val="accent2"/>
              </a:buClr>
              <a:buSzPct val="85000"/>
              <a:buFont typeface="Wingdings"/>
              <a:buChar char="ü"/>
              <a:defRPr/>
            </a:pPr>
            <a:r>
              <a:rPr lang="en-US" sz="2400">
                <a:latin typeface="Times New Roman"/>
              </a:rPr>
              <a:t>A </a:t>
            </a:r>
            <a:r>
              <a:rPr lang="en-US" sz="2400" b="1">
                <a:latin typeface="Times New Roman"/>
              </a:rPr>
              <a:t>single agent</a:t>
            </a:r>
            <a:r>
              <a:rPr lang="en-US" sz="2400">
                <a:latin typeface="Times New Roman"/>
              </a:rPr>
              <a:t> operating by</a:t>
            </a:r>
            <a:r>
              <a:rPr lang="en-US" sz="2400" b="1">
                <a:latin typeface="Times New Roman"/>
              </a:rPr>
              <a:t> itself</a:t>
            </a:r>
            <a:r>
              <a:rPr lang="en-US" sz="2400">
                <a:latin typeface="Times New Roman"/>
              </a:rPr>
              <a:t> in an environment. </a:t>
            </a:r>
            <a:endParaRPr lang="en-US" sz="2400">
              <a:latin typeface="Times New Roman"/>
            </a:endParaRPr>
          </a:p>
          <a:p>
            <a:pPr lvl="0" algn="l">
              <a:lnSpc>
                <a:spcPct val="100000"/>
              </a:lnSpc>
              <a:buClr>
                <a:srgbClr val="C00000"/>
              </a:buClr>
              <a:buSzPct val="85000"/>
              <a:buFont typeface="Wingdings"/>
              <a:buChar char="§"/>
              <a:defRPr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Multi-agent</a:t>
            </a:r>
            <a:endParaRPr lang="en-US" sz="2600" b="1">
              <a:solidFill>
                <a:srgbClr val="0000FF"/>
              </a:solidFill>
              <a:latin typeface="Times New Roman"/>
            </a:endParaRPr>
          </a:p>
          <a:p>
            <a:pPr lvl="1" algn="l">
              <a:lnSpc>
                <a:spcPct val="100000"/>
              </a:lnSpc>
              <a:buClr>
                <a:schemeClr val="accent2"/>
              </a:buClr>
              <a:buSzPct val="85000"/>
              <a:buFont typeface="Wingdings"/>
              <a:buChar char="ü"/>
              <a:defRPr/>
            </a:pPr>
            <a:r>
              <a:rPr lang="en-US" sz="2400" b="1">
                <a:latin typeface="Times New Roman"/>
              </a:rPr>
              <a:t>multiple agents</a:t>
            </a:r>
            <a:r>
              <a:rPr lang="en-US" sz="2400">
                <a:latin typeface="Times New Roman"/>
              </a:rPr>
              <a:t> are involved in the environment</a:t>
            </a:r>
            <a:endParaRPr lang="en-US" sz="2400">
              <a:latin typeface="Times New Roman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Based on the state, action and percept</a:t>
            </a:r>
            <a:r>
              <a:rPr lang="en-US" sz="2400">
                <a:solidFill>
                  <a:srgbClr val="C00000"/>
                </a:solidFill>
                <a:latin typeface="Times New Roman"/>
              </a:rPr>
              <a:t> </a:t>
            </a:r>
            <a:r>
              <a:rPr lang="en-US" sz="2400" b="1">
                <a:solidFill>
                  <a:srgbClr val="00B0F0"/>
                </a:solidFill>
                <a:latin typeface="Times New Roman"/>
              </a:rPr>
              <a:t>space pattern</a:t>
            </a:r>
            <a:endParaRPr lang="en-US" sz="2400" b="1">
              <a:solidFill>
                <a:srgbClr val="0000FF"/>
              </a:solidFill>
              <a:latin typeface="Times New Roman"/>
            </a:endParaRPr>
          </a:p>
          <a:p>
            <a:pPr algn="l">
              <a:lnSpc>
                <a:spcPct val="100000"/>
              </a:lnSpc>
              <a:buClr>
                <a:srgbClr val="C00000"/>
              </a:buClr>
              <a:buSzPct val="85000"/>
              <a:buFont typeface="Wingdings"/>
              <a:buChar char="§"/>
              <a:defRPr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Discrete</a:t>
            </a:r>
            <a:endParaRPr lang="en-US" sz="2600" b="1">
              <a:solidFill>
                <a:srgbClr val="0000FF"/>
              </a:solidFill>
              <a:latin typeface="Times New Roman"/>
            </a:endParaRPr>
          </a:p>
          <a:p>
            <a:pPr lvl="1">
              <a:lnSpc>
                <a:spcPct val="100000"/>
              </a:lnSpc>
              <a:buClr>
                <a:schemeClr val="accent1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latin typeface="Times New Roman"/>
              </a:rPr>
              <a:t>A limited number of </a:t>
            </a:r>
            <a:r>
              <a:rPr lang="en-US" sz="2500">
                <a:solidFill>
                  <a:srgbClr val="FF0000"/>
                </a:solidFill>
                <a:latin typeface="Times New Roman"/>
              </a:rPr>
              <a:t>distinct</a:t>
            </a:r>
            <a:r>
              <a:rPr lang="en-US" sz="2500">
                <a:latin typeface="Times New Roman"/>
              </a:rPr>
              <a:t>, </a:t>
            </a:r>
            <a:r>
              <a:rPr lang="en-US" sz="2500">
                <a:solidFill>
                  <a:srgbClr val="FF0000"/>
                </a:solidFill>
                <a:latin typeface="Times New Roman"/>
                <a:cs typeface="+mn-ea"/>
              </a:rPr>
              <a:t>clearly defined state</a:t>
            </a:r>
            <a:r>
              <a:rPr lang="en-US" sz="2500">
                <a:latin typeface="Times New Roman"/>
              </a:rPr>
              <a:t>, </a:t>
            </a:r>
            <a:r>
              <a:rPr lang="en-US" sz="2500">
                <a:solidFill>
                  <a:srgbClr val="FF0000"/>
                </a:solidFill>
                <a:latin typeface="Times New Roman"/>
                <a:cs typeface="+mn-ea"/>
              </a:rPr>
              <a:t>percepts </a:t>
            </a:r>
            <a:r>
              <a:rPr lang="en-US" sz="2500">
                <a:latin typeface="Times New Roman"/>
              </a:rPr>
              <a:t>and </a:t>
            </a:r>
            <a:r>
              <a:rPr lang="en-US" sz="2500">
                <a:solidFill>
                  <a:srgbClr val="FF0000"/>
                </a:solidFill>
                <a:latin typeface="Times New Roman"/>
                <a:cs typeface="+mn-ea"/>
              </a:rPr>
              <a:t>actions</a:t>
            </a:r>
            <a:r>
              <a:rPr lang="en-US" sz="2500">
                <a:latin typeface="Times New Roman"/>
              </a:rPr>
              <a:t>. </a:t>
            </a:r>
            <a:endParaRPr lang="en-US" sz="2500">
              <a:latin typeface="Times New Roman"/>
            </a:endParaRPr>
          </a:p>
          <a:p>
            <a:pPr lvl="0" algn="l">
              <a:lnSpc>
                <a:spcPct val="100000"/>
              </a:lnSpc>
              <a:buClr>
                <a:srgbClr val="C00000"/>
              </a:buClr>
              <a:buSzPct val="85000"/>
              <a:buFont typeface="Wingdings"/>
              <a:buChar char="§"/>
              <a:defRPr/>
            </a:pPr>
            <a:r>
              <a:rPr lang="en-US" sz="2600" b="1">
                <a:solidFill>
                  <a:srgbClr val="0000FF"/>
                </a:solidFill>
                <a:latin typeface="Times New Roman"/>
              </a:rPr>
              <a:t>Continuous</a:t>
            </a:r>
            <a:endParaRPr lang="en-US" sz="2500">
              <a:latin typeface="Times New Roman"/>
              <a:ea typeface="Arial"/>
              <a:cs typeface="+mn-ea"/>
            </a:endParaRPr>
          </a:p>
          <a:p>
            <a:pPr lvl="1">
              <a:lnSpc>
                <a:spcPct val="100000"/>
              </a:lnSpc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400" b="1">
                <a:latin typeface="Times New Roman"/>
              </a:rPr>
              <a:t>state</a:t>
            </a:r>
            <a:r>
              <a:rPr lang="en-US" sz="2400">
                <a:latin typeface="Times New Roman"/>
              </a:rPr>
              <a:t>, </a:t>
            </a:r>
            <a:r>
              <a:rPr lang="en-US" sz="2400" b="1">
                <a:latin typeface="Times New Roman"/>
              </a:rPr>
              <a:t>percept </a:t>
            </a:r>
            <a:r>
              <a:rPr lang="en-US" sz="2400">
                <a:latin typeface="Times New Roman"/>
              </a:rPr>
              <a:t>and </a:t>
            </a:r>
            <a:r>
              <a:rPr lang="en-US" sz="2400" b="1">
                <a:latin typeface="Times New Roman"/>
              </a:rPr>
              <a:t>action </a:t>
            </a:r>
            <a:r>
              <a:rPr lang="en-US" sz="2400">
                <a:latin typeface="Times New Roman"/>
              </a:rPr>
              <a:t>are </a:t>
            </a:r>
            <a:r>
              <a:rPr lang="en-US" sz="2400" b="1">
                <a:solidFill>
                  <a:srgbClr val="FF0000"/>
                </a:solidFill>
                <a:latin typeface="Times New Roman"/>
              </a:rPr>
              <a:t>consciously </a:t>
            </a:r>
            <a:r>
              <a:rPr lang="en-US" sz="2400">
                <a:latin typeface="Times New Roman"/>
              </a:rPr>
              <a:t>changing variables</a:t>
            </a:r>
            <a:endParaRPr lang="en-US" sz="2400">
              <a:latin typeface="Times New Roman"/>
            </a:endParaRPr>
          </a:p>
          <a:p>
            <a:pPr lvl="1">
              <a:lnSpc>
                <a:spcPct val="100000"/>
              </a:lnSpc>
              <a:buClr>
                <a:schemeClr val="accent2"/>
              </a:buClr>
              <a:buSzPct val="85000"/>
              <a:buFont typeface="Wingdings 2"/>
              <a:buChar char=""/>
              <a:defRPr/>
            </a:pPr>
            <a:r>
              <a:rPr lang="en-US" sz="2400">
                <a:latin typeface="Times New Roman"/>
              </a:rPr>
              <a:t>Note: one or more of them can be </a:t>
            </a:r>
            <a:r>
              <a:rPr lang="en-US" sz="2400" b="1">
                <a:latin typeface="Times New Roman"/>
              </a:rPr>
              <a:t>discrete </a:t>
            </a:r>
            <a:r>
              <a:rPr lang="en-US" sz="2400">
                <a:latin typeface="Times New Roman"/>
              </a:rPr>
              <a:t>or </a:t>
            </a:r>
            <a:r>
              <a:rPr lang="en-US" sz="2400" b="1">
                <a:latin typeface="Times New Roman"/>
              </a:rPr>
              <a:t>continuous </a:t>
            </a:r>
            <a:endParaRPr lang="en-US" sz="2400" b="1">
              <a:latin typeface="Times New Roman"/>
            </a:endParaRPr>
          </a:p>
          <a:p>
            <a:pPr>
              <a:lnSpc>
                <a:spcPct val="100000"/>
              </a:lnSpc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b="0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Types of Environment cont …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algn="just">
              <a:lnSpc>
                <a:spcPct val="100000"/>
              </a:lnSpc>
              <a:buClr>
                <a:schemeClr val="accent1"/>
              </a:buClr>
              <a:buSzPct val="85000"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Based on the effect of time</a:t>
            </a:r>
            <a:endParaRPr lang="en-US" sz="2400">
              <a:solidFill>
                <a:srgbClr val="FF0000"/>
              </a:solidFill>
              <a:latin typeface="Times New Roman"/>
            </a:endParaRPr>
          </a:p>
          <a:p>
            <a:pPr lvl="1" algn="just">
              <a:lnSpc>
                <a:spcPct val="100000"/>
              </a:lnSpc>
              <a:buClr>
                <a:schemeClr val="accent2"/>
              </a:buClr>
              <a:buSzPct val="85000"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Static</a:t>
            </a:r>
            <a:r>
              <a:rPr lang="en-US" sz="2400">
                <a:latin typeface="Times New Roman"/>
              </a:rPr>
              <a:t>: The environment is </a:t>
            </a:r>
            <a:r>
              <a:rPr lang="en-US" sz="2400" b="1">
                <a:solidFill>
                  <a:srgbClr val="0070C0"/>
                </a:solidFill>
                <a:latin typeface="Times New Roman"/>
              </a:rPr>
              <a:t>unchanged </a:t>
            </a:r>
            <a:r>
              <a:rPr lang="en-US" sz="2400">
                <a:latin typeface="Times New Roman"/>
              </a:rPr>
              <a:t>while an agent is deliberating. </a:t>
            </a:r>
            <a:endParaRPr lang="en-US" sz="2400">
              <a:latin typeface="Times New Roman"/>
            </a:endParaRPr>
          </a:p>
          <a:p>
            <a:pPr lvl="1" algn="just">
              <a:lnSpc>
                <a:spcPct val="100000"/>
              </a:lnSpc>
              <a:buClr>
                <a:schemeClr val="accent2"/>
              </a:buClr>
              <a:buSzPct val="85000"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Dynamic</a:t>
            </a:r>
            <a:r>
              <a:rPr lang="en-US" sz="2400">
                <a:latin typeface="Times New Roman"/>
              </a:rPr>
              <a:t>: The environment </a:t>
            </a:r>
            <a:r>
              <a:rPr lang="en-US" sz="2400" b="1">
                <a:solidFill>
                  <a:srgbClr val="0070C0"/>
                </a:solidFill>
                <a:latin typeface="Times New Roman"/>
              </a:rPr>
              <a:t>changes </a:t>
            </a:r>
            <a:r>
              <a:rPr lang="en-US" sz="2400">
                <a:latin typeface="Times New Roman"/>
              </a:rPr>
              <a:t>while an agent is not deliberating. </a:t>
            </a:r>
            <a:endParaRPr lang="en-US" sz="2400">
              <a:latin typeface="Times New Roman"/>
            </a:endParaRPr>
          </a:p>
          <a:p>
            <a:pPr lvl="1" algn="just">
              <a:lnSpc>
                <a:spcPct val="100000"/>
              </a:lnSpc>
              <a:buClr>
                <a:schemeClr val="accent2"/>
              </a:buClr>
              <a:buSzPct val="85000"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semi-dynamic: </a:t>
            </a:r>
            <a:r>
              <a:rPr lang="en-US" sz="2400">
                <a:latin typeface="Times New Roman"/>
              </a:rPr>
              <a:t>The environment is </a:t>
            </a:r>
            <a:r>
              <a:rPr lang="en-US" sz="2400">
                <a:solidFill>
                  <a:srgbClr val="FF0000"/>
                </a:solidFill>
                <a:latin typeface="Times New Roman"/>
              </a:rPr>
              <a:t>semi-dynamic</a:t>
            </a:r>
            <a:r>
              <a:rPr lang="en-US" sz="2400">
                <a:latin typeface="Times New Roman"/>
              </a:rPr>
              <a:t> if the </a:t>
            </a:r>
            <a:r>
              <a:rPr lang="en-US" sz="2400" b="1">
                <a:latin typeface="Times New Roman"/>
              </a:rPr>
              <a:t>environment </a:t>
            </a:r>
            <a:r>
              <a:rPr lang="en-US" sz="2400">
                <a:latin typeface="Times New Roman"/>
              </a:rPr>
              <a:t>itself </a:t>
            </a:r>
            <a:r>
              <a:rPr lang="en-US" sz="2400" b="1">
                <a:solidFill>
                  <a:srgbClr val="0070C0"/>
                </a:solidFill>
                <a:latin typeface="Times New Roman"/>
              </a:rPr>
              <a:t>does not change</a:t>
            </a:r>
            <a:r>
              <a:rPr lang="en-US" sz="2400">
                <a:latin typeface="Times New Roman"/>
              </a:rPr>
              <a:t> with the </a:t>
            </a:r>
            <a:r>
              <a:rPr lang="en-US" sz="2400" b="1">
                <a:latin typeface="Times New Roman"/>
              </a:rPr>
              <a:t>passage of time</a:t>
            </a:r>
            <a:r>
              <a:rPr lang="en-US" sz="2400">
                <a:latin typeface="Times New Roman"/>
              </a:rPr>
              <a:t> but the </a:t>
            </a:r>
            <a:r>
              <a:rPr lang="en-US" sz="2400" b="1">
                <a:latin typeface="Times New Roman"/>
              </a:rPr>
              <a:t>agent's performance score </a:t>
            </a:r>
            <a:r>
              <a:rPr lang="en-US" sz="2400">
                <a:latin typeface="Times New Roman"/>
              </a:rPr>
              <a:t>does</a:t>
            </a:r>
            <a:endParaRPr lang="en-US" sz="2400">
              <a:latin typeface="Times New Roman"/>
            </a:endParaRPr>
          </a:p>
          <a:p>
            <a:pPr lvl="1" algn="just">
              <a:lnSpc>
                <a:spcPct val="100000"/>
              </a:lnSpc>
              <a:buClr>
                <a:schemeClr val="accent2"/>
              </a:buClr>
              <a:buSzPct val="85000"/>
              <a:defRPr/>
            </a:pPr>
            <a:endParaRPr lang="en-US" sz="2400">
              <a:latin typeface="Times New Roman"/>
            </a:endParaRPr>
          </a:p>
          <a:p>
            <a:pPr algn="just">
              <a:lnSpc>
                <a:spcPct val="100000"/>
              </a:lnSpc>
              <a:buClr>
                <a:schemeClr val="accent1"/>
              </a:buClr>
              <a:buSzPct val="85000"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Based on loosely dependent sub-objectives</a:t>
            </a:r>
            <a:endParaRPr lang="en-US" sz="2400">
              <a:solidFill>
                <a:srgbClr val="FF0000"/>
              </a:solidFill>
              <a:latin typeface="Times New Roman"/>
            </a:endParaRPr>
          </a:p>
          <a:p>
            <a:pPr lvl="1" algn="just">
              <a:lnSpc>
                <a:spcPct val="100000"/>
              </a:lnSpc>
              <a:buClr>
                <a:schemeClr val="accent2"/>
              </a:buClr>
              <a:buSzPct val="85000"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Episodic</a:t>
            </a:r>
            <a:r>
              <a:rPr lang="en-US" sz="2400">
                <a:latin typeface="Times New Roman"/>
              </a:rPr>
              <a:t>: The agent's experience is divided into atomic "</a:t>
            </a:r>
            <a:r>
              <a:rPr lang="en-US" sz="2400">
                <a:solidFill>
                  <a:srgbClr val="0070C0"/>
                </a:solidFill>
                <a:latin typeface="Times New Roman"/>
              </a:rPr>
              <a:t>episodes</a:t>
            </a:r>
            <a:r>
              <a:rPr lang="en-US" sz="2400">
                <a:latin typeface="Times New Roman"/>
              </a:rPr>
              <a:t>" (each episode consists of the agent perceiving and then performing a single action), and the </a:t>
            </a:r>
            <a:r>
              <a:rPr lang="en-US" sz="2400" b="1">
                <a:latin typeface="Times New Roman"/>
              </a:rPr>
              <a:t>choice of action</a:t>
            </a:r>
            <a:r>
              <a:rPr lang="en-US" sz="2400">
                <a:latin typeface="Times New Roman"/>
              </a:rPr>
              <a:t> in each episode depends only on the episode itself. </a:t>
            </a:r>
            <a:endParaRPr lang="en-US" sz="2400">
              <a:latin typeface="Times New Roman"/>
            </a:endParaRPr>
          </a:p>
          <a:p>
            <a:pPr lvl="1" algn="just">
              <a:lnSpc>
                <a:spcPct val="100000"/>
              </a:lnSpc>
              <a:buClr>
                <a:schemeClr val="accent2"/>
              </a:buClr>
              <a:buSzPct val="85000"/>
              <a:defRPr/>
            </a:pPr>
            <a:r>
              <a:rPr lang="en-US" sz="2400">
                <a:solidFill>
                  <a:srgbClr val="FF0000"/>
                </a:solidFill>
                <a:latin typeface="Times New Roman"/>
              </a:rPr>
              <a:t>Sequential:</a:t>
            </a:r>
            <a:r>
              <a:rPr lang="en-US" sz="2400">
                <a:latin typeface="Times New Roman"/>
              </a:rPr>
              <a:t> The agent's experience is a single atomic "episodes"</a:t>
            </a:r>
            <a:endParaRPr lang="en-US" sz="2400">
              <a:latin typeface="Times New Roman"/>
            </a:endParaRPr>
          </a:p>
          <a:p>
            <a:pPr algn="just">
              <a:lnSpc>
                <a:spcPct val="100000"/>
              </a:lnSpc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b="0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Environment types example</a:t>
            </a:r>
            <a:r>
              <a:rPr lang="en-GB" b="0">
                <a:ln>
                  <a:noFill/>
                </a:ln>
                <a:solidFill>
                  <a:schemeClr val="hlink"/>
                </a:solidFill>
                <a:latin typeface="Times New Roman"/>
              </a:rPr>
              <a:t> (assignment)</a:t>
            </a:r>
            <a:endParaRPr lang="en-GB" b="0">
              <a:ln>
                <a:noFill/>
              </a:ln>
              <a:solidFill>
                <a:schemeClr val="hlink"/>
              </a:solidFill>
              <a:latin typeface="Times New Roman"/>
            </a:endParaRPr>
          </a:p>
        </p:txBody>
      </p:sp>
      <p:graphicFrame>
        <p:nvGraphicFramePr>
          <p:cNvPr id="4" name="Content Placeholder 3"/>
          <p:cNvGraphicFramePr>
            <a:graphicFrameLocks xmlns:a="http://schemas.openxmlformats.org/drawingml/2006/main"/>
          </p:cNvGraphicFramePr>
          <p:nvPr>
            <p:ph idx="1"/>
          </p:nvPr>
        </p:nvGraphicFramePr>
        <p:xfrm>
          <a:off x="1016635" y="1054100"/>
          <a:ext cx="10492740" cy="4323715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623185"/>
                <a:gridCol w="2696210"/>
                <a:gridCol w="3133725"/>
                <a:gridCol w="2039620"/>
              </a:tblGrid>
              <a:tr h="1143000">
                <a:tc>
                  <a:txBody>
                    <a:bodyPr/>
                    <a:p>
                      <a:pPr>
                        <a:buNone/>
                        <a:defRPr/>
                      </a:pP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Chess with </a:t>
                      </a:r>
                      <a:r>
                        <a:rPr lang="en-GB" sz="2300">
                          <a:latin typeface="Times New Roman"/>
                          <a:cs typeface="Times New Roman"/>
                        </a:rPr>
                        <a:t>a clock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buNone/>
                        <a:defRPr/>
                      </a:pPr>
                      <a:endParaRPr lang="en-GB"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buNone/>
                        <a:defRPr/>
                      </a:pP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Chess without </a:t>
                      </a:r>
                      <a:r>
                        <a:rPr lang="en-GB" sz="2300">
                          <a:latin typeface="Times New Roman"/>
                          <a:cs typeface="Times New Roman"/>
                        </a:rPr>
                        <a:t>a clock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Taxi driving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546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Times New Roman"/>
                        </a:rPr>
                        <a:t>Fully observable</a:t>
                      </a:r>
                      <a:endParaRPr lang="en-US" sz="230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Times New Roman"/>
                        </a:rPr>
                        <a:t>Strategic</a:t>
                      </a:r>
                      <a:endParaRPr lang="en-US" sz="230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5466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Times New Roman"/>
                        </a:rPr>
                        <a:t>Episodic</a:t>
                      </a:r>
                      <a:endParaRPr lang="en-US" sz="230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Times New Roman"/>
                        </a:rPr>
                        <a:t>Static</a:t>
                      </a:r>
                      <a:endParaRPr lang="en-US" sz="230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Times New Roman"/>
                        </a:rPr>
                        <a:t>Discrete</a:t>
                      </a:r>
                      <a:endParaRPr lang="en-US" sz="230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Times New Roman"/>
                        </a:rPr>
                        <a:t>Single agent</a:t>
                      </a:r>
                      <a:endParaRPr lang="en-US" sz="2300">
                        <a:solidFill>
                          <a:srgbClr val="FF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454025"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US" sz="2300">
                          <a:solidFill>
                            <a:srgbClr val="FF0000"/>
                          </a:solidFill>
                          <a:latin typeface="Times New Roman"/>
                        </a:rPr>
                        <a:t>Dynamic</a:t>
                      </a:r>
                      <a:endParaRPr lang="en-US" sz="2300">
                        <a:solidFill>
                          <a:srgbClr val="FF0066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  <a:defRPr/>
                      </a:pPr>
                      <a:r>
                        <a:rPr lang="en-GB" sz="2300">
                          <a:latin typeface="Times New Roman"/>
                          <a:cs typeface="Times New Roman"/>
                        </a:rPr>
                        <a:t>?</a:t>
                      </a:r>
                      <a:endParaRPr lang="en-GB" sz="23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 bwMode="auto">
          <a:xfrm>
            <a:off x="508000" y="5594350"/>
            <a:ext cx="11001375" cy="97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80000"/>
              </a:lnSpc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400">
                <a:latin typeface="Times New Roman"/>
              </a:rPr>
              <a:t>The environment type largely determines the agent design</a:t>
            </a:r>
            <a:endParaRPr lang="en-US" sz="2400">
              <a:latin typeface="Times New Roman"/>
            </a:endParaRPr>
          </a:p>
          <a:p>
            <a:pPr algn="just">
              <a:lnSpc>
                <a:spcPct val="80000"/>
              </a:lnSpc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n-US" sz="2400">
                <a:latin typeface="Times New Roman"/>
              </a:rPr>
              <a:t>The real world is (of course) partially observable, stochastic, sequential, dynamic, continuous, multi-agent</a:t>
            </a:r>
            <a:endParaRPr lang="en-US" sz="2400"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>
              <a:lnSpc>
                <a:spcPct val="90000"/>
              </a:lnSpc>
              <a:defRPr/>
            </a:pPr>
            <a:r>
              <a:rPr lang="en-US" sz="2400"/>
              <a:t>An </a:t>
            </a:r>
            <a:r>
              <a:rPr lang="en-US" sz="2400" b="1">
                <a:solidFill>
                  <a:schemeClr val="accent2"/>
                </a:solidFill>
              </a:rPr>
              <a:t>agent</a:t>
            </a:r>
            <a:r>
              <a:rPr lang="en-US" sz="2400"/>
              <a:t> perceives and acts in an environment, has an architecture, and is implemented by an agent program</a:t>
            </a:r>
            <a:endParaRPr lang="en-US" sz="2400"/>
          </a:p>
          <a:p>
            <a:pPr>
              <a:lnSpc>
                <a:spcPct val="90000"/>
              </a:lnSpc>
              <a:defRPr/>
            </a:pPr>
            <a:r>
              <a:rPr lang="en-US" sz="2400"/>
              <a:t>An </a:t>
            </a:r>
            <a:r>
              <a:rPr lang="en-US" sz="2400" b="1">
                <a:solidFill>
                  <a:schemeClr val="accent2"/>
                </a:solidFill>
              </a:rPr>
              <a:t>ideal agent</a:t>
            </a:r>
            <a:r>
              <a:rPr lang="en-US" sz="2400"/>
              <a:t> always chooses the action which maximizes its expected performance, given its percept sequence so far</a:t>
            </a:r>
            <a:endParaRPr lang="en-US" sz="2400"/>
          </a:p>
          <a:p>
            <a:pPr>
              <a:lnSpc>
                <a:spcPct val="90000"/>
              </a:lnSpc>
              <a:defRPr/>
            </a:pPr>
            <a:r>
              <a:rPr lang="en-US" sz="2400"/>
              <a:t>An </a:t>
            </a:r>
            <a:r>
              <a:rPr lang="en-US" sz="2400" b="1">
                <a:solidFill>
                  <a:schemeClr val="accent2"/>
                </a:solidFill>
              </a:rPr>
              <a:t>autonomous agent</a:t>
            </a:r>
            <a:r>
              <a:rPr lang="en-US" sz="2400"/>
              <a:t> uses its own experience rather than built-in knowledge of the environment by the designer</a:t>
            </a:r>
            <a:endParaRPr lang="en-US" sz="2400"/>
          </a:p>
          <a:p>
            <a:pPr>
              <a:lnSpc>
                <a:spcPct val="90000"/>
              </a:lnSpc>
              <a:defRPr/>
            </a:pPr>
            <a:r>
              <a:rPr lang="en-US" sz="2400"/>
              <a:t>An </a:t>
            </a:r>
            <a:r>
              <a:rPr lang="en-US" sz="2400" b="1">
                <a:solidFill>
                  <a:schemeClr val="accent2"/>
                </a:solidFill>
              </a:rPr>
              <a:t>agent program</a:t>
            </a:r>
            <a:r>
              <a:rPr lang="en-US" sz="2400"/>
              <a:t> maps from percept to action and updates its internal state</a:t>
            </a:r>
            <a:endParaRPr lang="en-US" sz="2400"/>
          </a:p>
          <a:p>
            <a:pPr lvl="1">
              <a:lnSpc>
                <a:spcPct val="90000"/>
              </a:lnSpc>
              <a:defRPr/>
            </a:pPr>
            <a:r>
              <a:rPr lang="en-US" sz="2400" b="1">
                <a:solidFill>
                  <a:schemeClr val="accent2"/>
                </a:solidFill>
              </a:rPr>
              <a:t>Reflex agents</a:t>
            </a:r>
            <a:r>
              <a:rPr lang="en-US" sz="2400"/>
              <a:t> respond immediately to percepts</a:t>
            </a:r>
            <a:endParaRPr lang="en-US" sz="2400"/>
          </a:p>
          <a:p>
            <a:pPr lvl="1">
              <a:lnSpc>
                <a:spcPct val="90000"/>
              </a:lnSpc>
              <a:defRPr/>
            </a:pPr>
            <a:r>
              <a:rPr lang="en-US" sz="2400" b="1">
                <a:solidFill>
                  <a:schemeClr val="accent2"/>
                </a:solidFill>
              </a:rPr>
              <a:t>Goal-based agents</a:t>
            </a:r>
            <a:r>
              <a:rPr lang="en-US" sz="2400"/>
              <a:t> act in order to achieve their goal(s)</a:t>
            </a:r>
            <a:endParaRPr lang="en-US" sz="2400"/>
          </a:p>
          <a:p>
            <a:pPr lvl="1">
              <a:lnSpc>
                <a:spcPct val="90000"/>
              </a:lnSpc>
              <a:defRPr/>
            </a:pPr>
            <a:r>
              <a:rPr lang="en-US" sz="2400" b="1">
                <a:solidFill>
                  <a:schemeClr val="accent2"/>
                </a:solidFill>
              </a:rPr>
              <a:t>Utility-based agents</a:t>
            </a:r>
            <a:r>
              <a:rPr lang="en-US" sz="2400"/>
              <a:t> maximize their own utility function</a:t>
            </a:r>
            <a:endParaRPr lang="en-US" sz="2400"/>
          </a:p>
          <a:p>
            <a:pPr>
              <a:lnSpc>
                <a:spcPct val="90000"/>
              </a:lnSpc>
              <a:defRPr/>
            </a:pPr>
            <a:r>
              <a:rPr lang="en-US" sz="2400" b="1">
                <a:solidFill>
                  <a:schemeClr val="accent2"/>
                </a:solidFill>
              </a:rPr>
              <a:t>Representing knowledge</a:t>
            </a:r>
            <a:r>
              <a:rPr lang="en-US" sz="2400"/>
              <a:t> is important for successful agent design </a:t>
            </a:r>
            <a:endParaRPr lang="en-US" sz="2400"/>
          </a:p>
          <a:p>
            <a:pPr>
              <a:lnSpc>
                <a:spcPct val="90000"/>
              </a:lnSpc>
              <a:defRPr/>
            </a:pPr>
            <a:r>
              <a:rPr lang="en-US" sz="2400"/>
              <a:t>The most challenging environments are </a:t>
            </a:r>
            <a:r>
              <a:rPr lang="en-US" sz="2400">
                <a:solidFill>
                  <a:schemeClr val="accent2"/>
                </a:solidFill>
              </a:rPr>
              <a:t>partially observable, stochastic, sequential, dynamic, </a:t>
            </a:r>
            <a:r>
              <a:rPr lang="en-US" sz="2400"/>
              <a:t>and</a:t>
            </a:r>
            <a:r>
              <a:rPr lang="en-US" sz="2400">
                <a:solidFill>
                  <a:schemeClr val="accent2"/>
                </a:solidFill>
              </a:rPr>
              <a:t> continuous, </a:t>
            </a:r>
            <a:r>
              <a:rPr lang="en-US" sz="2400"/>
              <a:t>and contain</a:t>
            </a:r>
            <a:r>
              <a:rPr lang="en-US" sz="2400">
                <a:solidFill>
                  <a:schemeClr val="accent2"/>
                </a:solidFill>
              </a:rPr>
              <a:t> multiple intelligent agents.</a:t>
            </a:r>
            <a:endParaRPr lang="en-US" sz="2400"/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>
                <a:latin typeface="Times New Roman"/>
                <a:cs typeface="Times New Roman"/>
              </a:rPr>
              <a:t>How do you design an intelligent agent?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p>
            <a:pPr marL="174625" indent="-174625">
              <a:lnSpc>
                <a:spcPct val="100000"/>
              </a:lnSpc>
              <a:defRPr/>
            </a:pPr>
            <a:r>
              <a:rPr lang="en-US" sz="2600">
                <a:latin typeface="Times New Roman"/>
                <a:cs typeface="Times New Roman"/>
              </a:rPr>
              <a:t>An</a:t>
            </a:r>
            <a:r>
              <a:rPr lang="en-US" sz="2600">
                <a:solidFill>
                  <a:srgbClr val="0000FF"/>
                </a:solidFill>
                <a:latin typeface="Times New Roman"/>
                <a:cs typeface="Times New Roman"/>
              </a:rPr>
              <a:t> intelligent agent perceives</a:t>
            </a:r>
            <a:r>
              <a:rPr lang="en-US" sz="260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600">
                <a:latin typeface="Times New Roman"/>
                <a:cs typeface="Times New Roman"/>
              </a:rPr>
              <a:t>its environment via </a:t>
            </a:r>
            <a:r>
              <a:rPr lang="en-US" sz="2600">
                <a:solidFill>
                  <a:srgbClr val="FF0000"/>
                </a:solidFill>
                <a:latin typeface="Times New Roman"/>
                <a:cs typeface="Times New Roman"/>
              </a:rPr>
              <a:t>sensors </a:t>
            </a:r>
            <a:r>
              <a:rPr lang="en-US" sz="2600">
                <a:latin typeface="Times New Roman"/>
                <a:cs typeface="Times New Roman"/>
              </a:rPr>
              <a:t>and </a:t>
            </a:r>
            <a:r>
              <a:rPr lang="en-US" sz="2600">
                <a:solidFill>
                  <a:srgbClr val="0070C0"/>
                </a:solidFill>
                <a:latin typeface="Times New Roman"/>
                <a:cs typeface="Times New Roman"/>
              </a:rPr>
              <a:t>acts </a:t>
            </a:r>
            <a:r>
              <a:rPr lang="en-US" sz="2600">
                <a:latin typeface="Times New Roman"/>
                <a:cs typeface="Times New Roman"/>
              </a:rPr>
              <a:t>rationally upon that environment with its </a:t>
            </a:r>
            <a:r>
              <a:rPr lang="en-US" sz="2600">
                <a:solidFill>
                  <a:srgbClr val="FF0000"/>
                </a:solidFill>
                <a:latin typeface="Times New Roman"/>
                <a:cs typeface="Times New Roman"/>
              </a:rPr>
              <a:t>effectors</a:t>
            </a:r>
            <a:r>
              <a:rPr lang="en-US" sz="2600">
                <a:latin typeface="Times New Roman"/>
                <a:cs typeface="Times New Roman"/>
              </a:rPr>
              <a:t>. </a:t>
            </a:r>
            <a:endParaRPr lang="en-US" sz="2600">
              <a:latin typeface="Times New Roman"/>
              <a:cs typeface="Times New Roman"/>
            </a:endParaRPr>
          </a:p>
          <a:p>
            <a:pPr marL="174625" indent="-174625">
              <a:lnSpc>
                <a:spcPct val="100000"/>
              </a:lnSpc>
              <a:defRPr/>
            </a:pPr>
            <a:r>
              <a:rPr lang="en-US" sz="2600">
                <a:latin typeface="Times New Roman"/>
                <a:cs typeface="Times New Roman"/>
              </a:rPr>
              <a:t>A discrete agent receives </a:t>
            </a:r>
            <a:r>
              <a:rPr lang="en-US" sz="2600">
                <a:solidFill>
                  <a:srgbClr val="FF0000"/>
                </a:solidFill>
                <a:latin typeface="Times New Roman"/>
                <a:cs typeface="Times New Roman"/>
              </a:rPr>
              <a:t>percepts </a:t>
            </a:r>
            <a:r>
              <a:rPr lang="en-US" sz="2600">
                <a:solidFill>
                  <a:srgbClr val="0070C0"/>
                </a:solidFill>
                <a:latin typeface="Times New Roman"/>
                <a:cs typeface="Times New Roman"/>
              </a:rPr>
              <a:t>one at a time</a:t>
            </a:r>
            <a:r>
              <a:rPr lang="en-US" sz="2600">
                <a:latin typeface="Times New Roman"/>
                <a:cs typeface="Times New Roman"/>
              </a:rPr>
              <a:t>, and maps this percept sequence to a sequence of discrete </a:t>
            </a:r>
            <a:r>
              <a:rPr lang="en-US" sz="2600">
                <a:solidFill>
                  <a:srgbClr val="FF0000"/>
                </a:solidFill>
                <a:latin typeface="Times New Roman"/>
                <a:cs typeface="Times New Roman"/>
              </a:rPr>
              <a:t>actions</a:t>
            </a:r>
            <a:r>
              <a:rPr lang="en-US" sz="2600">
                <a:latin typeface="Times New Roman"/>
                <a:cs typeface="Times New Roman"/>
              </a:rPr>
              <a:t>. </a:t>
            </a:r>
            <a:endParaRPr lang="en-US" sz="2600">
              <a:latin typeface="Times New Roman"/>
              <a:cs typeface="Times New Roman"/>
            </a:endParaRPr>
          </a:p>
          <a:p>
            <a:pPr marL="174625" indent="-174625">
              <a:lnSpc>
                <a:spcPct val="100000"/>
              </a:lnSpc>
              <a:defRPr/>
            </a:pPr>
            <a:r>
              <a:rPr lang="en-US" sz="2600">
                <a:latin typeface="Times New Roman"/>
                <a:cs typeface="Times New Roman"/>
              </a:rPr>
              <a:t>Properties </a:t>
            </a:r>
            <a:endParaRPr lang="en-US" sz="2600">
              <a:latin typeface="Times New Roman"/>
              <a:cs typeface="Times New Roman"/>
            </a:endParaRPr>
          </a:p>
          <a:p>
            <a:pPr marL="462280" lvl="1" indent="-173355">
              <a:lnSpc>
                <a:spcPct val="100000"/>
              </a:lnSpc>
              <a:defRPr/>
            </a:pPr>
            <a:r>
              <a:rPr lang="en-US" sz="2600">
                <a:solidFill>
                  <a:srgbClr val="0070C0"/>
                </a:solidFill>
                <a:latin typeface="Times New Roman"/>
                <a:cs typeface="Times New Roman"/>
              </a:rPr>
              <a:t>Reactive </a:t>
            </a:r>
            <a:r>
              <a:rPr lang="en-US" sz="2600">
                <a:latin typeface="Times New Roman"/>
                <a:cs typeface="Times New Roman"/>
              </a:rPr>
              <a:t>to the </a:t>
            </a:r>
            <a:r>
              <a:rPr lang="en-US" sz="2600">
                <a:solidFill>
                  <a:srgbClr val="0070C0"/>
                </a:solidFill>
                <a:latin typeface="Times New Roman"/>
                <a:cs typeface="Times New Roman"/>
              </a:rPr>
              <a:t>environment </a:t>
            </a:r>
            <a:endParaRPr lang="en-US" sz="2600">
              <a:latin typeface="Times New Roman"/>
              <a:cs typeface="Times New Roman"/>
            </a:endParaRPr>
          </a:p>
          <a:p>
            <a:pPr marL="462280" lvl="1" indent="-173355">
              <a:lnSpc>
                <a:spcPct val="100000"/>
              </a:lnSpc>
              <a:defRPr/>
            </a:pPr>
            <a:r>
              <a:rPr lang="en-US" sz="2600">
                <a:solidFill>
                  <a:srgbClr val="0070C0"/>
                </a:solidFill>
                <a:latin typeface="Times New Roman"/>
                <a:cs typeface="Times New Roman"/>
              </a:rPr>
              <a:t>Pro-active</a:t>
            </a:r>
            <a:r>
              <a:rPr lang="en-US" sz="2600">
                <a:latin typeface="Times New Roman"/>
                <a:cs typeface="Times New Roman"/>
              </a:rPr>
              <a:t> or </a:t>
            </a:r>
            <a:r>
              <a:rPr lang="en-US" sz="2600">
                <a:solidFill>
                  <a:srgbClr val="0070C0"/>
                </a:solidFill>
                <a:latin typeface="Times New Roman"/>
                <a:cs typeface="Times New Roman"/>
              </a:rPr>
              <a:t>goal-directed </a:t>
            </a:r>
            <a:endParaRPr lang="en-US" sz="2600">
              <a:latin typeface="Times New Roman"/>
              <a:cs typeface="Times New Roman"/>
            </a:endParaRPr>
          </a:p>
          <a:p>
            <a:pPr marL="462280" lvl="1" indent="-173355">
              <a:lnSpc>
                <a:spcPct val="100000"/>
              </a:lnSpc>
              <a:defRPr/>
            </a:pPr>
            <a:r>
              <a:rPr lang="en-US" sz="2600">
                <a:solidFill>
                  <a:srgbClr val="0070C0"/>
                </a:solidFill>
                <a:latin typeface="Times New Roman"/>
                <a:cs typeface="Times New Roman"/>
              </a:rPr>
              <a:t>Interacts with other agents</a:t>
            </a:r>
            <a:r>
              <a:rPr lang="en-US" sz="2600">
                <a:latin typeface="Times New Roman"/>
                <a:cs typeface="Times New Roman"/>
              </a:rPr>
              <a:t> through</a:t>
            </a:r>
            <a:br>
              <a:rPr lang="en-US" sz="2600">
                <a:latin typeface="Times New Roman"/>
                <a:cs typeface="Times New Roman"/>
              </a:rPr>
            </a:br>
            <a:r>
              <a:rPr lang="en-US" sz="260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lang="en-US" sz="2600">
                <a:latin typeface="Times New Roman"/>
                <a:cs typeface="Times New Roman"/>
              </a:rPr>
              <a:t>or</a:t>
            </a:r>
            <a:br>
              <a:rPr lang="en-US" sz="2600">
                <a:latin typeface="Times New Roman"/>
                <a:cs typeface="Times New Roman"/>
              </a:rPr>
            </a:br>
            <a:r>
              <a:rPr lang="en-US" sz="2600">
                <a:latin typeface="Times New Roman"/>
                <a:cs typeface="Times New Roman"/>
              </a:rPr>
              <a:t>via the </a:t>
            </a:r>
            <a:r>
              <a:rPr lang="en-US" sz="2600">
                <a:solidFill>
                  <a:srgbClr val="FF0000"/>
                </a:solidFill>
                <a:latin typeface="Times New Roman"/>
                <a:cs typeface="Times New Roman"/>
              </a:rPr>
              <a:t>environment</a:t>
            </a:r>
            <a:endParaRPr lang="en-US" sz="2600">
              <a:latin typeface="Times New Roman"/>
              <a:cs typeface="Times New Roman"/>
            </a:endParaRPr>
          </a:p>
          <a:p>
            <a:pPr marL="462280" lvl="1" indent="-173355">
              <a:lnSpc>
                <a:spcPct val="100000"/>
              </a:lnSpc>
              <a:defRPr/>
            </a:pPr>
            <a:r>
              <a:rPr lang="en-US" sz="2600">
                <a:solidFill>
                  <a:srgbClr val="0070C0"/>
                </a:solidFill>
                <a:latin typeface="Times New Roman"/>
                <a:cs typeface="Times New Roman"/>
              </a:rPr>
              <a:t>Autonomous </a:t>
            </a:r>
            <a:endParaRPr lang="en-US" sz="260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en-GB" sz="2600"/>
          </a:p>
        </p:txBody>
      </p:sp>
      <p:pic>
        <p:nvPicPr>
          <p:cNvPr id="10244" name="Picture 4" descr="img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00" y="3533140"/>
            <a:ext cx="5480685" cy="2588894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buClrTx/>
              <a:buSzTx/>
              <a:buFontTx/>
              <a:defRPr/>
            </a:pPr>
            <a:r>
              <a:rPr lang="en-US" sz="3200">
                <a:latin typeface="Times New Roman"/>
              </a:rPr>
              <a:t>Component of Agents</a:t>
            </a:r>
            <a:endParaRPr lang="en-US" sz="320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Any agent consists of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lang="en-GB" sz="2600">
                <a:latin typeface="Times New Roman"/>
                <a:cs typeface="Times New Roman"/>
              </a:rPr>
              <a:t> parts:</a:t>
            </a:r>
            <a:endParaRPr lang="en-GB" sz="2600">
              <a:latin typeface="Times New Roman"/>
              <a:cs typeface="Times New Roman"/>
            </a:endParaRPr>
          </a:p>
          <a:p>
            <a:pPr lvl="1" algn="just">
              <a:lnSpc>
                <a:spcPct val="100000"/>
              </a:lnSpc>
              <a:defRPr/>
            </a:pPr>
            <a:r>
              <a:rPr lang="en-GB" sz="2600" i="1">
                <a:latin typeface="Times New Roman"/>
                <a:cs typeface="Times New Roman"/>
              </a:rPr>
              <a:t>Agent architecture</a:t>
            </a:r>
            <a:r>
              <a:rPr lang="en-GB" sz="2600">
                <a:latin typeface="Times New Roman"/>
                <a:cs typeface="Times New Roman"/>
              </a:rPr>
              <a:t> </a:t>
            </a:r>
            <a:endParaRPr lang="en-GB" sz="2600">
              <a:latin typeface="Times New Roman"/>
              <a:cs typeface="Times New Roman"/>
            </a:endParaRPr>
          </a:p>
          <a:p>
            <a:pPr lvl="1" algn="just">
              <a:lnSpc>
                <a:spcPct val="100000"/>
              </a:lnSpc>
              <a:defRPr/>
            </a:pPr>
            <a:r>
              <a:rPr lang="en-GB" sz="2600" i="1">
                <a:latin typeface="Times New Roman"/>
                <a:cs typeface="Times New Roman"/>
              </a:rPr>
              <a:t>Agent program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The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architecture</a:t>
            </a:r>
            <a:r>
              <a:rPr lang="en-GB" sz="2600">
                <a:latin typeface="Times New Roman"/>
                <a:cs typeface="Times New Roman"/>
              </a:rPr>
              <a:t> is the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hardware</a:t>
            </a:r>
            <a:r>
              <a:rPr lang="en-GB" sz="2600">
                <a:latin typeface="Times New Roman"/>
                <a:cs typeface="Times New Roman"/>
              </a:rPr>
              <a:t> and the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program</a:t>
            </a:r>
            <a:r>
              <a:rPr lang="en-GB" sz="2600">
                <a:latin typeface="Times New Roman"/>
                <a:cs typeface="Times New Roman"/>
              </a:rPr>
              <a:t> is the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lang="en-GB" sz="2600">
                <a:latin typeface="Times New Roman"/>
                <a:cs typeface="Times New Roman"/>
              </a:rPr>
              <a:t>. 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The role of the </a:t>
            </a:r>
            <a:r>
              <a:rPr lang="en-GB" sz="2600" b="1">
                <a:latin typeface="Times New Roman"/>
                <a:cs typeface="Times New Roman"/>
              </a:rPr>
              <a:t>agent program</a:t>
            </a:r>
            <a:r>
              <a:rPr lang="en-GB" sz="2600">
                <a:latin typeface="Times New Roman"/>
                <a:cs typeface="Times New Roman"/>
              </a:rPr>
              <a:t> is to implement the </a:t>
            </a:r>
            <a:r>
              <a:rPr lang="en-GB" sz="2600" i="1">
                <a:solidFill>
                  <a:srgbClr val="FF0000"/>
                </a:solidFill>
                <a:latin typeface="Times New Roman"/>
                <a:cs typeface="Times New Roman"/>
              </a:rPr>
              <a:t>agent function</a:t>
            </a:r>
            <a:r>
              <a:rPr lang="en-GB" sz="2600">
                <a:latin typeface="Times New Roman"/>
                <a:cs typeface="Times New Roman"/>
              </a:rPr>
              <a:t>.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buFontTx/>
              <a:buNone/>
              <a:defRPr/>
            </a:pPr>
            <a:r>
              <a:rPr lang="en-GB" sz="2600">
                <a:latin typeface="Times New Roman"/>
                <a:cs typeface="Times New Roman"/>
              </a:rPr>
              <a:t>			</a:t>
            </a:r>
            <a:endParaRPr lang="en-GB" sz="260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en-GB" sz="2600">
                <a:latin typeface="Times New Roman"/>
                <a:cs typeface="Times New Roman"/>
              </a:rPr>
              <a:t>The </a:t>
            </a:r>
            <a:r>
              <a:rPr lang="en-GB" sz="2600" b="1">
                <a:latin typeface="Times New Roman"/>
                <a:cs typeface="Times New Roman"/>
              </a:rPr>
              <a:t>agent function</a:t>
            </a:r>
            <a:r>
              <a:rPr lang="en-GB" sz="2600">
                <a:latin typeface="Times New Roman"/>
                <a:cs typeface="Times New Roman"/>
              </a:rPr>
              <a:t> is a mapping from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percept</a:t>
            </a:r>
            <a:r>
              <a:rPr lang="en-GB" sz="2600">
                <a:latin typeface="Times New Roman"/>
                <a:cs typeface="Times New Roman"/>
              </a:rPr>
              <a:t> histories to </a:t>
            </a:r>
            <a:r>
              <a:rPr lang="en-GB" sz="2600">
                <a:solidFill>
                  <a:srgbClr val="FF0000"/>
                </a:solidFill>
                <a:latin typeface="Times New Roman"/>
                <a:cs typeface="Times New Roman"/>
              </a:rPr>
              <a:t>actions</a:t>
            </a:r>
            <a:r>
              <a:rPr lang="en-GB" sz="2600">
                <a:latin typeface="Times New Roman"/>
                <a:cs typeface="Times New Roman"/>
              </a:rPr>
              <a:t>. </a:t>
            </a:r>
            <a:endParaRPr lang="en-GB" sz="2600">
              <a:latin typeface="Times New Roman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  <a:defRPr/>
            </a:pPr>
            <a:r>
              <a:rPr lang="en-US" b="1">
                <a:ln>
                  <a:noFill/>
                </a:ln>
                <a:solidFill>
                  <a:schemeClr val="tx2"/>
                </a:solidFill>
                <a:latin typeface="Times New Roman"/>
              </a:rPr>
              <a:t>Ideal Example of Agent</a:t>
            </a:r>
            <a:r>
              <a:rPr lang="en-GB" b="1" i="0" u="none" strike="noStrike" cap="none" spc="0">
                <a:ln>
                  <a:noFill/>
                </a:ln>
                <a:solidFill>
                  <a:schemeClr val="tx2"/>
                </a:solidFill>
                <a:latin typeface="Times New Roman"/>
                <a:ea typeface="+mn-ea"/>
                <a:cs typeface="+mn-cs"/>
              </a:rPr>
              <a:t> :- </a:t>
            </a:r>
            <a:r>
              <a:rPr lang="en-US" b="1">
                <a:solidFill>
                  <a:schemeClr val="tx2"/>
                </a:solidFill>
                <a:latin typeface="Times New Roman"/>
              </a:rPr>
              <a:t>Vacuum-cleaner world</a:t>
            </a:r>
            <a:endParaRPr lang="en-US" b="1">
              <a:solidFill>
                <a:schemeClr val="tx2"/>
              </a:solidFill>
              <a:latin typeface="Times New Roman"/>
            </a:endParaRPr>
          </a:p>
          <a:p>
            <a:pPr marL="0" indent="0" algn="just">
              <a:lnSpc>
                <a:spcPct val="10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en-US" sz="2400" b="1">
              <a:solidFill>
                <a:srgbClr val="200C96"/>
              </a:solidFill>
              <a:latin typeface="Times New Roman"/>
            </a:endParaRPr>
          </a:p>
          <a:p>
            <a:pPr marL="457200" lvl="1" indent="0" algn="just">
              <a:lnSpc>
                <a:spcPct val="100000"/>
              </a:lnSpc>
              <a:buClr>
                <a:schemeClr val="accent1"/>
              </a:buClr>
              <a:buSzPct val="85000"/>
              <a:buFont typeface="Wingdings 2"/>
              <a:buNone/>
              <a:defRPr/>
            </a:pPr>
            <a:r>
              <a:rPr lang="en-US" sz="2400" b="1">
                <a:solidFill>
                  <a:srgbClr val="200C96"/>
                </a:solidFill>
                <a:latin typeface="Times New Roman"/>
              </a:rPr>
              <a:t>Percepts:</a:t>
            </a:r>
            <a:r>
              <a:rPr lang="en-US" sz="2400">
                <a:latin typeface="Times New Roman"/>
              </a:rPr>
              <a:t> location and contents</a:t>
            </a:r>
            <a:endParaRPr lang="en-US" sz="2400">
              <a:latin typeface="Times New Roman"/>
            </a:endParaRPr>
          </a:p>
          <a:p>
            <a:pPr marL="914400" lvl="2" indent="0" algn="just">
              <a:lnSpc>
                <a:spcPct val="100000"/>
              </a:lnSpc>
              <a:buClr>
                <a:schemeClr val="accent2"/>
              </a:buClr>
              <a:buSzPct val="85000"/>
              <a:buFont typeface="Wingdings 2"/>
              <a:buNone/>
              <a:defRPr/>
            </a:pPr>
            <a:r>
              <a:rPr lang="en-US" sz="2800">
                <a:latin typeface="Times New Roman"/>
              </a:rPr>
              <a:t> e.g., [A, Dirty]</a:t>
            </a:r>
            <a:endParaRPr lang="en-US" sz="2800">
              <a:latin typeface="Times New Roman"/>
            </a:endParaRPr>
          </a:p>
          <a:p>
            <a:pPr marL="457200" lvl="1" indent="0" algn="just">
              <a:lnSpc>
                <a:spcPct val="100000"/>
              </a:lnSpc>
              <a:buNone/>
              <a:defRPr/>
            </a:pPr>
            <a:r>
              <a:rPr lang="en-US" sz="2400" b="1">
                <a:solidFill>
                  <a:srgbClr val="200C96"/>
                </a:solidFill>
                <a:latin typeface="Times New Roman"/>
              </a:rPr>
              <a:t>Actions:</a:t>
            </a:r>
            <a:r>
              <a:rPr lang="en-US" sz="2400">
                <a:latin typeface="Times New Roman"/>
              </a:rPr>
              <a:t> </a:t>
            </a:r>
            <a:r>
              <a:rPr lang="en-US" sz="2400" i="1">
                <a:latin typeface="Times New Roman"/>
              </a:rPr>
              <a:t>Left</a:t>
            </a:r>
            <a:r>
              <a:rPr lang="en-US" sz="2400">
                <a:latin typeface="Times New Roman"/>
              </a:rPr>
              <a:t>, </a:t>
            </a:r>
            <a:r>
              <a:rPr lang="en-US" sz="2400" i="1">
                <a:latin typeface="Times New Roman"/>
              </a:rPr>
              <a:t>Right</a:t>
            </a:r>
            <a:r>
              <a:rPr lang="en-US" sz="2400">
                <a:latin typeface="Times New Roman"/>
              </a:rPr>
              <a:t>, </a:t>
            </a:r>
            <a:r>
              <a:rPr lang="en-US" sz="2400" i="1">
                <a:latin typeface="Times New Roman"/>
              </a:rPr>
              <a:t>Suck dirt's</a:t>
            </a:r>
            <a:endParaRPr lang="en-US" sz="2400">
              <a:latin typeface="Times New Roman"/>
            </a:endParaRPr>
          </a:p>
          <a:p>
            <a:pPr marL="0" indent="0" algn="just">
              <a:buNone/>
              <a:defRPr/>
            </a:pPr>
            <a:endParaRPr lang="en-US" sz="2400" b="1" i="0" u="none" strike="noStrike" cap="none" spc="0">
              <a:ln>
                <a:noFill/>
              </a:ln>
              <a:solidFill>
                <a:schemeClr val="tx2"/>
              </a:solidFill>
              <a:latin typeface="Times New Roman"/>
              <a:ea typeface="+mn-ea"/>
              <a:cs typeface="+mn-cs"/>
            </a:endParaRPr>
          </a:p>
        </p:txBody>
      </p:sp>
      <p:pic>
        <p:nvPicPr>
          <p:cNvPr id="12292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39465" y="3317875"/>
            <a:ext cx="1704975" cy="52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Picture 4" descr="vacuum2-environment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00570" y="4782820"/>
            <a:ext cx="3810000" cy="1694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>
                <a:latin typeface="Times New Roman"/>
              </a:rPr>
              <a:t>How should Agents act?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1036320"/>
            <a:ext cx="11176000" cy="5440680"/>
          </a:xfrm>
        </p:spPr>
        <p:txBody>
          <a:bodyPr/>
          <a:p>
            <a:pPr marR="0" lvl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70000"/>
              <a:defRPr/>
            </a:pPr>
            <a:r>
              <a:rPr lang="en-US" sz="2500" b="1">
                <a:ln>
                  <a:noFill/>
                </a:ln>
                <a:latin typeface="Times New Roman"/>
              </a:rPr>
              <a:t>Agents </a:t>
            </a:r>
            <a:r>
              <a:rPr lang="en-US" sz="2500">
                <a:ln>
                  <a:noFill/>
                </a:ln>
                <a:latin typeface="Times New Roman"/>
              </a:rPr>
              <a:t>may be </a:t>
            </a:r>
            <a:r>
              <a:rPr lang="en-US" sz="2500" b="1">
                <a:ln>
                  <a:noFill/>
                </a:ln>
                <a:latin typeface="Times New Roman"/>
              </a:rPr>
              <a:t>rational </a:t>
            </a:r>
            <a:r>
              <a:rPr lang="en-US" sz="2500">
                <a:ln>
                  <a:noFill/>
                </a:ln>
                <a:latin typeface="Times New Roman"/>
              </a:rPr>
              <a:t>or </a:t>
            </a:r>
            <a:r>
              <a:rPr lang="en-US" sz="2500" b="1">
                <a:ln>
                  <a:noFill/>
                </a:ln>
                <a:latin typeface="Times New Roman"/>
              </a:rPr>
              <a:t>human </a:t>
            </a:r>
            <a:r>
              <a:rPr lang="en-US" sz="2500">
                <a:ln>
                  <a:noFill/>
                </a:ln>
                <a:latin typeface="Times New Roman"/>
              </a:rPr>
              <a:t>like</a:t>
            </a:r>
            <a:endParaRPr lang="en-US" sz="2500">
              <a:ln>
                <a:noFill/>
              </a:ln>
              <a:latin typeface="Times New Roman"/>
            </a:endParaRPr>
          </a:p>
          <a:p>
            <a:pPr marR="0" lvl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70000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We have seen </a:t>
            </a:r>
            <a:r>
              <a:rPr lang="en-US" sz="2500" b="1">
                <a:ln>
                  <a:noFill/>
                </a:ln>
                <a:latin typeface="Times New Roman"/>
              </a:rPr>
              <a:t>how human act</a:t>
            </a:r>
            <a:r>
              <a:rPr lang="en-US" sz="2500">
                <a:ln>
                  <a:noFill/>
                </a:ln>
                <a:latin typeface="Times New Roman"/>
              </a:rPr>
              <a:t> or </a:t>
            </a:r>
            <a:r>
              <a:rPr lang="en-US" sz="2500" b="1">
                <a:ln>
                  <a:noFill/>
                </a:ln>
                <a:latin typeface="Times New Roman"/>
              </a:rPr>
              <a:t>think</a:t>
            </a:r>
            <a:r>
              <a:rPr lang="en-US" sz="2500">
                <a:ln>
                  <a:noFill/>
                </a:ln>
                <a:latin typeface="Times New Roman"/>
              </a:rPr>
              <a:t> is </a:t>
            </a:r>
            <a:r>
              <a:rPr lang="en-US" sz="2500" b="1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difficult </a:t>
            </a:r>
            <a:r>
              <a:rPr lang="en-US" sz="2500">
                <a:ln>
                  <a:noFill/>
                </a:ln>
                <a:latin typeface="Times New Roman"/>
              </a:rPr>
              <a:t>to understand since due to the </a:t>
            </a:r>
            <a:r>
              <a:rPr lang="en-US" sz="25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complex structure of human intelligence</a:t>
            </a:r>
            <a:r>
              <a:rPr lang="en-US" sz="2500">
                <a:ln>
                  <a:noFill/>
                </a:ln>
                <a:latin typeface="Times New Roman"/>
              </a:rPr>
              <a:t>. </a:t>
            </a:r>
            <a:endParaRPr lang="en-US" sz="2500">
              <a:ln>
                <a:noFill/>
              </a:ln>
              <a:latin typeface="Times New Roman"/>
            </a:endParaRPr>
          </a:p>
          <a:p>
            <a:pPr marR="0" lvl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70000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Our </a:t>
            </a:r>
            <a:r>
              <a:rPr lang="en-US" sz="2500" b="1">
                <a:ln>
                  <a:noFill/>
                </a:ln>
                <a:latin typeface="Times New Roman"/>
              </a:rPr>
              <a:t>agent should be designed</a:t>
            </a:r>
            <a:r>
              <a:rPr lang="en-US" sz="2500">
                <a:ln>
                  <a:noFill/>
                </a:ln>
                <a:latin typeface="Times New Roman"/>
              </a:rPr>
              <a:t> from </a:t>
            </a: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rationality </a:t>
            </a:r>
            <a:r>
              <a:rPr lang="en-US" sz="2500">
                <a:ln>
                  <a:noFill/>
                </a:ln>
                <a:latin typeface="Times New Roman"/>
              </a:rPr>
              <a:t>view that </a:t>
            </a:r>
            <a:r>
              <a:rPr lang="en-US" sz="25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act rationally</a:t>
            </a:r>
            <a:endParaRPr lang="en-US" sz="2500" b="1">
              <a:ln>
                <a:noFill/>
              </a:ln>
              <a:solidFill>
                <a:srgbClr val="FF0000"/>
              </a:solidFill>
              <a:latin typeface="Times New Roman"/>
            </a:endParaRPr>
          </a:p>
          <a:p>
            <a:pPr marR="0" lvl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70000"/>
              <a:defRPr/>
            </a:pPr>
            <a:r>
              <a:rPr lang="en-US" sz="25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A rational agent</a:t>
            </a:r>
            <a:r>
              <a:rPr lang="en-US" sz="2500">
                <a:ln>
                  <a:noFill/>
                </a:ln>
                <a:latin typeface="Times New Roman"/>
              </a:rPr>
              <a:t> is an </a:t>
            </a:r>
            <a:r>
              <a:rPr lang="en-US" sz="2500" b="1">
                <a:ln>
                  <a:noFill/>
                </a:ln>
                <a:latin typeface="Times New Roman"/>
              </a:rPr>
              <a:t>agent </a:t>
            </a:r>
            <a:r>
              <a:rPr lang="en-US" sz="2500">
                <a:ln>
                  <a:noFill/>
                </a:ln>
                <a:latin typeface="Times New Roman"/>
              </a:rPr>
              <a:t>that does </a:t>
            </a:r>
            <a:r>
              <a:rPr lang="en-US" sz="2500" u="sng">
                <a:ln>
                  <a:noFill/>
                </a:ln>
                <a:solidFill>
                  <a:srgbClr val="200C96"/>
                </a:solidFill>
                <a:latin typeface="Times New Roman"/>
              </a:rPr>
              <a:t>the right thing</a:t>
            </a:r>
            <a:r>
              <a:rPr lang="en-US" sz="2500">
                <a:ln>
                  <a:noFill/>
                </a:ln>
                <a:latin typeface="Times New Roman"/>
              </a:rPr>
              <a:t> for the </a:t>
            </a:r>
            <a:r>
              <a:rPr lang="en-US" sz="2500" b="1">
                <a:ln>
                  <a:noFill/>
                </a:ln>
                <a:latin typeface="Times New Roman"/>
              </a:rPr>
              <a:t>perceived data</a:t>
            </a:r>
            <a:r>
              <a:rPr lang="en-US" sz="2500">
                <a:ln>
                  <a:noFill/>
                </a:ln>
                <a:latin typeface="Times New Roman"/>
              </a:rPr>
              <a:t> from the </a:t>
            </a:r>
            <a:r>
              <a:rPr lang="en-US" sz="2500" b="1">
                <a:ln>
                  <a:noFill/>
                </a:ln>
                <a:latin typeface="Times New Roman"/>
              </a:rPr>
              <a:t>environment </a:t>
            </a:r>
            <a:endParaRPr lang="en-US" sz="2500" b="1">
              <a:ln>
                <a:noFill/>
              </a:ln>
              <a:latin typeface="Times New Roman"/>
            </a:endParaRPr>
          </a:p>
          <a:p>
            <a:pPr marR="0" lvl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70000"/>
              <a:defRPr/>
            </a:pPr>
            <a:r>
              <a:rPr lang="en-US" sz="2500" b="1">
                <a:ln>
                  <a:noFill/>
                </a:ln>
                <a:solidFill>
                  <a:srgbClr val="200C96"/>
                </a:solidFill>
                <a:latin typeface="Times New Roman"/>
              </a:rPr>
              <a:t>What is right</a:t>
            </a:r>
            <a:r>
              <a:rPr lang="en-US" sz="2500">
                <a:ln>
                  <a:noFill/>
                </a:ln>
                <a:latin typeface="Times New Roman"/>
              </a:rPr>
              <a:t> is an </a:t>
            </a: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ambiguous concept </a:t>
            </a:r>
            <a:r>
              <a:rPr lang="en-US" sz="2500">
                <a:ln>
                  <a:noFill/>
                </a:ln>
                <a:latin typeface="Times New Roman"/>
              </a:rPr>
              <a:t>but we can consider the </a:t>
            </a:r>
            <a:r>
              <a:rPr lang="en-US" sz="2500" b="1">
                <a:ln>
                  <a:noFill/>
                </a:ln>
                <a:latin typeface="Times New Roman"/>
              </a:rPr>
              <a:t>right thing</a:t>
            </a:r>
            <a:r>
              <a:rPr lang="en-US" sz="2500">
                <a:ln>
                  <a:noFill/>
                </a:ln>
                <a:latin typeface="Times New Roman"/>
              </a:rPr>
              <a:t> as the one that makes the agent </a:t>
            </a:r>
            <a:r>
              <a:rPr lang="en-US" sz="2500" b="1">
                <a:ln>
                  <a:noFill/>
                </a:ln>
                <a:solidFill>
                  <a:srgbClr val="200C96"/>
                </a:solidFill>
                <a:latin typeface="Times New Roman"/>
              </a:rPr>
              <a:t>more successful.</a:t>
            </a:r>
            <a:endParaRPr lang="en-US" sz="2500" b="1">
              <a:ln>
                <a:noFill/>
              </a:ln>
              <a:solidFill>
                <a:srgbClr val="200C96"/>
              </a:solidFill>
              <a:latin typeface="Times New Roman"/>
            </a:endParaRPr>
          </a:p>
          <a:p>
            <a:pPr marR="0" lvl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70000"/>
              <a:defRPr/>
            </a:pPr>
            <a:r>
              <a:rPr lang="en-US" sz="25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Success </a:t>
            </a:r>
            <a:r>
              <a:rPr lang="en-US" sz="2500">
                <a:ln>
                  <a:noFill/>
                </a:ln>
                <a:latin typeface="Times New Roman"/>
              </a:rPr>
              <a:t>is also measured by using </a:t>
            </a:r>
            <a:r>
              <a:rPr lang="en-US" sz="2500" b="1">
                <a:ln>
                  <a:noFill/>
                </a:ln>
                <a:latin typeface="Times New Roman"/>
              </a:rPr>
              <a:t>performance measure</a:t>
            </a:r>
            <a:r>
              <a:rPr lang="en-GB" sz="2500" b="1">
                <a:ln>
                  <a:noFill/>
                </a:ln>
                <a:latin typeface="Times New Roman"/>
              </a:rPr>
              <a:t>.</a:t>
            </a:r>
            <a:endParaRPr lang="en-GB" sz="2500" b="1">
              <a:ln>
                <a:noFill/>
              </a:ln>
              <a:latin typeface="Times New Roman"/>
            </a:endParaRPr>
          </a:p>
          <a:p>
            <a:pPr marR="0" lvl="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70000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Question: </a:t>
            </a:r>
            <a:r>
              <a:rPr lang="en-US" sz="2500" b="1">
                <a:ln>
                  <a:noFill/>
                </a:ln>
                <a:solidFill>
                  <a:srgbClr val="FF0066"/>
                </a:solidFill>
                <a:latin typeface="Times New Roman"/>
              </a:rPr>
              <a:t>how</a:t>
            </a:r>
            <a:r>
              <a:rPr lang="en-US" sz="2500">
                <a:ln>
                  <a:noFill/>
                </a:ln>
                <a:latin typeface="Times New Roman"/>
              </a:rPr>
              <a:t> and </a:t>
            </a:r>
            <a:r>
              <a:rPr lang="en-US" sz="2500" b="1">
                <a:ln>
                  <a:noFill/>
                </a:ln>
                <a:solidFill>
                  <a:srgbClr val="FF0066"/>
                </a:solidFill>
                <a:latin typeface="Times New Roman"/>
              </a:rPr>
              <a:t>when</a:t>
            </a:r>
            <a:r>
              <a:rPr lang="en-US" sz="2500">
                <a:ln>
                  <a:noFill/>
                </a:ln>
                <a:latin typeface="Times New Roman"/>
              </a:rPr>
              <a:t> do you measure success in performance?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742950" marR="0" lvl="1" indent="-285750" algn="just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/>
              <a:buChar char="l"/>
              <a:defRPr/>
            </a:pPr>
            <a:endParaRPr lang="en-GB" sz="2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sz="3400">
                <a:ln>
                  <a:noFill/>
                </a:ln>
                <a:solidFill>
                  <a:srgbClr val="200C96"/>
                </a:solidFill>
                <a:latin typeface="Times New Roman"/>
                <a:ea typeface="+mn-ea"/>
                <a:cs typeface="+mn-cs"/>
              </a:rPr>
              <a:t>Performance measure (how?)</a:t>
            </a:r>
            <a:endParaRPr lang="en-US" sz="3400" spc="-1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1014095"/>
            <a:ext cx="11176000" cy="5486400"/>
          </a:xfrm>
        </p:spPr>
        <p:txBody>
          <a:bodyPr/>
          <a:p>
            <a:pPr marL="0" marR="0" lvl="0" indent="0" algn="just" defTabSz="914400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None/>
              <a:defRPr/>
            </a:pPr>
            <a:r>
              <a:rPr lang="en-US" sz="29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Subjective measure </a:t>
            </a:r>
            <a:r>
              <a:rPr lang="en-US" sz="2900" b="1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using the agent</a:t>
            </a:r>
            <a:endParaRPr lang="en-US" sz="29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516890" marR="0" lvl="1" indent="-342900" algn="just" defTabSz="91440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70C0"/>
              </a:buClr>
              <a:buSzPct val="85000"/>
              <a:defRPr/>
            </a:pP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How happy</a:t>
            </a:r>
            <a:r>
              <a:rPr lang="en-US" sz="2500">
                <a:ln>
                  <a:noFill/>
                </a:ln>
                <a:latin typeface="Times New Roman"/>
              </a:rPr>
              <a:t> is the </a:t>
            </a:r>
            <a:r>
              <a:rPr lang="en-US" sz="2500" b="1">
                <a:ln>
                  <a:noFill/>
                </a:ln>
                <a:latin typeface="Times New Roman"/>
              </a:rPr>
              <a:t>agent </a:t>
            </a:r>
            <a:r>
              <a:rPr lang="en-US" sz="2500">
                <a:ln>
                  <a:noFill/>
                </a:ln>
                <a:latin typeface="Times New Roman"/>
              </a:rPr>
              <a:t>at the </a:t>
            </a:r>
            <a:r>
              <a:rPr lang="en-US" sz="2500" b="1">
                <a:ln>
                  <a:noFill/>
                </a:ln>
                <a:latin typeface="Times New Roman"/>
              </a:rPr>
              <a:t>end of the action</a:t>
            </a:r>
            <a:endParaRPr lang="en-US" sz="2500" b="1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516890" marR="0" lvl="1" indent="-342900" algn="just" defTabSz="91440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70C0"/>
              </a:buClr>
              <a:buSzPct val="85000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Agent should answer </a:t>
            </a: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based on his opinion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516890" marR="0" lvl="1" indent="-342900" algn="just" defTabSz="91440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70C0"/>
              </a:buClr>
              <a:buSzPct val="85000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Some agents are </a:t>
            </a:r>
            <a:r>
              <a:rPr lang="en-US" sz="2500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unable to answer</a:t>
            </a:r>
            <a:r>
              <a:rPr lang="en-US" sz="2500">
                <a:ln>
                  <a:noFill/>
                </a:ln>
                <a:latin typeface="Times New Roman"/>
              </a:rPr>
              <a:t>, some are </a:t>
            </a:r>
            <a:r>
              <a:rPr lang="en-US" sz="2500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delude them selves</a:t>
            </a:r>
            <a:r>
              <a:rPr lang="en-US" sz="2500">
                <a:ln>
                  <a:noFill/>
                </a:ln>
                <a:latin typeface="Times New Roman"/>
              </a:rPr>
              <a:t>, </a:t>
            </a:r>
            <a:r>
              <a:rPr lang="en-US" sz="2500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some over estimate</a:t>
            </a:r>
            <a:r>
              <a:rPr lang="en-US" sz="2500">
                <a:ln>
                  <a:noFill/>
                </a:ln>
                <a:latin typeface="Times New Roman"/>
              </a:rPr>
              <a:t> and </a:t>
            </a:r>
            <a:r>
              <a:rPr lang="en-US" sz="2500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some under estimate</a:t>
            </a:r>
            <a:r>
              <a:rPr lang="en-US" sz="2500">
                <a:ln>
                  <a:noFill/>
                </a:ln>
                <a:latin typeface="Times New Roman"/>
              </a:rPr>
              <a:t> their success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516890" marR="0" lvl="1" indent="-342900" algn="just" defTabSz="91440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70C0"/>
              </a:buClr>
              <a:buSzPct val="85000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Therefore, </a:t>
            </a:r>
            <a:r>
              <a:rPr lang="en-US" sz="2500" b="1">
                <a:ln>
                  <a:noFill/>
                </a:ln>
                <a:latin typeface="Times New Roman"/>
              </a:rPr>
              <a:t>subjective measure</a:t>
            </a:r>
            <a:r>
              <a:rPr lang="en-US" sz="2500">
                <a:ln>
                  <a:noFill/>
                </a:ln>
                <a:latin typeface="Times New Roman"/>
              </a:rPr>
              <a:t> is </a:t>
            </a:r>
            <a:r>
              <a:rPr lang="en-US" sz="25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not a better way</a:t>
            </a:r>
            <a:r>
              <a:rPr lang="en-US" sz="2500">
                <a:ln>
                  <a:noFill/>
                </a:ln>
                <a:latin typeface="Times New Roman"/>
              </a:rPr>
              <a:t>.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516890" marR="0" lvl="1" indent="-342900" algn="just" defTabSz="914400">
              <a:lnSpc>
                <a:spcPct val="150000"/>
              </a:lnSpc>
              <a:spcBef>
                <a:spcPts val="370"/>
              </a:spcBef>
              <a:spcAft>
                <a:spcPts val="0"/>
              </a:spcAft>
              <a:buClr>
                <a:srgbClr val="0070C0"/>
              </a:buClr>
              <a:buSzPct val="85000"/>
              <a:defRPr/>
            </a:pPr>
            <a:r>
              <a:rPr lang="en-US" sz="2500" b="1">
                <a:ln>
                  <a:noFill/>
                </a:ln>
                <a:latin typeface="Times New Roman"/>
              </a:rPr>
              <a:t>Objective Measure</a:t>
            </a:r>
            <a:r>
              <a:rPr lang="en-US" sz="2500">
                <a:ln>
                  <a:noFill/>
                </a:ln>
                <a:latin typeface="Times New Roman"/>
              </a:rPr>
              <a:t> imposed by </a:t>
            </a: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some authority</a:t>
            </a:r>
            <a:r>
              <a:rPr lang="en-US" sz="2500">
                <a:ln>
                  <a:noFill/>
                </a:ln>
                <a:latin typeface="Times New Roman"/>
              </a:rPr>
              <a:t> is an alternative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50000"/>
              </a:lnSpc>
              <a:spcBef>
                <a:spcPts val="325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None/>
              <a:defRPr/>
            </a:pPr>
            <a:endParaRPr lang="en-GB" sz="2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 sz="3400">
                <a:ln>
                  <a:noFill/>
                </a:ln>
                <a:solidFill>
                  <a:srgbClr val="200C96"/>
                </a:solidFill>
                <a:latin typeface="Times New Roman"/>
                <a:ea typeface="+mn-ea"/>
                <a:cs typeface="+mn-cs"/>
              </a:rPr>
              <a:t>Performance measure (how?)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08000" y="984885"/>
            <a:ext cx="11306810" cy="5645785"/>
          </a:xfrm>
        </p:spPr>
        <p:txBody>
          <a:bodyPr/>
          <a:p>
            <a:pPr marL="365760" marR="0" lvl="0" indent="-255905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r>
              <a:rPr lang="en-US" sz="25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Objective Measure</a:t>
            </a:r>
            <a:endParaRPr lang="en-US" sz="2500" b="1" i="0" u="none" strike="noStrike" cap="none" spc="0">
              <a:ln>
                <a:noFill/>
              </a:ln>
              <a:solidFill>
                <a:srgbClr val="FF0000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Needs standard</a:t>
            </a:r>
            <a:r>
              <a:rPr lang="en-US" sz="2500">
                <a:ln>
                  <a:noFill/>
                </a:ln>
                <a:latin typeface="Times New Roman"/>
              </a:rPr>
              <a:t> to </a:t>
            </a:r>
            <a:r>
              <a:rPr lang="en-US" sz="2500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measure success</a:t>
            </a:r>
            <a:endParaRPr lang="en-US" sz="2500" b="1" i="0" u="none" strike="noStrike" cap="none" spc="0">
              <a:ln>
                <a:noFill/>
              </a:ln>
              <a:solidFill>
                <a:srgbClr val="0070C0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Provides </a:t>
            </a:r>
            <a:r>
              <a:rPr lang="en-US" sz="2500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quantitative value of success </a:t>
            </a:r>
            <a:r>
              <a:rPr lang="en-US" sz="2500">
                <a:ln>
                  <a:noFill/>
                </a:ln>
                <a:latin typeface="Times New Roman"/>
              </a:rPr>
              <a:t>measure of agent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Verdana"/>
              <a:buChar char="◦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Involves </a:t>
            </a:r>
            <a:r>
              <a:rPr lang="en-US" sz="2500">
                <a:ln>
                  <a:noFill/>
                </a:ln>
                <a:solidFill>
                  <a:srgbClr val="0070C0"/>
                </a:solidFill>
                <a:latin typeface="Times New Roman"/>
              </a:rPr>
              <a:t>factors that affect performance</a:t>
            </a:r>
            <a:r>
              <a:rPr lang="en-US" sz="2500">
                <a:ln>
                  <a:noFill/>
                </a:ln>
                <a:latin typeface="Times New Roman"/>
              </a:rPr>
              <a:t> and weight to each factors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Char char="¡"/>
              <a:defRPr/>
            </a:pPr>
            <a:r>
              <a:rPr lang="en-US" sz="2500" b="1">
                <a:ln>
                  <a:noFill/>
                </a:ln>
                <a:latin typeface="Times New Roman"/>
              </a:rPr>
              <a:t>E.g.,</a:t>
            </a:r>
            <a:r>
              <a:rPr lang="en-US" sz="2500">
                <a:ln>
                  <a:noFill/>
                </a:ln>
                <a:latin typeface="Times New Roman"/>
              </a:rPr>
              <a:t> performance measure of a</a:t>
            </a:r>
            <a:r>
              <a:rPr lang="en-US" sz="2500" b="1">
                <a:ln>
                  <a:noFill/>
                </a:ln>
                <a:latin typeface="Times New Roman"/>
              </a:rPr>
              <a:t> vacuum-cleaner</a:t>
            </a:r>
            <a:r>
              <a:rPr lang="en-US" sz="2500">
                <a:ln>
                  <a:noFill/>
                </a:ln>
                <a:latin typeface="Times New Roman"/>
              </a:rPr>
              <a:t> agent could be 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ln>
                  <a:noFill/>
                </a:ln>
                <a:solidFill>
                  <a:srgbClr val="0000FF"/>
                </a:solidFill>
                <a:latin typeface="Times New Roman"/>
              </a:rPr>
              <a:t>amount of dirt</a:t>
            </a:r>
            <a:r>
              <a:rPr lang="en-US" sz="2500" b="1">
                <a:ln>
                  <a:noFill/>
                </a:ln>
                <a:latin typeface="Times New Roman"/>
              </a:rPr>
              <a:t> </a:t>
            </a:r>
            <a:r>
              <a:rPr lang="en-US" sz="2500">
                <a:ln>
                  <a:noFill/>
                </a:ln>
                <a:latin typeface="Times New Roman"/>
              </a:rPr>
              <a:t>cleaned up, 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amount </a:t>
            </a:r>
            <a:r>
              <a:rPr lang="en-US" sz="2500">
                <a:ln>
                  <a:noFill/>
                </a:ln>
                <a:solidFill>
                  <a:schemeClr val="tx1"/>
                </a:solidFill>
                <a:latin typeface="Times New Roman"/>
              </a:rPr>
              <a:t>o</a:t>
            </a:r>
            <a:r>
              <a:rPr lang="en-US" sz="2500">
                <a:ln>
                  <a:noFill/>
                </a:ln>
                <a:solidFill>
                  <a:schemeClr val="tx1"/>
                </a:solidFill>
                <a:latin typeface="Times New Roman"/>
                <a:cs typeface="+mn-ea"/>
              </a:rPr>
              <a:t>f </a:t>
            </a:r>
            <a:r>
              <a:rPr lang="en-US" sz="2500">
                <a:ln>
                  <a:noFill/>
                </a:ln>
                <a:solidFill>
                  <a:srgbClr val="0000FF"/>
                </a:solidFill>
                <a:latin typeface="Times New Roman"/>
                <a:cs typeface="+mn-ea"/>
              </a:rPr>
              <a:t>time taken</a:t>
            </a:r>
            <a:r>
              <a:rPr lang="en-US" sz="2500">
                <a:ln>
                  <a:noFill/>
                </a:ln>
                <a:latin typeface="Times New Roman"/>
              </a:rPr>
              <a:t>, 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amount of </a:t>
            </a:r>
            <a:r>
              <a:rPr lang="en-US" sz="2500">
                <a:ln>
                  <a:noFill/>
                </a:ln>
                <a:solidFill>
                  <a:srgbClr val="0000FF"/>
                </a:solidFill>
                <a:latin typeface="Times New Roman"/>
                <a:cs typeface="+mn-ea"/>
              </a:rPr>
              <a:t>electricity consumed</a:t>
            </a:r>
            <a:r>
              <a:rPr lang="en-US" sz="2500">
                <a:ln>
                  <a:noFill/>
                </a:ln>
                <a:latin typeface="Times New Roman"/>
              </a:rPr>
              <a:t>, 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621665" marR="0" lvl="1" indent="-228600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/>
              <a:buChar char="§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amount of </a:t>
            </a:r>
            <a:r>
              <a:rPr lang="en-US" sz="2500">
                <a:ln>
                  <a:noFill/>
                </a:ln>
                <a:solidFill>
                  <a:srgbClr val="0000FF"/>
                </a:solidFill>
                <a:latin typeface="Times New Roman"/>
                <a:cs typeface="+mn-ea"/>
              </a:rPr>
              <a:t>noise generated</a:t>
            </a:r>
            <a:r>
              <a:rPr lang="en-US" sz="2500">
                <a:ln>
                  <a:noFill/>
                </a:ln>
                <a:latin typeface="Times New Roman"/>
              </a:rPr>
              <a:t>, etc.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365760" marR="0" lvl="0" indent="-255905" algn="just" defTabSz="9144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Char char="¡"/>
              <a:defRPr/>
            </a:pPr>
            <a:r>
              <a:rPr lang="en-US" sz="2500">
                <a:ln>
                  <a:noFill/>
                </a:ln>
                <a:latin typeface="Times New Roman"/>
              </a:rPr>
              <a:t>The time to measure performance is also important for success. It may include knowing starting </a:t>
            </a:r>
            <a:r>
              <a:rPr lang="en-US" sz="2500">
                <a:ln>
                  <a:noFill/>
                </a:ln>
                <a:solidFill>
                  <a:srgbClr val="0000FF"/>
                </a:solidFill>
                <a:latin typeface="Times New Roman"/>
                <a:ea typeface="Arial"/>
                <a:cs typeface="+mn-ea"/>
              </a:rPr>
              <a:t>time</a:t>
            </a:r>
            <a:r>
              <a:rPr lang="en-US" sz="2500">
                <a:ln>
                  <a:noFill/>
                </a:ln>
                <a:latin typeface="Times New Roman"/>
              </a:rPr>
              <a:t>, finishing time, duration of job, etc</a:t>
            </a:r>
            <a:endParaRPr lang="en-GB" sz="2500"/>
          </a:p>
        </p:txBody>
      </p:sp>
      <p:sp>
        <p:nvSpPr>
          <p:cNvPr id="4" name="Text Box 3"/>
          <p:cNvSpPr txBox="1"/>
          <p:nvPr/>
        </p:nvSpPr>
        <p:spPr bwMode="auto">
          <a:xfrm>
            <a:off x="9013190" y="3067050"/>
            <a:ext cx="5353684" cy="521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p>
            <a:pPr algn="ctr">
              <a:defRPr/>
            </a:pPr>
            <a:r>
              <a:rPr lang="en-US">
                <a:ln>
                  <a:noFill/>
                </a:ln>
                <a:solidFill>
                  <a:srgbClr val="200C96"/>
                </a:solidFill>
                <a:latin typeface="Times New Roman"/>
                <a:ea typeface="+mn-ea"/>
                <a:cs typeface="+mn-cs"/>
              </a:rPr>
              <a:t>Omniscience </a:t>
            </a:r>
            <a:r>
              <a:rPr lang="en-US" b="0">
                <a:ln>
                  <a:noFill/>
                </a:ln>
                <a:solidFill>
                  <a:schemeClr val="tx1"/>
                </a:solidFill>
                <a:latin typeface="Times New Roman"/>
                <a:ea typeface="+mn-ea"/>
                <a:cs typeface="+mn-cs"/>
              </a:rPr>
              <a:t>versus </a:t>
            </a:r>
            <a:r>
              <a:rPr lang="en-US">
                <a:ln>
                  <a:noFill/>
                </a:ln>
                <a:solidFill>
                  <a:srgbClr val="200C96"/>
                </a:solidFill>
                <a:latin typeface="Times New Roman"/>
                <a:ea typeface="+mn-ea"/>
                <a:cs typeface="+mn-cs"/>
              </a:rPr>
              <a:t>Rational Agent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5445" y="960755"/>
            <a:ext cx="11543030" cy="5638800"/>
          </a:xfrm>
        </p:spPr>
        <p:txBody>
          <a:bodyPr/>
          <a:p>
            <a:pPr marL="452755"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/>
              <a:buChar char="q"/>
              <a:defRPr/>
            </a:pPr>
            <a:r>
              <a:rPr lang="en-US" sz="2500" b="1">
                <a:ln>
                  <a:noFill/>
                </a:ln>
                <a:solidFill>
                  <a:srgbClr val="0070C0"/>
                </a:solidFill>
              </a:rPr>
              <a:t>Omniscience agent</a:t>
            </a:r>
            <a:r>
              <a:rPr lang="en-US" sz="2500">
                <a:ln>
                  <a:noFill/>
                </a:ln>
                <a:latin typeface="Times New Roman"/>
              </a:rPr>
              <a:t> is </a:t>
            </a:r>
            <a:r>
              <a:rPr lang="en-US" sz="2500" b="1">
                <a:ln>
                  <a:noFill/>
                </a:ln>
                <a:latin typeface="Times New Roman"/>
              </a:rPr>
              <a:t>distinct </a:t>
            </a:r>
            <a:r>
              <a:rPr lang="en-US" sz="2500">
                <a:ln>
                  <a:noFill/>
                </a:ln>
                <a:latin typeface="Times New Roman"/>
              </a:rPr>
              <a:t>from </a:t>
            </a:r>
            <a:r>
              <a:rPr lang="en-US" sz="2500">
                <a:ln>
                  <a:noFill/>
                </a:ln>
                <a:solidFill>
                  <a:srgbClr val="00B0F0"/>
                </a:solidFill>
                <a:latin typeface="Times New Roman"/>
              </a:rPr>
              <a:t>Rational agent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452755"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/>
              <a:buChar char="q"/>
              <a:defRPr/>
            </a:pPr>
            <a:r>
              <a:rPr lang="en-US" sz="2500">
                <a:ln>
                  <a:noFill/>
                </a:ln>
              </a:rPr>
              <a:t>An</a:t>
            </a:r>
            <a:r>
              <a:rPr lang="en-US" sz="2500" b="1">
                <a:ln>
                  <a:noFill/>
                </a:ln>
                <a:solidFill>
                  <a:srgbClr val="0000FF"/>
                </a:solidFill>
              </a:rPr>
              <a:t> omniscient agent</a:t>
            </a:r>
            <a:r>
              <a:rPr lang="en-US" sz="2500" b="1">
                <a:ln>
                  <a:noFill/>
                </a:ln>
                <a:solidFill>
                  <a:schemeClr val="accent1"/>
                </a:solidFill>
              </a:rPr>
              <a:t> </a:t>
            </a:r>
            <a:r>
              <a:rPr lang="en-US" sz="2500" b="1">
                <a:ln>
                  <a:noFill/>
                </a:ln>
                <a:solidFill>
                  <a:srgbClr val="FF0000"/>
                </a:solidFill>
              </a:rPr>
              <a:t>knows </a:t>
            </a:r>
            <a:r>
              <a:rPr lang="en-US" sz="2500">
                <a:ln>
                  <a:noFill/>
                </a:ln>
              </a:rPr>
              <a:t>the </a:t>
            </a:r>
            <a:r>
              <a:rPr lang="en-US" sz="2500" i="1">
                <a:ln>
                  <a:noFill/>
                </a:ln>
                <a:solidFill>
                  <a:srgbClr val="00B0F0"/>
                </a:solidFill>
              </a:rPr>
              <a:t>actual outcome of its actions</a:t>
            </a:r>
            <a:r>
              <a:rPr lang="en-US" sz="2500" i="1">
                <a:ln>
                  <a:noFill/>
                </a:ln>
              </a:rPr>
              <a:t> and </a:t>
            </a:r>
            <a:r>
              <a:rPr lang="en-US" sz="2500" i="1">
                <a:ln>
                  <a:noFill/>
                </a:ln>
                <a:solidFill>
                  <a:srgbClr val="FF0000"/>
                </a:solidFill>
              </a:rPr>
              <a:t>can act accordingly</a:t>
            </a:r>
            <a:r>
              <a:rPr lang="en-GB" sz="2500" i="1">
                <a:ln>
                  <a:noFill/>
                </a:ln>
                <a:solidFill>
                  <a:srgbClr val="FF0000"/>
                </a:solidFill>
              </a:rPr>
              <a:t>.</a:t>
            </a:r>
            <a:endParaRPr lang="en-US" sz="2500" b="0" i="1" u="none" strike="noStrike" cap="none" spc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2755"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/>
              <a:buChar char="q"/>
              <a:defRPr/>
            </a:pPr>
            <a:r>
              <a:rPr lang="en-US" sz="2500" b="1">
                <a:ln>
                  <a:noFill/>
                </a:ln>
                <a:solidFill>
                  <a:srgbClr val="FF0000"/>
                </a:solidFill>
              </a:rPr>
              <a:t>Is </a:t>
            </a:r>
            <a:r>
              <a:rPr lang="en-US" sz="2500" b="1">
                <a:ln>
                  <a:noFill/>
                </a:ln>
                <a:solidFill>
                  <a:srgbClr val="00B050"/>
                </a:solidFill>
              </a:rPr>
              <a:t>impossible </a:t>
            </a:r>
            <a:r>
              <a:rPr lang="en-US" sz="2500" b="1">
                <a:ln>
                  <a:noFill/>
                </a:ln>
                <a:solidFill>
                  <a:srgbClr val="FF0000"/>
                </a:solidFill>
              </a:rPr>
              <a:t>in reality</a:t>
            </a:r>
            <a:r>
              <a:rPr lang="en-GB" sz="2500" b="1">
                <a:ln>
                  <a:noFill/>
                </a:ln>
                <a:solidFill>
                  <a:srgbClr val="FF0000"/>
                </a:solidFill>
              </a:rPr>
              <a:t>; </a:t>
            </a:r>
            <a:r>
              <a:rPr lang="en-GB" sz="2500">
                <a:ln>
                  <a:noFill/>
                </a:ln>
                <a:solidFill>
                  <a:schemeClr val="bg2"/>
                </a:solidFill>
              </a:rPr>
              <a:t>it is</a:t>
            </a:r>
            <a:r>
              <a:rPr lang="en-US" sz="2500">
                <a:ln>
                  <a:noFill/>
                </a:ln>
                <a:latin typeface="Times New Roman"/>
              </a:rPr>
              <a:t> an </a:t>
            </a:r>
            <a:r>
              <a:rPr lang="en-US" sz="2500" b="1">
                <a:ln>
                  <a:noFill/>
                </a:ln>
                <a:latin typeface="Times New Roman"/>
              </a:rPr>
              <a:t>ideal agent</a:t>
            </a:r>
            <a:r>
              <a:rPr lang="en-US" sz="2500">
                <a:ln>
                  <a:noFill/>
                </a:ln>
                <a:latin typeface="Times New Roman"/>
              </a:rPr>
              <a:t> in real world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452755"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/>
              <a:buChar char="q"/>
              <a:defRPr/>
            </a:pPr>
            <a:r>
              <a:rPr lang="en-US" sz="2500" b="1">
                <a:ln>
                  <a:noFill/>
                </a:ln>
                <a:solidFill>
                  <a:srgbClr val="00B050"/>
                </a:solidFill>
                <a:latin typeface="Times New Roman"/>
              </a:rPr>
              <a:t>Omniscient agent</a:t>
            </a:r>
            <a:r>
              <a:rPr lang="en-US" sz="2500">
                <a:ln>
                  <a:noFill/>
                </a:ln>
                <a:latin typeface="Times New Roman"/>
              </a:rPr>
              <a:t> that </a:t>
            </a:r>
            <a:r>
              <a:rPr lang="en-US" sz="2500" b="1">
                <a:ln>
                  <a:noFill/>
                </a:ln>
                <a:latin typeface="Times New Roman"/>
              </a:rPr>
              <a:t>act</a:t>
            </a:r>
            <a:r>
              <a:rPr lang="en-US" sz="2500">
                <a:ln>
                  <a:noFill/>
                </a:ln>
                <a:latin typeface="Times New Roman"/>
              </a:rPr>
              <a:t> and</a:t>
            </a:r>
            <a:r>
              <a:rPr lang="en-US" sz="2500" b="1">
                <a:ln>
                  <a:noFill/>
                </a:ln>
                <a:latin typeface="Times New Roman"/>
              </a:rPr>
              <a:t> think rationally</a:t>
            </a:r>
            <a:r>
              <a:rPr lang="en-US" sz="2500">
                <a:ln>
                  <a:noFill/>
                </a:ln>
                <a:latin typeface="Times New Roman"/>
              </a:rPr>
              <a:t> </a:t>
            </a: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never make</a:t>
            </a:r>
            <a:r>
              <a:rPr lang="en-GB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a mistake</a:t>
            </a:r>
            <a:r>
              <a:rPr lang="en-GB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.</a:t>
            </a:r>
            <a:endParaRPr lang="en-GB" sz="2500">
              <a:ln>
                <a:noFill/>
              </a:ln>
              <a:solidFill>
                <a:srgbClr val="FF0000"/>
              </a:solidFill>
              <a:latin typeface="Times New Roman"/>
            </a:endParaRPr>
          </a:p>
          <a:p>
            <a:pPr marL="452755"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/>
              <a:buChar char="q"/>
              <a:defRPr/>
            </a:pPr>
            <a:r>
              <a:rPr lang="en-US" sz="2500" b="1">
                <a:ln>
                  <a:noFill/>
                </a:ln>
                <a:latin typeface="Times New Roman"/>
              </a:rPr>
              <a:t>Agents</a:t>
            </a:r>
            <a:r>
              <a:rPr lang="en-US" sz="2500">
                <a:ln>
                  <a:noFill/>
                </a:ln>
                <a:latin typeface="Times New Roman"/>
              </a:rPr>
              <a:t> can </a:t>
            </a:r>
            <a:r>
              <a:rPr lang="en-US" sz="2500" b="1">
                <a:ln>
                  <a:noFill/>
                </a:ln>
                <a:latin typeface="Times New Roman"/>
              </a:rPr>
              <a:t>perform actions</a:t>
            </a:r>
            <a:r>
              <a:rPr lang="en-US" sz="2500">
                <a:ln>
                  <a:noFill/>
                </a:ln>
                <a:latin typeface="Times New Roman"/>
              </a:rPr>
              <a:t> in order to modify </a:t>
            </a:r>
            <a:r>
              <a:rPr lang="en-US" sz="2500" b="1">
                <a:ln>
                  <a:noFill/>
                </a:ln>
                <a:latin typeface="Times New Roman"/>
              </a:rPr>
              <a:t>future percepts</a:t>
            </a:r>
            <a:r>
              <a:rPr lang="en-US" sz="2500">
                <a:ln>
                  <a:noFill/>
                </a:ln>
                <a:latin typeface="Times New Roman"/>
              </a:rPr>
              <a:t> so as to obtain useful information (information gathering, exploration)</a:t>
            </a:r>
            <a:endParaRPr lang="en-US" sz="2500">
              <a:ln>
                <a:noFill/>
              </a:ln>
              <a:latin typeface="Times New Roman"/>
            </a:endParaRPr>
          </a:p>
          <a:p>
            <a:pPr marL="452755"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/>
              <a:buChar char="q"/>
              <a:defRPr/>
            </a:pPr>
            <a:r>
              <a:rPr lang="en-US" sz="2500" b="1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However</a:t>
            </a:r>
            <a:r>
              <a:rPr lang="en-US" sz="2500">
                <a:ln>
                  <a:noFill/>
                </a:ln>
                <a:latin typeface="Times New Roman"/>
              </a:rPr>
              <a:t>, </a:t>
            </a:r>
            <a:r>
              <a:rPr lang="en-US" sz="2500" b="1">
                <a:ln>
                  <a:noFill/>
                </a:ln>
                <a:latin typeface="Times New Roman"/>
              </a:rPr>
              <a:t>rational agent</a:t>
            </a:r>
            <a:r>
              <a:rPr lang="en-US" sz="2500">
                <a:ln>
                  <a:noFill/>
                </a:ln>
                <a:latin typeface="Times New Roman"/>
              </a:rPr>
              <a:t> is an agent that </a:t>
            </a:r>
            <a:r>
              <a:rPr lang="en-US" sz="2500">
                <a:ln>
                  <a:noFill/>
                </a:ln>
                <a:solidFill>
                  <a:srgbClr val="00B050"/>
                </a:solidFill>
                <a:latin typeface="Times New Roman"/>
              </a:rPr>
              <a:t>tries to achieve more success</a:t>
            </a:r>
            <a:r>
              <a:rPr lang="en-US" sz="2500">
                <a:ln>
                  <a:noFill/>
                </a:ln>
                <a:latin typeface="Times New Roman"/>
              </a:rPr>
              <a:t> from its </a:t>
            </a:r>
            <a:r>
              <a:rPr lang="en-US" sz="2500" b="1">
                <a:ln>
                  <a:noFill/>
                </a:ln>
                <a:latin typeface="Times New Roman"/>
              </a:rPr>
              <a:t>decision</a:t>
            </a:r>
            <a:r>
              <a:rPr lang="en-GB" sz="2500" b="1">
                <a:ln>
                  <a:noFill/>
                </a:ln>
                <a:latin typeface="Times New Roman"/>
              </a:rPr>
              <a:t>.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452755"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/>
              <a:buChar char="q"/>
              <a:defRPr/>
            </a:pPr>
            <a:r>
              <a:rPr lang="en-US" sz="2500" b="1">
                <a:ln>
                  <a:noFill/>
                </a:ln>
                <a:latin typeface="Times New Roman"/>
              </a:rPr>
              <a:t>Rational agent</a:t>
            </a:r>
            <a:r>
              <a:rPr lang="en-US" sz="2500">
                <a:ln>
                  <a:noFill/>
                </a:ln>
                <a:latin typeface="Times New Roman"/>
              </a:rPr>
              <a:t> could</a:t>
            </a:r>
            <a:r>
              <a:rPr lang="en-US" sz="2500">
                <a:ln>
                  <a:noFill/>
                </a:ln>
                <a:solidFill>
                  <a:srgbClr val="00B050"/>
                </a:solidFill>
                <a:latin typeface="Times New Roman"/>
              </a:rPr>
              <a:t> make a mistake</a:t>
            </a:r>
            <a:r>
              <a:rPr lang="en-US" sz="2500">
                <a:ln>
                  <a:noFill/>
                </a:ln>
                <a:latin typeface="Times New Roman"/>
              </a:rPr>
              <a:t> because of</a:t>
            </a:r>
            <a:r>
              <a:rPr lang="en-US" sz="2500">
                <a:ln>
                  <a:noFill/>
                </a:ln>
                <a:solidFill>
                  <a:srgbClr val="FF0000"/>
                </a:solidFill>
                <a:latin typeface="Times New Roman"/>
              </a:rPr>
              <a:t> unpredictable factors</a:t>
            </a:r>
            <a:r>
              <a:rPr lang="en-US" sz="2500">
                <a:ln>
                  <a:noFill/>
                </a:ln>
                <a:latin typeface="Times New Roman"/>
              </a:rPr>
              <a:t> at the time of </a:t>
            </a:r>
            <a:r>
              <a:rPr lang="en-US" sz="2500" b="1">
                <a:ln>
                  <a:noFill/>
                </a:ln>
                <a:latin typeface="Times New Roman"/>
              </a:rPr>
              <a:t>making decision</a:t>
            </a:r>
            <a:r>
              <a:rPr lang="en-US" sz="2500">
                <a:ln>
                  <a:noFill/>
                </a:ln>
                <a:latin typeface="Times New Roman"/>
              </a:rPr>
              <a:t>.</a:t>
            </a: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452755"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/>
              <a:buChar char="q"/>
              <a:defRPr/>
            </a:pPr>
            <a:r>
              <a:rPr lang="en-GB" sz="2500">
                <a:ln>
                  <a:noFill/>
                </a:ln>
              </a:rPr>
              <a:t>For each possible </a:t>
            </a:r>
            <a:r>
              <a:rPr lang="en-GB" sz="2500" b="1">
                <a:ln>
                  <a:noFill/>
                </a:ln>
                <a:solidFill>
                  <a:srgbClr val="FF0000"/>
                </a:solidFill>
              </a:rPr>
              <a:t>percept sequence</a:t>
            </a:r>
            <a:r>
              <a:rPr lang="en-GB" sz="2500">
                <a:ln>
                  <a:noFill/>
                </a:ln>
              </a:rPr>
              <a:t>, </a:t>
            </a:r>
            <a:r>
              <a:rPr lang="en-GB" sz="2500" b="1">
                <a:ln>
                  <a:noFill/>
                </a:ln>
                <a:solidFill>
                  <a:srgbClr val="00B050"/>
                </a:solidFill>
              </a:rPr>
              <a:t>a rational agent</a:t>
            </a:r>
            <a:r>
              <a:rPr lang="en-GB" sz="2500">
                <a:ln>
                  <a:noFill/>
                </a:ln>
              </a:rPr>
              <a:t> should </a:t>
            </a:r>
            <a:r>
              <a:rPr lang="en-GB" sz="2500" b="1">
                <a:ln>
                  <a:noFill/>
                </a:ln>
                <a:solidFill>
                  <a:srgbClr val="FF0000"/>
                </a:solidFill>
              </a:rPr>
              <a:t>select an action</a:t>
            </a:r>
            <a:r>
              <a:rPr lang="en-GB" sz="2500">
                <a:ln>
                  <a:noFill/>
                </a:ln>
                <a:solidFill>
                  <a:srgbClr val="FF0000"/>
                </a:solidFill>
              </a:rPr>
              <a:t> </a:t>
            </a:r>
            <a:r>
              <a:rPr lang="en-GB" sz="2500">
                <a:ln>
                  <a:noFill/>
                </a:ln>
              </a:rPr>
              <a:t>that is expected to </a:t>
            </a:r>
            <a:r>
              <a:rPr lang="en-GB" sz="2500" b="1">
                <a:ln>
                  <a:noFill/>
                </a:ln>
                <a:solidFill>
                  <a:srgbClr val="FF0000"/>
                </a:solidFill>
              </a:rPr>
              <a:t>maximise its performance</a:t>
            </a:r>
            <a:r>
              <a:rPr lang="en-GB" sz="2500">
                <a:ln>
                  <a:noFill/>
                </a:ln>
                <a:solidFill>
                  <a:srgbClr val="FF0000"/>
                </a:solidFill>
              </a:rPr>
              <a:t>.</a:t>
            </a:r>
            <a:endParaRPr lang="en-GB" sz="2500">
              <a:ln>
                <a:noFill/>
              </a:ln>
              <a:solidFill>
                <a:srgbClr val="FF0000"/>
              </a:solidFill>
            </a:endParaRPr>
          </a:p>
          <a:p>
            <a:pPr marL="365760" marR="0" lvl="0" indent="-255905" algn="just" defTabSz="91440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3"/>
              <a:buChar char=""/>
              <a:defRPr/>
            </a:pPr>
            <a:endParaRPr lang="en-US" sz="2500" b="0" i="0" u="none" strike="noStrike" cap="none" spc="0">
              <a:ln>
                <a:noFill/>
              </a:ln>
              <a:solidFill>
                <a:schemeClr val="tx1"/>
              </a:solidFill>
              <a:latin typeface="Times New Roman"/>
              <a:ea typeface="+mn-ea"/>
              <a:cs typeface="+mn-cs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defRPr/>
            </a:pPr>
            <a:endParaRPr lang="en-US" sz="2500" spc="-1">
              <a:solidFill>
                <a:schemeClr val="tx1"/>
              </a:solidFill>
              <a:latin typeface="Times New Roman"/>
              <a:ea typeface="+mj-ea"/>
              <a:cs typeface="Times New Roman"/>
            </a:endParaRPr>
          </a:p>
          <a:p>
            <a:pPr marL="452755" marR="0" lvl="0" algn="just" defTabSz="91440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0070C0"/>
              </a:buClr>
              <a:buSzPct val="70000"/>
              <a:buFont typeface="Wingdings"/>
              <a:buChar char="q"/>
              <a:defRPr/>
            </a:pPr>
            <a:endParaRPr lang="en-GB" sz="2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AlulaTheme for DAA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Chapter01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ileep">
      <a:majorFont>
        <a:latin typeface="Andalus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/>
      <a:lstStyle/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AlulaThemeOOP</Template>
  <TotalTime>0</TotalTime>
  <Words>0</Words>
  <Application>ONLYOFFICE/8.2.0.143</Application>
  <PresentationFormat>On-screen Show (4:3)</PresentationFormat>
  <Paragraphs>0</Paragraphs>
  <Slides>36</Slides>
  <Notes>36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የአጉንታ ልጅ</dc:creator>
  <cp:lastModifiedBy/>
  <cp:revision>229</cp:revision>
  <dcterms:created xsi:type="dcterms:W3CDTF">2021-02-02T11:53:00Z</dcterms:created>
  <dcterms:modified xsi:type="dcterms:W3CDTF">2024-11-13T15:54:16Z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4F77F84A533648B28C451014B07A29BF_13</vt:lpwstr>
  </property>
  <property fmtid="{D5CDD505-2E9C-101B-9397-08002B2CF9AE}" pid="3" name="KSOProductBuildVer">
    <vt:lpwstr>2057-12.2.0.13266</vt:lpwstr>
  </property>
</Properties>
</file>