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543" r:id="rId4"/>
    <p:sldId id="542" r:id="rId5"/>
    <p:sldId id="538" r:id="rId6"/>
    <p:sldId id="539" r:id="rId7"/>
    <p:sldId id="438" r:id="rId8"/>
    <p:sldId id="544" r:id="rId9"/>
    <p:sldId id="547" r:id="rId10"/>
    <p:sldId id="548" r:id="rId11"/>
    <p:sldId id="545" r:id="rId12"/>
    <p:sldId id="546" r:id="rId13"/>
    <p:sldId id="549" r:id="rId14"/>
    <p:sldId id="550" r:id="rId15"/>
    <p:sldId id="440" r:id="rId16"/>
    <p:sldId id="472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42" r:id="rId30"/>
    <p:sldId id="474" r:id="rId31"/>
    <p:sldId id="495" r:id="rId32"/>
    <p:sldId id="496" r:id="rId33"/>
    <p:sldId id="497" r:id="rId34"/>
    <p:sldId id="498" r:id="rId35"/>
    <p:sldId id="494" r:id="rId36"/>
    <p:sldId id="473" r:id="rId37"/>
    <p:sldId id="475" r:id="rId38"/>
    <p:sldId id="476" r:id="rId39"/>
    <p:sldId id="477" r:id="rId40"/>
    <p:sldId id="499" r:id="rId41"/>
    <p:sldId id="443" r:id="rId42"/>
    <p:sldId id="500" r:id="rId43"/>
    <p:sldId id="478" r:id="rId44"/>
    <p:sldId id="479" r:id="rId45"/>
    <p:sldId id="480" r:id="rId46"/>
    <p:sldId id="481" r:id="rId47"/>
    <p:sldId id="444" r:id="rId48"/>
    <p:sldId id="482" r:id="rId49"/>
    <p:sldId id="483" r:id="rId50"/>
    <p:sldId id="484" r:id="rId51"/>
    <p:sldId id="485" r:id="rId52"/>
    <p:sldId id="486" r:id="rId53"/>
    <p:sldId id="487" r:id="rId54"/>
    <p:sldId id="488" r:id="rId55"/>
    <p:sldId id="489" r:id="rId56"/>
    <p:sldId id="501" r:id="rId57"/>
    <p:sldId id="502" r:id="rId58"/>
    <p:sldId id="445" r:id="rId59"/>
    <p:sldId id="490" r:id="rId60"/>
    <p:sldId id="491" r:id="rId61"/>
    <p:sldId id="446" r:id="rId62"/>
    <p:sldId id="441" r:id="rId63"/>
    <p:sldId id="447" r:id="rId64"/>
    <p:sldId id="449" r:id="rId65"/>
    <p:sldId id="450" r:id="rId66"/>
    <p:sldId id="451" r:id="rId67"/>
    <p:sldId id="458" r:id="rId68"/>
    <p:sldId id="459" r:id="rId69"/>
    <p:sldId id="492" r:id="rId70"/>
  </p:sldIdLst>
  <p:sldSz cx="9144000" cy="6858000" type="screen4x3"/>
  <p:notesSz cx="6858000" cy="914400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Lucida Console" panose="020B06090405040202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99"/>
    <a:srgbClr val="990099"/>
    <a:srgbClr val="339966"/>
    <a:srgbClr val="DDDDDD"/>
    <a:srgbClr val="CC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650"/>
    <p:restoredTop sz="90929"/>
  </p:normalViewPr>
  <p:slideViewPr>
    <p:cSldViewPr showGuides="1">
      <p:cViewPr varScale="1">
        <p:scale>
          <a:sx n="75" d="100"/>
          <a:sy n="75" d="100"/>
        </p:scale>
        <p:origin x="-8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758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bleStyles" Target="tableStyles.xml"/><Relationship Id="rId72" Type="http://schemas.openxmlformats.org/officeDocument/2006/relationships/viewProps" Target="viewProps.xml"/><Relationship Id="rId71" Type="http://schemas.openxmlformats.org/officeDocument/2006/relationships/presProps" Target="presProps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152400"/>
            <a:ext cx="20193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40839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77113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862" y="1676400"/>
            <a:ext cx="377113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152400"/>
            <a:ext cx="20193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52400"/>
            <a:ext cx="5940839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77113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862" y="1676400"/>
            <a:ext cx="377113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11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76962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 rot="16200000">
            <a:off x="-1695450" y="4627563"/>
            <a:ext cx="391001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b" anchorCtr="0">
            <a:spAutoFit/>
          </a:bodyPr>
          <a:lstStyle>
            <a:lvl1pPr algn="ctr">
              <a:defRPr sz="1000" b="1">
                <a:latin typeface="Verdana" panose="020B060403050404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  <p:sp>
        <p:nvSpPr>
          <p:cNvPr id="1033" name="Rectangles 1032"/>
          <p:cNvSpPr/>
          <p:nvPr userDrawn="1"/>
        </p:nvSpPr>
        <p:spPr>
          <a:xfrm>
            <a:off x="457200" y="76200"/>
            <a:ext cx="304800" cy="65532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66"/>
              </a:gs>
            </a:gsLst>
            <a:lin ang="5400000" scaled="1"/>
            <a:tileRect/>
          </a:gradFill>
          <a:ln w="317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4" name="Rectangles 1033"/>
          <p:cNvSpPr/>
          <p:nvPr userDrawn="1"/>
        </p:nvSpPr>
        <p:spPr>
          <a:xfrm>
            <a:off x="838200" y="1371600"/>
            <a:ext cx="8077200" cy="76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035" name="Rectangles 1034"/>
          <p:cNvSpPr/>
          <p:nvPr userDrawn="1"/>
        </p:nvSpPr>
        <p:spPr>
          <a:xfrm>
            <a:off x="0" y="1371600"/>
            <a:ext cx="381000" cy="76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1143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76962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 rot="16200000">
            <a:off x="-1695450" y="4627563"/>
            <a:ext cx="3910013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b" anchorCtr="0">
            <a:spAutoFit/>
          </a:bodyPr>
          <a:lstStyle>
            <a:lvl1pPr algn="ctr">
              <a:defRPr sz="1000" b="1">
                <a:latin typeface="Verdana" panose="020B060403050404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t>© Patrick Blackburn, Johan </a:t>
            </a:r>
            <a:r>
              <a:rPr sz="1000" b="1" err="1">
                <a:latin typeface="Verdana" panose="020B0604030504040204" pitchFamily="34" charset="0"/>
              </a:rPr>
              <a:t>Bos </a:t>
            </a:r>
            <a:r>
              <a:rPr sz="1000" b="1">
                <a:latin typeface="Verdana" panose="020B0604030504040204" pitchFamily="34" charset="0"/>
              </a:rPr>
              <a:t>&amp; Kristina </a:t>
            </a:r>
            <a:r>
              <a:rPr sz="1000" b="1" err="1">
                <a:latin typeface="Verdana" panose="020B0604030504040204" pitchFamily="34" charset="0"/>
              </a:rPr>
              <a:t>Striegnitz</a:t>
            </a:r>
            <a:endParaRPr sz="1000" b="1">
              <a:latin typeface="Verdana" panose="020B0604030504040204" pitchFamily="34" charset="0"/>
            </a:endParaRP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>
              <a:spcBef>
                <a:spcPct val="0"/>
              </a:spcBef>
            </a:pPr>
            <a:fld id="{9A0DB2DC-4C9A-4742-B13C-FB6460FD3503}" type="slidenum">
              <a:rPr lang="en-GB">
                <a:latin typeface="Times New Roman" panose="02020603050405020304" charset="0"/>
              </a:rPr>
            </a:fld>
            <a:endParaRPr lang="en-GB">
              <a:latin typeface="Times New Roman" panose="02020603050405020304" charset="0"/>
            </a:endParaRPr>
          </a:p>
        </p:txBody>
      </p:sp>
      <p:sp>
        <p:nvSpPr>
          <p:cNvPr id="1033" name="Rectangles 1032"/>
          <p:cNvSpPr/>
          <p:nvPr userDrawn="1"/>
        </p:nvSpPr>
        <p:spPr>
          <a:xfrm>
            <a:off x="457200" y="76200"/>
            <a:ext cx="304800" cy="6553200"/>
          </a:xfrm>
          <a:prstGeom prst="rect">
            <a:avLst/>
          </a:prstGeom>
          <a:gradFill rotWithShape="0">
            <a:gsLst>
              <a:gs pos="0">
                <a:srgbClr val="0000CC"/>
              </a:gs>
              <a:gs pos="100000">
                <a:srgbClr val="000066"/>
              </a:gs>
            </a:gsLst>
            <a:lin ang="5400000" scaled="1"/>
            <a:tileRect/>
          </a:gradFill>
          <a:ln w="317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4" name="Rectangles 1033"/>
          <p:cNvSpPr/>
          <p:nvPr userDrawn="1"/>
        </p:nvSpPr>
        <p:spPr>
          <a:xfrm>
            <a:off x="838200" y="1371600"/>
            <a:ext cx="8077200" cy="762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035" name="Rectangles 1034"/>
          <p:cNvSpPr/>
          <p:nvPr userDrawn="1"/>
        </p:nvSpPr>
        <p:spPr>
          <a:xfrm>
            <a:off x="0" y="1371600"/>
            <a:ext cx="381000" cy="76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0099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9" name="Text Placeholder 23961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lnSpc>
                <a:spcPct val="90000"/>
              </a:lnSpc>
              <a:buNone/>
            </a:pPr>
            <a:endParaRPr lang="en-GB" altLang="en-US" sz="8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altLang="en-US" sz="8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Lab Manual</a:t>
            </a:r>
            <a:endParaRPr lang="en-US" altLang="x-none" sz="8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endParaRPr lang="en-US" altLang="x-none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How Prolog Rules are Used</a:t>
            </a:r>
            <a:br>
              <a:rPr>
                <a:sym typeface="+mn-ea"/>
              </a:rPr>
            </a:b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628775"/>
            <a:ext cx="7696200" cy="4953000"/>
          </a:xfrm>
        </p:spPr>
        <p:txBody>
          <a:bodyPr/>
          <a:p>
            <a:pPr algn="just">
              <a:lnSpc>
                <a:spcPct val="90000"/>
              </a:lnSpc>
            </a:pP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Prolog rules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may be used to define </a:t>
            </a:r>
            <a:r>
              <a:rPr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</a:t>
            </a:r>
            <a:endParaRPr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 relation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defined by the rule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offspring( Y,X) :- parent( X,Y):</a:t>
            </a:r>
            <a:endParaRPr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just"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(X,Y)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in the </a:t>
            </a:r>
            <a:r>
              <a:rPr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 relation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then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(Y,X)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in the </a:t>
            </a:r>
            <a:r>
              <a:rPr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 relation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a goal of the form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offspring( Y,X)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set up, the goal succeeds if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parent( X,Y)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succeeds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Procedurally, when a goal matches the head of a rule, Prolog sets up its body as a new goal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GB" altLang="en-US">
                <a:sym typeface="+mn-ea"/>
              </a:rPr>
            </a:br>
            <a:r>
              <a:rPr lang="en-GB" altLang="en-US">
                <a:sym typeface="+mn-ea"/>
              </a:rPr>
              <a:t>Example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?-</a:t>
            </a:r>
            <a:r>
              <a:rPr sz="28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offspring(liz,tom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 fact matches this query</a:t>
            </a:r>
            <a:endParaRPr sz="28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head of the clause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offspring( Y,X) :- parent( X,Y)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does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 is replaced with </a:t>
            </a:r>
            <a:r>
              <a:rPr sz="28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liz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X is replaced with tom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instantiated body </a:t>
            </a:r>
            <a:r>
              <a:rPr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parent( </a:t>
            </a:r>
            <a:r>
              <a:rPr sz="2800" i="1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tom,liz</a:t>
            </a:r>
            <a:r>
              <a:rPr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set up as a new goal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?-parent( </a:t>
            </a:r>
            <a:r>
              <a:rPr sz="28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tom,liz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succeeds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offspring( </a:t>
            </a:r>
            <a:r>
              <a:rPr sz="28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liz,tom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therefore succeeds too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br>
              <a:rPr>
                <a:sym typeface="+mn-ea"/>
              </a:rPr>
            </a:br>
            <a:r>
              <a:rPr>
                <a:sym typeface="+mn-ea"/>
              </a:rPr>
              <a:t>More Family Relations</a:t>
            </a:r>
            <a:br>
              <a:rPr>
                <a:sym typeface="+mn-ea"/>
              </a:rPr>
            </a:br>
            <a:br>
              <a:rPr lang="en-GB" altLang="en-US"/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female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male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defined </a:t>
            </a:r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extensionally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, i.e., by facts; </a:t>
            </a:r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mother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grandparent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are defined </a:t>
            </a:r>
            <a:r>
              <a:rPr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intensionally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, I.e., by rules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female(pam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).  … </a:t>
            </a:r>
            <a:r>
              <a:rPr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male(jim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mother( X,Y) :- parent( X,Y), female( X).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grandparent( X,Z) :- parent( X,Y), parent( Y,Z).</a:t>
            </a:r>
            <a:endParaRPr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Title 2406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40643" name="Text Placeholder 24064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8" name="Title 2754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5459" name="Text Placeholder 27545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5460" name="Rectangles 275459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2146" name="Title 2621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2147" name="Text Placeholder 26214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2148" name="Rectangles 262147"/>
          <p:cNvSpPr/>
          <p:nvPr/>
        </p:nvSpPr>
        <p:spPr>
          <a:xfrm>
            <a:off x="971550" y="423926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170" name="Title 2631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3171" name="Text Placeholder 26317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3172" name="Rectangles 263171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5218" name="Title 2652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5219" name="Text Placeholder 26521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5220" name="Rectangles 265219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42" name="Title 2662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6243" name="Text Placeholder 26624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6244" name="Rectangles 266243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6" name="Title 2672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7267" name="Text Placeholder 26726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7268" name="Rectangles 267267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Title 2314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Logic Programming</a:t>
            </a:r>
            <a:endParaRPr lang="en-US" altLang="x-none"/>
          </a:p>
        </p:txBody>
      </p:sp>
      <p:sp>
        <p:nvSpPr>
          <p:cNvPr id="231427" name="Text Placeholder 231426"/>
          <p:cNvSpPr>
            <a:spLocks noGrp="1"/>
          </p:cNvSpPr>
          <p:nvPr>
            <p:ph type="body" idx="1"/>
          </p:nvPr>
        </p:nvSpPr>
        <p:spPr>
          <a:xfrm>
            <a:off x="835025" y="1676400"/>
            <a:ext cx="7927975" cy="4953000"/>
          </a:xfrm>
        </p:spPr>
        <p:txBody>
          <a:bodyPr/>
          <a:p>
            <a:pPr algn="just">
              <a:lnSpc>
                <a:spcPct val="90000"/>
              </a:lnSpc>
            </a:pPr>
            <a:r>
              <a:rPr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Prolog 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the only successful example of the</a:t>
            </a:r>
            <a:r>
              <a:rPr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family of logic programming languages</a:t>
            </a:r>
            <a:endParaRPr sz="27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Prolog program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theory written in a subset of </a:t>
            </a:r>
            <a:r>
              <a:rPr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first-order logic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called </a:t>
            </a:r>
            <a:r>
              <a:rPr sz="2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Horn clause logic</a:t>
            </a:r>
            <a:endParaRPr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Prolog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</a:t>
            </a:r>
            <a:r>
              <a:rPr sz="2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declarative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Prolog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programmer </a:t>
            </a:r>
            <a:r>
              <a:rPr sz="2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concentrates 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</a:t>
            </a:r>
            <a:r>
              <a:rPr sz="27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</a:t>
            </a:r>
            <a:r>
              <a:rPr sz="2700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 needs to do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sz="2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on </a:t>
            </a:r>
            <a:r>
              <a:rPr sz="2700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</a:t>
            </a:r>
            <a:r>
              <a:rPr sz="2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do it</a:t>
            </a:r>
            <a:endParaRPr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lang="en-US" altLang="x-none" sz="2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will </a:t>
            </a:r>
            <a:r>
              <a:rPr lang="en-US" altLang="x-none" sz="27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look </a:t>
            </a:r>
            <a:r>
              <a:rPr lang="en-US" altLang="x-none" sz="2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lang="en-US" altLang="x-none" sz="27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reason</a:t>
            </a:r>
            <a:r>
              <a:rPr lang="en-US" altLang="x-none" sz="2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using available </a:t>
            </a:r>
            <a:r>
              <a:rPr lang="en-US" altLang="x-none" sz="27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facts</a:t>
            </a:r>
            <a:r>
              <a:rPr lang="en-US" altLang="x-none" sz="2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altLang="x-none" sz="27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</a:t>
            </a:r>
            <a:r>
              <a:rPr lang="en-US" altLang="x-none" sz="2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and then tells us an answer (or answers).</a:t>
            </a:r>
            <a:endParaRPr lang="en-US" altLang="x-none" sz="2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other major language for Artificial Intelligence programming is </a:t>
            </a:r>
            <a:r>
              <a:rPr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LISP</a:t>
            </a:r>
            <a:r>
              <a:rPr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which is a functional (or applicative) language</a:t>
            </a:r>
            <a:r>
              <a:rPr lang="en-GB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7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GB" alt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altLang="x-none"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290" name="Title 26828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8291" name="Text Placeholder 26829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8292" name="Rectangles 268291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tattoed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Title 2693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69315" name="Text Placeholder 26931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69316" name="Rectangles 269315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tattoed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8" name="Title 2703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0339" name="Text Placeholder 27033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0340" name="Rectangles 270339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tattoed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ERROR: predicate 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tattoed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/1 not defined.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Title 2713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1363" name="Text Placeholder 27136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1364" name="Rectangles 271363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party.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Title 2723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2387" name="Text Placeholder 27238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2388" name="Rectangles 272387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party.</a:t>
            </a:r>
            <a:endParaRPr lang="en-US" altLang="x-none" sz="2000">
              <a:latin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3410" name="Title 2734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3411" name="Text Placeholder 27341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3412" name="Rectangles 273411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rockConcert</a:t>
            </a:r>
            <a:r>
              <a:rPr lang="en-US" altLang="x-none" sz="2000">
                <a:latin typeface="Arial" panose="020B0604020202020204" pitchFamily="34" charset="0"/>
              </a:rPr>
              <a:t>.</a:t>
            </a:r>
            <a:endParaRPr lang="en-US" altLang="x-none" sz="2000">
              <a:latin typeface="Arial" panose="020B0604020202020204" pitchFamily="34" charset="0"/>
            </a:endParaRPr>
          </a:p>
          <a:p>
            <a:pPr marL="342900" indent="-342900"/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4434" name="Title 2744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1</a:t>
            </a:r>
            <a:endParaRPr lang="en-US" altLang="x-none"/>
          </a:p>
        </p:txBody>
      </p:sp>
      <p:sp>
        <p:nvSpPr>
          <p:cNvPr id="274435" name="Text Placeholder 27443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>
                <a:cs typeface="Arial" panose="020B0604020202020204" pitchFamily="34" charset="0"/>
              </a:rPr>
              <a:t>party.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4436" name="Rectangles 274435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rockConcert</a:t>
            </a:r>
            <a:r>
              <a:rPr lang="en-US" altLang="x-none" sz="2000">
                <a:latin typeface="Arial" panose="020B0604020202020204" pitchFamily="34" charset="0"/>
              </a:rPr>
              <a:t>.</a:t>
            </a:r>
            <a:endParaRPr lang="en-US" altLang="x-none" sz="2000">
              <a:latin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Title 24268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42691" name="Text Placeholder 24269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7506" name="Title 2775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77507" name="Text Placeholder 27750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7510" name="Rounded Rectangular Callout 277509"/>
          <p:cNvSpPr/>
          <p:nvPr/>
        </p:nvSpPr>
        <p:spPr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0" name="Title 29900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99011" name="Text Placeholder 29901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9012" name="Rounded Rectangular Callout 299011"/>
          <p:cNvSpPr/>
          <p:nvPr/>
        </p:nvSpPr>
        <p:spPr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99013" name="Rounded Rectangular Callout 299012"/>
          <p:cNvSpPr/>
          <p:nvPr/>
        </p:nvSpPr>
        <p:spPr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x-none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Basic idea of Prolog</a:t>
            </a:r>
            <a:endParaRPr lang="en-US" altLang="x-none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89075"/>
            <a:ext cx="7696200" cy="514032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x-none" sz="25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Programming with Logic</a:t>
            </a:r>
            <a:endParaRPr lang="en-US" altLang="x-none" sz="25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5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Declarative </a:t>
            </a:r>
            <a:endParaRPr lang="en-US" altLang="x-none" sz="25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Very different from other (</a:t>
            </a:r>
            <a:r>
              <a:rPr lang="en-US" altLang="x-none" sz="25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procedural</a:t>
            </a:r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programming languages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Good for</a:t>
            </a:r>
            <a:r>
              <a:rPr lang="en-US" altLang="x-none" sz="25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knowledge-rich</a:t>
            </a:r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tasks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z="2500" b="1">
                <a:latin typeface="Times New Roman" panose="02020603050405020304" charset="0"/>
                <a:cs typeface="Times New Roman" panose="02020603050405020304" charset="0"/>
              </a:rPr>
              <a:t>Procedre in logic programming </a:t>
            </a:r>
            <a:endParaRPr lang="en-US" altLang="x-none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Describe the situation of interest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Ask a question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Prolog logically deduces new facts about the situation we described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Prolog gives us its deductions back as answers </a:t>
            </a:r>
            <a:endParaRPr lang="en-US" altLang="x-none" sz="2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x-none" sz="2500" b="1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4" name="Title 30003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300035" name="Text Placeholder 30003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0036" name="Rounded Rectangular Callout 300035"/>
          <p:cNvSpPr/>
          <p:nvPr/>
        </p:nvSpPr>
        <p:spPr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0037" name="Rounded Rectangular Callout 300036"/>
          <p:cNvSpPr/>
          <p:nvPr/>
        </p:nvSpPr>
        <p:spPr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0038" name="Rounded Rectangular Callout 300037"/>
          <p:cNvSpPr/>
          <p:nvPr/>
        </p:nvSpPr>
        <p:spPr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1058" name="Title 30105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301059" name="Text Placeholder 30105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1060" name="Rounded Rectangular Callout 301059"/>
          <p:cNvSpPr/>
          <p:nvPr/>
        </p:nvSpPr>
        <p:spPr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1061" name="Rounded Rectangular Callout 301060"/>
          <p:cNvSpPr/>
          <p:nvPr/>
        </p:nvSpPr>
        <p:spPr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1062" name="Rounded Rectangular Callout 301061"/>
          <p:cNvSpPr/>
          <p:nvPr/>
        </p:nvSpPr>
        <p:spPr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1063" name="Rounded Rectangular Callout 301062"/>
          <p:cNvSpPr/>
          <p:nvPr/>
        </p:nvSpPr>
        <p:spPr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2" name="Title 3020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302083" name="Text Placeholder 30208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2084" name="Rounded Rectangular Callout 302083"/>
          <p:cNvSpPr/>
          <p:nvPr/>
        </p:nvSpPr>
        <p:spPr>
          <a:xfrm>
            <a:off x="3352800" y="1600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2085" name="Rounded Rectangular Callout 302084"/>
          <p:cNvSpPr/>
          <p:nvPr/>
        </p:nvSpPr>
        <p:spPr>
          <a:xfrm>
            <a:off x="3733800" y="19812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fact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2086" name="Rounded Rectangular Callout 302085"/>
          <p:cNvSpPr/>
          <p:nvPr/>
        </p:nvSpPr>
        <p:spPr>
          <a:xfrm>
            <a:off x="6172200" y="2286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2087" name="Rounded Rectangular Callout 302086"/>
          <p:cNvSpPr/>
          <p:nvPr/>
        </p:nvSpPr>
        <p:spPr>
          <a:xfrm>
            <a:off x="6096000" y="2667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302088" name="Rounded Rectangular Callout 302087"/>
          <p:cNvSpPr/>
          <p:nvPr/>
        </p:nvSpPr>
        <p:spPr>
          <a:xfrm>
            <a:off x="7010400" y="3048000"/>
            <a:ext cx="990600" cy="457200"/>
          </a:xfrm>
          <a:prstGeom prst="wedgeRoundRectCallout">
            <a:avLst>
              <a:gd name="adj1" fmla="val -100319"/>
              <a:gd name="adj2" fmla="val 30903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rule</a:t>
            </a:r>
            <a:endParaRPr lang="en-US" altLang="x-none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6" name="Title 2979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97987" name="Text Placeholder 29798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7989" name="Rounded Rectangular Callout 297988"/>
          <p:cNvSpPr/>
          <p:nvPr/>
        </p:nvSpPr>
        <p:spPr>
          <a:xfrm>
            <a:off x="15240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head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97990" name="Rounded Rectangular Callout 297989"/>
          <p:cNvSpPr/>
          <p:nvPr/>
        </p:nvSpPr>
        <p:spPr>
          <a:xfrm>
            <a:off x="4267200" y="4419600"/>
            <a:ext cx="990600" cy="457200"/>
          </a:xfrm>
          <a:prstGeom prst="wedgeRoundRectCallout">
            <a:avLst>
              <a:gd name="adj1" fmla="val 38139"/>
              <a:gd name="adj2" fmla="val -145139"/>
              <a:gd name="adj3" fmla="val 16667"/>
            </a:avLst>
          </a:prstGeom>
          <a:solidFill>
            <a:srgbClr val="99CCFF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>
                <a:latin typeface="Lucida Console" panose="020B0609040504020204" pitchFamily="49" charset="0"/>
              </a:rPr>
              <a:t>body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97991" name="Left Brace 297990"/>
          <p:cNvSpPr/>
          <p:nvPr/>
        </p:nvSpPr>
        <p:spPr>
          <a:xfrm rot="16200000">
            <a:off x="2324100" y="2552700"/>
            <a:ext cx="304800" cy="2514600"/>
          </a:xfrm>
          <a:prstGeom prst="leftBrace">
            <a:avLst>
              <a:gd name="adj1" fmla="val 68750"/>
              <a:gd name="adj2" fmla="val 48796"/>
            </a:avLst>
          </a:prstGeom>
          <a:noFill/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97992" name="Left Brace 297991"/>
          <p:cNvSpPr/>
          <p:nvPr/>
        </p:nvSpPr>
        <p:spPr>
          <a:xfrm rot="16200000">
            <a:off x="5067300" y="2476500"/>
            <a:ext cx="304800" cy="2667000"/>
          </a:xfrm>
          <a:prstGeom prst="leftBrace">
            <a:avLst>
              <a:gd name="adj1" fmla="val 72916"/>
              <a:gd name="adj2" fmla="val 48796"/>
            </a:avLst>
          </a:prstGeom>
          <a:noFill/>
          <a:ln w="254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2" name="Title 2764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76483" name="Text Placeholder 27648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6484" name="Rectangles 276483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8530" name="Title 2785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78531" name="Text Placeholder 27853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8532" name="Rectangles 278531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4" name="Title 2795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2</a:t>
            </a:r>
            <a:endParaRPr lang="en-US" altLang="x-none"/>
          </a:p>
        </p:txBody>
      </p:sp>
      <p:sp>
        <p:nvSpPr>
          <p:cNvPr id="279555" name="Text Placeholder 27955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79556" name="Rectangles 279555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altLang="x-none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0578" name="Title 2805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Clauses</a:t>
            </a:r>
            <a:endParaRPr lang="en-US" altLang="x-none"/>
          </a:p>
        </p:txBody>
      </p:sp>
      <p:sp>
        <p:nvSpPr>
          <p:cNvPr id="280579" name="Text Placeholder 28057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0581" name="Text Box 280580"/>
          <p:cNvSpPr txBox="1"/>
          <p:nvPr/>
        </p:nvSpPr>
        <p:spPr>
          <a:xfrm>
            <a:off x="1295400" y="4476750"/>
            <a:ext cx="7467600" cy="1398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There are five clauses</a:t>
            </a:r>
            <a:r>
              <a:rPr lang="en-US" altLang="x-none" sz="2500" b="1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in this knowledge base:</a:t>
            </a:r>
            <a:endParaRPr lang="en-US" altLang="x-none" sz="2500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	two facts, and three rules.</a:t>
            </a:r>
            <a:endParaRPr lang="en-US" altLang="x-none" sz="2500" i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The end of a clause is marked with a full stop.</a:t>
            </a:r>
            <a:endParaRPr lang="en-US" altLang="x-none" sz="2500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Title 3031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Predicates</a:t>
            </a:r>
            <a:endParaRPr lang="en-US" altLang="x-none"/>
          </a:p>
        </p:txBody>
      </p:sp>
      <p:sp>
        <p:nvSpPr>
          <p:cNvPr id="303107" name="Text Placeholder 30310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</a:t>
            </a: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3108" name="Text Box 303107"/>
          <p:cNvSpPr txBox="1"/>
          <p:nvPr/>
        </p:nvSpPr>
        <p:spPr>
          <a:xfrm>
            <a:off x="1447800" y="4495800"/>
            <a:ext cx="7182485" cy="13468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x-none" i="1">
                <a:latin typeface="Times New Roman" panose="02020603050405020304" charset="0"/>
                <a:cs typeface="Times New Roman" panose="02020603050405020304" charset="0"/>
              </a:rPr>
              <a:t>There are three </a:t>
            </a:r>
            <a:r>
              <a:rPr lang="en-US" altLang="x-none" b="1" i="1">
                <a:latin typeface="Times New Roman" panose="02020603050405020304" charset="0"/>
                <a:cs typeface="Times New Roman" panose="02020603050405020304" charset="0"/>
              </a:rPr>
              <a:t>predicates</a:t>
            </a:r>
            <a:r>
              <a:rPr lang="en-US" altLang="x-none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x-none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 i="1">
                <a:latin typeface="Times New Roman" panose="02020603050405020304" charset="0"/>
                <a:cs typeface="Times New Roman" panose="02020603050405020304" charset="0"/>
              </a:rPr>
              <a:t>in this knowledge base:</a:t>
            </a:r>
            <a:endParaRPr lang="en-US" altLang="x-none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 i="1">
                <a:latin typeface="Times New Roman" panose="02020603050405020304" charset="0"/>
                <a:cs typeface="Times New Roman" panose="02020603050405020304" charset="0"/>
              </a:rPr>
              <a:t>	happy, listens2music, and </a:t>
            </a:r>
            <a:r>
              <a:rPr lang="en-US" altLang="x-none" i="1" err="1">
                <a:latin typeface="Times New Roman" panose="02020603050405020304" charset="0"/>
                <a:cs typeface="Times New Roman" panose="02020603050405020304" charset="0"/>
              </a:rPr>
              <a:t>playsAirGuitar</a:t>
            </a:r>
            <a:endParaRPr lang="en-US" altLang="x-none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Title 2437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3</a:t>
            </a:r>
            <a:endParaRPr lang="en-US" altLang="x-none"/>
          </a:p>
        </p:txBody>
      </p:sp>
      <p:sp>
        <p:nvSpPr>
          <p:cNvPr id="243715" name="Text Placeholder 24371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happy(butch).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listens2music(butch).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x-none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x-none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Consequences</a:t>
            </a:r>
            <a:br>
              <a:rPr lang="en-US" altLang="x-none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x-none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x-none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Think declaratively, </a:t>
            </a:r>
            <a:r>
              <a:rPr lang="en-US" altLang="x-none"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procedurally</a:t>
            </a:r>
            <a:endParaRPr lang="en-US" altLang="x-none" sz="27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Challenging</a:t>
            </a:r>
            <a:endParaRPr lang="en-US" altLang="x-none" sz="27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Requires a </a:t>
            </a:r>
            <a:r>
              <a:rPr lang="en-US" altLang="x-none"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 mindset</a:t>
            </a:r>
            <a:endParaRPr lang="en-US" altLang="x-none" sz="27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High-level language</a:t>
            </a:r>
            <a:endParaRPr lang="en-US" altLang="x-none" sz="27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Not as efficient as</a:t>
            </a:r>
            <a:r>
              <a:rPr lang="en-US" altLang="x-none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say, C</a:t>
            </a:r>
            <a:endParaRPr lang="en-US" altLang="x-none" sz="27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sz="27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Good for rapid prototyping </a:t>
            </a:r>
            <a:endParaRPr lang="en-US" altLang="x-none" sz="27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sz="27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Useful in many AI applications</a:t>
            </a:r>
            <a:endParaRPr lang="en-US" altLang="x-none" sz="27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6178" name="Title 3061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Expressing Conjunction</a:t>
            </a:r>
            <a:endParaRPr lang="en-US" altLang="x-none"/>
          </a:p>
        </p:txBody>
      </p:sp>
      <p:sp>
        <p:nvSpPr>
          <p:cNvPr id="306179" name="Text Placeholder 30617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happy(butch).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listens2music(butch).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6180" name="Text Box 306179"/>
          <p:cNvSpPr txBox="1"/>
          <p:nvPr/>
        </p:nvSpPr>
        <p:spPr>
          <a:xfrm>
            <a:off x="1219200" y="4572000"/>
            <a:ext cx="6439535" cy="47561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The comma </a:t>
            </a:r>
            <a:r>
              <a:rPr lang="en-US" altLang="x-none" sz="25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“,"</a:t>
            </a:r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 expresses </a:t>
            </a:r>
            <a:r>
              <a:rPr lang="en-US" altLang="x-none" sz="2500" b="1" i="1">
                <a:latin typeface="Times New Roman" panose="02020603050405020304" charset="0"/>
                <a:cs typeface="Times New Roman" panose="02020603050405020304" charset="0"/>
              </a:rPr>
              <a:t>conjunction </a:t>
            </a:r>
            <a:r>
              <a:rPr lang="en-US" altLang="x-none" sz="2500" i="1">
                <a:latin typeface="Times New Roman" panose="02020603050405020304" charset="0"/>
                <a:cs typeface="Times New Roman" panose="02020603050405020304" charset="0"/>
              </a:rPr>
              <a:t>in Prolog </a:t>
            </a:r>
            <a:endParaRPr lang="en-US" altLang="x-none" sz="2500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1602" name="Title 2816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3</a:t>
            </a:r>
            <a:endParaRPr lang="en-US" altLang="x-none"/>
          </a:p>
        </p:txBody>
      </p:sp>
      <p:sp>
        <p:nvSpPr>
          <p:cNvPr id="281603" name="Text Placeholder 28160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happy(butch).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listens2music(butch).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1604" name="Rectangles 281603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2626" name="Title 2826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3</a:t>
            </a:r>
            <a:endParaRPr lang="en-US" altLang="x-none"/>
          </a:p>
        </p:txBody>
      </p:sp>
      <p:sp>
        <p:nvSpPr>
          <p:cNvPr id="282627" name="Text Placeholder 28262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happy(butch).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(butch):- listens2music(butch).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2628" name="Rectangles 282627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</a:t>
            </a:r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(butch). 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3650" name="Title 2836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Expressing Disjunction</a:t>
            </a:r>
            <a:endParaRPr lang="en-US" altLang="x-none"/>
          </a:p>
        </p:txBody>
      </p:sp>
      <p:sp>
        <p:nvSpPr>
          <p:cNvPr id="283651" name="Text Placeholder 283650"/>
          <p:cNvSpPr>
            <a:spLocks noGrp="1"/>
          </p:cNvSpPr>
          <p:nvPr>
            <p:ph type="body" idx="1"/>
          </p:nvPr>
        </p:nvSpPr>
        <p:spPr>
          <a:xfrm>
            <a:off x="990600" y="1981200"/>
            <a:ext cx="7924800" cy="1981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happy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listens2music</a:t>
            </a:r>
            <a:r>
              <a:rPr lang="en-US" altLang="x-none" sz="2000">
                <a:cs typeface="Arial" panose="020B0604020202020204" pitchFamily="34" charset="0"/>
              </a:rPr>
              <a:t>(butch).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err="1"/>
              <a:t>playsAirGuitar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b="1" err="1"/>
              <a:t>playsAirGuitar</a:t>
            </a:r>
            <a:r>
              <a:rPr lang="en-US" altLang="x-none" sz="2000" b="1">
                <a:cs typeface="Arial" panose="020B0604020202020204" pitchFamily="34" charset="0"/>
              </a:rPr>
              <a:t>(butch):- happy(butch).</a:t>
            </a:r>
            <a:endParaRPr lang="en-US" altLang="x-none" sz="2000" b="1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 b="1" err="1"/>
              <a:t>playsAirGuitar</a:t>
            </a:r>
            <a:r>
              <a:rPr lang="en-US" altLang="x-none" sz="2000" b="1">
                <a:cs typeface="Arial" panose="020B0604020202020204" pitchFamily="34" charset="0"/>
              </a:rPr>
              <a:t>(butch):- listens2music(butch).</a:t>
            </a:r>
            <a:endParaRPr lang="en-US" altLang="x-none" sz="2000" b="1">
              <a:ea typeface="Arial" panose="020B0604020202020204" pitchFamily="34" charset="0"/>
            </a:endParaRPr>
          </a:p>
        </p:txBody>
      </p:sp>
      <p:sp>
        <p:nvSpPr>
          <p:cNvPr id="283653" name="Rectangles 283652"/>
          <p:cNvSpPr/>
          <p:nvPr/>
        </p:nvSpPr>
        <p:spPr>
          <a:xfrm>
            <a:off x="990600" y="4343400"/>
            <a:ext cx="7924800" cy="1676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happy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listens2music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(butch).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 err="1">
                <a:latin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), happy(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 b="1" err="1">
                <a:latin typeface="Arial" panose="020B0604020202020204" pitchFamily="34" charset="0"/>
              </a:rPr>
              <a:t>playsAirGuitar</a:t>
            </a:r>
            <a:r>
              <a:rPr lang="en-US" altLang="x-none" sz="2000" b="1">
                <a:latin typeface="Arial" panose="020B0604020202020204" pitchFamily="34" charset="0"/>
                <a:cs typeface="Arial" panose="020B0604020202020204" pitchFamily="34" charset="0"/>
              </a:rPr>
              <a:t>(butch):- happy(butch); listens2music(butch).</a:t>
            </a:r>
            <a:endParaRPr lang="en-US" altLang="x-none" sz="20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4674" name="Title 2846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Prolog and Logic</a:t>
            </a:r>
            <a:endParaRPr lang="en-US" altLang="x-none"/>
          </a:p>
        </p:txBody>
      </p:sp>
      <p:sp>
        <p:nvSpPr>
          <p:cNvPr id="284675" name="Text Placeholder 284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/>
              <a:t>Clearly Prolog has something to do with logic</a:t>
            </a:r>
            <a:endParaRPr lang="en-US" altLang="x-none"/>
          </a:p>
          <a:p>
            <a:r>
              <a:rPr lang="en-US" altLang="x-none"/>
              <a:t>Operators</a:t>
            </a:r>
            <a:endParaRPr lang="en-US" altLang="x-none"/>
          </a:p>
          <a:p>
            <a:pPr lvl="1"/>
            <a:r>
              <a:rPr lang="en-US" altLang="x-none" b="1"/>
              <a:t>Implication    </a:t>
            </a:r>
            <a:r>
              <a:rPr lang="en-US" altLang="x-none" b="1">
                <a:solidFill>
                  <a:srgbClr val="FF0000"/>
                </a:solidFill>
              </a:rPr>
              <a:t> :-</a:t>
            </a:r>
            <a:endParaRPr lang="en-US" altLang="x-none" b="1"/>
          </a:p>
          <a:p>
            <a:pPr lvl="1"/>
            <a:r>
              <a:rPr lang="en-US" altLang="x-none" b="1"/>
              <a:t>Conjunction    </a:t>
            </a:r>
            <a:r>
              <a:rPr lang="en-US" altLang="x-none" b="1">
                <a:solidFill>
                  <a:srgbClr val="FF0000"/>
                </a:solidFill>
              </a:rPr>
              <a:t>,</a:t>
            </a:r>
            <a:endParaRPr lang="en-US" altLang="x-none" b="1"/>
          </a:p>
          <a:p>
            <a:pPr lvl="1"/>
            <a:r>
              <a:rPr lang="en-US" altLang="x-none" b="1"/>
              <a:t>Disjunction</a:t>
            </a:r>
            <a:r>
              <a:rPr lang="en-US" altLang="x-none"/>
              <a:t>    </a:t>
            </a:r>
            <a:r>
              <a:rPr lang="en-US" altLang="x-none" b="1">
                <a:solidFill>
                  <a:srgbClr val="FF0000"/>
                </a:solidFill>
              </a:rPr>
              <a:t> ;</a:t>
            </a:r>
            <a:endParaRPr lang="en-US" altLang="x-none" b="1"/>
          </a:p>
          <a:p>
            <a:r>
              <a:rPr lang="en-US" altLang="x-none"/>
              <a:t>Use of modus </a:t>
            </a:r>
            <a:r>
              <a:rPr lang="en-US" altLang="x-none" err="1"/>
              <a:t>ponens</a:t>
            </a:r>
            <a:endParaRPr lang="en-US" altLang="x-none" err="1"/>
          </a:p>
          <a:p>
            <a:r>
              <a:rPr lang="en-US" altLang="x-none"/>
              <a:t>Negation 	</a:t>
            </a:r>
            <a:endParaRPr lang="en-US" altLang="x-non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38" name="Title 2447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4</a:t>
            </a:r>
            <a:endParaRPr lang="en-US" altLang="x-none"/>
          </a:p>
        </p:txBody>
      </p:sp>
      <p:sp>
        <p:nvSpPr>
          <p:cNvPr id="244739" name="Text Placeholder 24473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8" name="Title 2856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Prolog Variables</a:t>
            </a:r>
            <a:endParaRPr lang="en-US" altLang="x-none"/>
          </a:p>
        </p:txBody>
      </p:sp>
      <p:sp>
        <p:nvSpPr>
          <p:cNvPr id="285699" name="Text Placeholder 28569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5700" name="Rectangles 285699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22" name="Title 2867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Variable Instantiation</a:t>
            </a:r>
            <a:endParaRPr lang="en-US" altLang="x-none"/>
          </a:p>
        </p:txBody>
      </p:sp>
      <p:sp>
        <p:nvSpPr>
          <p:cNvPr id="286723" name="Text Placeholder 28672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6724" name="Rectangles 286723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746" name="Title 2877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Asking Alternatives</a:t>
            </a:r>
            <a:endParaRPr lang="en-US" altLang="x-none"/>
          </a:p>
        </p:txBody>
      </p:sp>
      <p:sp>
        <p:nvSpPr>
          <p:cNvPr id="287747" name="Text Placeholder 28774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7748" name="Rectangles 287747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8770" name="Title 2887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Asking Alternatives</a:t>
            </a:r>
            <a:r>
              <a:rPr lang="en-GB" altLang="en-US"/>
              <a:t> (</a:t>
            </a:r>
            <a:r>
              <a:rPr lang="en-GB" altLang="en-US">
                <a:solidFill>
                  <a:srgbClr val="FF0000"/>
                </a:solidFill>
              </a:rPr>
              <a:t>;</a:t>
            </a:r>
            <a:r>
              <a:rPr lang="en-GB" altLang="en-US"/>
              <a:t>)</a:t>
            </a:r>
            <a:endParaRPr lang="en-GB" altLang="en-US"/>
          </a:p>
        </p:txBody>
      </p:sp>
      <p:sp>
        <p:nvSpPr>
          <p:cNvPr id="288771" name="Text Placeholder 28877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8772" name="Rectangles 288771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Title 2385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SWI Prolog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8595" name="Text Placeholder 2385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Freely available Prolog interpreter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Works with 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Linux, 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Windows, or 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Mac OS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There are many more Prolog interpreters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Not all are ISO compliant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794" name="Title 2897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l"/>
            <a:r>
              <a:rPr lang="en-US" altLang="x-none"/>
              <a:t>Asking Alternatives</a:t>
            </a:r>
            <a:r>
              <a:rPr lang="en-GB" altLang="en-US"/>
              <a:t>(</a:t>
            </a:r>
            <a:r>
              <a:rPr lang="en-GB" altLang="en-US">
                <a:solidFill>
                  <a:srgbClr val="FF0000"/>
                </a:solidFill>
              </a:rPr>
              <a:t>;</a:t>
            </a:r>
            <a:r>
              <a:rPr lang="en-GB" altLang="en-US"/>
              <a:t>)</a:t>
            </a:r>
            <a:endParaRPr lang="en-GB" altLang="en-US"/>
          </a:p>
        </p:txBody>
      </p:sp>
      <p:sp>
        <p:nvSpPr>
          <p:cNvPr id="289795" name="Text Placeholder 28979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89796" name="Rectangles 289795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0818" name="Title 29081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Asking Alternatives</a:t>
            </a:r>
            <a:endParaRPr lang="en-US" altLang="x-none"/>
          </a:p>
        </p:txBody>
      </p:sp>
      <p:sp>
        <p:nvSpPr>
          <p:cNvPr id="290819" name="Text Placeholder 290818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0820" name="Rectangles 290819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woman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jody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1842" name="Title 29184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4</a:t>
            </a:r>
            <a:endParaRPr lang="en-US" altLang="x-none"/>
          </a:p>
        </p:txBody>
      </p:sp>
      <p:sp>
        <p:nvSpPr>
          <p:cNvPr id="291843" name="Text Placeholder 29184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1844" name="Rectangles 291843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loves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marsellus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,X), woman(X).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2866" name="Title 2928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4</a:t>
            </a:r>
            <a:endParaRPr lang="en-US" altLang="x-none"/>
          </a:p>
        </p:txBody>
      </p:sp>
      <p:sp>
        <p:nvSpPr>
          <p:cNvPr id="292867" name="Text Placeholder 29286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2868" name="Rectangles 292867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loves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marsellus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,X), woman(X).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X=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endParaRPr lang="en-US" altLang="x-none" sz="200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Title 3072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4</a:t>
            </a:r>
            <a:endParaRPr lang="en-US" altLang="x-none"/>
          </a:p>
        </p:txBody>
      </p:sp>
      <p:sp>
        <p:nvSpPr>
          <p:cNvPr id="307203" name="Text Placeholder 30720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7204" name="Rectangles 307203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loves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(pumpkin,X), woman(X).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26" name="Title 3082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4</a:t>
            </a:r>
            <a:endParaRPr lang="en-US" altLang="x-none"/>
          </a:p>
        </p:txBody>
      </p:sp>
      <p:sp>
        <p:nvSpPr>
          <p:cNvPr id="308227" name="Text Placeholder 308226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7432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jody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woman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yolanda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 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308228" name="Rectangles 308227"/>
          <p:cNvSpPr/>
          <p:nvPr/>
        </p:nvSpPr>
        <p:spPr>
          <a:xfrm>
            <a:off x="990600" y="4724400"/>
            <a:ext cx="7924800" cy="18288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loves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(pumpkin,X), woman(X).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2" name="Title 24576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5</a:t>
            </a:r>
            <a:endParaRPr lang="en-US" altLang="x-none"/>
          </a:p>
        </p:txBody>
      </p:sp>
      <p:sp>
        <p:nvSpPr>
          <p:cNvPr id="245763" name="Text Placeholder 245762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r>
              <a:rPr lang="en-US" altLang="x-none" sz="2000"/>
              <a:t> 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jealous</a:t>
            </a:r>
            <a:r>
              <a:rPr lang="en-US" altLang="x-none" sz="2000">
                <a:cs typeface="Arial" panose="020B0604020202020204" pitchFamily="34" charset="0"/>
              </a:rPr>
              <a:t>(X,Y):- loves(X,Z), loves(Y,Z). </a:t>
            </a:r>
            <a:endParaRPr lang="en-US" altLang="x-none" sz="200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3890" name="Title 29388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5</a:t>
            </a:r>
            <a:endParaRPr lang="en-US" altLang="x-none"/>
          </a:p>
        </p:txBody>
      </p:sp>
      <p:sp>
        <p:nvSpPr>
          <p:cNvPr id="293891" name="Text Placeholder 293890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r>
              <a:rPr lang="en-US" altLang="x-none" sz="2000"/>
              <a:t> 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jealous</a:t>
            </a:r>
            <a:r>
              <a:rPr lang="en-US" altLang="x-none" sz="2000">
                <a:cs typeface="Arial" panose="020B0604020202020204" pitchFamily="34" charset="0"/>
              </a:rPr>
              <a:t>(X,Y):- loves(X,Z), loves(Y,Z). 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3892" name="Rectangles 293891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jealous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marsellus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,W).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Title 29491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Knowledge Base 5</a:t>
            </a:r>
            <a:endParaRPr lang="en-US" altLang="x-none"/>
          </a:p>
        </p:txBody>
      </p:sp>
      <p:sp>
        <p:nvSpPr>
          <p:cNvPr id="294915" name="Text Placeholder 294914"/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924800" cy="2286000"/>
          </a:xfrm>
          <a:solidFill>
            <a:srgbClr val="DDDDDD">
              <a:alpha val="50000"/>
            </a:srgbClr>
          </a:solidFill>
          <a:ln>
            <a:solidFill>
              <a:schemeClr val="folHlink"/>
            </a:solidFill>
            <a:miter/>
          </a:ln>
        </p:spPr>
        <p:txBody>
          <a:bodyPr/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vincent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</a:t>
            </a:r>
            <a:r>
              <a:rPr lang="en-US" altLang="x-none" sz="2000" err="1">
                <a:cs typeface="Arial" panose="020B0604020202020204" pitchFamily="34" charset="0"/>
              </a:rPr>
              <a:t>marsellus</a:t>
            </a:r>
            <a:r>
              <a:rPr lang="en-US" altLang="x-none" sz="2000">
                <a:cs typeface="Arial" panose="020B0604020202020204" pitchFamily="34" charset="0"/>
              </a:rPr>
              <a:t>,</a:t>
            </a:r>
            <a:r>
              <a:rPr lang="en-US" altLang="x-none" sz="2000" err="1">
                <a:cs typeface="Arial" panose="020B0604020202020204" pitchFamily="34" charset="0"/>
              </a:rPr>
              <a:t>mia</a:t>
            </a:r>
            <a:r>
              <a:rPr lang="en-US" altLang="x-none" sz="2000">
                <a:cs typeface="Arial" panose="020B0604020202020204" pitchFamily="34" charset="0"/>
              </a:rPr>
              <a:t>).</a:t>
            </a:r>
            <a:r>
              <a:rPr lang="en-US" altLang="x-none" sz="2000"/>
              <a:t> </a:t>
            </a:r>
            <a:endParaRPr lang="en-US" altLang="x-none" sz="2000"/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(pumpkin, honey_bunny).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x-none" sz="2000"/>
              <a:t>loves</a:t>
            </a:r>
            <a:r>
              <a:rPr lang="en-US" altLang="x-none" sz="2000">
                <a:cs typeface="Arial" panose="020B0604020202020204" pitchFamily="34" charset="0"/>
              </a:rPr>
              <a:t>(honey_bunny, pumpkin).</a:t>
            </a:r>
            <a:endParaRPr lang="en-US" altLang="x-none" sz="2000">
              <a:cs typeface="Arial" panose="020B0604020202020204" pitchFamily="34" charset="0"/>
            </a:endParaRPr>
          </a:p>
          <a:p>
            <a:pPr>
              <a:buNone/>
            </a:pPr>
            <a:endParaRPr lang="en-US" altLang="x-none" sz="2000"/>
          </a:p>
          <a:p>
            <a:pPr>
              <a:buNone/>
            </a:pPr>
            <a:r>
              <a:rPr lang="en-US" altLang="x-none" sz="2000"/>
              <a:t>jealous</a:t>
            </a:r>
            <a:r>
              <a:rPr lang="en-US" altLang="x-none" sz="2000">
                <a:cs typeface="Arial" panose="020B0604020202020204" pitchFamily="34" charset="0"/>
              </a:rPr>
              <a:t>(X,Y):- loves(X,Z), loves(Y,Z). </a:t>
            </a:r>
            <a:endParaRPr lang="en-US" altLang="x-none" sz="2000">
              <a:ea typeface="Arial" panose="020B0604020202020204" pitchFamily="34" charset="0"/>
            </a:endParaRPr>
          </a:p>
        </p:txBody>
      </p:sp>
      <p:sp>
        <p:nvSpPr>
          <p:cNvPr id="294916" name="Rectangles 294915"/>
          <p:cNvSpPr/>
          <p:nvPr/>
        </p:nvSpPr>
        <p:spPr>
          <a:xfrm>
            <a:off x="990600" y="4267200"/>
            <a:ext cx="7924800" cy="2286000"/>
          </a:xfrm>
          <a:prstGeom prst="rect">
            <a:avLst/>
          </a:prstGeom>
          <a:solidFill>
            <a:srgbClr val="CCCCFF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?- jealous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marsellus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,W).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W=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vincent</a:t>
            </a:r>
            <a:endParaRPr lang="en-US" altLang="x-none" sz="2000" err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?- </a:t>
            </a:r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Title 2467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Prolog Syntax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6787" name="Text Placeholder 246786"/>
          <p:cNvSpPr>
            <a:spLocks noGrp="1"/>
          </p:cNvSpPr>
          <p:nvPr>
            <p:ph type="body" idx="1"/>
          </p:nvPr>
        </p:nvSpPr>
        <p:spPr>
          <a:xfrm>
            <a:off x="871220" y="1676400"/>
            <a:ext cx="7988935" cy="1143000"/>
          </a:xfrm>
        </p:spPr>
        <p:txBody>
          <a:bodyPr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What exactly are facts, rules and queries built out of?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6788" name="Text Box 246787"/>
          <p:cNvSpPr txBox="1"/>
          <p:nvPr/>
        </p:nvSpPr>
        <p:spPr>
          <a:xfrm>
            <a:off x="4838700" y="2971800"/>
            <a:ext cx="1104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89" name="Text Box 246788"/>
          <p:cNvSpPr txBox="1"/>
          <p:nvPr/>
        </p:nvSpPr>
        <p:spPr>
          <a:xfrm>
            <a:off x="2635250" y="3886200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Simple 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0" name="Text Box 246789"/>
          <p:cNvSpPr txBox="1"/>
          <p:nvPr/>
        </p:nvSpPr>
        <p:spPr>
          <a:xfrm>
            <a:off x="6108700" y="3886200"/>
            <a:ext cx="257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Complex 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1" name="Straight Connector 246790"/>
          <p:cNvSpPr/>
          <p:nvPr/>
        </p:nvSpPr>
        <p:spPr>
          <a:xfrm flipH="1">
            <a:off x="3886200" y="3429000"/>
            <a:ext cx="15240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792" name="Straight Connector 246791"/>
          <p:cNvSpPr/>
          <p:nvPr/>
        </p:nvSpPr>
        <p:spPr>
          <a:xfrm>
            <a:off x="5410200" y="3429000"/>
            <a:ext cx="19812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793" name="Text Box 246792"/>
          <p:cNvSpPr txBox="1"/>
          <p:nvPr/>
        </p:nvSpPr>
        <p:spPr>
          <a:xfrm>
            <a:off x="1587500" y="487680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Constants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4" name="Text Box 246793"/>
          <p:cNvSpPr txBox="1"/>
          <p:nvPr/>
        </p:nvSpPr>
        <p:spPr>
          <a:xfrm>
            <a:off x="3949700" y="487680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Variables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5" name="Text Box 246794"/>
          <p:cNvSpPr txBox="1"/>
          <p:nvPr/>
        </p:nvSpPr>
        <p:spPr>
          <a:xfrm>
            <a:off x="1181100" y="6019800"/>
            <a:ext cx="1104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Atoms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6" name="Text Box 246795"/>
          <p:cNvSpPr txBox="1"/>
          <p:nvPr/>
        </p:nvSpPr>
        <p:spPr>
          <a:xfrm>
            <a:off x="2819400" y="6019800"/>
            <a:ext cx="1473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Numbers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797" name="Straight Connector 246796"/>
          <p:cNvSpPr/>
          <p:nvPr/>
        </p:nvSpPr>
        <p:spPr>
          <a:xfrm flipH="1">
            <a:off x="2590800" y="4267200"/>
            <a:ext cx="1066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798" name="Straight Connector 246797"/>
          <p:cNvSpPr/>
          <p:nvPr/>
        </p:nvSpPr>
        <p:spPr>
          <a:xfrm flipH="1">
            <a:off x="1676400" y="5257800"/>
            <a:ext cx="8382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799" name="Straight Connector 246798"/>
          <p:cNvSpPr/>
          <p:nvPr/>
        </p:nvSpPr>
        <p:spPr>
          <a:xfrm>
            <a:off x="3657600" y="4267200"/>
            <a:ext cx="9144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00" name="Straight Connector 246799"/>
          <p:cNvSpPr/>
          <p:nvPr/>
        </p:nvSpPr>
        <p:spPr>
          <a:xfrm>
            <a:off x="2514600" y="5257800"/>
            <a:ext cx="9144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01" name="Rounded Rectangle 246800"/>
          <p:cNvSpPr/>
          <p:nvPr/>
        </p:nvSpPr>
        <p:spPr>
          <a:xfrm>
            <a:off x="990600" y="2819400"/>
            <a:ext cx="7772400" cy="3810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0000CC"/>
              </a:gs>
            </a:gsLst>
            <a:lin ang="2700000" scaled="1"/>
            <a:tileRect/>
          </a:gra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46802" name="Text Box 246801"/>
          <p:cNvSpPr txBox="1"/>
          <p:nvPr/>
        </p:nvSpPr>
        <p:spPr>
          <a:xfrm>
            <a:off x="4953000" y="2971800"/>
            <a:ext cx="1104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03" name="Text Box 246802"/>
          <p:cNvSpPr txBox="1"/>
          <p:nvPr/>
        </p:nvSpPr>
        <p:spPr>
          <a:xfrm>
            <a:off x="2749550" y="3886200"/>
            <a:ext cx="2393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Simple 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04" name="Text Box 246803"/>
          <p:cNvSpPr txBox="1"/>
          <p:nvPr/>
        </p:nvSpPr>
        <p:spPr>
          <a:xfrm>
            <a:off x="6223000" y="3886200"/>
            <a:ext cx="257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Complex Terms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05" name="Straight Connector 246804"/>
          <p:cNvSpPr/>
          <p:nvPr/>
        </p:nvSpPr>
        <p:spPr>
          <a:xfrm flipH="1">
            <a:off x="4000500" y="3429000"/>
            <a:ext cx="15240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06" name="Straight Connector 246805"/>
          <p:cNvSpPr/>
          <p:nvPr/>
        </p:nvSpPr>
        <p:spPr>
          <a:xfrm>
            <a:off x="5524500" y="3429000"/>
            <a:ext cx="1981200" cy="533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07" name="Text Box 246806"/>
          <p:cNvSpPr txBox="1"/>
          <p:nvPr/>
        </p:nvSpPr>
        <p:spPr>
          <a:xfrm>
            <a:off x="1701800" y="487680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Constants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08" name="Text Box 246807"/>
          <p:cNvSpPr txBox="1"/>
          <p:nvPr/>
        </p:nvSpPr>
        <p:spPr>
          <a:xfrm>
            <a:off x="4064000" y="4876800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Variables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09" name="Text Box 246808"/>
          <p:cNvSpPr txBox="1"/>
          <p:nvPr/>
        </p:nvSpPr>
        <p:spPr>
          <a:xfrm>
            <a:off x="1295400" y="6019800"/>
            <a:ext cx="1104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Atoms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10" name="Text Box 246809"/>
          <p:cNvSpPr txBox="1"/>
          <p:nvPr/>
        </p:nvSpPr>
        <p:spPr>
          <a:xfrm>
            <a:off x="2933700" y="6019800"/>
            <a:ext cx="1473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x-none">
                <a:latin typeface="Lucida Console" panose="020B0609040504020204" pitchFamily="49" charset="0"/>
              </a:rPr>
              <a:t>Numbers</a:t>
            </a:r>
            <a:endParaRPr lang="en-US" altLang="x-none">
              <a:latin typeface="Lucida Console" panose="020B0609040504020204" pitchFamily="49" charset="0"/>
            </a:endParaRPr>
          </a:p>
        </p:txBody>
      </p:sp>
      <p:sp>
        <p:nvSpPr>
          <p:cNvPr id="246811" name="Straight Connector 246810"/>
          <p:cNvSpPr/>
          <p:nvPr/>
        </p:nvSpPr>
        <p:spPr>
          <a:xfrm flipH="1">
            <a:off x="2705100" y="4267200"/>
            <a:ext cx="1066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12" name="Straight Connector 246811"/>
          <p:cNvSpPr/>
          <p:nvPr/>
        </p:nvSpPr>
        <p:spPr>
          <a:xfrm flipH="1">
            <a:off x="1790700" y="5257800"/>
            <a:ext cx="8382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13" name="Straight Connector 246812"/>
          <p:cNvSpPr/>
          <p:nvPr/>
        </p:nvSpPr>
        <p:spPr>
          <a:xfrm>
            <a:off x="3771900" y="4267200"/>
            <a:ext cx="9144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6814" name="Straight Connector 246813"/>
          <p:cNvSpPr/>
          <p:nvPr/>
        </p:nvSpPr>
        <p:spPr>
          <a:xfrm>
            <a:off x="2628900" y="5257800"/>
            <a:ext cx="914400" cy="838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Defining Relations by Facts</a:t>
            </a: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GB" alt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92250"/>
            <a:ext cx="7696200" cy="5137150"/>
          </a:xfrm>
        </p:spPr>
        <p:txBody>
          <a:bodyPr/>
          <a:p>
            <a:pPr algn="just" eaLnBrk="1" hangingPunct="1">
              <a:lnSpc>
                <a:spcPct val="80000"/>
              </a:lnSpc>
            </a:pP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Prolog, we write </a:t>
            </a:r>
            <a:r>
              <a:rPr lang="en-US" altLang="x-none" sz="25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 </a:t>
            </a: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the form</a:t>
            </a:r>
            <a:endParaRPr lang="en-US" altLang="x-none" sz="25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x-none" sz="25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predicate(atom1,….)</a:t>
            </a:r>
            <a:endParaRPr lang="en-US" altLang="x-none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x-none" sz="25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Predicate </a:t>
            </a: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a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 </a:t>
            </a: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that we give to a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</a:t>
            </a:r>
            <a:endParaRPr lang="en-US" altLang="x-none" sz="2500" dirty="0">
              <a:solidFill>
                <a:schemeClr val="accent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</a:t>
            </a:r>
            <a:r>
              <a:rPr lang="en-US" altLang="x-none" sz="25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atom </a:t>
            </a: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a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constant value,</a:t>
            </a:r>
            <a:r>
              <a:rPr lang="en-US" altLang="x-none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usually written in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lower case</a:t>
            </a:r>
            <a:endParaRPr lang="en-US" altLang="x-none" sz="2500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E.g.    </a:t>
            </a:r>
            <a:r>
              <a:rPr sz="2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parent( tom,bob).</a:t>
            </a:r>
            <a:endParaRPr sz="25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parent(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pam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bob).  parent( tom,bob). parent(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tom,liz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).  parent( bob,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ann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).  parent( bob,pat). parent(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pat,jim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endParaRPr sz="2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relation 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a </a:t>
            </a:r>
            <a:r>
              <a:rPr sz="25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collection of </a:t>
            </a:r>
            <a:r>
              <a:rPr sz="2500" i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facts</a:t>
            </a:r>
            <a:r>
              <a:rPr lang="en-GB" sz="2500" i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sz="25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parent 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the name of a </a:t>
            </a:r>
            <a:r>
              <a:rPr sz="25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</a:t>
            </a:r>
            <a:r>
              <a:rPr lang="en-GB" sz="25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5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90000"/>
              </a:lnSpc>
            </a:pP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</a:t>
            </a:r>
            <a:r>
              <a:rPr sz="2500" b="1">
                <a:solidFill>
                  <a:schemeClr val="accent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arity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n is a </a:t>
            </a:r>
            <a:r>
              <a:rPr lang="en-US" altLang="x-none" sz="25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from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n-tuples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(elements of a Cartesian product) to {true, false}.  (It can also be considered a subset of the </a:t>
            </a:r>
            <a:r>
              <a:rPr sz="250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n-tuples</a:t>
            </a:r>
            <a:r>
              <a:rPr sz="25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.)</a:t>
            </a:r>
            <a:endParaRPr sz="2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GB" altLang="en-US" sz="25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GB" altLang="en-US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Title 24166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Atoms</a:t>
            </a:r>
            <a:endParaRPr lang="en-US" altLang="x-none"/>
          </a:p>
        </p:txBody>
      </p:sp>
      <p:sp>
        <p:nvSpPr>
          <p:cNvPr id="241667" name="Text Placeholder 241666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/>
          <a:p>
            <a:pPr>
              <a:lnSpc>
                <a:spcPct val="90000"/>
              </a:lnSpc>
              <a:buFontTx/>
              <a:buChar char="•"/>
            </a:pPr>
            <a:r>
              <a:rPr lang="en-US" altLang="x-none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 sequence of characters 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lang="en-US" altLang="x-none"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upper-case letters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lower-case letters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digits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, or </a:t>
            </a:r>
            <a:r>
              <a:rPr lang="en-US" altLang="x-none"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rPr>
              <a:t>underscore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starting with a lowercase letter</a:t>
            </a:r>
            <a:endParaRPr lang="en-US" altLang="x-none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x-none" sz="2400" i="1">
                <a:latin typeface="Times New Roman" panose="02020603050405020304" charset="0"/>
                <a:cs typeface="Times New Roman" panose="02020603050405020304" charset="0"/>
              </a:rPr>
              <a:t>Examples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butch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big_</a:t>
            </a:r>
            <a:r>
              <a:rPr lang="en-US" altLang="x-none" sz="2400" b="1" err="1">
                <a:latin typeface="Times New Roman" panose="02020603050405020304" charset="0"/>
                <a:cs typeface="Times New Roman" panose="02020603050405020304" charset="0"/>
              </a:rPr>
              <a:t>kahuna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_burger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sz="2400" b="1" err="1">
                <a:latin typeface="Times New Roman" panose="02020603050405020304" charset="0"/>
                <a:cs typeface="Times New Roman" panose="02020603050405020304" charset="0"/>
              </a:rPr>
              <a:t>playGuitar</a:t>
            </a:r>
            <a:endParaRPr lang="en-US" altLang="x-none" sz="2400" b="1" err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800" err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x-none" sz="28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An arbitrary sequence of characters 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enclosed in 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single quotes</a:t>
            </a:r>
            <a:endParaRPr lang="en-US" altLang="x-none" sz="280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x-none" sz="2400" i="1">
                <a:latin typeface="Times New Roman" panose="02020603050405020304" charset="0"/>
                <a:cs typeface="Times New Roman" panose="02020603050405020304" charset="0"/>
              </a:rPr>
              <a:t>Examples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:   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Vincent'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, 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'Five dollar shake'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, 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'@$%'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 	</a:t>
            </a:r>
            <a:endParaRPr lang="en-US" altLang="x-none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A sequence of 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special characters</a:t>
            </a:r>
            <a:endParaRPr lang="en-US" altLang="x-none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x-none" sz="2400" i="1">
                <a:latin typeface="Times New Roman" panose="02020603050405020304" charset="0"/>
                <a:cs typeface="Times New Roman" panose="02020603050405020304" charset="0"/>
              </a:rPr>
              <a:t>Examples</a:t>
            </a:r>
            <a:r>
              <a:rPr lang="en-US" altLang="x-none" sz="2400">
                <a:latin typeface="Times New Roman" panose="02020603050405020304" charset="0"/>
                <a:cs typeface="Times New Roman" panose="02020603050405020304" charset="0"/>
              </a:rPr>
              <a:t>:     </a:t>
            </a:r>
            <a:r>
              <a:rPr lang="en-US" altLang="x-none" sz="2400" b="1">
                <a:latin typeface="Times New Roman" panose="02020603050405020304" charset="0"/>
                <a:cs typeface="Times New Roman" panose="02020603050405020304" charset="0"/>
              </a:rPr>
              <a:t>:   ,    ;    .    :-</a:t>
            </a:r>
            <a:endParaRPr lang="en-US" altLang="x-none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Title 248833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77200" cy="1025525"/>
          </a:xfrm>
        </p:spPr>
        <p:txBody>
          <a:bodyPr anchor="ctr" anchorCtr="0"/>
          <a:p>
            <a:r>
              <a:rPr lang="en-US" altLang="x-none"/>
              <a:t>Numbers</a:t>
            </a:r>
            <a:endParaRPr lang="en-US" altLang="x-none"/>
          </a:p>
        </p:txBody>
      </p:sp>
      <p:sp>
        <p:nvSpPr>
          <p:cNvPr id="248835" name="Text Placeholder 248834"/>
          <p:cNvSpPr>
            <a:spLocks noGrp="1"/>
          </p:cNvSpPr>
          <p:nvPr>
            <p:ph type="body" idx="1"/>
          </p:nvPr>
        </p:nvSpPr>
        <p:spPr>
          <a:xfrm>
            <a:off x="1066800" y="1511300"/>
            <a:ext cx="7839075" cy="5118100"/>
          </a:xfrm>
        </p:spPr>
        <p:txBody>
          <a:bodyPr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Integers: 12, -34, 22342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Floats: 34573.3234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x-none" sz="4400" b="1">
                <a:solidFill>
                  <a:srgbClr val="000099"/>
                </a:solidFill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Variables</a:t>
            </a:r>
            <a:endParaRPr lang="en-US" altLang="x-none" sz="4400" b="1">
              <a:solidFill>
                <a:srgbClr val="000099"/>
              </a:solidFill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x-none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sequence of characters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 of </a:t>
            </a:r>
            <a:r>
              <a:rPr lang="en-US" altLang="x-none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upper-case letters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x-none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lower-case letters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x-none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digits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, or </a:t>
            </a:r>
            <a:r>
              <a:rPr lang="en-US" altLang="x-none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underscore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, starting with either an</a:t>
            </a:r>
            <a:r>
              <a:rPr lang="en-US" altLang="x-none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uppercase letter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 or </a:t>
            </a:r>
            <a:r>
              <a:rPr lang="en-US" altLang="x-none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 underscore</a:t>
            </a:r>
            <a:endParaRPr lang="en-US" altLang="x-none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Examples: </a:t>
            </a:r>
            <a:br>
              <a:rPr lang="en-US" altLang="x-none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x-none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X, Y, Variable, Vincent, _tag</a:t>
            </a:r>
            <a:endParaRPr lang="en-US" altLang="x-none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Title 25088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Complex Terms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0883" name="Text Placeholder 25088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Atoms, numbers and variables are building blocks for complex terms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Complex terms are built out of a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functor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directly followed by a sequence of arguments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Arguments are put in round brackets, separated by commas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functor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must be an atom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Title 25190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Examples of complex terms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1907" name="Text Placeholder 2519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Examples we have seen before: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playsAirGuitar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jody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loves(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vincent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mia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jealous(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marsellus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, W)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Complex terms inside complex terms: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hide(X,father(father(father(butch))))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US" altLang="x-none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Title 25292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2931" name="Text Placeholder 2529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The number of arguments a complex term has is called its </a:t>
            </a:r>
            <a:r>
              <a:rPr lang="en-US" altLang="x-none" sz="2800" u="sng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endParaRPr lang="en-US" altLang="x-none" sz="2800" u="sng" err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x-none" sz="2800" err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Examples:</a:t>
            </a:r>
            <a:b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woman(</a:t>
            </a:r>
            <a:r>
              <a:rPr lang="en-US" altLang="x-none" sz="2800" b="1" err="1">
                <a:latin typeface="Times New Roman" panose="02020603050405020304" charset="0"/>
                <a:cs typeface="Times New Roman" panose="02020603050405020304" charset="0"/>
              </a:rPr>
              <a:t>mia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     is a term with </a:t>
            </a:r>
            <a:r>
              <a:rPr lang="en-US" altLang="x-none" sz="2800" err="1">
                <a:latin typeface="Times New Roman" panose="02020603050405020304" charset="0"/>
                <a:cs typeface="Times New Roman" panose="02020603050405020304" charset="0"/>
              </a:rPr>
              <a:t>arity 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1</a:t>
            </a:r>
            <a:b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loves(</a:t>
            </a:r>
            <a:r>
              <a:rPr lang="en-US" altLang="x-none" sz="2800" b="1" err="1">
                <a:latin typeface="Times New Roman" panose="02020603050405020304" charset="0"/>
                <a:cs typeface="Times New Roman" panose="02020603050405020304" charset="0"/>
              </a:rPr>
              <a:t>vincent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x-none" sz="2800" b="1" err="1">
                <a:latin typeface="Times New Roman" panose="02020603050405020304" charset="0"/>
                <a:cs typeface="Times New Roman" panose="02020603050405020304" charset="0"/>
              </a:rPr>
              <a:t>mia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          has </a:t>
            </a:r>
            <a:r>
              <a:rPr lang="en-US" altLang="x-none" sz="2800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2</a:t>
            </a:r>
            <a:b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x-none" sz="2800" b="1">
                <a:latin typeface="Times New Roman" panose="02020603050405020304" charset="0"/>
                <a:cs typeface="Times New Roman" panose="02020603050405020304" charset="0"/>
              </a:rPr>
              <a:t>father(father(butch))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x-none" sz="2800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r>
              <a:rPr lang="en-US" altLang="x-none" sz="2800">
                <a:latin typeface="Times New Roman" panose="02020603050405020304" charset="0"/>
                <a:cs typeface="Times New Roman" panose="02020603050405020304" charset="0"/>
              </a:rPr>
              <a:t> 1</a:t>
            </a:r>
            <a:endParaRPr lang="en-US" altLang="x-none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x-none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Title 2600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Arity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is important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0099" name="Text Placeholder 260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In Prolog you can define two predicates with the same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functor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but with different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endParaRPr lang="en-US" altLang="x-none" err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Prolog would treat this as two different predicates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In Prolog documentation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arity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of a predicate is usually indicated with the suffix 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"/</a:t>
            </a:r>
            <a:r>
              <a:rPr lang="en-US" altLang="x-none">
                <a:latin typeface="Times New Roman" panose="02020603050405020304" charset="0"/>
                <a:cs typeface="Times New Roman" panose="02020603050405020304" charset="0"/>
              </a:rPr>
              <a:t>" followed by a number to indicate the </a:t>
            </a:r>
            <a:r>
              <a:rPr lang="en-US" altLang="x-none" err="1">
                <a:latin typeface="Times New Roman" panose="02020603050405020304" charset="0"/>
                <a:cs typeface="Times New Roman" panose="02020603050405020304" charset="0"/>
              </a:rPr>
              <a:t>arity</a:t>
            </a:r>
            <a:endParaRPr lang="en-US" altLang="x-none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1122" name="Title 2611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Example of </a:t>
            </a:r>
            <a:r>
              <a:rPr lang="en-US" altLang="x-none" err="1"/>
              <a:t>Arity</a:t>
            </a:r>
            <a:endParaRPr lang="en-US" altLang="x-none"/>
          </a:p>
        </p:txBody>
      </p:sp>
      <p:sp>
        <p:nvSpPr>
          <p:cNvPr id="261123" name="Text Placeholder 261122"/>
          <p:cNvSpPr>
            <a:spLocks noGrp="1"/>
          </p:cNvSpPr>
          <p:nvPr>
            <p:ph type="body" idx="1"/>
          </p:nvPr>
        </p:nvSpPr>
        <p:spPr>
          <a:xfrm>
            <a:off x="1066800" y="4038600"/>
            <a:ext cx="7772400" cy="2362200"/>
          </a:xfrm>
        </p:spPr>
        <p:txBody>
          <a:bodyPr/>
          <a:p>
            <a:r>
              <a:rPr lang="en-US" altLang="x-none"/>
              <a:t>This knowledge base defines</a:t>
            </a:r>
            <a:endParaRPr lang="en-US" altLang="x-none"/>
          </a:p>
          <a:p>
            <a:pPr lvl="1"/>
            <a:r>
              <a:rPr lang="en-US" altLang="x-none"/>
              <a:t>happy/1</a:t>
            </a:r>
            <a:endParaRPr lang="en-US" altLang="x-none"/>
          </a:p>
          <a:p>
            <a:pPr lvl="1"/>
            <a:r>
              <a:rPr lang="en-US" altLang="x-none"/>
              <a:t>listens2music/1</a:t>
            </a:r>
            <a:endParaRPr lang="en-US" altLang="x-none"/>
          </a:p>
          <a:p>
            <a:pPr lvl="1"/>
            <a:r>
              <a:rPr lang="en-US" altLang="x-none" err="1"/>
              <a:t>playsAirGuitar</a:t>
            </a:r>
            <a:r>
              <a:rPr lang="en-US" altLang="x-none"/>
              <a:t>/1</a:t>
            </a:r>
            <a:endParaRPr lang="en-US" altLang="x-none"/>
          </a:p>
        </p:txBody>
      </p:sp>
      <p:sp>
        <p:nvSpPr>
          <p:cNvPr id="261124" name="Rectangles 261123"/>
          <p:cNvSpPr/>
          <p:nvPr/>
        </p:nvSpPr>
        <p:spPr>
          <a:xfrm>
            <a:off x="990600" y="1752600"/>
            <a:ext cx="7924800" cy="19812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happy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listens2music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>
                <a:latin typeface="Arial" panose="020B0604020202020204" pitchFamily="34" charset="0"/>
              </a:rPr>
              <a:t>listens2music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):- </a:t>
            </a:r>
            <a:r>
              <a:rPr lang="en-US" altLang="x-none" sz="2000">
                <a:latin typeface="Arial" panose="020B0604020202020204" pitchFamily="34" charset="0"/>
              </a:rPr>
              <a:t>happy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playsAirGuitar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):- listens2music(</a:t>
            </a:r>
            <a:r>
              <a:rPr lang="en-US" altLang="x-none" sz="2000" err="1">
                <a:latin typeface="Arial" panose="020B0604020202020204" pitchFamily="34" charset="0"/>
                <a:cs typeface="Arial" panose="020B0604020202020204" pitchFamily="34" charset="0"/>
              </a:rPr>
              <a:t>yolanda</a:t>
            </a:r>
            <a:r>
              <a:rPr lang="en-US" altLang="x-none" sz="200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x-none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endParaRPr lang="en-US" altLang="x-none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8" name="Title 29593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x-none"/>
              <a:t>Summary of this lecture </a:t>
            </a:r>
            <a:endParaRPr lang="en-US" altLang="x-none"/>
          </a:p>
        </p:txBody>
      </p:sp>
      <p:sp>
        <p:nvSpPr>
          <p:cNvPr id="295939" name="Text Placeholder 2959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x-none" sz="2800"/>
              <a:t>Simple examples of Prolog programs</a:t>
            </a:r>
            <a:endParaRPr lang="en-US" altLang="x-none" sz="2800"/>
          </a:p>
          <a:p>
            <a:r>
              <a:rPr lang="en-US" altLang="x-none" sz="2800"/>
              <a:t>Introduced three basic constructs in Prolog: </a:t>
            </a:r>
            <a:endParaRPr lang="en-US" altLang="x-none" sz="2800"/>
          </a:p>
          <a:p>
            <a:pPr lvl="1"/>
            <a:r>
              <a:rPr lang="en-US" altLang="x-none" sz="2400"/>
              <a:t>Facts</a:t>
            </a:r>
            <a:endParaRPr lang="en-US" altLang="x-none" sz="2400"/>
          </a:p>
          <a:p>
            <a:pPr lvl="1"/>
            <a:r>
              <a:rPr lang="en-US" altLang="x-none" sz="2400"/>
              <a:t>Rules</a:t>
            </a:r>
            <a:endParaRPr lang="en-US" altLang="x-none" sz="2400"/>
          </a:p>
          <a:p>
            <a:pPr lvl="1"/>
            <a:r>
              <a:rPr lang="en-US" altLang="x-none" sz="2400"/>
              <a:t>Queries</a:t>
            </a:r>
            <a:endParaRPr lang="en-US" altLang="x-none" sz="2400"/>
          </a:p>
          <a:p>
            <a:r>
              <a:rPr lang="en-US" altLang="x-none" sz="2800"/>
              <a:t>Discussed other concepts, such as </a:t>
            </a:r>
            <a:endParaRPr lang="en-US" altLang="x-none" sz="2800"/>
          </a:p>
          <a:p>
            <a:pPr lvl="1"/>
            <a:r>
              <a:rPr lang="en-US" altLang="x-none" sz="2400"/>
              <a:t>the role of logic</a:t>
            </a:r>
            <a:endParaRPr lang="en-US" altLang="x-none" sz="2400"/>
          </a:p>
          <a:p>
            <a:pPr lvl="1"/>
            <a:r>
              <a:rPr lang="en-US" altLang="x-none" sz="2400"/>
              <a:t>unification with the help of variables</a:t>
            </a:r>
            <a:endParaRPr lang="en-US" altLang="x-none" sz="2400"/>
          </a:p>
          <a:p>
            <a:r>
              <a:rPr lang="en-US" altLang="x-none" sz="2800"/>
              <a:t>Definition of Prolog constructs:</a:t>
            </a:r>
            <a:br>
              <a:rPr lang="en-US" altLang="x-none" sz="2800"/>
            </a:br>
            <a:r>
              <a:rPr lang="en-US" altLang="x-none" sz="2800"/>
              <a:t>   terms, atoms, and variables</a:t>
            </a:r>
            <a:endParaRPr lang="en-US" altLang="x-none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Defining Relations by Rules</a:t>
            </a: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GB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br>
              <a:rPr lang="en-GB" alt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11605"/>
            <a:ext cx="7696200" cy="5217795"/>
          </a:xfrm>
        </p:spPr>
        <p:txBody>
          <a:bodyPr/>
          <a:p>
            <a:pPr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offspring relation: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all X and Y, 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Y is an offspring of X if  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X is a parent of Y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relation is defined by a rule, corresponding to the Prolog clause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offspring( Y,X) :- parent( X,Y).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Alternative reading: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all X and Y, 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if X is a parent of Y, 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2">
              <a:lnSpc>
                <a:spcPct val="90000"/>
              </a:lnSpc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	then Y is an offspring of X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90" y="152400"/>
            <a:ext cx="8322310" cy="1143000"/>
          </a:xfrm>
        </p:spPr>
        <p:txBody>
          <a:bodyPr/>
          <a:p>
            <a:pPr algn="ctr"/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</a:t>
            </a:r>
            <a:b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Rules are </a:t>
            </a:r>
            <a:r>
              <a:rPr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clauses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Facts are </a:t>
            </a:r>
            <a:r>
              <a:rPr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clauses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rule has a </a:t>
            </a:r>
            <a:r>
              <a:rPr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a </a:t>
            </a:r>
            <a:r>
              <a:rPr sz="2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a Prolog rule is its </a:t>
            </a:r>
            <a:r>
              <a:rPr sz="2800" b="1" i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sz="28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condition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a Prolog rule is its </a:t>
            </a:r>
            <a:r>
              <a:rPr sz="2800" b="1" i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</a:t>
            </a:r>
            <a:endParaRPr sz="28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condition of a rule is true, then it follows that its conclusion is true also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GB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80000"/>
              </a:lnSpc>
            </a:pPr>
            <a:r>
              <a:rPr lang="en-US" altLang="x-none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Rule is in the form </a:t>
            </a:r>
            <a:endParaRPr lang="en-US" altLang="x-none" sz="32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predicate(Var1,…)</a:t>
            </a:r>
            <a:r>
              <a:rPr lang="en-US" altLang="x-none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:-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x-none" sz="32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predicate1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(…), </a:t>
            </a:r>
            <a:r>
              <a:rPr lang="en-US" altLang="x-none" sz="32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predicate2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(…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), …</a:t>
            </a:r>
            <a:endParaRPr lang="en-US" altLang="x-none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Where </a:t>
            </a:r>
            <a:r>
              <a:rPr lang="en-US" altLang="x-none" sz="3200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Var1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variable, usually begins with </a:t>
            </a:r>
            <a:r>
              <a:rPr lang="en-US" altLang="x-none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upper case</a:t>
            </a:r>
            <a:endParaRPr lang="en-US" altLang="x-none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Yes, it’s just a rewriting of </a:t>
            </a:r>
            <a:endParaRPr lang="en-US" altLang="x-none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B1,B2,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…Bn</a:t>
            </a:r>
            <a:endParaRPr sz="3200" dirty="0"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x-none" sz="3200" b="1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Fact 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is a rule that </a:t>
            </a:r>
            <a:r>
              <a:rPr lang="en-US" altLang="x-none" sz="32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does not</a:t>
            </a:r>
            <a:r>
              <a:rPr lang="en-US" altLang="x-none" sz="3200" dirty="0"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have the right hand side.</a:t>
            </a:r>
            <a:endParaRPr sz="3200" dirty="0"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endParaRPr lang="en-GB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0000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0000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13659</Words>
  <Application>WPS Presentation</Application>
  <PresentationFormat>On-screen Show</PresentationFormat>
  <Paragraphs>819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8" baseType="lpstr">
      <vt:lpstr>Arial</vt:lpstr>
      <vt:lpstr>SimSun</vt:lpstr>
      <vt:lpstr>Wingdings</vt:lpstr>
      <vt:lpstr>Lucida Console</vt:lpstr>
      <vt:lpstr>Verdana</vt:lpstr>
      <vt:lpstr>Times New Roman</vt:lpstr>
      <vt:lpstr>Microsoft YaHei</vt:lpstr>
      <vt:lpstr>Arial Unicode MS</vt:lpstr>
      <vt:lpstr>Calibri</vt:lpstr>
      <vt:lpstr>Default Design</vt:lpstr>
      <vt:lpstr>1_Default Design</vt:lpstr>
      <vt:lpstr>PowerPoint 演示文稿</vt:lpstr>
      <vt:lpstr>Logic Programming</vt:lpstr>
      <vt:lpstr>Basic idea of Prolog</vt:lpstr>
      <vt:lpstr> Consequences </vt:lpstr>
      <vt:lpstr>SWI Prolog</vt:lpstr>
      <vt:lpstr>  Defining Relations by Facts  </vt:lpstr>
      <vt:lpstr>   Defining Relations by Rules   </vt:lpstr>
      <vt:lpstr> Rules </vt:lpstr>
      <vt:lpstr>PowerPoint 演示文稿</vt:lpstr>
      <vt:lpstr>  How Prolog Rules are Used  </vt:lpstr>
      <vt:lpstr> Example </vt:lpstr>
      <vt:lpstr>  More Family Relations  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1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Knowledge Base 2</vt:lpstr>
      <vt:lpstr>Clauses</vt:lpstr>
      <vt:lpstr>Predicates</vt:lpstr>
      <vt:lpstr>Knowledge Base 3</vt:lpstr>
      <vt:lpstr>Expressing Conjunction</vt:lpstr>
      <vt:lpstr>Knowledge Base 3</vt:lpstr>
      <vt:lpstr>Knowledge Base 3</vt:lpstr>
      <vt:lpstr>Expressing Disjunction</vt:lpstr>
      <vt:lpstr>Prolog and Logic</vt:lpstr>
      <vt:lpstr>Knowledge Base 4</vt:lpstr>
      <vt:lpstr>Prolog Variables</vt:lpstr>
      <vt:lpstr>Variable Instantiation</vt:lpstr>
      <vt:lpstr>Asking Alternatives</vt:lpstr>
      <vt:lpstr>Asking Alternatives (;)</vt:lpstr>
      <vt:lpstr>Asking Alternatives(;)</vt:lpstr>
      <vt:lpstr>Asking Alternatives</vt:lpstr>
      <vt:lpstr>Knowledge Base 4</vt:lpstr>
      <vt:lpstr>Knowledge Base 4</vt:lpstr>
      <vt:lpstr>Knowledge Base 4</vt:lpstr>
      <vt:lpstr>Knowledge Base 4</vt:lpstr>
      <vt:lpstr>Knowledge Base 5</vt:lpstr>
      <vt:lpstr>Knowledge Base 5</vt:lpstr>
      <vt:lpstr>Knowledge Base 5</vt:lpstr>
      <vt:lpstr>Prolog Syntax</vt:lpstr>
      <vt:lpstr>Atoms</vt:lpstr>
      <vt:lpstr>Numbers</vt:lpstr>
      <vt:lpstr>Complex Terms</vt:lpstr>
      <vt:lpstr>Examples of complex terms</vt:lpstr>
      <vt:lpstr>Arity</vt:lpstr>
      <vt:lpstr>Arity is important</vt:lpstr>
      <vt:lpstr>Example of Arity</vt:lpstr>
      <vt:lpstr>Summary of this lecture </vt:lpstr>
    </vt:vector>
  </TitlesOfParts>
  <Company> UNIVERSITY OF EDINBURGH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Prolog Now, lecture 1</dc:title>
  <dc:creator>Johan Bos</dc:creator>
  <cp:lastModifiedBy>Helen</cp:lastModifiedBy>
  <cp:revision>492</cp:revision>
  <dcterms:created xsi:type="dcterms:W3CDTF">2003-09-24T16:37:00Z</dcterms:created>
  <dcterms:modified xsi:type="dcterms:W3CDTF">2024-12-05T04:01:53Z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DF93B657629C42EE949A94531168DA41</vt:lpwstr>
  </property>
  <property fmtid="{D5CDD505-2E9C-101B-9397-08002B2CF9AE}" pid="3" name="KSOProductBuildVer">
    <vt:lpwstr>1033-12.2.0.18911</vt:lpwstr>
  </property>
</Properties>
</file>