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81"/>
  </p:notesMasterIdLst>
  <p:sldIdLst>
    <p:sldId id="312" r:id="rId2"/>
    <p:sldId id="258" r:id="rId3"/>
    <p:sldId id="264" r:id="rId4"/>
    <p:sldId id="260" r:id="rId5"/>
    <p:sldId id="325" r:id="rId6"/>
    <p:sldId id="327" r:id="rId7"/>
    <p:sldId id="262" r:id="rId8"/>
    <p:sldId id="329" r:id="rId9"/>
    <p:sldId id="265" r:id="rId10"/>
    <p:sldId id="267" r:id="rId11"/>
    <p:sldId id="331" r:id="rId12"/>
    <p:sldId id="268" r:id="rId13"/>
    <p:sldId id="284" r:id="rId14"/>
    <p:sldId id="269" r:id="rId15"/>
    <p:sldId id="271" r:id="rId16"/>
    <p:sldId id="272" r:id="rId17"/>
    <p:sldId id="368" r:id="rId18"/>
    <p:sldId id="369" r:id="rId19"/>
    <p:sldId id="370" r:id="rId20"/>
    <p:sldId id="371" r:id="rId21"/>
    <p:sldId id="314" r:id="rId22"/>
    <p:sldId id="273" r:id="rId23"/>
    <p:sldId id="333" r:id="rId24"/>
    <p:sldId id="275" r:id="rId25"/>
    <p:sldId id="276" r:id="rId26"/>
    <p:sldId id="337" r:id="rId27"/>
    <p:sldId id="342" r:id="rId28"/>
    <p:sldId id="279" r:id="rId29"/>
    <p:sldId id="280" r:id="rId30"/>
    <p:sldId id="313" r:id="rId31"/>
    <p:sldId id="282" r:id="rId32"/>
    <p:sldId id="286" r:id="rId33"/>
    <p:sldId id="339" r:id="rId34"/>
    <p:sldId id="287" r:id="rId35"/>
    <p:sldId id="310" r:id="rId36"/>
    <p:sldId id="343" r:id="rId37"/>
    <p:sldId id="288" r:id="rId38"/>
    <p:sldId id="344" r:id="rId39"/>
    <p:sldId id="308" r:id="rId40"/>
    <p:sldId id="309" r:id="rId41"/>
    <p:sldId id="307" r:id="rId42"/>
    <p:sldId id="290" r:id="rId43"/>
    <p:sldId id="292" r:id="rId44"/>
    <p:sldId id="315" r:id="rId45"/>
    <p:sldId id="316" r:id="rId46"/>
    <p:sldId id="345" r:id="rId47"/>
    <p:sldId id="318" r:id="rId48"/>
    <p:sldId id="294" r:id="rId49"/>
    <p:sldId id="347" r:id="rId50"/>
    <p:sldId id="295" r:id="rId51"/>
    <p:sldId id="349" r:id="rId52"/>
    <p:sldId id="319" r:id="rId53"/>
    <p:sldId id="296" r:id="rId54"/>
    <p:sldId id="297" r:id="rId55"/>
    <p:sldId id="298" r:id="rId56"/>
    <p:sldId id="320" r:id="rId57"/>
    <p:sldId id="321" r:id="rId58"/>
    <p:sldId id="351" r:id="rId59"/>
    <p:sldId id="300" r:id="rId60"/>
    <p:sldId id="301" r:id="rId61"/>
    <p:sldId id="353" r:id="rId62"/>
    <p:sldId id="322" r:id="rId63"/>
    <p:sldId id="302" r:id="rId64"/>
    <p:sldId id="355" r:id="rId65"/>
    <p:sldId id="323" r:id="rId66"/>
    <p:sldId id="304" r:id="rId67"/>
    <p:sldId id="305" r:id="rId68"/>
    <p:sldId id="357" r:id="rId69"/>
    <p:sldId id="306" r:id="rId70"/>
    <p:sldId id="341" r:id="rId71"/>
    <p:sldId id="358" r:id="rId72"/>
    <p:sldId id="359" r:id="rId73"/>
    <p:sldId id="360" r:id="rId74"/>
    <p:sldId id="361" r:id="rId75"/>
    <p:sldId id="362" r:id="rId76"/>
    <p:sldId id="363" r:id="rId77"/>
    <p:sldId id="366" r:id="rId78"/>
    <p:sldId id="364" r:id="rId79"/>
    <p:sldId id="365"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0000"/>
    <a:srgbClr val="3333FF"/>
    <a:srgbClr val="6600CC"/>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0164" autoAdjust="0"/>
  </p:normalViewPr>
  <p:slideViewPr>
    <p:cSldViewPr>
      <p:cViewPr varScale="1">
        <p:scale>
          <a:sx n="66" d="100"/>
          <a:sy n="66" d="100"/>
        </p:scale>
        <p:origin x="1506" y="48"/>
      </p:cViewPr>
      <p:guideLst>
        <p:guide orient="horz" pos="2160"/>
        <p:guide pos="2880"/>
      </p:guideLst>
    </p:cSldViewPr>
  </p:slideViewPr>
  <p:outlineViewPr>
    <p:cViewPr>
      <p:scale>
        <a:sx n="33" d="100"/>
        <a:sy n="33" d="100"/>
      </p:scale>
      <p:origin x="0" y="481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F67B7E0-A9E4-4C23-9500-54FC39F6CC70}" type="datetimeFigureOut">
              <a:rPr lang="en-US"/>
              <a:pPr>
                <a:defRPr/>
              </a:pPr>
              <a:t>12/16/2023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616E79-AA16-4E89-A27D-B63A705B51E3}" type="slidenum">
              <a:rPr lang="en-US"/>
              <a:pPr>
                <a:defRPr/>
              </a:pPr>
              <a:t>‹#›</a:t>
            </a:fld>
            <a:endParaRPr lang="en-US"/>
          </a:p>
        </p:txBody>
      </p:sp>
    </p:spTree>
    <p:extLst>
      <p:ext uri="{BB962C8B-B14F-4D97-AF65-F5344CB8AC3E}">
        <p14:creationId xmlns:p14="http://schemas.microsoft.com/office/powerpoint/2010/main" val="36393746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C616E79-AA16-4E89-A27D-B63A705B51E3}" type="slidenum">
              <a:rPr lang="en-US" smtClean="0"/>
              <a:pPr>
                <a:defRPr/>
              </a:pPr>
              <a:t>7</a:t>
            </a:fld>
            <a:endParaRPr lang="en-US"/>
          </a:p>
        </p:txBody>
      </p:sp>
    </p:spTree>
    <p:extLst>
      <p:ext uri="{BB962C8B-B14F-4D97-AF65-F5344CB8AC3E}">
        <p14:creationId xmlns:p14="http://schemas.microsoft.com/office/powerpoint/2010/main" val="354889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STP</a:t>
            </a:r>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C0D98A-06F1-4952-B031-D45B60DB8104}"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FF35DA-72B3-4141-8435-AAFAE57B8075}" type="slidenum">
              <a:rPr lang="en-US" altLang="en-US"/>
              <a:pPr eaLnBrk="1" hangingPunct="1"/>
              <a:t>17</a:t>
            </a:fld>
            <a:endParaRPr lang="en-US" altLang="en-US"/>
          </a:p>
        </p:txBody>
      </p:sp>
      <p:sp>
        <p:nvSpPr>
          <p:cNvPr id="9523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59763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53641E-CEFC-4554-B292-68EA4A8BBB66}" type="slidenum">
              <a:rPr lang="en-US" altLang="en-US"/>
              <a:pPr eaLnBrk="1" hangingPunct="1"/>
              <a:t>18</a:t>
            </a:fld>
            <a:endParaRPr lang="en-US" altLang="en-US"/>
          </a:p>
        </p:txBody>
      </p:sp>
      <p:sp>
        <p:nvSpPr>
          <p:cNvPr id="9625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26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957068-1B4C-41D0-B0C6-C39BDE9E7F8D}" type="slidenum">
              <a:rPr lang="en-US" altLang="en-US"/>
              <a:pPr eaLnBrk="1" hangingPunct="1"/>
              <a:t>19</a:t>
            </a:fld>
            <a:endParaRPr lang="en-US" altLang="en-US"/>
          </a:p>
        </p:txBody>
      </p:sp>
      <p:sp>
        <p:nvSpPr>
          <p:cNvPr id="9728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95995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C277EC-2078-4884-A80F-5D1525A4B0FC}" type="slidenum">
              <a:rPr lang="en-US" altLang="en-US"/>
              <a:pPr eaLnBrk="1" hangingPunct="1"/>
              <a:t>20</a:t>
            </a:fld>
            <a:endParaRPr lang="en-US" altLang="en-US"/>
          </a:p>
        </p:txBody>
      </p:sp>
      <p:sp>
        <p:nvSpPr>
          <p:cNvPr id="9830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314938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616E79-AA16-4E89-A27D-B63A705B51E3}" type="slidenum">
              <a:rPr lang="en-US" smtClean="0"/>
              <a:pPr>
                <a:defRPr/>
              </a:pPr>
              <a:t>48</a:t>
            </a:fld>
            <a:endParaRPr lang="en-US"/>
          </a:p>
        </p:txBody>
      </p:sp>
    </p:spTree>
    <p:extLst>
      <p:ext uri="{BB962C8B-B14F-4D97-AF65-F5344CB8AC3E}">
        <p14:creationId xmlns:p14="http://schemas.microsoft.com/office/powerpoint/2010/main" val="2622559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Ionosphere(parts of the earths atmosphere)</a:t>
            </a:r>
            <a:r>
              <a:rPr lang="en-US" baseline="0" dirty="0"/>
              <a:t> is the layer of the earths atmosphere which contains a high concentration of ions and free electrons and </a:t>
            </a:r>
          </a:p>
          <a:p>
            <a:r>
              <a:rPr lang="en-US" baseline="0" dirty="0"/>
              <a:t>Is able to reflect radio waves. It lies above the mesosphere (the layer of the Earths atmosphere)and extends from about 80 to 1,000 km above the earths surface </a:t>
            </a:r>
            <a:endParaRPr lang="en-US" dirty="0"/>
          </a:p>
        </p:txBody>
      </p:sp>
      <p:sp>
        <p:nvSpPr>
          <p:cNvPr id="4" name="Slide Number Placeholder 3"/>
          <p:cNvSpPr>
            <a:spLocks noGrp="1"/>
          </p:cNvSpPr>
          <p:nvPr>
            <p:ph type="sldNum" sz="quarter" idx="10"/>
          </p:nvPr>
        </p:nvSpPr>
        <p:spPr/>
        <p:txBody>
          <a:bodyPr/>
          <a:lstStyle/>
          <a:p>
            <a:pPr>
              <a:defRPr/>
            </a:pPr>
            <a:fld id="{7C616E79-AA16-4E89-A27D-B63A705B51E3}" type="slidenum">
              <a:rPr lang="en-US" smtClean="0"/>
              <a:pPr>
                <a:defRPr/>
              </a:pPr>
              <a:t>49</a:t>
            </a:fld>
            <a:endParaRPr lang="en-US"/>
          </a:p>
        </p:txBody>
      </p:sp>
    </p:spTree>
    <p:extLst>
      <p:ext uri="{BB962C8B-B14F-4D97-AF65-F5344CB8AC3E}">
        <p14:creationId xmlns:p14="http://schemas.microsoft.com/office/powerpoint/2010/main" val="153830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AM is a radio broadcasting using amplitude modulation transmission. It was the first method developed for making audio radio transmission and still</a:t>
            </a:r>
          </a:p>
          <a:p>
            <a:r>
              <a:rPr lang="en-GB" dirty="0"/>
              <a:t>Used in world wide primarily for medium wave transmission but also on the long wave</a:t>
            </a:r>
          </a:p>
        </p:txBody>
      </p:sp>
      <p:sp>
        <p:nvSpPr>
          <p:cNvPr id="4" name="Slide Number Placeholder 3"/>
          <p:cNvSpPr>
            <a:spLocks noGrp="1"/>
          </p:cNvSpPr>
          <p:nvPr>
            <p:ph type="sldNum" sz="quarter" idx="10"/>
          </p:nvPr>
        </p:nvSpPr>
        <p:spPr/>
        <p:txBody>
          <a:bodyPr/>
          <a:lstStyle/>
          <a:p>
            <a:pPr>
              <a:defRPr/>
            </a:pPr>
            <a:fld id="{7C616E79-AA16-4E89-A27D-B63A705B51E3}" type="slidenum">
              <a:rPr lang="en-US" smtClean="0"/>
              <a:pPr>
                <a:defRPr/>
              </a:pPr>
              <a:t>59</a:t>
            </a:fld>
            <a:endParaRPr lang="en-US"/>
          </a:p>
        </p:txBody>
      </p:sp>
    </p:spTree>
    <p:extLst>
      <p:ext uri="{BB962C8B-B14F-4D97-AF65-F5344CB8AC3E}">
        <p14:creationId xmlns:p14="http://schemas.microsoft.com/office/powerpoint/2010/main" val="370267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C5A65EB5-A030-4FE6-82E5-A9B97F276556}" type="datetime1">
              <a:rPr lang="en-US" smtClean="0"/>
              <a:pPr>
                <a:defRPr/>
              </a:pPr>
              <a:t>12/16/2023</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4356F334-EB03-4234-A1E8-DC43DAA6C7E9}" type="slidenum">
              <a:rPr lang="en-US" smtClean="0"/>
              <a:pPr>
                <a:defRPr/>
              </a:pPr>
              <a:t>‹#›</a:t>
            </a:fld>
            <a:endParaRPr lang="en-US"/>
          </a:p>
        </p:txBody>
      </p:sp>
    </p:spTree>
    <p:extLst>
      <p:ext uri="{BB962C8B-B14F-4D97-AF65-F5344CB8AC3E}">
        <p14:creationId xmlns:p14="http://schemas.microsoft.com/office/powerpoint/2010/main" val="399855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DA1F2DC5-70BB-4745-9674-4AC7600253AA}" type="datetime1">
              <a:rPr lang="en-US" smtClean="0"/>
              <a:pPr>
                <a:defRPr/>
              </a:pPr>
              <a:t>12/16/2023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4F23A3C-289E-4866-ACC1-AD832A78CD4A}" type="slidenum">
              <a:rPr lang="en-US" smtClean="0"/>
              <a:pPr>
                <a:defRPr/>
              </a:pPr>
              <a:t>‹#›</a:t>
            </a:fld>
            <a:endParaRPr lang="en-US"/>
          </a:p>
        </p:txBody>
      </p:sp>
    </p:spTree>
    <p:extLst>
      <p:ext uri="{BB962C8B-B14F-4D97-AF65-F5344CB8AC3E}">
        <p14:creationId xmlns:p14="http://schemas.microsoft.com/office/powerpoint/2010/main" val="406187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2DE0EF-E795-4234-B95B-B9D363AF329F}" type="datetime1">
              <a:rPr lang="en-US" smtClean="0"/>
              <a:pPr>
                <a:defRPr/>
              </a:pPr>
              <a:t>12/16/2023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32015CC-1C74-49FF-AB94-85B3BCB3139C}" type="slidenum">
              <a:rPr lang="en-US" smtClean="0"/>
              <a:pPr>
                <a:defRPr/>
              </a:pPr>
              <a:t>‹#›</a:t>
            </a:fld>
            <a:endParaRPr lang="en-US"/>
          </a:p>
        </p:txBody>
      </p:sp>
    </p:spTree>
    <p:extLst>
      <p:ext uri="{BB962C8B-B14F-4D97-AF65-F5344CB8AC3E}">
        <p14:creationId xmlns:p14="http://schemas.microsoft.com/office/powerpoint/2010/main" val="232208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754E32F-BBEB-40D9-B40F-7A8E0AA66787}" type="slidenum">
              <a:rPr lang="en-US"/>
              <a:pPr/>
              <a:t>‹#›</a:t>
            </a:fld>
            <a:endParaRPr lang="en-US"/>
          </a:p>
        </p:txBody>
      </p:sp>
    </p:spTree>
    <p:extLst>
      <p:ext uri="{BB962C8B-B14F-4D97-AF65-F5344CB8AC3E}">
        <p14:creationId xmlns:p14="http://schemas.microsoft.com/office/powerpoint/2010/main" val="345734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C7CC069-3290-455A-A090-6534D94EAB41}" type="datetime1">
              <a:rPr lang="en-US" smtClean="0"/>
              <a:pPr>
                <a:defRPr/>
              </a:pPr>
              <a:t>12/16/2023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0571383-4EDA-4B0E-988D-4B981B2D3641}" type="slidenum">
              <a:rPr lang="en-US" smtClean="0"/>
              <a:pPr>
                <a:defRPr/>
              </a:pPr>
              <a:t>‹#›</a:t>
            </a:fld>
            <a:endParaRPr lang="en-US"/>
          </a:p>
        </p:txBody>
      </p:sp>
    </p:spTree>
    <p:extLst>
      <p:ext uri="{BB962C8B-B14F-4D97-AF65-F5344CB8AC3E}">
        <p14:creationId xmlns:p14="http://schemas.microsoft.com/office/powerpoint/2010/main" val="11603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9E8C541A-9E65-4BF1-BC51-7476620C662F}" type="datetime1">
              <a:rPr lang="en-US" smtClean="0"/>
              <a:pPr>
                <a:defRPr/>
              </a:pPr>
              <a:t>12/16/2023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BE406D4C-84AD-4485-9C81-C3516E66985E}" type="slidenum">
              <a:rPr lang="en-US" smtClean="0"/>
              <a:pPr>
                <a:defRPr/>
              </a:pPr>
              <a:t>‹#›</a:t>
            </a:fld>
            <a:endParaRPr lang="en-US"/>
          </a:p>
        </p:txBody>
      </p:sp>
    </p:spTree>
    <p:extLst>
      <p:ext uri="{BB962C8B-B14F-4D97-AF65-F5344CB8AC3E}">
        <p14:creationId xmlns:p14="http://schemas.microsoft.com/office/powerpoint/2010/main" val="25926865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3BA5EDF2-F167-4A69-9840-230A48EE57B7}" type="datetime1">
              <a:rPr lang="en-US" smtClean="0"/>
              <a:pPr>
                <a:defRPr/>
              </a:pPr>
              <a:t>12/16/2023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C10BE09-0E66-447C-A8E0-C8BDA17400D5}" type="slidenum">
              <a:rPr lang="en-US" smtClean="0"/>
              <a:pPr>
                <a:defRPr/>
              </a:pPr>
              <a:t>‹#›</a:t>
            </a:fld>
            <a:endParaRPr lang="en-US"/>
          </a:p>
        </p:txBody>
      </p:sp>
    </p:spTree>
    <p:extLst>
      <p:ext uri="{BB962C8B-B14F-4D97-AF65-F5344CB8AC3E}">
        <p14:creationId xmlns:p14="http://schemas.microsoft.com/office/powerpoint/2010/main" val="366441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E09B5C25-9EE6-4228-A356-41B997294C79}" type="datetime1">
              <a:rPr lang="en-US" smtClean="0"/>
              <a:pPr>
                <a:defRPr/>
              </a:pPr>
              <a:t>12/16/2023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8D21CFB6-360D-48CB-B302-056BDDD9A101}" type="slidenum">
              <a:rPr lang="en-US" smtClean="0"/>
              <a:pPr>
                <a:defRPr/>
              </a:pPr>
              <a:t>‹#›</a:t>
            </a:fld>
            <a:endParaRPr lang="en-US"/>
          </a:p>
        </p:txBody>
      </p:sp>
    </p:spTree>
    <p:extLst>
      <p:ext uri="{BB962C8B-B14F-4D97-AF65-F5344CB8AC3E}">
        <p14:creationId xmlns:p14="http://schemas.microsoft.com/office/powerpoint/2010/main" val="333181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337AC6E8-CB92-4D0D-9087-76650FDA1E0F}" type="datetime1">
              <a:rPr lang="en-US" smtClean="0"/>
              <a:pPr>
                <a:defRPr/>
              </a:pPr>
              <a:t>12/16/2023</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A13714E-478C-4A64-9DA5-2719B8028A93}" type="slidenum">
              <a:rPr lang="en-US" smtClean="0"/>
              <a:pPr>
                <a:defRPr/>
              </a:pPr>
              <a:t>‹#›</a:t>
            </a:fld>
            <a:endParaRPr lang="en-US"/>
          </a:p>
        </p:txBody>
      </p:sp>
    </p:spTree>
    <p:extLst>
      <p:ext uri="{BB962C8B-B14F-4D97-AF65-F5344CB8AC3E}">
        <p14:creationId xmlns:p14="http://schemas.microsoft.com/office/powerpoint/2010/main" val="292552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4F6390EF-F4F6-4CAE-94D1-50812A54E3DF}" type="datetime1">
              <a:rPr lang="en-US" smtClean="0"/>
              <a:pPr>
                <a:defRPr/>
              </a:pPr>
              <a:t>12/16/2023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D7803BF4-D5F8-45F6-9FDE-AF3016DD1761}" type="slidenum">
              <a:rPr lang="en-US" smtClean="0"/>
              <a:pPr>
                <a:defRPr/>
              </a:pPr>
              <a:t>‹#›</a:t>
            </a:fld>
            <a:endParaRPr lang="en-US"/>
          </a:p>
        </p:txBody>
      </p:sp>
    </p:spTree>
    <p:extLst>
      <p:ext uri="{BB962C8B-B14F-4D97-AF65-F5344CB8AC3E}">
        <p14:creationId xmlns:p14="http://schemas.microsoft.com/office/powerpoint/2010/main" val="4280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1B4F9111-95E0-4040-A451-5E29DE1B64E8}" type="datetime1">
              <a:rPr lang="en-US" smtClean="0"/>
              <a:pPr>
                <a:defRPr/>
              </a:pPr>
              <a:t>12/16/2023</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7EA5EBCC-ADC5-450C-A691-9C38EE08B45D}" type="slidenum">
              <a:rPr lang="en-US" smtClean="0"/>
              <a:pPr>
                <a:defRPr/>
              </a:pPr>
              <a:t>‹#›</a:t>
            </a:fld>
            <a:endParaRPr lang="en-US"/>
          </a:p>
        </p:txBody>
      </p:sp>
    </p:spTree>
    <p:extLst>
      <p:ext uri="{BB962C8B-B14F-4D97-AF65-F5344CB8AC3E}">
        <p14:creationId xmlns:p14="http://schemas.microsoft.com/office/powerpoint/2010/main" val="217578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30FAEF97-F854-4C49-A499-7C2D00308BFE}" type="datetime1">
              <a:rPr lang="en-US" smtClean="0"/>
              <a:pPr>
                <a:defRPr/>
              </a:pPr>
              <a:t>12/16/2023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3B1AF477-8539-47F3-8C6E-9F9D8786FD46}" type="slidenum">
              <a:rPr lang="en-US" smtClean="0"/>
              <a:pPr>
                <a:defRPr/>
              </a:pPr>
              <a:t>‹#›</a:t>
            </a:fld>
            <a:endParaRPr lang="en-US"/>
          </a:p>
        </p:txBody>
      </p:sp>
    </p:spTree>
    <p:extLst>
      <p:ext uri="{BB962C8B-B14F-4D97-AF65-F5344CB8AC3E}">
        <p14:creationId xmlns:p14="http://schemas.microsoft.com/office/powerpoint/2010/main" val="174164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0003A9AB-D5B0-4D6F-AD9C-DA65BD626676}" type="datetime1">
              <a:rPr lang="en-US" smtClean="0"/>
              <a:pPr>
                <a:defRPr/>
              </a:pPr>
              <a:t>12/16/2023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A2A81582-7674-44B1-AD6A-F0BCC325BC4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71463" y="1600200"/>
            <a:ext cx="8643937" cy="1295400"/>
          </a:xfrm>
        </p:spPr>
        <p:txBody>
          <a:bodyPr/>
          <a:lstStyle/>
          <a:p>
            <a:pPr eaLnBrk="1" hangingPunct="1"/>
            <a:r>
              <a:rPr sz="3200" b="1" dirty="0">
                <a:latin typeface="Andalus" pitchFamily="18" charset="-78"/>
                <a:cs typeface="Andalus" pitchFamily="18" charset="-78"/>
              </a:rPr>
              <a:t>Chapter  Two</a:t>
            </a:r>
            <a:br>
              <a:rPr sz="3200" b="1" dirty="0">
                <a:latin typeface="Andalus" pitchFamily="18" charset="-78"/>
                <a:cs typeface="Andalus" pitchFamily="18" charset="-78"/>
              </a:rPr>
            </a:br>
            <a:br>
              <a:rPr sz="2000" b="1" dirty="0">
                <a:latin typeface="Andalus" pitchFamily="18" charset="-78"/>
                <a:cs typeface="Andalus" pitchFamily="18" charset="-78"/>
              </a:rPr>
            </a:br>
            <a:r>
              <a:rPr sz="3200" b="1" dirty="0">
                <a:latin typeface="Andalus" pitchFamily="18" charset="-78"/>
                <a:cs typeface="Andalus" pitchFamily="18" charset="-78"/>
              </a:rPr>
              <a:t>Data Communication and Transmission Medias</a:t>
            </a:r>
          </a:p>
        </p:txBody>
      </p:sp>
      <p:sp>
        <p:nvSpPr>
          <p:cNvPr id="7171" name="Rectangle 2"/>
          <p:cNvSpPr txBox="1">
            <a:spLocks noChangeArrowheads="1"/>
          </p:cNvSpPr>
          <p:nvPr/>
        </p:nvSpPr>
        <p:spPr bwMode="auto">
          <a:xfrm>
            <a:off x="423863" y="4265613"/>
            <a:ext cx="83645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endParaRPr lang="en-US" sz="3000" b="1" dirty="0">
              <a:latin typeface="Andalus" pitchFamily="18" charset="-78"/>
              <a:cs typeface="Andalus" pitchFamily="18" charset="-78"/>
            </a:endParaRPr>
          </a:p>
          <a:p>
            <a:pPr algn="ctr" eaLnBrk="1" hangingPunct="1"/>
            <a:r>
              <a:rPr lang="en-US" sz="3000" b="1" dirty="0">
                <a:latin typeface="Andalus" pitchFamily="18" charset="-78"/>
                <a:cs typeface="Andalus" pitchFamily="18" charset="-78"/>
              </a:rPr>
              <a:t>Data Communication and Computer Networks</a:t>
            </a:r>
          </a:p>
          <a:p>
            <a:pPr algn="ctr" eaLnBrk="1" hangingPunct="1"/>
            <a:r>
              <a:rPr lang="en-US" sz="3000" b="1" dirty="0">
                <a:latin typeface="Andalus" pitchFamily="18" charset="-78"/>
                <a:cs typeface="Andalus" pitchFamily="18" charset="-78"/>
              </a:rPr>
              <a:t>(COSC 3081)</a:t>
            </a:r>
          </a:p>
        </p:txBody>
      </p:sp>
    </p:spTree>
    <p:extLst>
      <p:ext uri="{BB962C8B-B14F-4D97-AF65-F5344CB8AC3E}">
        <p14:creationId xmlns:p14="http://schemas.microsoft.com/office/powerpoint/2010/main" val="95960264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763000" cy="65532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700" dirty="0">
                <a:latin typeface="Times New Roman" panose="02020603050405020304" pitchFamily="18" charset="0"/>
                <a:cs typeface="Times New Roman" panose="02020603050405020304" pitchFamily="18" charset="0"/>
              </a:rPr>
              <a:t>If the </a:t>
            </a:r>
            <a:r>
              <a:rPr lang="en-US" sz="2700" b="1" dirty="0">
                <a:latin typeface="Times New Roman" panose="02020603050405020304" pitchFamily="18" charset="0"/>
                <a:cs typeface="Times New Roman" panose="02020603050405020304" pitchFamily="18" charset="0"/>
              </a:rPr>
              <a:t>two wires</a:t>
            </a:r>
            <a:r>
              <a:rPr lang="en-US" sz="2700" dirty="0">
                <a:latin typeface="Times New Roman" panose="02020603050405020304" pitchFamily="18" charset="0"/>
                <a:cs typeface="Times New Roman" panose="02020603050405020304" pitchFamily="18" charset="0"/>
              </a:rPr>
              <a:t> are </a:t>
            </a:r>
            <a:r>
              <a:rPr lang="en-US" sz="2700" b="1" dirty="0">
                <a:latin typeface="Times New Roman" panose="02020603050405020304" pitchFamily="18" charset="0"/>
                <a:cs typeface="Times New Roman" panose="02020603050405020304" pitchFamily="18" charset="0"/>
              </a:rPr>
              <a:t>parallel</a:t>
            </a:r>
            <a:r>
              <a:rPr lang="en-US" sz="2700" dirty="0">
                <a:latin typeface="Times New Roman" panose="02020603050405020304" pitchFamily="18" charset="0"/>
                <a:cs typeface="Times New Roman" panose="02020603050405020304" pitchFamily="18" charset="0"/>
              </a:rPr>
              <a:t>, the </a:t>
            </a:r>
            <a:r>
              <a:rPr lang="en-US" sz="2700" b="1" dirty="0">
                <a:solidFill>
                  <a:srgbClr val="3333FF"/>
                </a:solidFill>
                <a:latin typeface="Times New Roman" panose="02020603050405020304" pitchFamily="18" charset="0"/>
                <a:cs typeface="Times New Roman" panose="02020603050405020304" pitchFamily="18" charset="0"/>
              </a:rPr>
              <a:t>effect</a:t>
            </a:r>
            <a:r>
              <a:rPr lang="en-US" sz="2700" dirty="0">
                <a:latin typeface="Times New Roman" panose="02020603050405020304" pitchFamily="18" charset="0"/>
                <a:cs typeface="Times New Roman" panose="02020603050405020304" pitchFamily="18" charset="0"/>
              </a:rPr>
              <a:t> of these </a:t>
            </a:r>
            <a:r>
              <a:rPr lang="en-US" sz="2700" b="1" dirty="0">
                <a:solidFill>
                  <a:srgbClr val="3333FF"/>
                </a:solidFill>
                <a:latin typeface="Times New Roman" panose="02020603050405020304" pitchFamily="18" charset="0"/>
                <a:cs typeface="Times New Roman" panose="02020603050405020304" pitchFamily="18" charset="0"/>
              </a:rPr>
              <a:t>unwanted</a:t>
            </a:r>
            <a:r>
              <a:rPr lang="en-US" sz="2700" dirty="0">
                <a:latin typeface="Times New Roman" panose="02020603050405020304" pitchFamily="18" charset="0"/>
                <a:cs typeface="Times New Roman" panose="02020603050405020304" pitchFamily="18" charset="0"/>
              </a:rPr>
              <a:t> </a:t>
            </a:r>
            <a:r>
              <a:rPr lang="en-US" sz="2700" b="1" dirty="0">
                <a:solidFill>
                  <a:srgbClr val="3333FF"/>
                </a:solidFill>
                <a:latin typeface="Times New Roman" panose="02020603050405020304" pitchFamily="18" charset="0"/>
                <a:cs typeface="Times New Roman" panose="02020603050405020304" pitchFamily="18" charset="0"/>
              </a:rPr>
              <a:t>signals</a:t>
            </a:r>
            <a:r>
              <a:rPr lang="en-US" sz="2700" dirty="0">
                <a:latin typeface="Times New Roman" panose="02020603050405020304" pitchFamily="18" charset="0"/>
                <a:cs typeface="Times New Roman" panose="02020603050405020304" pitchFamily="18" charset="0"/>
              </a:rPr>
              <a:t> is </a:t>
            </a:r>
            <a:r>
              <a:rPr lang="en-US" sz="2700" b="1" dirty="0">
                <a:solidFill>
                  <a:srgbClr val="FF0000"/>
                </a:solidFill>
                <a:latin typeface="Times New Roman" panose="02020603050405020304" pitchFamily="18" charset="0"/>
                <a:cs typeface="Times New Roman" panose="02020603050405020304" pitchFamily="18" charset="0"/>
              </a:rPr>
              <a:t>not</a:t>
            </a:r>
            <a:r>
              <a:rPr lang="en-US" sz="2700" dirty="0">
                <a:latin typeface="Times New Roman" panose="02020603050405020304" pitchFamily="18" charset="0"/>
                <a:cs typeface="Times New Roman" panose="02020603050405020304" pitchFamily="18" charset="0"/>
              </a:rPr>
              <a:t> the </a:t>
            </a:r>
            <a:r>
              <a:rPr lang="en-US" sz="2700" b="1" dirty="0">
                <a:solidFill>
                  <a:srgbClr val="FF0000"/>
                </a:solidFill>
                <a:latin typeface="Times New Roman" panose="02020603050405020304" pitchFamily="18" charset="0"/>
                <a:cs typeface="Times New Roman" panose="02020603050405020304" pitchFamily="18" charset="0"/>
              </a:rPr>
              <a:t>same</a:t>
            </a:r>
            <a:r>
              <a:rPr lang="en-US" sz="2700" dirty="0">
                <a:latin typeface="Times New Roman" panose="02020603050405020304" pitchFamily="18" charset="0"/>
                <a:cs typeface="Times New Roman" panose="02020603050405020304" pitchFamily="18" charset="0"/>
              </a:rPr>
              <a:t> in both </a:t>
            </a:r>
            <a:r>
              <a:rPr lang="en-US" sz="2700" b="1" dirty="0">
                <a:solidFill>
                  <a:srgbClr val="FF0000"/>
                </a:solidFill>
                <a:latin typeface="Times New Roman" panose="02020603050405020304" pitchFamily="18" charset="0"/>
                <a:cs typeface="Times New Roman" panose="02020603050405020304" pitchFamily="18" charset="0"/>
              </a:rPr>
              <a:t>wires</a:t>
            </a:r>
            <a:r>
              <a:rPr lang="en-US" sz="27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700" dirty="0">
                <a:latin typeface="Times New Roman" panose="02020603050405020304" pitchFamily="18" charset="0"/>
                <a:cs typeface="Times New Roman" panose="02020603050405020304" pitchFamily="18" charset="0"/>
              </a:rPr>
              <a:t>	because they are at </a:t>
            </a:r>
            <a:r>
              <a:rPr lang="en-US" sz="2700" b="1" dirty="0">
                <a:solidFill>
                  <a:srgbClr val="CC00CC"/>
                </a:solidFill>
                <a:latin typeface="Times New Roman" panose="02020603050405020304" pitchFamily="18" charset="0"/>
                <a:cs typeface="Times New Roman" panose="02020603050405020304" pitchFamily="18" charset="0"/>
              </a:rPr>
              <a:t>different locations </a:t>
            </a:r>
            <a:r>
              <a:rPr lang="en-US" sz="2700" dirty="0">
                <a:latin typeface="Times New Roman" panose="02020603050405020304" pitchFamily="18" charset="0"/>
                <a:cs typeface="Times New Roman" panose="02020603050405020304" pitchFamily="18" charset="0"/>
              </a:rPr>
              <a:t>relative to the 	</a:t>
            </a:r>
            <a:r>
              <a:rPr lang="en-US" sz="2700" b="1" dirty="0">
                <a:solidFill>
                  <a:srgbClr val="6600CC"/>
                </a:solidFill>
                <a:latin typeface="Times New Roman" panose="02020603050405020304" pitchFamily="18" charset="0"/>
                <a:cs typeface="Times New Roman" panose="02020603050405020304" pitchFamily="18" charset="0"/>
              </a:rPr>
              <a:t>noise</a:t>
            </a:r>
            <a:r>
              <a:rPr lang="en-US" sz="2700" dirty="0">
                <a:latin typeface="Times New Roman" panose="02020603050405020304" pitchFamily="18" charset="0"/>
                <a:cs typeface="Times New Roman" panose="02020603050405020304" pitchFamily="18" charset="0"/>
              </a:rPr>
              <a:t> or </a:t>
            </a:r>
            <a:r>
              <a:rPr lang="en-US" sz="2700" b="1" dirty="0">
                <a:solidFill>
                  <a:srgbClr val="6600CC"/>
                </a:solidFill>
                <a:latin typeface="Times New Roman" panose="02020603050405020304" pitchFamily="18" charset="0"/>
                <a:cs typeface="Times New Roman" panose="02020603050405020304" pitchFamily="18" charset="0"/>
              </a:rPr>
              <a:t>crosstalk</a:t>
            </a:r>
            <a:r>
              <a:rPr lang="en-US" sz="2700" b="1" dirty="0">
                <a:latin typeface="Times New Roman" panose="02020603050405020304" pitchFamily="18" charset="0"/>
                <a:cs typeface="Times New Roman" panose="02020603050405020304" pitchFamily="18" charset="0"/>
              </a:rPr>
              <a:t> </a:t>
            </a:r>
            <a:r>
              <a:rPr lang="en-US" sz="2700" b="1" dirty="0">
                <a:solidFill>
                  <a:srgbClr val="6600CC"/>
                </a:solidFill>
                <a:latin typeface="Times New Roman" panose="02020603050405020304" pitchFamily="18" charset="0"/>
                <a:cs typeface="Times New Roman" panose="02020603050405020304" pitchFamily="18" charset="0"/>
              </a:rPr>
              <a:t>sources</a:t>
            </a:r>
            <a:r>
              <a:rPr lang="en-US" sz="2700" b="1" dirty="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700" dirty="0">
                <a:latin typeface="Times New Roman" panose="02020603050405020304" pitchFamily="18" charset="0"/>
                <a:cs typeface="Times New Roman" panose="02020603050405020304" pitchFamily="18" charset="0"/>
              </a:rPr>
              <a:t>This results in a </a:t>
            </a:r>
            <a:r>
              <a:rPr lang="en-US" sz="2700" b="1" dirty="0">
                <a:latin typeface="Times New Roman" panose="02020603050405020304" pitchFamily="18" charset="0"/>
                <a:cs typeface="Times New Roman" panose="02020603050405020304" pitchFamily="18" charset="0"/>
              </a:rPr>
              <a:t>difference </a:t>
            </a:r>
            <a:r>
              <a:rPr lang="en-US" sz="2700" dirty="0">
                <a:latin typeface="Times New Roman" panose="02020603050405020304" pitchFamily="18" charset="0"/>
                <a:cs typeface="Times New Roman" panose="02020603050405020304" pitchFamily="18" charset="0"/>
              </a:rPr>
              <a:t>at the </a:t>
            </a:r>
            <a:r>
              <a:rPr lang="en-US" sz="2700" b="1" dirty="0">
                <a:latin typeface="Times New Roman" panose="02020603050405020304" pitchFamily="18" charset="0"/>
                <a:cs typeface="Times New Roman" panose="02020603050405020304" pitchFamily="18" charset="0"/>
              </a:rPr>
              <a:t>receiver. </a:t>
            </a:r>
          </a:p>
          <a:p>
            <a:pPr algn="just" eaLnBrk="1" hangingPunct="1">
              <a:lnSpc>
                <a:spcPct val="150000"/>
              </a:lnSpc>
              <a:spcBef>
                <a:spcPts val="0"/>
              </a:spcBef>
              <a:buFont typeface="Wingdings" panose="05000000000000000000" pitchFamily="2" charset="2"/>
              <a:buChar char="ü"/>
              <a:defRPr/>
            </a:pPr>
            <a:r>
              <a:rPr lang="en-US" sz="2700" dirty="0">
                <a:latin typeface="Times New Roman" panose="02020603050405020304" pitchFamily="18" charset="0"/>
                <a:cs typeface="Times New Roman" panose="02020603050405020304" pitchFamily="18" charset="0"/>
              </a:rPr>
              <a:t>By</a:t>
            </a:r>
            <a:r>
              <a:rPr lang="en-US" sz="2700" b="1" dirty="0">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twisting</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the</a:t>
            </a:r>
            <a:r>
              <a:rPr lang="en-US" sz="2700" b="1" dirty="0">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pairs</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a</a:t>
            </a:r>
            <a:r>
              <a:rPr lang="en-US" sz="2700" b="1" dirty="0">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balance</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a:t>
            </a:r>
            <a:r>
              <a:rPr lang="en-US" sz="2700" b="1" dirty="0">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maintained</a:t>
            </a:r>
            <a:r>
              <a:rPr lang="en-US" sz="2700" b="1"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700" dirty="0">
                <a:latin typeface="Times New Roman" panose="02020603050405020304" pitchFamily="18" charset="0"/>
                <a:cs typeface="Times New Roman" panose="02020603050405020304" pitchFamily="18" charset="0"/>
              </a:rPr>
              <a:t>For </a:t>
            </a:r>
            <a:r>
              <a:rPr lang="en-US" sz="2700" b="1" dirty="0">
                <a:latin typeface="Times New Roman" panose="02020603050405020304" pitchFamily="18" charset="0"/>
                <a:cs typeface="Times New Roman" panose="02020603050405020304" pitchFamily="18" charset="0"/>
              </a:rPr>
              <a:t>example</a:t>
            </a:r>
            <a:r>
              <a:rPr lang="en-US" sz="2700" dirty="0">
                <a:latin typeface="Times New Roman" panose="02020603050405020304" pitchFamily="18" charset="0"/>
                <a:cs typeface="Times New Roman" panose="02020603050405020304" pitchFamily="18" charset="0"/>
              </a:rPr>
              <a:t>, suppose in </a:t>
            </a:r>
            <a:r>
              <a:rPr lang="en-US" sz="2700" b="1" dirty="0">
                <a:solidFill>
                  <a:srgbClr val="0000CC"/>
                </a:solidFill>
                <a:latin typeface="Times New Roman" panose="02020603050405020304" pitchFamily="18" charset="0"/>
                <a:cs typeface="Times New Roman" panose="02020603050405020304" pitchFamily="18" charset="0"/>
              </a:rPr>
              <a:t>one twist</a:t>
            </a:r>
            <a:r>
              <a:rPr lang="en-US" sz="27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700" b="1" dirty="0">
                <a:solidFill>
                  <a:srgbClr val="0000CC"/>
                </a:solidFill>
                <a:latin typeface="Times New Roman" panose="02020603050405020304" pitchFamily="18" charset="0"/>
                <a:cs typeface="Times New Roman" panose="02020603050405020304" pitchFamily="18" charset="0"/>
              </a:rPr>
              <a:t>	one wire </a:t>
            </a:r>
            <a:r>
              <a:rPr lang="en-US" sz="2700" dirty="0">
                <a:latin typeface="Times New Roman" panose="02020603050405020304" pitchFamily="18" charset="0"/>
                <a:cs typeface="Times New Roman" panose="02020603050405020304" pitchFamily="18" charset="0"/>
              </a:rPr>
              <a:t>is </a:t>
            </a:r>
            <a:r>
              <a:rPr lang="en-US" sz="2700" b="1" dirty="0">
                <a:latin typeface="Times New Roman" panose="02020603050405020304" pitchFamily="18" charset="0"/>
                <a:cs typeface="Times New Roman" panose="02020603050405020304" pitchFamily="18" charset="0"/>
              </a:rPr>
              <a:t>closer</a:t>
            </a:r>
            <a:r>
              <a:rPr lang="en-US" sz="2700" dirty="0">
                <a:latin typeface="Times New Roman" panose="02020603050405020304" pitchFamily="18" charset="0"/>
                <a:cs typeface="Times New Roman" panose="02020603050405020304" pitchFamily="18" charset="0"/>
              </a:rPr>
              <a:t> to the </a:t>
            </a:r>
            <a:r>
              <a:rPr lang="en-US" sz="2700" b="1" dirty="0">
                <a:solidFill>
                  <a:srgbClr val="0000CC"/>
                </a:solidFill>
                <a:latin typeface="Times New Roman" panose="02020603050405020304" pitchFamily="18" charset="0"/>
                <a:cs typeface="Times New Roman" panose="02020603050405020304" pitchFamily="18" charset="0"/>
              </a:rPr>
              <a:t>noise source </a:t>
            </a:r>
            <a:r>
              <a:rPr lang="en-US" sz="2700" dirty="0">
                <a:latin typeface="Times New Roman" panose="02020603050405020304" pitchFamily="18" charset="0"/>
                <a:cs typeface="Times New Roman" panose="02020603050405020304" pitchFamily="18" charset="0"/>
              </a:rPr>
              <a:t>and the other is 	</a:t>
            </a:r>
            <a:r>
              <a:rPr lang="en-US" sz="2700" b="1" dirty="0">
                <a:latin typeface="Times New Roman" panose="02020603050405020304" pitchFamily="18" charset="0"/>
                <a:cs typeface="Times New Roman" panose="02020603050405020304" pitchFamily="18" charset="0"/>
              </a:rPr>
              <a:t>farther</a:t>
            </a:r>
            <a:r>
              <a:rPr lang="en-US" sz="2700" dirty="0">
                <a:latin typeface="Times New Roman" panose="02020603050405020304" pitchFamily="18" charset="0"/>
                <a:cs typeface="Times New Roman" panose="02020603050405020304" pitchFamily="18" charset="0"/>
              </a:rPr>
              <a:t>; in the </a:t>
            </a:r>
            <a:r>
              <a:rPr lang="en-US" sz="2700" b="1" dirty="0">
                <a:solidFill>
                  <a:srgbClr val="FF0000"/>
                </a:solidFill>
                <a:latin typeface="Times New Roman" panose="02020603050405020304" pitchFamily="18" charset="0"/>
                <a:cs typeface="Times New Roman" panose="02020603050405020304" pitchFamily="18" charset="0"/>
              </a:rPr>
              <a:t>next twist</a:t>
            </a:r>
            <a:r>
              <a:rPr lang="en-US" sz="2700" dirty="0">
                <a:latin typeface="Times New Roman" panose="02020603050405020304" pitchFamily="18" charset="0"/>
                <a:cs typeface="Times New Roman" panose="02020603050405020304" pitchFamily="18" charset="0"/>
              </a:rPr>
              <a:t>, the </a:t>
            </a:r>
            <a:r>
              <a:rPr lang="en-US" sz="2700" b="1" dirty="0">
                <a:solidFill>
                  <a:srgbClr val="FF0000"/>
                </a:solidFill>
                <a:latin typeface="Times New Roman" panose="02020603050405020304" pitchFamily="18" charset="0"/>
                <a:cs typeface="Times New Roman" panose="02020603050405020304" pitchFamily="18" charset="0"/>
              </a:rPr>
              <a:t>reverse</a:t>
            </a:r>
            <a:r>
              <a:rPr lang="en-US" sz="2700" dirty="0">
                <a:latin typeface="Times New Roman" panose="02020603050405020304" pitchFamily="18" charset="0"/>
                <a:cs typeface="Times New Roman" panose="02020603050405020304" pitchFamily="18" charset="0"/>
              </a:rPr>
              <a:t> is </a:t>
            </a:r>
            <a:r>
              <a:rPr lang="en-US" sz="2700" b="1" dirty="0">
                <a:solidFill>
                  <a:srgbClr val="FF0000"/>
                </a:solidFill>
                <a:latin typeface="Times New Roman" panose="02020603050405020304" pitchFamily="18" charset="0"/>
                <a:cs typeface="Times New Roman" panose="02020603050405020304" pitchFamily="18" charset="0"/>
              </a:rPr>
              <a:t>true</a:t>
            </a:r>
            <a:r>
              <a:rPr lang="en-US" sz="27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10</a:t>
            </a:fld>
            <a:endParaRPr lang="en-US"/>
          </a:p>
        </p:txBody>
      </p:sp>
      <p:sp>
        <p:nvSpPr>
          <p:cNvPr id="6" name="Rectangle 2050"/>
          <p:cNvSpPr>
            <a:spLocks noGrp="1" noChangeArrowheads="1"/>
          </p:cNvSpPr>
          <p:nvPr>
            <p:ph type="title"/>
          </p:nvPr>
        </p:nvSpPr>
        <p:spPr>
          <a:xfrm>
            <a:off x="152400" y="1"/>
            <a:ext cx="8458200" cy="457200"/>
          </a:xfrm>
        </p:spPr>
        <p:txBody>
          <a:bodyPr/>
          <a:lstStyle/>
          <a:p>
            <a:pPr eaLnBrk="1" hangingPunct="1"/>
            <a:r>
              <a:rPr lang="en-US" sz="2600" b="1" dirty="0">
                <a:solidFill>
                  <a:srgbClr val="00B050"/>
                </a:solidFill>
                <a:latin typeface="Andalus" pitchFamily="18" charset="-78"/>
                <a:cs typeface="Andalus" pitchFamily="18" charset="-78"/>
              </a:rPr>
              <a:t>Contd.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915400" cy="65532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700" b="1" dirty="0">
                <a:solidFill>
                  <a:srgbClr val="6600CC"/>
                </a:solidFill>
                <a:latin typeface="Times New Roman" panose="02020603050405020304" pitchFamily="18" charset="0"/>
                <a:cs typeface="Times New Roman" panose="02020603050405020304" pitchFamily="18" charset="0"/>
              </a:rPr>
              <a:t>Twisting</a:t>
            </a:r>
            <a:r>
              <a:rPr lang="en-US" sz="2700" dirty="0">
                <a:latin typeface="Times New Roman" panose="02020603050405020304" pitchFamily="18" charset="0"/>
                <a:cs typeface="Times New Roman" panose="02020603050405020304" pitchFamily="18" charset="0"/>
              </a:rPr>
              <a:t> makes it probable that both </a:t>
            </a:r>
            <a:r>
              <a:rPr lang="en-US" sz="2700" b="1" dirty="0">
                <a:solidFill>
                  <a:srgbClr val="FF0000"/>
                </a:solidFill>
                <a:latin typeface="Times New Roman" panose="02020603050405020304" pitchFamily="18" charset="0"/>
                <a:cs typeface="Times New Roman" panose="02020603050405020304" pitchFamily="18" charset="0"/>
              </a:rPr>
              <a:t>wires</a:t>
            </a:r>
            <a:r>
              <a:rPr lang="en-US" sz="2700" dirty="0">
                <a:latin typeface="Times New Roman" panose="02020603050405020304" pitchFamily="18" charset="0"/>
                <a:cs typeface="Times New Roman" panose="02020603050405020304" pitchFamily="18" charset="0"/>
              </a:rPr>
              <a:t> are equally </a:t>
            </a:r>
            <a:r>
              <a:rPr lang="en-US" sz="2700" b="1" dirty="0">
                <a:solidFill>
                  <a:srgbClr val="FF0000"/>
                </a:solidFill>
                <a:latin typeface="Times New Roman" panose="02020603050405020304" pitchFamily="18" charset="0"/>
                <a:cs typeface="Times New Roman" panose="02020603050405020304" pitchFamily="18" charset="0"/>
              </a:rPr>
              <a:t>affected</a:t>
            </a:r>
            <a:r>
              <a:rPr lang="en-US" sz="2700" dirty="0">
                <a:latin typeface="Times New Roman" panose="02020603050405020304" pitchFamily="18" charset="0"/>
                <a:cs typeface="Times New Roman" panose="02020603050405020304" pitchFamily="18" charset="0"/>
              </a:rPr>
              <a:t> by </a:t>
            </a:r>
            <a:r>
              <a:rPr lang="en-US" sz="2700" b="1" dirty="0">
                <a:latin typeface="Times New Roman" panose="02020603050405020304" pitchFamily="18" charset="0"/>
                <a:cs typeface="Times New Roman" panose="02020603050405020304" pitchFamily="18" charset="0"/>
              </a:rPr>
              <a:t>external influences </a:t>
            </a:r>
            <a:r>
              <a:rPr lang="en-US" sz="2700" dirty="0">
                <a:latin typeface="Times New Roman" panose="02020603050405020304" pitchFamily="18" charset="0"/>
                <a:cs typeface="Times New Roman" panose="02020603050405020304" pitchFamily="18" charset="0"/>
              </a:rPr>
              <a:t>(</a:t>
            </a:r>
            <a:r>
              <a:rPr lang="en-US" sz="2700" b="1" dirty="0">
                <a:solidFill>
                  <a:srgbClr val="3333FF"/>
                </a:solidFill>
                <a:latin typeface="Times New Roman" panose="02020603050405020304" pitchFamily="18" charset="0"/>
                <a:cs typeface="Times New Roman" panose="02020603050405020304" pitchFamily="18" charset="0"/>
              </a:rPr>
              <a:t>noise</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or</a:t>
            </a:r>
            <a:r>
              <a:rPr lang="en-US" sz="2700" b="1" dirty="0">
                <a:latin typeface="Times New Roman" panose="02020603050405020304" pitchFamily="18" charset="0"/>
                <a:cs typeface="Times New Roman" panose="02020603050405020304" pitchFamily="18" charset="0"/>
              </a:rPr>
              <a:t> </a:t>
            </a:r>
            <a:r>
              <a:rPr lang="en-US" sz="2700" b="1" dirty="0">
                <a:solidFill>
                  <a:srgbClr val="3333FF"/>
                </a:solidFill>
                <a:latin typeface="Times New Roman" panose="02020603050405020304" pitchFamily="18" charset="0"/>
                <a:cs typeface="Times New Roman" panose="02020603050405020304" pitchFamily="18" charset="0"/>
              </a:rPr>
              <a:t>crosstalk</a:t>
            </a:r>
            <a:r>
              <a:rPr lang="en-US" sz="27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defRPr/>
            </a:pPr>
            <a:r>
              <a:rPr lang="en-US" sz="2700" dirty="0">
                <a:latin typeface="Times New Roman" panose="02020603050405020304" pitchFamily="18" charset="0"/>
                <a:cs typeface="Times New Roman" panose="02020603050405020304" pitchFamily="18" charset="0"/>
              </a:rPr>
              <a:t>This means that the </a:t>
            </a:r>
            <a:r>
              <a:rPr lang="en-US" sz="2700" b="1" dirty="0">
                <a:solidFill>
                  <a:srgbClr val="3333FF"/>
                </a:solidFill>
                <a:latin typeface="Times New Roman" panose="02020603050405020304" pitchFamily="18" charset="0"/>
                <a:cs typeface="Times New Roman" panose="02020603050405020304" pitchFamily="18" charset="0"/>
              </a:rPr>
              <a:t>receiver</a:t>
            </a:r>
            <a:r>
              <a:rPr lang="en-US" sz="2700" dirty="0">
                <a:latin typeface="Times New Roman" panose="02020603050405020304" pitchFamily="18" charset="0"/>
                <a:cs typeface="Times New Roman" panose="02020603050405020304" pitchFamily="18" charset="0"/>
              </a:rPr>
              <a:t>, which </a:t>
            </a:r>
            <a:r>
              <a:rPr lang="en-US" sz="2700" b="1" dirty="0">
                <a:latin typeface="Times New Roman" panose="02020603050405020304" pitchFamily="18" charset="0"/>
                <a:cs typeface="Times New Roman" panose="02020603050405020304" pitchFamily="18" charset="0"/>
              </a:rPr>
              <a:t>calculates</a:t>
            </a:r>
            <a:r>
              <a:rPr lang="en-US" sz="2700" dirty="0">
                <a:latin typeface="Times New Roman" panose="02020603050405020304" pitchFamily="18" charset="0"/>
                <a:cs typeface="Times New Roman" panose="02020603050405020304" pitchFamily="18" charset="0"/>
              </a:rPr>
              <a:t> the </a:t>
            </a:r>
            <a:r>
              <a:rPr lang="en-US" sz="2700" b="1" dirty="0">
                <a:solidFill>
                  <a:srgbClr val="FF0000"/>
                </a:solidFill>
                <a:latin typeface="Times New Roman" panose="02020603050405020304" pitchFamily="18" charset="0"/>
                <a:cs typeface="Times New Roman" panose="02020603050405020304" pitchFamily="18" charset="0"/>
              </a:rPr>
              <a:t>difference</a:t>
            </a:r>
            <a:r>
              <a:rPr lang="en-US" sz="2700" dirty="0">
                <a:latin typeface="Times New Roman" panose="02020603050405020304" pitchFamily="18" charset="0"/>
                <a:cs typeface="Times New Roman" panose="02020603050405020304" pitchFamily="18" charset="0"/>
              </a:rPr>
              <a:t> between the </a:t>
            </a:r>
            <a:r>
              <a:rPr lang="en-US" sz="2700" b="1" dirty="0">
                <a:solidFill>
                  <a:srgbClr val="FF0000"/>
                </a:solidFill>
                <a:latin typeface="Times New Roman" panose="02020603050405020304" pitchFamily="18" charset="0"/>
                <a:cs typeface="Times New Roman" panose="02020603050405020304" pitchFamily="18" charset="0"/>
              </a:rPr>
              <a:t>two</a:t>
            </a:r>
            <a:r>
              <a:rPr lang="en-US" sz="27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700" b="1" dirty="0">
                <a:solidFill>
                  <a:srgbClr val="6600CC"/>
                </a:solidFill>
                <a:latin typeface="Times New Roman" panose="02020603050405020304" pitchFamily="18" charset="0"/>
                <a:cs typeface="Times New Roman" panose="02020603050405020304" pitchFamily="18" charset="0"/>
              </a:rPr>
              <a:t>	receives</a:t>
            </a:r>
            <a:r>
              <a:rPr lang="en-US" sz="2700" dirty="0">
                <a:latin typeface="Times New Roman" panose="02020603050405020304" pitchFamily="18" charset="0"/>
                <a:cs typeface="Times New Roman" panose="02020603050405020304" pitchFamily="18" charset="0"/>
              </a:rPr>
              <a:t> </a:t>
            </a:r>
            <a:r>
              <a:rPr lang="en-US" sz="2700" b="1" dirty="0">
                <a:solidFill>
                  <a:srgbClr val="6600CC"/>
                </a:solidFill>
                <a:latin typeface="Times New Roman" panose="02020603050405020304" pitchFamily="18" charset="0"/>
                <a:cs typeface="Times New Roman" panose="02020603050405020304" pitchFamily="18" charset="0"/>
              </a:rPr>
              <a:t>no</a:t>
            </a:r>
            <a:r>
              <a:rPr lang="en-US" sz="2700" dirty="0">
                <a:latin typeface="Times New Roman" panose="02020603050405020304" pitchFamily="18" charset="0"/>
                <a:cs typeface="Times New Roman" panose="02020603050405020304" pitchFamily="18" charset="0"/>
              </a:rPr>
              <a:t> </a:t>
            </a:r>
            <a:r>
              <a:rPr lang="en-US" sz="2700" b="1" dirty="0">
                <a:solidFill>
                  <a:srgbClr val="6600CC"/>
                </a:solidFill>
                <a:latin typeface="Times New Roman" panose="02020603050405020304" pitchFamily="18" charset="0"/>
                <a:cs typeface="Times New Roman" panose="02020603050405020304" pitchFamily="18" charset="0"/>
              </a:rPr>
              <a:t>unwanted</a:t>
            </a:r>
            <a:r>
              <a:rPr lang="en-US" sz="2700" b="1" dirty="0">
                <a:latin typeface="Times New Roman" panose="02020603050405020304" pitchFamily="18" charset="0"/>
                <a:cs typeface="Times New Roman" panose="02020603050405020304" pitchFamily="18" charset="0"/>
              </a:rPr>
              <a:t> </a:t>
            </a:r>
            <a:r>
              <a:rPr lang="en-US" sz="2700" b="1" dirty="0">
                <a:solidFill>
                  <a:srgbClr val="6600CC"/>
                </a:solidFill>
                <a:latin typeface="Times New Roman" panose="02020603050405020304" pitchFamily="18" charset="0"/>
                <a:cs typeface="Times New Roman" panose="02020603050405020304" pitchFamily="18" charset="0"/>
              </a:rPr>
              <a:t>signals</a:t>
            </a:r>
            <a:r>
              <a:rPr lang="en-US" sz="27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defRPr/>
            </a:pPr>
            <a:r>
              <a:rPr lang="en-US" sz="2700" dirty="0">
                <a:latin typeface="Times New Roman" panose="02020603050405020304" pitchFamily="18" charset="0"/>
                <a:cs typeface="Times New Roman" panose="02020603050405020304" pitchFamily="18" charset="0"/>
              </a:rPr>
              <a:t>The </a:t>
            </a:r>
            <a:r>
              <a:rPr lang="en-US" sz="2700" b="1" dirty="0">
                <a:latin typeface="Times New Roman" panose="02020603050405020304" pitchFamily="18" charset="0"/>
                <a:cs typeface="Times New Roman" panose="02020603050405020304" pitchFamily="18" charset="0"/>
              </a:rPr>
              <a:t>unwanted</a:t>
            </a:r>
            <a:r>
              <a:rPr lang="en-US"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signals</a:t>
            </a:r>
            <a:r>
              <a:rPr lang="en-US" sz="2700" dirty="0">
                <a:latin typeface="Times New Roman" panose="02020603050405020304" pitchFamily="18" charset="0"/>
                <a:cs typeface="Times New Roman" panose="02020603050405020304" pitchFamily="18" charset="0"/>
              </a:rPr>
              <a:t> are </a:t>
            </a:r>
            <a:r>
              <a:rPr lang="en-US" sz="2700" b="1" dirty="0">
                <a:solidFill>
                  <a:srgbClr val="CC00CC"/>
                </a:solidFill>
                <a:latin typeface="Times New Roman" panose="02020603050405020304" pitchFamily="18" charset="0"/>
                <a:cs typeface="Times New Roman" panose="02020603050405020304" pitchFamily="18" charset="0"/>
              </a:rPr>
              <a:t>mostly</a:t>
            </a:r>
            <a:r>
              <a:rPr lang="en-US" sz="2700" b="1" dirty="0">
                <a:latin typeface="Times New Roman" panose="02020603050405020304" pitchFamily="18" charset="0"/>
                <a:cs typeface="Times New Roman" panose="02020603050405020304" pitchFamily="18" charset="0"/>
              </a:rPr>
              <a:t> </a:t>
            </a:r>
            <a:r>
              <a:rPr lang="en-US" sz="2700" b="1" dirty="0">
                <a:solidFill>
                  <a:srgbClr val="CC00CC"/>
                </a:solidFill>
                <a:latin typeface="Times New Roman" panose="02020603050405020304" pitchFamily="18" charset="0"/>
                <a:cs typeface="Times New Roman" panose="02020603050405020304" pitchFamily="18" charset="0"/>
              </a:rPr>
              <a:t>canceled</a:t>
            </a:r>
            <a:r>
              <a:rPr lang="en-US" sz="2700" b="1" dirty="0">
                <a:latin typeface="Times New Roman" panose="02020603050405020304" pitchFamily="18" charset="0"/>
                <a:cs typeface="Times New Roman" panose="02020603050405020304" pitchFamily="18" charset="0"/>
              </a:rPr>
              <a:t> </a:t>
            </a:r>
            <a:r>
              <a:rPr lang="en-US" sz="2700" b="1" dirty="0">
                <a:solidFill>
                  <a:srgbClr val="CC00CC"/>
                </a:solidFill>
                <a:latin typeface="Times New Roman" panose="02020603050405020304" pitchFamily="18" charset="0"/>
                <a:cs typeface="Times New Roman" panose="02020603050405020304" pitchFamily="18" charset="0"/>
              </a:rPr>
              <a:t>out</a:t>
            </a:r>
            <a:r>
              <a:rPr lang="en-US" sz="2700" b="1"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2700" dirty="0">
                <a:latin typeface="Times New Roman" panose="02020603050405020304" pitchFamily="18" charset="0"/>
                <a:cs typeface="Times New Roman" panose="02020603050405020304" pitchFamily="18" charset="0"/>
              </a:rPr>
              <a:t>From the above discussion, it is clear that the </a:t>
            </a:r>
            <a:r>
              <a:rPr lang="en-US" sz="2700" b="1" dirty="0">
                <a:solidFill>
                  <a:srgbClr val="FF0000"/>
                </a:solidFill>
                <a:latin typeface="Times New Roman" panose="02020603050405020304" pitchFamily="18" charset="0"/>
                <a:cs typeface="Times New Roman" panose="02020603050405020304" pitchFamily="18" charset="0"/>
              </a:rPr>
              <a:t>number of twists per unit of length</a:t>
            </a:r>
            <a:r>
              <a:rPr lang="en-US" sz="27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(e.g., </a:t>
            </a:r>
            <a:r>
              <a:rPr lang="en-US" sz="2700" b="1" dirty="0">
                <a:latin typeface="Times New Roman" panose="02020603050405020304" pitchFamily="18" charset="0"/>
                <a:cs typeface="Times New Roman" panose="02020603050405020304" pitchFamily="18" charset="0"/>
              </a:rPr>
              <a:t>inch</a:t>
            </a:r>
            <a:r>
              <a:rPr lang="en-US" sz="2700" dirty="0">
                <a:latin typeface="Times New Roman" panose="02020603050405020304" pitchFamily="18" charset="0"/>
                <a:cs typeface="Times New Roman" panose="02020603050405020304" pitchFamily="18" charset="0"/>
              </a:rPr>
              <a:t>) has some effect on the </a:t>
            </a:r>
            <a:r>
              <a:rPr lang="en-US" sz="2700" b="1" dirty="0">
                <a:solidFill>
                  <a:srgbClr val="3333FF"/>
                </a:solidFill>
                <a:latin typeface="Times New Roman" panose="02020603050405020304" pitchFamily="18" charset="0"/>
                <a:cs typeface="Times New Roman" panose="02020603050405020304" pitchFamily="18" charset="0"/>
              </a:rPr>
              <a:t>quality of the cable</a:t>
            </a:r>
            <a:r>
              <a:rPr lang="en-US" sz="27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11</a:t>
            </a:fld>
            <a:endParaRPr lang="en-US"/>
          </a:p>
        </p:txBody>
      </p:sp>
      <p:sp>
        <p:nvSpPr>
          <p:cNvPr id="6" name="Rectangle 2050"/>
          <p:cNvSpPr>
            <a:spLocks noGrp="1" noChangeArrowheads="1"/>
          </p:cNvSpPr>
          <p:nvPr>
            <p:ph type="title"/>
          </p:nvPr>
        </p:nvSpPr>
        <p:spPr>
          <a:xfrm>
            <a:off x="152400" y="1"/>
            <a:ext cx="8458200" cy="457200"/>
          </a:xfrm>
        </p:spPr>
        <p:txBody>
          <a:bodyPr/>
          <a:lstStyle/>
          <a:p>
            <a:pPr eaLnBrk="1" hangingPunct="1"/>
            <a:r>
              <a:rPr lang="en-US" sz="2600" b="1" dirty="0">
                <a:solidFill>
                  <a:srgbClr val="00B050"/>
                </a:solidFill>
                <a:latin typeface="Andalus" pitchFamily="18" charset="-78"/>
                <a:cs typeface="Andalus" pitchFamily="18" charset="-78"/>
              </a:rPr>
              <a:t>Contd.</a:t>
            </a:r>
          </a:p>
        </p:txBody>
      </p:sp>
    </p:spTree>
    <p:extLst>
      <p:ext uri="{BB962C8B-B14F-4D97-AF65-F5344CB8AC3E}">
        <p14:creationId xmlns:p14="http://schemas.microsoft.com/office/powerpoint/2010/main" val="94966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152400"/>
            <a:ext cx="8610600" cy="304800"/>
          </a:xfrm>
        </p:spPr>
        <p:txBody>
          <a:bodyPr/>
          <a:lstStyle/>
          <a:p>
            <a:pPr algn="ctr" eaLnBrk="1" hangingPunct="1"/>
            <a:r>
              <a:rPr lang="en-US" sz="2600" b="1" dirty="0">
                <a:solidFill>
                  <a:srgbClr val="FF0000"/>
                </a:solidFill>
                <a:latin typeface="Times New Roman" panose="02020603050405020304" pitchFamily="18" charset="0"/>
                <a:cs typeface="Times New Roman" panose="02020603050405020304" pitchFamily="18" charset="0"/>
              </a:rPr>
              <a:t>Unshielded</a:t>
            </a:r>
            <a:r>
              <a:rPr lang="en-US" sz="3200" i="1" dirty="0">
                <a:solidFill>
                  <a:srgbClr val="FF0000"/>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Versus Shielded Twisted-Pair Cable</a:t>
            </a:r>
          </a:p>
        </p:txBody>
      </p:sp>
      <p:sp>
        <p:nvSpPr>
          <p:cNvPr id="3" name="Content Placeholder 2"/>
          <p:cNvSpPr>
            <a:spLocks noGrp="1"/>
          </p:cNvSpPr>
          <p:nvPr>
            <p:ph sz="quarter" idx="1"/>
          </p:nvPr>
        </p:nvSpPr>
        <p:spPr>
          <a:xfrm>
            <a:off x="146050" y="304800"/>
            <a:ext cx="8997950" cy="6362700"/>
          </a:xfrm>
        </p:spPr>
        <p:txBody>
          <a:bodyPr>
            <a:noAutofit/>
          </a:bodyPr>
          <a:lstStyle/>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most common </a:t>
            </a:r>
            <a:r>
              <a:rPr lang="en-US" b="1" dirty="0">
                <a:latin typeface="Times New Roman" panose="02020603050405020304" pitchFamily="18" charset="0"/>
                <a:cs typeface="Times New Roman" panose="02020603050405020304" pitchFamily="18" charset="0"/>
              </a:rPr>
              <a:t>twisted-pair cable </a:t>
            </a:r>
            <a:r>
              <a:rPr lang="en-US" dirty="0">
                <a:latin typeface="Times New Roman" panose="02020603050405020304" pitchFamily="18" charset="0"/>
                <a:cs typeface="Times New Roman" panose="02020603050405020304" pitchFamily="18" charset="0"/>
              </a:rPr>
              <a:t>used in communications is referred to as </a:t>
            </a:r>
            <a:r>
              <a:rPr lang="en-US" b="1" dirty="0">
                <a:solidFill>
                  <a:srgbClr val="3333FF"/>
                </a:solidFill>
                <a:latin typeface="Times New Roman" panose="02020603050405020304" pitchFamily="18" charset="0"/>
                <a:cs typeface="Times New Roman" panose="02020603050405020304" pitchFamily="18" charset="0"/>
              </a:rPr>
              <a:t>unshielded twisted-pair (UTP). </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IBM has also produced a version </a:t>
            </a:r>
            <a:r>
              <a:rPr lang="en-US" b="1" dirty="0">
                <a:latin typeface="Times New Roman" panose="02020603050405020304" pitchFamily="18" charset="0"/>
                <a:cs typeface="Times New Roman" panose="02020603050405020304" pitchFamily="18" charset="0"/>
              </a:rPr>
              <a:t>of twisted-pair cable </a:t>
            </a:r>
            <a:r>
              <a:rPr lang="en-US" dirty="0">
                <a:latin typeface="Times New Roman" panose="02020603050405020304" pitchFamily="18" charset="0"/>
                <a:cs typeface="Times New Roman" panose="02020603050405020304" pitchFamily="18" charset="0"/>
              </a:rPr>
              <a:t>for its use called </a:t>
            </a:r>
            <a:r>
              <a:rPr lang="en-US" b="1" dirty="0">
                <a:solidFill>
                  <a:srgbClr val="CC00CC"/>
                </a:solidFill>
                <a:latin typeface="Times New Roman" panose="02020603050405020304" pitchFamily="18" charset="0"/>
                <a:cs typeface="Times New Roman" panose="02020603050405020304" pitchFamily="18" charset="0"/>
              </a:rPr>
              <a:t>shielded twisted-pair (STP). </a:t>
            </a:r>
          </a:p>
          <a:p>
            <a:pPr algn="just" eaLnBrk="1" hangingPunct="1">
              <a:lnSpc>
                <a:spcPct val="150000"/>
              </a:lnSpc>
              <a:spcBef>
                <a:spcPts val="0"/>
              </a:spcBef>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STP cable </a:t>
            </a:r>
            <a:r>
              <a:rPr lang="en-US" dirty="0">
                <a:latin typeface="Times New Roman" panose="02020603050405020304" pitchFamily="18" charset="0"/>
                <a:cs typeface="Times New Roman" panose="02020603050405020304" pitchFamily="18" charset="0"/>
              </a:rPr>
              <a:t>has a metal </a:t>
            </a:r>
            <a:r>
              <a:rPr lang="en-US" b="1" dirty="0">
                <a:solidFill>
                  <a:srgbClr val="3333FF"/>
                </a:solidFill>
                <a:latin typeface="Times New Roman" panose="02020603050405020304" pitchFamily="18" charset="0"/>
                <a:cs typeface="Times New Roman" panose="02020603050405020304" pitchFamily="18" charset="0"/>
              </a:rPr>
              <a:t>foil</a:t>
            </a:r>
            <a:r>
              <a:rPr lang="en-US" dirty="0">
                <a:latin typeface="Times New Roman" panose="02020603050405020304" pitchFamily="18" charset="0"/>
                <a:cs typeface="Times New Roman" panose="02020603050405020304" pitchFamily="18" charset="0"/>
              </a:rPr>
              <a:t> or </a:t>
            </a:r>
            <a:r>
              <a:rPr lang="en-US" b="1" dirty="0">
                <a:solidFill>
                  <a:srgbClr val="3333FF"/>
                </a:solidFill>
                <a:latin typeface="Times New Roman" panose="02020603050405020304" pitchFamily="18" charset="0"/>
                <a:cs typeface="Times New Roman" panose="02020603050405020304" pitchFamily="18" charset="0"/>
              </a:rPr>
              <a:t>braided</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mesh</a:t>
            </a:r>
            <a:r>
              <a:rPr lang="en-US" dirty="0">
                <a:latin typeface="Times New Roman" panose="02020603050405020304" pitchFamily="18" charset="0"/>
                <a:cs typeface="Times New Roman" panose="02020603050405020304" pitchFamily="18" charset="0"/>
              </a:rPr>
              <a:t> covering that encases each </a:t>
            </a:r>
            <a:r>
              <a:rPr lang="en-US" b="1" dirty="0">
                <a:solidFill>
                  <a:srgbClr val="006600"/>
                </a:solidFill>
                <a:latin typeface="Times New Roman" panose="02020603050405020304" pitchFamily="18" charset="0"/>
                <a:cs typeface="Times New Roman" panose="02020603050405020304" pitchFamily="18" charset="0"/>
              </a:rPr>
              <a:t>pair</a:t>
            </a:r>
            <a:r>
              <a:rPr lang="en-US" dirty="0">
                <a:latin typeface="Times New Roman" panose="02020603050405020304" pitchFamily="18" charset="0"/>
                <a:cs typeface="Times New Roman" panose="02020603050405020304" pitchFamily="18" charset="0"/>
              </a:rPr>
              <a:t> of </a:t>
            </a:r>
            <a:r>
              <a:rPr lang="en-US" b="1" dirty="0">
                <a:solidFill>
                  <a:srgbClr val="006600"/>
                </a:solidFill>
                <a:latin typeface="Times New Roman" panose="02020603050405020304" pitchFamily="18" charset="0"/>
                <a:cs typeface="Times New Roman" panose="02020603050405020304" pitchFamily="18" charset="0"/>
              </a:rPr>
              <a:t>insulated</a:t>
            </a:r>
            <a:r>
              <a:rPr lang="en-US" dirty="0">
                <a:latin typeface="Times New Roman" panose="02020603050405020304" pitchFamily="18" charset="0"/>
                <a:cs typeface="Times New Roman" panose="02020603050405020304" pitchFamily="18" charset="0"/>
              </a:rPr>
              <a:t> </a:t>
            </a:r>
            <a:r>
              <a:rPr lang="en-US" b="1" dirty="0">
                <a:solidFill>
                  <a:srgbClr val="006600"/>
                </a:solidFill>
                <a:latin typeface="Times New Roman" panose="02020603050405020304" pitchFamily="18" charset="0"/>
                <a:cs typeface="Times New Roman" panose="02020603050405020304" pitchFamily="18" charset="0"/>
              </a:rPr>
              <a:t>conductors</a:t>
            </a:r>
            <a:r>
              <a:rPr lang="en-US"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Although metal casing improves the </a:t>
            </a:r>
            <a:r>
              <a:rPr lang="en-US" b="1" dirty="0">
                <a:latin typeface="Times New Roman" panose="02020603050405020304" pitchFamily="18" charset="0"/>
                <a:cs typeface="Times New Roman" panose="02020603050405020304" pitchFamily="18" charset="0"/>
              </a:rPr>
              <a:t>quality</a:t>
            </a:r>
            <a:r>
              <a:rPr lang="en-US" dirty="0">
                <a:latin typeface="Times New Roman" panose="02020603050405020304" pitchFamily="18" charset="0"/>
                <a:cs typeface="Times New Roman" panose="02020603050405020304" pitchFamily="18" charset="0"/>
              </a:rPr>
              <a:t> of </a:t>
            </a:r>
            <a:r>
              <a:rPr lang="en-US" b="1" dirty="0">
                <a:latin typeface="Times New Roman" panose="02020603050405020304" pitchFamily="18" charset="0"/>
                <a:cs typeface="Times New Roman" panose="02020603050405020304" pitchFamily="18" charset="0"/>
              </a:rPr>
              <a:t>cable</a:t>
            </a:r>
            <a:r>
              <a:rPr lang="en-US" dirty="0">
                <a:latin typeface="Times New Roman" panose="02020603050405020304" pitchFamily="18" charset="0"/>
                <a:cs typeface="Times New Roman" panose="02020603050405020304" pitchFamily="18" charset="0"/>
              </a:rPr>
              <a:t> by </a:t>
            </a:r>
            <a:r>
              <a:rPr lang="en-US" b="1" dirty="0">
                <a:solidFill>
                  <a:srgbClr val="CC00CC"/>
                </a:solidFill>
                <a:latin typeface="Times New Roman" panose="02020603050405020304" pitchFamily="18" charset="0"/>
                <a:cs typeface="Times New Roman" panose="02020603050405020304" pitchFamily="18" charset="0"/>
              </a:rPr>
              <a:t>preventing</a:t>
            </a:r>
            <a:r>
              <a:rPr lang="en-US" dirty="0">
                <a:latin typeface="Times New Roman" panose="02020603050405020304" pitchFamily="18" charset="0"/>
                <a:cs typeface="Times New Roman" panose="02020603050405020304" pitchFamily="18" charset="0"/>
              </a:rPr>
              <a:t> the </a:t>
            </a:r>
            <a:r>
              <a:rPr lang="en-US" b="1" dirty="0">
                <a:solidFill>
                  <a:srgbClr val="CC00CC"/>
                </a:solidFill>
                <a:latin typeface="Times New Roman" panose="02020603050405020304" pitchFamily="18" charset="0"/>
                <a:cs typeface="Times New Roman" panose="02020603050405020304" pitchFamily="18" charset="0"/>
              </a:rPr>
              <a:t>penetration</a:t>
            </a:r>
            <a:r>
              <a:rPr lang="en-US" dirty="0">
                <a:latin typeface="Times New Roman" panose="02020603050405020304" pitchFamily="18" charset="0"/>
                <a:cs typeface="Times New Roman" panose="02020603050405020304" pitchFamily="18" charset="0"/>
              </a:rPr>
              <a:t> of </a:t>
            </a:r>
            <a:r>
              <a:rPr lang="en-US" b="1" dirty="0">
                <a:solidFill>
                  <a:srgbClr val="FF0000"/>
                </a:solidFill>
                <a:latin typeface="Times New Roman" panose="02020603050405020304" pitchFamily="18" charset="0"/>
                <a:cs typeface="Times New Roman" panose="02020603050405020304" pitchFamily="18" charset="0"/>
              </a:rPr>
              <a:t>noise</a:t>
            </a:r>
            <a:r>
              <a:rPr lang="en-US" dirty="0">
                <a:latin typeface="Times New Roman" panose="02020603050405020304" pitchFamily="18" charset="0"/>
                <a:cs typeface="Times New Roman" panose="02020603050405020304" pitchFamily="18" charset="0"/>
              </a:rPr>
              <a:t> or </a:t>
            </a:r>
            <a:r>
              <a:rPr lang="en-US" b="1" dirty="0">
                <a:solidFill>
                  <a:srgbClr val="FF0000"/>
                </a:solidFill>
                <a:latin typeface="Times New Roman" panose="02020603050405020304" pitchFamily="18" charset="0"/>
                <a:cs typeface="Times New Roman" panose="02020603050405020304" pitchFamily="18" charset="0"/>
              </a:rPr>
              <a:t>crosstalk</a:t>
            </a:r>
            <a:r>
              <a:rPr lang="en-US" dirty="0">
                <a:latin typeface="Times New Roman" panose="02020603050405020304" pitchFamily="18" charset="0"/>
                <a:cs typeface="Times New Roman" panose="02020603050405020304" pitchFamily="18" charset="0"/>
              </a:rPr>
              <a:t>, it is </a:t>
            </a:r>
            <a:r>
              <a:rPr lang="en-US" b="1" dirty="0">
                <a:solidFill>
                  <a:srgbClr val="3333FF"/>
                </a:solidFill>
                <a:latin typeface="Times New Roman" panose="02020603050405020304" pitchFamily="18" charset="0"/>
                <a:cs typeface="Times New Roman" panose="02020603050405020304" pitchFamily="18" charset="0"/>
              </a:rPr>
              <a:t>bulkier and more expensive</a:t>
            </a:r>
            <a:r>
              <a:rPr lang="en-US"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Our discussion focuses primarily on </a:t>
            </a:r>
            <a:r>
              <a:rPr lang="en-US" b="1" dirty="0">
                <a:solidFill>
                  <a:srgbClr val="FF0000"/>
                </a:solidFill>
                <a:latin typeface="Times New Roman" panose="02020603050405020304" pitchFamily="18" charset="0"/>
                <a:cs typeface="Times New Roman" panose="02020603050405020304" pitchFamily="18" charset="0"/>
              </a:rPr>
              <a:t>UTP</a:t>
            </a:r>
            <a:r>
              <a:rPr lang="en-US" dirty="0">
                <a:latin typeface="Times New Roman" panose="02020603050405020304" pitchFamily="18" charset="0"/>
                <a:cs typeface="Times New Roman" panose="02020603050405020304" pitchFamily="18" charset="0"/>
              </a:rPr>
              <a:t> because </a:t>
            </a:r>
            <a:r>
              <a:rPr lang="en-US" b="1" dirty="0">
                <a:solidFill>
                  <a:srgbClr val="FF0000"/>
                </a:solidFill>
                <a:latin typeface="Times New Roman" panose="02020603050405020304" pitchFamily="18" charset="0"/>
                <a:cs typeface="Times New Roman" panose="02020603050405020304" pitchFamily="18" charset="0"/>
              </a:rPr>
              <a:t>STP</a:t>
            </a:r>
            <a:r>
              <a:rPr lang="en-US" dirty="0">
                <a:latin typeface="Times New Roman" panose="02020603050405020304" pitchFamily="18" charset="0"/>
                <a:cs typeface="Times New Roman" panose="02020603050405020304" pitchFamily="18" charset="0"/>
              </a:rPr>
              <a:t> is seldom used </a:t>
            </a:r>
            <a:r>
              <a:rPr lang="en-US" b="1" dirty="0">
                <a:latin typeface="Times New Roman" panose="02020603050405020304" pitchFamily="18" charset="0"/>
                <a:cs typeface="Times New Roman" panose="02020603050405020304" pitchFamily="18" charset="0"/>
              </a:rPr>
              <a:t>outside</a:t>
            </a:r>
            <a:r>
              <a:rPr lang="en-US" dirty="0">
                <a:latin typeface="Times New Roman" panose="02020603050405020304" pitchFamily="18" charset="0"/>
                <a:cs typeface="Times New Roman" panose="02020603050405020304" pitchFamily="18" charset="0"/>
              </a:rPr>
              <a:t> of </a:t>
            </a:r>
            <a:r>
              <a:rPr lang="en-US" b="1" dirty="0">
                <a:latin typeface="Times New Roman" panose="02020603050405020304" pitchFamily="18" charset="0"/>
                <a:cs typeface="Times New Roman" panose="02020603050405020304" pitchFamily="18" charset="0"/>
              </a:rPr>
              <a:t>IBM</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914400"/>
            <a:ext cx="8458200" cy="1143000"/>
          </a:xfrm>
        </p:spPr>
        <p:txBody>
          <a:bodyPr/>
          <a:lstStyle/>
          <a:p>
            <a:pPr eaLnBrk="1" hangingPunct="1"/>
            <a:r>
              <a:rPr lang="en-US"/>
              <a:t>                    </a:t>
            </a:r>
          </a:p>
        </p:txBody>
      </p:sp>
      <p:sp>
        <p:nvSpPr>
          <p:cNvPr id="11" name="Slide Number Placeholder 10"/>
          <p:cNvSpPr>
            <a:spLocks noGrp="1"/>
          </p:cNvSpPr>
          <p:nvPr>
            <p:ph type="sldNum" sz="quarter" idx="12"/>
          </p:nvPr>
        </p:nvSpPr>
        <p:spPr/>
        <p:txBody>
          <a:bodyPr/>
          <a:lstStyle/>
          <a:p>
            <a:pPr>
              <a:defRPr/>
            </a:pPr>
            <a:fld id="{90571383-4EDA-4B0E-988D-4B981B2D3641}" type="slidenum">
              <a:rPr lang="en-US" smtClean="0"/>
              <a:pPr>
                <a:defRPr/>
              </a:pPr>
              <a:t>13</a:t>
            </a:fld>
            <a:endParaRPr lang="en-US"/>
          </a:p>
        </p:txBody>
      </p:sp>
      <p:grpSp>
        <p:nvGrpSpPr>
          <p:cNvPr id="3" name="Group 2"/>
          <p:cNvGrpSpPr/>
          <p:nvPr/>
        </p:nvGrpSpPr>
        <p:grpSpPr>
          <a:xfrm>
            <a:off x="326916" y="149940"/>
            <a:ext cx="7674084" cy="3200400"/>
            <a:chOff x="326916" y="149940"/>
            <a:chExt cx="7674084" cy="3200400"/>
          </a:xfrm>
        </p:grpSpPr>
        <p:pic>
          <p:nvPicPr>
            <p:cNvPr id="15364" name="Picture 10"/>
            <p:cNvPicPr>
              <a:picLocks noChangeAspect="1" noChangeArrowheads="1"/>
            </p:cNvPicPr>
            <p:nvPr/>
          </p:nvPicPr>
          <p:blipFill>
            <a:blip r:embed="rId3"/>
            <a:srcRect l="6400" t="15854" r="1866" b="3659"/>
            <a:stretch>
              <a:fillRect/>
            </a:stretch>
          </p:blipFill>
          <p:spPr bwMode="auto">
            <a:xfrm>
              <a:off x="326916" y="149940"/>
              <a:ext cx="6858000" cy="3200400"/>
            </a:xfrm>
            <a:prstGeom prst="rect">
              <a:avLst/>
            </a:prstGeom>
            <a:noFill/>
            <a:ln w="9525">
              <a:noFill/>
              <a:miter lim="800000"/>
              <a:headEnd/>
              <a:tailEnd/>
            </a:ln>
          </p:spPr>
        </p:pic>
        <p:sp>
          <p:nvSpPr>
            <p:cNvPr id="15366" name="Rectangle 5"/>
            <p:cNvSpPr>
              <a:spLocks noChangeArrowheads="1"/>
            </p:cNvSpPr>
            <p:nvPr/>
          </p:nvSpPr>
          <p:spPr bwMode="auto">
            <a:xfrm>
              <a:off x="6934200" y="228600"/>
              <a:ext cx="1066800" cy="461963"/>
            </a:xfrm>
            <a:prstGeom prst="rect">
              <a:avLst/>
            </a:prstGeom>
            <a:noFill/>
            <a:ln w="9525">
              <a:noFill/>
              <a:miter lim="800000"/>
              <a:headEnd/>
              <a:tailEnd/>
            </a:ln>
          </p:spPr>
          <p:txBody>
            <a:bodyPr>
              <a:spAutoFit/>
            </a:bodyPr>
            <a:lstStyle/>
            <a:p>
              <a:r>
                <a:rPr lang="en-US" sz="2400" b="1"/>
                <a:t>STP</a:t>
              </a:r>
              <a:endParaRPr lang="en-US" b="1"/>
            </a:p>
          </p:txBody>
        </p:sp>
        <p:sp>
          <p:nvSpPr>
            <p:cNvPr id="9" name="Down Arrow 8"/>
            <p:cNvSpPr/>
            <p:nvPr/>
          </p:nvSpPr>
          <p:spPr>
            <a:xfrm rot="4563790">
              <a:off x="6025356" y="-127793"/>
              <a:ext cx="306387" cy="1193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 name="Group 1"/>
          <p:cNvGrpSpPr/>
          <p:nvPr/>
        </p:nvGrpSpPr>
        <p:grpSpPr>
          <a:xfrm>
            <a:off x="2356286" y="3481388"/>
            <a:ext cx="6456362" cy="3071812"/>
            <a:chOff x="2382838" y="3276600"/>
            <a:chExt cx="6684962" cy="3581400"/>
          </a:xfrm>
        </p:grpSpPr>
        <p:pic>
          <p:nvPicPr>
            <p:cNvPr id="15365" name="Picture 9"/>
            <p:cNvPicPr>
              <a:picLocks noChangeAspect="1" noChangeArrowheads="1"/>
            </p:cNvPicPr>
            <p:nvPr/>
          </p:nvPicPr>
          <p:blipFill>
            <a:blip r:embed="rId4"/>
            <a:srcRect l="4279" t="14635" r="1604" b="4878"/>
            <a:stretch>
              <a:fillRect/>
            </a:stretch>
          </p:blipFill>
          <p:spPr bwMode="auto">
            <a:xfrm>
              <a:off x="2382838" y="3276600"/>
              <a:ext cx="6684962" cy="3581400"/>
            </a:xfrm>
            <a:prstGeom prst="rect">
              <a:avLst/>
            </a:prstGeom>
            <a:noFill/>
            <a:ln w="9525">
              <a:noFill/>
              <a:miter lim="800000"/>
              <a:headEnd/>
              <a:tailEnd/>
            </a:ln>
          </p:spPr>
        </p:pic>
        <p:sp>
          <p:nvSpPr>
            <p:cNvPr id="15367" name="Rectangle 6"/>
            <p:cNvSpPr>
              <a:spLocks noChangeArrowheads="1"/>
            </p:cNvSpPr>
            <p:nvPr/>
          </p:nvSpPr>
          <p:spPr bwMode="auto">
            <a:xfrm>
              <a:off x="7772400" y="3500438"/>
              <a:ext cx="1066800" cy="461962"/>
            </a:xfrm>
            <a:prstGeom prst="rect">
              <a:avLst/>
            </a:prstGeom>
            <a:noFill/>
            <a:ln w="9525">
              <a:noFill/>
              <a:miter lim="800000"/>
              <a:headEnd/>
              <a:tailEnd/>
            </a:ln>
          </p:spPr>
          <p:txBody>
            <a:bodyPr>
              <a:spAutoFit/>
            </a:bodyPr>
            <a:lstStyle/>
            <a:p>
              <a:r>
                <a:rPr lang="en-US" sz="2400" b="1"/>
                <a:t>UTP</a:t>
              </a:r>
              <a:endParaRPr lang="en-US" b="1"/>
            </a:p>
          </p:txBody>
        </p:sp>
        <p:sp>
          <p:nvSpPr>
            <p:cNvPr id="10" name="Down Arrow 9"/>
            <p:cNvSpPr/>
            <p:nvPr/>
          </p:nvSpPr>
          <p:spPr>
            <a:xfrm rot="4563790">
              <a:off x="8070056" y="3529807"/>
              <a:ext cx="306387" cy="1193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0"/>
            <a:ext cx="8305800" cy="495300"/>
          </a:xfrm>
        </p:spPr>
        <p:txBody>
          <a:bodyPr/>
          <a:lstStyle/>
          <a:p>
            <a:pPr algn="ctr" eaLnBrk="1" hangingPunct="1"/>
            <a:r>
              <a:rPr lang="en-US" sz="2600" b="1" dirty="0">
                <a:solidFill>
                  <a:srgbClr val="FF0000"/>
                </a:solidFill>
                <a:latin typeface="Andalus" pitchFamily="18" charset="-78"/>
                <a:cs typeface="Andalus" pitchFamily="18" charset="-78"/>
              </a:rPr>
              <a:t>UTP Categories</a:t>
            </a:r>
          </a:p>
        </p:txBody>
      </p:sp>
      <p:sp>
        <p:nvSpPr>
          <p:cNvPr id="16387" name="Content Placeholder 2"/>
          <p:cNvSpPr>
            <a:spLocks noGrp="1"/>
          </p:cNvSpPr>
          <p:nvPr>
            <p:ph sz="quarter" idx="1"/>
          </p:nvPr>
        </p:nvSpPr>
        <p:spPr>
          <a:xfrm>
            <a:off x="381000" y="685800"/>
            <a:ext cx="8610600" cy="5981700"/>
          </a:xfrm>
        </p:spPr>
        <p:txBody>
          <a:bodyPr/>
          <a:lstStyle/>
          <a:p>
            <a:pPr algn="just" eaLnBrk="1" hangingPunct="1">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Electronic Industries Association (EIA) </a:t>
            </a:r>
            <a:r>
              <a:rPr lang="en-US" sz="3200" dirty="0">
                <a:latin typeface="Times New Roman" panose="02020603050405020304" pitchFamily="18" charset="0"/>
                <a:cs typeface="Times New Roman" panose="02020603050405020304" pitchFamily="18" charset="0"/>
              </a:rPr>
              <a:t>has developed </a:t>
            </a:r>
            <a:r>
              <a:rPr lang="en-US" sz="3200" b="1" dirty="0">
                <a:solidFill>
                  <a:srgbClr val="3333FF"/>
                </a:solidFill>
                <a:latin typeface="Times New Roman" panose="02020603050405020304" pitchFamily="18" charset="0"/>
                <a:cs typeface="Times New Roman" panose="02020603050405020304" pitchFamily="18" charset="0"/>
              </a:rPr>
              <a:t>standards</a:t>
            </a:r>
            <a:r>
              <a:rPr lang="en-US" sz="3200" dirty="0">
                <a:latin typeface="Times New Roman" panose="02020603050405020304" pitchFamily="18" charset="0"/>
                <a:cs typeface="Times New Roman" panose="02020603050405020304" pitchFamily="18" charset="0"/>
              </a:rPr>
              <a:t> to classify </a:t>
            </a:r>
            <a:r>
              <a:rPr lang="en-US" sz="3200" b="1" dirty="0">
                <a:solidFill>
                  <a:srgbClr val="6600CC"/>
                </a:solidFill>
                <a:latin typeface="Times New Roman" panose="02020603050405020304" pitchFamily="18" charset="0"/>
                <a:cs typeface="Times New Roman" panose="02020603050405020304" pitchFamily="18" charset="0"/>
              </a:rPr>
              <a:t>unshielded</a:t>
            </a:r>
            <a:r>
              <a:rPr lang="en-US" sz="3200" dirty="0">
                <a:latin typeface="Times New Roman" panose="02020603050405020304" pitchFamily="18" charset="0"/>
                <a:cs typeface="Times New Roman" panose="02020603050405020304" pitchFamily="18" charset="0"/>
              </a:rPr>
              <a:t> </a:t>
            </a:r>
            <a:r>
              <a:rPr lang="en-US" sz="3200" b="1" dirty="0">
                <a:solidFill>
                  <a:srgbClr val="6600CC"/>
                </a:solidFill>
                <a:latin typeface="Times New Roman" panose="02020603050405020304" pitchFamily="18" charset="0"/>
                <a:cs typeface="Times New Roman" panose="02020603050405020304" pitchFamily="18" charset="0"/>
              </a:rPr>
              <a:t>twisted-pair cable </a:t>
            </a:r>
            <a:r>
              <a:rPr lang="en-US" sz="3200" dirty="0">
                <a:latin typeface="Times New Roman" panose="02020603050405020304" pitchFamily="18" charset="0"/>
                <a:cs typeface="Times New Roman" panose="02020603050405020304" pitchFamily="18" charset="0"/>
              </a:rPr>
              <a:t>into </a:t>
            </a:r>
            <a:r>
              <a:rPr lang="en-US" sz="3200" b="1" dirty="0">
                <a:solidFill>
                  <a:srgbClr val="FF0000"/>
                </a:solidFill>
                <a:latin typeface="Times New Roman" panose="02020603050405020304" pitchFamily="18" charset="0"/>
                <a:cs typeface="Times New Roman" panose="02020603050405020304" pitchFamily="18" charset="0"/>
              </a:rPr>
              <a:t>seven categories</a:t>
            </a:r>
            <a:r>
              <a:rPr lang="en-US" sz="32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 Categories are determined by </a:t>
            </a:r>
            <a:r>
              <a:rPr lang="en-US" sz="3200" b="1" dirty="0">
                <a:solidFill>
                  <a:srgbClr val="3333FF"/>
                </a:solidFill>
                <a:latin typeface="Times New Roman" panose="02020603050405020304" pitchFamily="18" charset="0"/>
                <a:cs typeface="Times New Roman" panose="02020603050405020304" pitchFamily="18" charset="0"/>
              </a:rPr>
              <a:t>cable quality</a:t>
            </a:r>
            <a:r>
              <a:rPr lang="en-US" sz="3200" dirty="0">
                <a:latin typeface="Times New Roman" panose="02020603050405020304" pitchFamily="18" charset="0"/>
                <a:cs typeface="Times New Roman" panose="02020603050405020304" pitchFamily="18" charset="0"/>
              </a:rPr>
              <a:t>, with </a:t>
            </a:r>
            <a:r>
              <a:rPr lang="en-US" sz="3200" b="1" dirty="0">
                <a:solidFill>
                  <a:srgbClr val="FF0000"/>
                </a:solidFill>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as the </a:t>
            </a:r>
            <a:r>
              <a:rPr lang="en-US" sz="3200" b="1" dirty="0">
                <a:latin typeface="Times New Roman" panose="02020603050405020304" pitchFamily="18" charset="0"/>
                <a:cs typeface="Times New Roman" panose="02020603050405020304" pitchFamily="18" charset="0"/>
              </a:rPr>
              <a:t>lowest</a:t>
            </a:r>
            <a:r>
              <a:rPr lang="en-US" sz="3200" dirty="0">
                <a:latin typeface="Times New Roman" panose="02020603050405020304" pitchFamily="18" charset="0"/>
                <a:cs typeface="Times New Roman" panose="02020603050405020304" pitchFamily="18" charset="0"/>
              </a:rPr>
              <a:t> and </a:t>
            </a:r>
            <a:r>
              <a:rPr lang="en-US" sz="3200" b="1" dirty="0">
                <a:solidFill>
                  <a:srgbClr val="FF0000"/>
                </a:solidFill>
                <a:latin typeface="Times New Roman" panose="02020603050405020304" pitchFamily="18" charset="0"/>
                <a:cs typeface="Times New Roman" panose="02020603050405020304" pitchFamily="18" charset="0"/>
              </a:rPr>
              <a:t>7</a:t>
            </a:r>
            <a:r>
              <a:rPr lang="en-US" sz="3200" dirty="0">
                <a:latin typeface="Times New Roman" panose="02020603050405020304" pitchFamily="18" charset="0"/>
                <a:cs typeface="Times New Roman" panose="02020603050405020304" pitchFamily="18" charset="0"/>
              </a:rPr>
              <a:t> as the </a:t>
            </a:r>
            <a:r>
              <a:rPr lang="en-US" sz="3200" b="1" dirty="0">
                <a:latin typeface="Times New Roman" panose="02020603050405020304" pitchFamily="18" charset="0"/>
                <a:cs typeface="Times New Roman" panose="02020603050405020304" pitchFamily="18" charset="0"/>
              </a:rPr>
              <a:t>highest</a:t>
            </a:r>
            <a:r>
              <a:rPr lang="en-US" sz="32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Each </a:t>
            </a:r>
            <a:r>
              <a:rPr lang="en-US" sz="3200" b="1" dirty="0">
                <a:solidFill>
                  <a:srgbClr val="CC00CC"/>
                </a:solidFill>
                <a:latin typeface="Times New Roman" panose="02020603050405020304" pitchFamily="18" charset="0"/>
                <a:cs typeface="Times New Roman" panose="02020603050405020304" pitchFamily="18" charset="0"/>
              </a:rPr>
              <a:t>EIA category </a:t>
            </a:r>
            <a:r>
              <a:rPr lang="en-US" sz="3200" dirty="0">
                <a:latin typeface="Times New Roman" panose="02020603050405020304" pitchFamily="18" charset="0"/>
                <a:cs typeface="Times New Roman" panose="02020603050405020304" pitchFamily="18" charset="0"/>
              </a:rPr>
              <a:t>is </a:t>
            </a:r>
            <a:r>
              <a:rPr lang="en-US" sz="3200" b="1" dirty="0">
                <a:latin typeface="Times New Roman" panose="02020603050405020304" pitchFamily="18" charset="0"/>
                <a:cs typeface="Times New Roman" panose="02020603050405020304" pitchFamily="18" charset="0"/>
              </a:rPr>
              <a:t>suitable</a:t>
            </a:r>
            <a:r>
              <a:rPr lang="en-US" sz="3200" dirty="0">
                <a:latin typeface="Times New Roman" panose="02020603050405020304" pitchFamily="18" charset="0"/>
                <a:cs typeface="Times New Roman" panose="02020603050405020304" pitchFamily="18" charset="0"/>
              </a:rPr>
              <a:t> for </a:t>
            </a:r>
            <a:r>
              <a:rPr lang="en-US" sz="3200" b="1" dirty="0">
                <a:latin typeface="Times New Roman" panose="02020603050405020304" pitchFamily="18" charset="0"/>
                <a:cs typeface="Times New Roman" panose="02020603050405020304" pitchFamily="18" charset="0"/>
              </a:rPr>
              <a:t>specific</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uses</a:t>
            </a:r>
            <a:r>
              <a:rPr lang="en-US" sz="32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15</a:t>
            </a:fld>
            <a:endParaRPr lang="en-US"/>
          </a:p>
        </p:txBody>
      </p:sp>
      <p:pic>
        <p:nvPicPr>
          <p:cNvPr id="17412" name="Picture 2"/>
          <p:cNvPicPr>
            <a:picLocks noChangeAspect="1" noChangeArrowheads="1"/>
          </p:cNvPicPr>
          <p:nvPr/>
        </p:nvPicPr>
        <p:blipFill>
          <a:blip r:embed="rId2"/>
          <a:srcRect/>
          <a:stretch>
            <a:fillRect/>
          </a:stretch>
        </p:blipFill>
        <p:spPr bwMode="auto">
          <a:xfrm>
            <a:off x="228600" y="403225"/>
            <a:ext cx="8686800" cy="6302375"/>
          </a:xfrm>
          <a:prstGeom prst="rect">
            <a:avLst/>
          </a:prstGeom>
          <a:blipFill>
            <a:blip r:embed="rId3"/>
            <a:tile tx="0" ty="0" sx="100000" sy="100000" flip="none" algn="tl"/>
          </a:blipFill>
          <a:ln w="952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351140"/>
          </a:xfrm>
        </p:spPr>
        <p:txBody>
          <a:bodyPr/>
          <a:lstStyle/>
          <a:p>
            <a:pPr algn="ctr" eaLnBrk="1" hangingPunct="1"/>
            <a:r>
              <a:rPr lang="en-US" sz="2800" b="1" dirty="0">
                <a:solidFill>
                  <a:srgbClr val="FF0000"/>
                </a:solidFill>
                <a:latin typeface="Times New Roman" panose="02020603050405020304" pitchFamily="18" charset="0"/>
                <a:cs typeface="Times New Roman" panose="02020603050405020304" pitchFamily="18" charset="0"/>
              </a:rPr>
              <a:t>Connectors</a:t>
            </a:r>
          </a:p>
        </p:txBody>
      </p:sp>
      <p:sp>
        <p:nvSpPr>
          <p:cNvPr id="18435" name="Content Placeholder 2"/>
          <p:cNvSpPr>
            <a:spLocks noGrp="1"/>
          </p:cNvSpPr>
          <p:nvPr>
            <p:ph sz="quarter" idx="1"/>
          </p:nvPr>
        </p:nvSpPr>
        <p:spPr>
          <a:xfrm>
            <a:off x="304800" y="503540"/>
            <a:ext cx="8610600" cy="5478160"/>
          </a:xfrm>
        </p:spPr>
        <p:txBody>
          <a:bodyPr/>
          <a:lstStyle/>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most common </a:t>
            </a:r>
            <a:r>
              <a:rPr lang="en-US" b="1" dirty="0">
                <a:solidFill>
                  <a:srgbClr val="3333FF"/>
                </a:solidFill>
                <a:latin typeface="Times New Roman" panose="02020603050405020304" pitchFamily="18" charset="0"/>
                <a:cs typeface="Times New Roman" panose="02020603050405020304" pitchFamily="18" charset="0"/>
              </a:rPr>
              <a:t>UTP connector </a:t>
            </a:r>
            <a:r>
              <a:rPr lang="en-US" dirty="0">
                <a:latin typeface="Times New Roman" panose="02020603050405020304" pitchFamily="18" charset="0"/>
                <a:cs typeface="Times New Roman" panose="02020603050405020304" pitchFamily="18" charset="0"/>
              </a:rPr>
              <a:t>is </a:t>
            </a:r>
            <a:r>
              <a:rPr lang="en-US" b="1" dirty="0">
                <a:solidFill>
                  <a:srgbClr val="FF0000"/>
                </a:solidFill>
                <a:latin typeface="Times New Roman" panose="02020603050405020304" pitchFamily="18" charset="0"/>
                <a:cs typeface="Times New Roman" panose="02020603050405020304" pitchFamily="18" charset="0"/>
              </a:rPr>
              <a:t>RJ45</a:t>
            </a:r>
            <a:r>
              <a:rPr lang="en-US" dirty="0">
                <a:latin typeface="Times New Roman" panose="02020603050405020304" pitchFamily="18" charset="0"/>
                <a:cs typeface="Times New Roman" panose="02020603050405020304" pitchFamily="18" charset="0"/>
              </a:rPr>
              <a:t> (RJ stands for registered jack). </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RJ45 </a:t>
            </a:r>
            <a:r>
              <a:rPr lang="en-US" dirty="0">
                <a:latin typeface="Times New Roman" panose="02020603050405020304" pitchFamily="18" charset="0"/>
                <a:cs typeface="Times New Roman" panose="02020603050405020304" pitchFamily="18" charset="0"/>
              </a:rPr>
              <a:t>is a keyed connector, meaning the connector can be inserted in only one way.</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16</a:t>
            </a:fld>
            <a:endParaRPr lang="en-US"/>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56" y="3084512"/>
            <a:ext cx="7532688"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B98C9E-0FD8-4CED-87DC-734BD45C64FC}"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
        <p:nvSpPr>
          <p:cNvPr id="34819" name="Rectangle 2"/>
          <p:cNvSpPr>
            <a:spLocks noGrp="1" noChangeArrowheads="1"/>
          </p:cNvSpPr>
          <p:nvPr>
            <p:ph type="title"/>
          </p:nvPr>
        </p:nvSpPr>
        <p:spPr/>
        <p:txBody>
          <a:bodyPr/>
          <a:lstStyle/>
          <a:p>
            <a:r>
              <a:rPr lang="en-US" altLang="en-US"/>
              <a:t>UTP connections</a:t>
            </a:r>
          </a:p>
        </p:txBody>
      </p:sp>
      <p:sp>
        <p:nvSpPr>
          <p:cNvPr id="34820" name="Rectangle 3"/>
          <p:cNvSpPr>
            <a:spLocks noGrp="1" noChangeArrowheads="1"/>
          </p:cNvSpPr>
          <p:nvPr>
            <p:ph type="body" idx="1"/>
          </p:nvPr>
        </p:nvSpPr>
        <p:spPr/>
        <p:txBody>
          <a:bodyPr/>
          <a:lstStyle/>
          <a:p>
            <a:r>
              <a:rPr lang="en-US" altLang="en-US"/>
              <a:t>The transmit pin of the source device needs to ultimately connect to the receiving pin of the destination device</a:t>
            </a:r>
          </a:p>
          <a:p>
            <a:r>
              <a:rPr lang="en-US" altLang="en-US"/>
              <a:t>There are three types of connections that are used to connect different devices</a:t>
            </a:r>
          </a:p>
          <a:p>
            <a:pPr lvl="1"/>
            <a:r>
              <a:rPr lang="en-US" altLang="en-US"/>
              <a:t>Straight Through cables</a:t>
            </a:r>
          </a:p>
          <a:p>
            <a:pPr lvl="1"/>
            <a:r>
              <a:rPr lang="en-US" altLang="en-US"/>
              <a:t>Crossover Cables</a:t>
            </a:r>
          </a:p>
          <a:p>
            <a:pPr lvl="1"/>
            <a:r>
              <a:rPr lang="en-US" altLang="en-US"/>
              <a:t>Rollover cables</a:t>
            </a:r>
          </a:p>
        </p:txBody>
      </p:sp>
    </p:spTree>
    <p:extLst>
      <p:ext uri="{BB962C8B-B14F-4D97-AF65-F5344CB8AC3E}">
        <p14:creationId xmlns:p14="http://schemas.microsoft.com/office/powerpoint/2010/main" val="157556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85F3FE-60A8-439D-AD97-26207FE29E26}"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
        <p:nvSpPr>
          <p:cNvPr id="35843" name="Rectangle 2"/>
          <p:cNvSpPr>
            <a:spLocks noGrp="1" noChangeArrowheads="1"/>
          </p:cNvSpPr>
          <p:nvPr>
            <p:ph type="title"/>
          </p:nvPr>
        </p:nvSpPr>
        <p:spPr>
          <a:xfrm>
            <a:off x="457200" y="0"/>
            <a:ext cx="8229600" cy="838200"/>
          </a:xfrm>
        </p:spPr>
        <p:txBody>
          <a:bodyPr/>
          <a:lstStyle/>
          <a:p>
            <a:r>
              <a:rPr lang="en-US" altLang="en-US"/>
              <a:t>Straight Through cables</a:t>
            </a:r>
          </a:p>
        </p:txBody>
      </p:sp>
      <p:sp>
        <p:nvSpPr>
          <p:cNvPr id="35844" name="Rectangle 3"/>
          <p:cNvSpPr>
            <a:spLocks noGrp="1" noChangeArrowheads="1"/>
          </p:cNvSpPr>
          <p:nvPr>
            <p:ph type="body" idx="1"/>
          </p:nvPr>
        </p:nvSpPr>
        <p:spPr>
          <a:xfrm>
            <a:off x="457200" y="762000"/>
            <a:ext cx="8229600" cy="2667000"/>
          </a:xfrm>
        </p:spPr>
        <p:txBody>
          <a:bodyPr/>
          <a:lstStyle/>
          <a:p>
            <a:r>
              <a:rPr lang="en-US" altLang="en-US"/>
              <a:t>Are used to connect dissimilar devices</a:t>
            </a:r>
          </a:p>
          <a:p>
            <a:pPr lvl="1"/>
            <a:r>
              <a:rPr lang="en-US" altLang="en-US"/>
              <a:t>Switch/Hub to PC</a:t>
            </a:r>
          </a:p>
          <a:p>
            <a:pPr lvl="1"/>
            <a:r>
              <a:rPr lang="en-US" altLang="en-US"/>
              <a:t>Switch/Hub to Router</a:t>
            </a:r>
          </a:p>
          <a:p>
            <a:r>
              <a:rPr lang="en-US" altLang="en-US"/>
              <a:t>Straight Through cable pin out</a:t>
            </a:r>
          </a:p>
          <a:p>
            <a:pPr lvl="1"/>
            <a:endParaRPr lang="en-US" altLang="en-US"/>
          </a:p>
        </p:txBody>
      </p:sp>
      <p:pic>
        <p:nvPicPr>
          <p:cNvPr id="35845" name="Picture 4"/>
          <p:cNvPicPr>
            <a:picLocks noChangeAspect="1" noChangeArrowheads="1"/>
          </p:cNvPicPr>
          <p:nvPr/>
        </p:nvPicPr>
        <p:blipFill>
          <a:blip r:embed="rId3">
            <a:extLst>
              <a:ext uri="{28A0092B-C50C-407E-A947-70E740481C1C}">
                <a14:useLocalDpi xmlns:a14="http://schemas.microsoft.com/office/drawing/2010/main" val="0"/>
              </a:ext>
            </a:extLst>
          </a:blip>
          <a:srcRect l="18750" t="32321" r="55469" b="33424"/>
          <a:stretch>
            <a:fillRect/>
          </a:stretch>
        </p:blipFill>
        <p:spPr bwMode="auto">
          <a:xfrm>
            <a:off x="2286000" y="3041650"/>
            <a:ext cx="36576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68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68969B-900B-4C6B-9BE8-8C09884603E5}"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
        <p:nvSpPr>
          <p:cNvPr id="36867" name="Rectangle 2"/>
          <p:cNvSpPr>
            <a:spLocks noGrp="1" noChangeArrowheads="1"/>
          </p:cNvSpPr>
          <p:nvPr>
            <p:ph type="title"/>
          </p:nvPr>
        </p:nvSpPr>
        <p:spPr/>
        <p:txBody>
          <a:bodyPr/>
          <a:lstStyle/>
          <a:p>
            <a:r>
              <a:rPr lang="en-US" altLang="en-US"/>
              <a:t>Cross over cable</a:t>
            </a:r>
          </a:p>
        </p:txBody>
      </p:sp>
      <p:sp>
        <p:nvSpPr>
          <p:cNvPr id="36868" name="Rectangle 3"/>
          <p:cNvSpPr>
            <a:spLocks noGrp="1" noChangeArrowheads="1"/>
          </p:cNvSpPr>
          <p:nvPr>
            <p:ph type="body" idx="1"/>
          </p:nvPr>
        </p:nvSpPr>
        <p:spPr>
          <a:xfrm>
            <a:off x="457200" y="1371600"/>
            <a:ext cx="8229600" cy="4525963"/>
          </a:xfrm>
        </p:spPr>
        <p:txBody>
          <a:bodyPr/>
          <a:lstStyle/>
          <a:p>
            <a:r>
              <a:rPr lang="en-US" altLang="en-US"/>
              <a:t>Connects</a:t>
            </a:r>
          </a:p>
          <a:p>
            <a:pPr lvl="1"/>
            <a:r>
              <a:rPr lang="en-US" altLang="en-US"/>
              <a:t>Hub to hub</a:t>
            </a:r>
          </a:p>
          <a:p>
            <a:pPr lvl="1"/>
            <a:r>
              <a:rPr lang="en-US" altLang="en-US"/>
              <a:t>Switch to switch</a:t>
            </a:r>
          </a:p>
          <a:p>
            <a:pPr lvl="1"/>
            <a:r>
              <a:rPr lang="en-US" altLang="en-US"/>
              <a:t>PC to PC</a:t>
            </a:r>
          </a:p>
          <a:p>
            <a:pPr lvl="1"/>
            <a:r>
              <a:rPr lang="en-US" altLang="en-US"/>
              <a:t>PC to Router??</a:t>
            </a:r>
          </a:p>
          <a:p>
            <a:r>
              <a:rPr lang="en-US" altLang="en-US"/>
              <a:t>Pin out: </a:t>
            </a:r>
          </a:p>
        </p:txBody>
      </p:sp>
      <p:pic>
        <p:nvPicPr>
          <p:cNvPr id="36869" name="Picture 4"/>
          <p:cNvPicPr>
            <a:picLocks noChangeAspect="1" noChangeArrowheads="1"/>
          </p:cNvPicPr>
          <p:nvPr/>
        </p:nvPicPr>
        <p:blipFill>
          <a:blip r:embed="rId3">
            <a:extLst>
              <a:ext uri="{28A0092B-C50C-407E-A947-70E740481C1C}">
                <a14:useLocalDpi xmlns:a14="http://schemas.microsoft.com/office/drawing/2010/main" val="0"/>
              </a:ext>
            </a:extLst>
          </a:blip>
          <a:srcRect l="5469" t="27901" r="42188" b="15746"/>
          <a:stretch>
            <a:fillRect/>
          </a:stretch>
        </p:blipFill>
        <p:spPr bwMode="auto">
          <a:xfrm>
            <a:off x="4038600" y="1447800"/>
            <a:ext cx="510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59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074" name="Title 1"/>
          <p:cNvSpPr>
            <a:spLocks noGrp="1"/>
          </p:cNvSpPr>
          <p:nvPr>
            <p:ph type="title"/>
          </p:nvPr>
        </p:nvSpPr>
        <p:spPr>
          <a:xfrm>
            <a:off x="287592" y="0"/>
            <a:ext cx="8458200" cy="457200"/>
          </a:xfrm>
        </p:spPr>
        <p:txBody>
          <a:bodyPr/>
          <a:lstStyle/>
          <a:p>
            <a:pPr algn="ctr" eaLnBrk="1" hangingPunct="1"/>
            <a:r>
              <a:rPr lang="en-US" sz="2800" b="1" dirty="0">
                <a:solidFill>
                  <a:srgbClr val="0000CC"/>
                </a:solidFill>
                <a:latin typeface="Times New Roman" panose="02020603050405020304" pitchFamily="18" charset="0"/>
                <a:cs typeface="Times New Roman" panose="02020603050405020304" pitchFamily="18" charset="0"/>
              </a:rPr>
              <a:t>2.1Transmission medium</a:t>
            </a:r>
          </a:p>
        </p:txBody>
      </p:sp>
      <p:sp>
        <p:nvSpPr>
          <p:cNvPr id="3" name="Content Placeholder 2"/>
          <p:cNvSpPr>
            <a:spLocks noGrp="1"/>
          </p:cNvSpPr>
          <p:nvPr>
            <p:ph sz="quarter" idx="1"/>
          </p:nvPr>
        </p:nvSpPr>
        <p:spPr>
          <a:xfrm>
            <a:off x="0" y="304800"/>
            <a:ext cx="9144000" cy="6553200"/>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transmission medium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a:t>
            </a:r>
            <a:r>
              <a:rPr lang="en-US" sz="2400" b="1" dirty="0">
                <a:latin typeface="Times New Roman" panose="02020603050405020304" pitchFamily="18" charset="0"/>
                <a:cs typeface="Times New Roman" panose="02020603050405020304" pitchFamily="18" charset="0"/>
              </a:rPr>
              <a:t>physical</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path</a:t>
            </a:r>
            <a:r>
              <a:rPr lang="en-US" sz="2400" dirty="0">
                <a:latin typeface="Times New Roman" panose="02020603050405020304" pitchFamily="18" charset="0"/>
                <a:cs typeface="Times New Roman" panose="02020603050405020304" pitchFamily="18" charset="0"/>
              </a:rPr>
              <a:t> between </a:t>
            </a:r>
            <a:r>
              <a:rPr lang="en-US" sz="2400" b="1" dirty="0">
                <a:latin typeface="Times New Roman" panose="02020603050405020304" pitchFamily="18" charset="0"/>
                <a:cs typeface="Times New Roman" panose="02020603050405020304" pitchFamily="18" charset="0"/>
              </a:rPr>
              <a:t>transmitter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receiver</a:t>
            </a:r>
            <a:r>
              <a:rPr lang="en-US" sz="2400" dirty="0">
                <a:latin typeface="Times New Roman" panose="02020603050405020304" pitchFamily="18" charset="0"/>
                <a:cs typeface="Times New Roman" panose="02020603050405020304" pitchFamily="18" charset="0"/>
              </a:rPr>
              <a:t> in a data transmission system. </a:t>
            </a:r>
          </a:p>
          <a:p>
            <a:pPr algn="just" eaLnBrk="1" fontAlgn="auto" hangingPunct="1">
              <a:lnSpc>
                <a:spcPct val="150000"/>
              </a:lnSpc>
              <a:spcBef>
                <a:spcPts val="0"/>
              </a:spcBef>
              <a:spcAft>
                <a:spcPts val="0"/>
              </a:spcAft>
              <a:buFont typeface="Wingdings" panose="05000000000000000000" pitchFamily="2" charset="2"/>
              <a:buChar char="§"/>
              <a:defRPr/>
            </a:pPr>
            <a:r>
              <a:rPr lang="en-US" sz="2400" b="1" dirty="0">
                <a:solidFill>
                  <a:srgbClr val="3333FF"/>
                </a:solidFill>
                <a:latin typeface="Times New Roman" panose="02020603050405020304" pitchFamily="18" charset="0"/>
                <a:cs typeface="Times New Roman" panose="02020603050405020304" pitchFamily="18" charset="0"/>
              </a:rPr>
              <a:t>Transmission media </a:t>
            </a:r>
            <a:r>
              <a:rPr lang="en-US" sz="2400" dirty="0">
                <a:latin typeface="Times New Roman" panose="02020603050405020304" pitchFamily="18" charset="0"/>
                <a:cs typeface="Times New Roman" panose="02020603050405020304" pitchFamily="18" charset="0"/>
              </a:rPr>
              <a:t>can be classified as </a:t>
            </a:r>
            <a:r>
              <a:rPr lang="en-US" sz="2400" b="1" dirty="0">
                <a:solidFill>
                  <a:srgbClr val="FF0000"/>
                </a:solidFill>
                <a:latin typeface="Times New Roman" panose="02020603050405020304" pitchFamily="18" charset="0"/>
                <a:cs typeface="Times New Roman" panose="02020603050405020304" pitchFamily="18" charset="0"/>
              </a:rPr>
              <a:t>guided</a:t>
            </a:r>
            <a:r>
              <a:rPr lang="en-US" sz="2400" dirty="0">
                <a:latin typeface="Times New Roman" panose="02020603050405020304" pitchFamily="18" charset="0"/>
                <a:cs typeface="Times New Roman" panose="02020603050405020304" pitchFamily="18" charset="0"/>
              </a:rPr>
              <a:t> or </a:t>
            </a:r>
            <a:r>
              <a:rPr lang="en-US" sz="2400" b="1" dirty="0">
                <a:solidFill>
                  <a:srgbClr val="FF0000"/>
                </a:solidFill>
                <a:latin typeface="Times New Roman" panose="02020603050405020304" pitchFamily="18" charset="0"/>
                <a:cs typeface="Times New Roman" panose="02020603050405020304" pitchFamily="18" charset="0"/>
              </a:rPr>
              <a:t>unguided</a:t>
            </a:r>
            <a:r>
              <a:rPr lang="en-US" sz="2400" dirty="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In both cases, communication is in the form of </a:t>
            </a:r>
            <a:r>
              <a:rPr lang="en-US" sz="2400" b="1" dirty="0">
                <a:solidFill>
                  <a:srgbClr val="FF0000"/>
                </a:solidFill>
                <a:latin typeface="Times New Roman" panose="02020603050405020304" pitchFamily="18" charset="0"/>
                <a:cs typeface="Times New Roman" panose="02020603050405020304" pitchFamily="18" charset="0"/>
              </a:rPr>
              <a:t>electromagnetic</a:t>
            </a:r>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waves</a:t>
            </a:r>
            <a:r>
              <a:rPr lang="en-US" sz="2400" dirty="0">
                <a:latin typeface="Times New Roman" panose="02020603050405020304" pitchFamily="18" charset="0"/>
                <a:cs typeface="Times New Roman" panose="02020603050405020304" pitchFamily="18" charset="0"/>
              </a:rPr>
              <a:t>.</a:t>
            </a:r>
          </a:p>
          <a:p>
            <a:pPr algn="just" eaLnBrk="1" fontAlgn="auto" hangingPunct="1">
              <a:lnSpc>
                <a:spcPct val="150000"/>
              </a:lnSpc>
              <a:spcBef>
                <a:spcPts val="0"/>
              </a:spcBef>
              <a:spcAft>
                <a:spcPts val="0"/>
              </a:spcAft>
              <a:buFont typeface="Wingdings" panose="05000000000000000000" pitchFamily="2" charset="2"/>
              <a:buChar char="ü"/>
              <a:defRPr/>
            </a:pPr>
            <a:r>
              <a:rPr lang="en-US" sz="2400" dirty="0">
                <a:latin typeface="Times New Roman" panose="02020603050405020304" pitchFamily="18" charset="0"/>
                <a:cs typeface="Times New Roman" panose="02020603050405020304" pitchFamily="18" charset="0"/>
              </a:rPr>
              <a:t>With guided media, the </a:t>
            </a:r>
            <a:r>
              <a:rPr lang="en-US" sz="2400" b="1" dirty="0">
                <a:latin typeface="Times New Roman" panose="02020603050405020304" pitchFamily="18" charset="0"/>
                <a:cs typeface="Times New Roman" panose="02020603050405020304" pitchFamily="18" charset="0"/>
              </a:rPr>
              <a:t>waves</a:t>
            </a:r>
            <a:r>
              <a:rPr lang="en-US" sz="2400" dirty="0">
                <a:latin typeface="Times New Roman" panose="02020603050405020304" pitchFamily="18" charset="0"/>
                <a:cs typeface="Times New Roman" panose="02020603050405020304" pitchFamily="18" charset="0"/>
              </a:rPr>
              <a:t> are </a:t>
            </a:r>
            <a:r>
              <a:rPr lang="en-US" sz="2400" b="1" dirty="0">
                <a:solidFill>
                  <a:srgbClr val="6600CC"/>
                </a:solidFill>
                <a:latin typeface="Times New Roman" panose="02020603050405020304" pitchFamily="18" charset="0"/>
                <a:cs typeface="Times New Roman" panose="02020603050405020304" pitchFamily="18" charset="0"/>
              </a:rPr>
              <a:t>guided along </a:t>
            </a:r>
            <a:r>
              <a:rPr lang="en-US" sz="2400" dirty="0">
                <a:latin typeface="Times New Roman" panose="02020603050405020304" pitchFamily="18" charset="0"/>
                <a:cs typeface="Times New Roman" panose="02020603050405020304" pitchFamily="18" charset="0"/>
              </a:rPr>
              <a:t>a</a:t>
            </a:r>
            <a:r>
              <a:rPr lang="en-US" sz="2400" b="1" dirty="0">
                <a:solidFill>
                  <a:srgbClr val="6600CC"/>
                </a:solidFill>
                <a:latin typeface="Times New Roman" panose="02020603050405020304" pitchFamily="18" charset="0"/>
                <a:cs typeface="Times New Roman" panose="02020603050405020304" pitchFamily="18" charset="0"/>
              </a:rPr>
              <a:t> solid medium</a:t>
            </a:r>
            <a:r>
              <a:rPr lang="en-US" sz="2400" dirty="0">
                <a:latin typeface="Times New Roman" panose="02020603050405020304" pitchFamily="18" charset="0"/>
                <a:cs typeface="Times New Roman" panose="02020603050405020304" pitchFamily="18" charset="0"/>
              </a:rPr>
              <a:t>, such as </a:t>
            </a:r>
            <a:r>
              <a:rPr lang="en-US" sz="2400" b="1" dirty="0">
                <a:solidFill>
                  <a:srgbClr val="FF0000"/>
                </a:solidFill>
                <a:latin typeface="Times New Roman" panose="02020603050405020304" pitchFamily="18" charset="0"/>
                <a:cs typeface="Times New Roman" panose="02020603050405020304" pitchFamily="18" charset="0"/>
              </a:rPr>
              <a:t>copper twisted pair</a:t>
            </a:r>
            <a:r>
              <a:rPr lang="en-US" sz="2400"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copper coaxial cable</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optical fiber</a:t>
            </a:r>
            <a:r>
              <a:rPr lang="en-US" sz="2400" dirty="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The </a:t>
            </a:r>
            <a:r>
              <a:rPr lang="en-US" sz="2400" b="1" dirty="0">
                <a:solidFill>
                  <a:srgbClr val="3333FF"/>
                </a:solidFill>
                <a:latin typeface="Times New Roman" panose="02020603050405020304" pitchFamily="18" charset="0"/>
                <a:cs typeface="Times New Roman" panose="02020603050405020304" pitchFamily="18" charset="0"/>
              </a:rPr>
              <a:t>atmosphere</a:t>
            </a:r>
            <a:r>
              <a:rPr lang="en-US" sz="2400" dirty="0">
                <a:latin typeface="Times New Roman" panose="02020603050405020304" pitchFamily="18" charset="0"/>
                <a:cs typeface="Times New Roman" panose="02020603050405020304" pitchFamily="18" charset="0"/>
              </a:rPr>
              <a:t> and </a:t>
            </a:r>
            <a:r>
              <a:rPr lang="en-US" sz="2400" b="1" dirty="0">
                <a:solidFill>
                  <a:srgbClr val="3333FF"/>
                </a:solidFill>
                <a:latin typeface="Times New Roman" panose="02020603050405020304" pitchFamily="18" charset="0"/>
                <a:cs typeface="Times New Roman" panose="02020603050405020304" pitchFamily="18" charset="0"/>
              </a:rPr>
              <a:t>outer</a:t>
            </a:r>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3333FF"/>
                </a:solidFill>
                <a:latin typeface="Times New Roman" panose="02020603050405020304" pitchFamily="18" charset="0"/>
                <a:cs typeface="Times New Roman" panose="02020603050405020304" pitchFamily="18" charset="0"/>
              </a:rPr>
              <a:t>space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a:t>
            </a:r>
            <a:r>
              <a:rPr lang="en-US" sz="2400" b="1" dirty="0">
                <a:latin typeface="Times New Roman" panose="02020603050405020304" pitchFamily="18" charset="0"/>
                <a:cs typeface="Times New Roman" panose="02020603050405020304" pitchFamily="18" charset="0"/>
              </a:rPr>
              <a:t>examples</a:t>
            </a:r>
            <a:r>
              <a:rPr lang="en-US" sz="2400" dirty="0">
                <a:latin typeface="Times New Roman" panose="02020603050405020304" pitchFamily="18" charset="0"/>
                <a:cs typeface="Times New Roman" panose="02020603050405020304" pitchFamily="18" charset="0"/>
              </a:rPr>
              <a:t> of </a:t>
            </a:r>
            <a:r>
              <a:rPr lang="en-US" sz="2400" b="1" dirty="0">
                <a:solidFill>
                  <a:srgbClr val="006600"/>
                </a:solidFill>
                <a:latin typeface="Times New Roman" panose="02020603050405020304" pitchFamily="18" charset="0"/>
                <a:cs typeface="Times New Roman" panose="02020603050405020304" pitchFamily="18" charset="0"/>
              </a:rPr>
              <a:t>unguided</a:t>
            </a:r>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006600"/>
                </a:solidFill>
                <a:latin typeface="Times New Roman" panose="02020603050405020304" pitchFamily="18" charset="0"/>
                <a:cs typeface="Times New Roman" panose="02020603050405020304" pitchFamily="18" charset="0"/>
              </a:rPr>
              <a:t>media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 provide a means of </a:t>
            </a:r>
            <a:r>
              <a:rPr lang="en-US" sz="2400" b="1" dirty="0">
                <a:latin typeface="Times New Roman" panose="02020603050405020304" pitchFamily="18" charset="0"/>
                <a:cs typeface="Times New Roman" panose="02020603050405020304" pitchFamily="18" charset="0"/>
              </a:rPr>
              <a:t>transmitting electromagnetic signals </a:t>
            </a:r>
            <a:r>
              <a:rPr lang="en-US" sz="2400" dirty="0">
                <a:latin typeface="Times New Roman" panose="02020603050405020304" pitchFamily="18" charset="0"/>
                <a:cs typeface="Times New Roman" panose="02020603050405020304" pitchFamily="18" charset="0"/>
              </a:rPr>
              <a:t>but </a:t>
            </a:r>
          </a:p>
          <a:p>
            <a:pPr marL="0" indent="0" algn="just" eaLnBrk="1" fontAlgn="auto" hangingPunct="1">
              <a:lnSpc>
                <a:spcPct val="150000"/>
              </a:lnSpc>
              <a:spcBef>
                <a:spcPts val="0"/>
              </a:spcBef>
              <a:spcAft>
                <a:spcPts val="0"/>
              </a:spcAft>
              <a:buNone/>
              <a:defRPr/>
            </a:pPr>
            <a:r>
              <a:rPr lang="en-US" sz="2400" dirty="0">
                <a:latin typeface="Times New Roman" panose="02020603050405020304" pitchFamily="18" charset="0"/>
                <a:cs typeface="Times New Roman" panose="02020603050405020304" pitchFamily="18" charset="0"/>
              </a:rPr>
              <a:t>	do </a:t>
            </a:r>
            <a:r>
              <a:rPr lang="en-US" sz="2400" b="1" dirty="0">
                <a:latin typeface="Times New Roman" panose="02020603050405020304" pitchFamily="18" charset="0"/>
                <a:cs typeface="Times New Roman" panose="02020603050405020304" pitchFamily="18" charset="0"/>
              </a:rPr>
              <a:t>not guide </a:t>
            </a:r>
            <a:r>
              <a:rPr lang="en-US" sz="2400" dirty="0">
                <a:latin typeface="Times New Roman" panose="02020603050405020304" pitchFamily="18" charset="0"/>
                <a:cs typeface="Times New Roman" panose="02020603050405020304" pitchFamily="18" charset="0"/>
              </a:rPr>
              <a:t>them; this form of transmission is usually referred 	to as </a:t>
            </a:r>
            <a:r>
              <a:rPr lang="en-US" sz="2400" b="1" dirty="0">
                <a:solidFill>
                  <a:srgbClr val="FF0000"/>
                </a:solidFill>
                <a:latin typeface="Times New Roman" panose="02020603050405020304" pitchFamily="18" charset="0"/>
                <a:cs typeface="Times New Roman" panose="02020603050405020304" pitchFamily="18" charset="0"/>
              </a:rPr>
              <a:t>wireless transmission</a:t>
            </a:r>
            <a:r>
              <a:rPr lang="en-US" sz="2400" i="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C9E9E4-CAFB-403F-96C9-40EA4ABC8CE8}"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
        <p:nvSpPr>
          <p:cNvPr id="37891" name="Rectangle 2"/>
          <p:cNvSpPr>
            <a:spLocks noGrp="1" noChangeArrowheads="1"/>
          </p:cNvSpPr>
          <p:nvPr>
            <p:ph type="title"/>
          </p:nvPr>
        </p:nvSpPr>
        <p:spPr/>
        <p:txBody>
          <a:bodyPr/>
          <a:lstStyle/>
          <a:p>
            <a:r>
              <a:rPr lang="en-US" altLang="en-US"/>
              <a:t>Rollover Cable</a:t>
            </a:r>
          </a:p>
        </p:txBody>
      </p:sp>
      <p:sp>
        <p:nvSpPr>
          <p:cNvPr id="37892" name="Rectangle 3"/>
          <p:cNvSpPr>
            <a:spLocks noGrp="1" noChangeArrowheads="1"/>
          </p:cNvSpPr>
          <p:nvPr>
            <p:ph type="body" idx="1"/>
          </p:nvPr>
        </p:nvSpPr>
        <p:spPr/>
        <p:txBody>
          <a:bodyPr/>
          <a:lstStyle/>
          <a:p>
            <a:r>
              <a:rPr lang="en-US" altLang="en-US"/>
              <a:t>Connects</a:t>
            </a:r>
          </a:p>
          <a:p>
            <a:pPr lvl="1"/>
            <a:r>
              <a:rPr lang="en-US" altLang="en-US"/>
              <a:t>A PC with console port of a router (to configure a router)</a:t>
            </a:r>
          </a:p>
          <a:p>
            <a:r>
              <a:rPr lang="en-US" altLang="en-US"/>
              <a:t>Also called Console Cable</a:t>
            </a:r>
          </a:p>
          <a:p>
            <a:r>
              <a:rPr lang="en-US" altLang="en-US"/>
              <a:t>Pin-out:</a:t>
            </a:r>
          </a:p>
        </p:txBody>
      </p:sp>
      <p:pic>
        <p:nvPicPr>
          <p:cNvPr id="37893" name="Picture 4"/>
          <p:cNvPicPr>
            <a:picLocks noChangeAspect="1" noChangeArrowheads="1"/>
          </p:cNvPicPr>
          <p:nvPr/>
        </p:nvPicPr>
        <p:blipFill>
          <a:blip r:embed="rId3">
            <a:extLst>
              <a:ext uri="{28A0092B-C50C-407E-A947-70E740481C1C}">
                <a14:useLocalDpi xmlns:a14="http://schemas.microsoft.com/office/drawing/2010/main" val="0"/>
              </a:ext>
            </a:extLst>
          </a:blip>
          <a:srcRect l="18750" t="33426" r="54688" b="33426"/>
          <a:stretch>
            <a:fillRect/>
          </a:stretch>
        </p:blipFill>
        <p:spPr bwMode="auto">
          <a:xfrm>
            <a:off x="3657600" y="3711575"/>
            <a:ext cx="30480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017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152400"/>
            <a:ext cx="8229600" cy="381000"/>
          </a:xfrm>
        </p:spPr>
        <p:txBody>
          <a:bodyPr/>
          <a:lstStyle/>
          <a:p>
            <a:pPr algn="ctr"/>
            <a:r>
              <a:rPr lang="en-US" sz="2800" b="1" dirty="0">
                <a:solidFill>
                  <a:srgbClr val="FF0000"/>
                </a:solidFill>
                <a:latin typeface="Times New Roman" panose="02020603050405020304" pitchFamily="18" charset="0"/>
                <a:cs typeface="Times New Roman" panose="02020603050405020304" pitchFamily="18" charset="0"/>
              </a:rPr>
              <a:t>Twisted-pair cable Applications</a:t>
            </a:r>
          </a:p>
        </p:txBody>
      </p:sp>
      <p:sp>
        <p:nvSpPr>
          <p:cNvPr id="86019" name="Rectangle 3"/>
          <p:cNvSpPr>
            <a:spLocks noGrp="1" noChangeArrowheads="1"/>
          </p:cNvSpPr>
          <p:nvPr>
            <p:ph type="body" idx="1"/>
          </p:nvPr>
        </p:nvSpPr>
        <p:spPr>
          <a:xfrm>
            <a:off x="152400" y="304800"/>
            <a:ext cx="8839200" cy="6400800"/>
          </a:xfrm>
        </p:spPr>
        <p:txBody>
          <a:bodyPr/>
          <a:lstStyle/>
          <a:p>
            <a:pPr algn="just">
              <a:lnSpc>
                <a:spcPct val="150000"/>
              </a:lnSpc>
              <a:spcBef>
                <a:spcPts val="0"/>
              </a:spcBef>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Within buildings</a:t>
            </a:r>
          </a:p>
          <a:p>
            <a:pPr algn="just">
              <a:lnSpc>
                <a:spcPct val="150000"/>
              </a:lnSpc>
              <a:spcBef>
                <a:spcPts val="0"/>
              </a:spcBef>
              <a:buFont typeface="Wingdings" panose="05000000000000000000" pitchFamily="2" charset="2"/>
              <a:buChar char="§"/>
            </a:pPr>
            <a:r>
              <a:rPr lang="en-US" sz="2800" b="1" dirty="0">
                <a:solidFill>
                  <a:srgbClr val="3333FF"/>
                </a:solidFill>
                <a:latin typeface="Times New Roman" panose="02020603050405020304" pitchFamily="18" charset="0"/>
                <a:cs typeface="Times New Roman" panose="02020603050405020304" pitchFamily="18" charset="0"/>
              </a:rPr>
              <a:t>Most common medium</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Twisted-pair cables are used in </a:t>
            </a:r>
            <a:r>
              <a:rPr lang="en-US" sz="2800" b="1" dirty="0">
                <a:solidFill>
                  <a:srgbClr val="6600CC"/>
                </a:solidFill>
                <a:latin typeface="Times New Roman" panose="02020603050405020304" pitchFamily="18" charset="0"/>
                <a:cs typeface="Times New Roman" panose="02020603050405020304" pitchFamily="18" charset="0"/>
              </a:rPr>
              <a:t>telephones lines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a:t>
            </a:r>
            <a:r>
              <a:rPr lang="en-US" sz="2800" b="1" dirty="0">
                <a:latin typeface="Times New Roman" panose="02020603050405020304" pitchFamily="18" charset="0"/>
                <a:cs typeface="Times New Roman" panose="02020603050405020304" pitchFamily="18" charset="0"/>
              </a:rPr>
              <a:t>provide voice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data channels</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dirty="0">
                <a:solidFill>
                  <a:srgbClr val="FF0000"/>
                </a:solidFill>
                <a:latin typeface="Times New Roman" panose="02020603050405020304" pitchFamily="18" charset="0"/>
                <a:cs typeface="Times New Roman" panose="02020603050405020304" pitchFamily="18" charset="0"/>
              </a:rPr>
              <a:t>DSL lines </a:t>
            </a:r>
            <a:r>
              <a:rPr lang="en-US" sz="2800" dirty="0">
                <a:latin typeface="Times New Roman" panose="02020603050405020304" pitchFamily="18" charset="0"/>
                <a:cs typeface="Times New Roman" panose="02020603050405020304" pitchFamily="18" charset="0"/>
              </a:rPr>
              <a:t>that are used by the </a:t>
            </a:r>
            <a:r>
              <a:rPr lang="en-US" sz="2800" b="1" dirty="0">
                <a:solidFill>
                  <a:srgbClr val="CC00CC"/>
                </a:solidFill>
                <a:latin typeface="Times New Roman" panose="02020603050405020304" pitchFamily="18" charset="0"/>
                <a:cs typeface="Times New Roman" panose="02020603050405020304" pitchFamily="18" charset="0"/>
              </a:rPr>
              <a:t>telephone companies </a:t>
            </a:r>
            <a:r>
              <a:rPr lang="en-US" sz="2800" dirty="0">
                <a:latin typeface="Times New Roman" panose="02020603050405020304" pitchFamily="18" charset="0"/>
                <a:cs typeface="Times New Roman" panose="02020603050405020304" pitchFamily="18" charset="0"/>
              </a:rPr>
              <a:t>to provide </a:t>
            </a:r>
            <a:r>
              <a:rPr lang="en-US" sz="2800" b="1" dirty="0">
                <a:solidFill>
                  <a:srgbClr val="0000CC"/>
                </a:solidFill>
                <a:latin typeface="Times New Roman" panose="02020603050405020304" pitchFamily="18" charset="0"/>
                <a:cs typeface="Times New Roman" panose="02020603050405020304" pitchFamily="18" charset="0"/>
              </a:rPr>
              <a:t>high data rate connections </a:t>
            </a:r>
            <a:r>
              <a:rPr lang="en-US" sz="2800" dirty="0">
                <a:latin typeface="Times New Roman" panose="02020603050405020304" pitchFamily="18" charset="0"/>
                <a:cs typeface="Times New Roman" panose="02020603050405020304" pitchFamily="18" charset="0"/>
              </a:rPr>
              <a:t>also use the </a:t>
            </a:r>
            <a:r>
              <a:rPr lang="en-US" sz="2800" b="1" dirty="0">
                <a:solidFill>
                  <a:srgbClr val="FF0000"/>
                </a:solidFill>
                <a:latin typeface="Times New Roman" panose="02020603050405020304" pitchFamily="18" charset="0"/>
                <a:cs typeface="Times New Roman" panose="02020603050405020304" pitchFamily="18" charset="0"/>
              </a:rPr>
              <a:t>high-bandwidth capability </a:t>
            </a:r>
            <a:r>
              <a:rPr lang="en-US" sz="2800" dirty="0">
                <a:latin typeface="Times New Roman" panose="02020603050405020304" pitchFamily="18" charset="0"/>
                <a:cs typeface="Times New Roman" panose="02020603050405020304" pitchFamily="18" charset="0"/>
              </a:rPr>
              <a:t>of </a:t>
            </a:r>
            <a:r>
              <a:rPr lang="en-US" sz="2800" b="1" dirty="0">
                <a:latin typeface="Times New Roman" panose="02020603050405020304" pitchFamily="18" charset="0"/>
                <a:cs typeface="Times New Roman" panose="02020603050405020304" pitchFamily="18" charset="0"/>
              </a:rPr>
              <a:t>unshielded twisted-pair </a:t>
            </a:r>
            <a:r>
              <a:rPr lang="en-US" sz="2800" dirty="0">
                <a:latin typeface="Times New Roman" panose="02020603050405020304" pitchFamily="18" charset="0"/>
                <a:cs typeface="Times New Roman" panose="02020603050405020304" pitchFamily="18" charset="0"/>
              </a:rPr>
              <a:t>cables.</a:t>
            </a:r>
          </a:p>
          <a:p>
            <a:pPr algn="just">
              <a:lnSpc>
                <a:spcPct val="150000"/>
              </a:lnSpc>
              <a:spcBef>
                <a:spcPts val="0"/>
              </a:spcBef>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Local area networks</a:t>
            </a:r>
            <a:r>
              <a:rPr lang="en-US" sz="2800" dirty="0">
                <a:latin typeface="Times New Roman" panose="02020603050405020304" pitchFamily="18" charset="0"/>
                <a:cs typeface="Times New Roman" panose="02020603050405020304" pitchFamily="18" charset="0"/>
              </a:rPr>
              <a:t>, such as 10Base-T and 100Base-T, also used </a:t>
            </a:r>
            <a:r>
              <a:rPr lang="en-US" sz="2800" b="1" dirty="0">
                <a:solidFill>
                  <a:srgbClr val="3333FF"/>
                </a:solidFill>
                <a:latin typeface="Times New Roman" panose="02020603050405020304" pitchFamily="18" charset="0"/>
                <a:cs typeface="Times New Roman" panose="02020603050405020304" pitchFamily="18" charset="0"/>
              </a:rPr>
              <a:t>UTP cables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646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09268"/>
            <a:ext cx="8229600" cy="362867"/>
          </a:xfrm>
        </p:spPr>
        <p:txBody>
          <a:bodyPr>
            <a:normAutofit fontScale="90000"/>
          </a:bodyPr>
          <a:lstStyle/>
          <a:p>
            <a:pPr algn="ctr" eaLnBrk="1" hangingPunct="1"/>
            <a:r>
              <a:rPr lang="en-US" sz="3100" b="1" dirty="0">
                <a:solidFill>
                  <a:srgbClr val="FF0000"/>
                </a:solidFill>
                <a:latin typeface="Times New Roman" panose="02020603050405020304" pitchFamily="18" charset="0"/>
                <a:cs typeface="Times New Roman" panose="02020603050405020304" pitchFamily="18" charset="0"/>
              </a:rPr>
              <a:t>2. Coaxial</a:t>
            </a:r>
            <a:r>
              <a:rPr lang="en-US" b="1" dirty="0">
                <a:solidFill>
                  <a:srgbClr val="FF0000"/>
                </a:solidFill>
                <a:latin typeface="Times New Roman" panose="02020603050405020304" pitchFamily="18" charset="0"/>
                <a:cs typeface="Times New Roman" panose="02020603050405020304" pitchFamily="18" charset="0"/>
              </a:rPr>
              <a:t> </a:t>
            </a:r>
            <a:r>
              <a:rPr lang="en-US" sz="3100" b="1" dirty="0">
                <a:solidFill>
                  <a:srgbClr val="FF0000"/>
                </a:solidFill>
                <a:latin typeface="Times New Roman" panose="02020603050405020304" pitchFamily="18" charset="0"/>
                <a:cs typeface="Times New Roman" panose="02020603050405020304" pitchFamily="18" charset="0"/>
              </a:rPr>
              <a:t>Cable</a:t>
            </a:r>
          </a:p>
        </p:txBody>
      </p:sp>
      <p:sp>
        <p:nvSpPr>
          <p:cNvPr id="3" name="Content Placeholder 2"/>
          <p:cNvSpPr>
            <a:spLocks noGrp="1"/>
          </p:cNvSpPr>
          <p:nvPr>
            <p:ph sz="quarter" idx="1"/>
          </p:nvPr>
        </p:nvSpPr>
        <p:spPr>
          <a:xfrm>
            <a:off x="0" y="304800"/>
            <a:ext cx="9144000" cy="65532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700" b="1" dirty="0">
                <a:solidFill>
                  <a:srgbClr val="0000CC"/>
                </a:solidFill>
                <a:latin typeface="Times New Roman" panose="02020603050405020304" pitchFamily="18" charset="0"/>
                <a:cs typeface="Times New Roman" panose="02020603050405020304" pitchFamily="18" charset="0"/>
              </a:rPr>
              <a:t>Coaxial cable (or coax)</a:t>
            </a:r>
            <a:r>
              <a:rPr lang="en-US" sz="27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carries </a:t>
            </a:r>
            <a:r>
              <a:rPr lang="en-US" sz="2700" b="1" dirty="0">
                <a:latin typeface="Times New Roman" panose="02020603050405020304" pitchFamily="18" charset="0"/>
                <a:cs typeface="Times New Roman" panose="02020603050405020304" pitchFamily="18" charset="0"/>
              </a:rPr>
              <a:t>signals</a:t>
            </a:r>
            <a:r>
              <a:rPr lang="en-US" sz="2700" dirty="0">
                <a:latin typeface="Times New Roman" panose="02020603050405020304" pitchFamily="18" charset="0"/>
                <a:cs typeface="Times New Roman" panose="02020603050405020304" pitchFamily="18" charset="0"/>
              </a:rPr>
              <a:t> of </a:t>
            </a:r>
            <a:r>
              <a:rPr lang="en-US" sz="2700" b="1" dirty="0">
                <a:solidFill>
                  <a:srgbClr val="FF0000"/>
                </a:solidFill>
                <a:latin typeface="Times New Roman" panose="02020603050405020304" pitchFamily="18" charset="0"/>
                <a:cs typeface="Times New Roman" panose="02020603050405020304" pitchFamily="18" charset="0"/>
              </a:rPr>
              <a:t>higher frequency ranges</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than those in </a:t>
            </a:r>
            <a:r>
              <a:rPr lang="en-US" sz="2700" b="1" dirty="0">
                <a:latin typeface="Times New Roman" panose="02020603050405020304" pitchFamily="18" charset="0"/>
                <a:cs typeface="Times New Roman" panose="02020603050405020304" pitchFamily="18" charset="0"/>
              </a:rPr>
              <a:t>twisted pair cable</a:t>
            </a:r>
            <a:r>
              <a:rPr lang="en-US" sz="27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700" dirty="0">
                <a:latin typeface="Times New Roman" panose="02020603050405020304" pitchFamily="18" charset="0"/>
                <a:cs typeface="Times New Roman" panose="02020603050405020304" pitchFamily="18" charset="0"/>
              </a:rPr>
              <a:t>	in part because the </a:t>
            </a:r>
            <a:r>
              <a:rPr lang="en-US" sz="2700" b="1" dirty="0">
                <a:solidFill>
                  <a:srgbClr val="6600CC"/>
                </a:solidFill>
                <a:latin typeface="Times New Roman" panose="02020603050405020304" pitchFamily="18" charset="0"/>
                <a:cs typeface="Times New Roman" panose="02020603050405020304" pitchFamily="18" charset="0"/>
              </a:rPr>
              <a:t>two media </a:t>
            </a:r>
            <a:r>
              <a:rPr lang="en-US" sz="2700" dirty="0">
                <a:latin typeface="Times New Roman" panose="02020603050405020304" pitchFamily="18" charset="0"/>
                <a:cs typeface="Times New Roman" panose="02020603050405020304" pitchFamily="18" charset="0"/>
              </a:rPr>
              <a:t>are constructed </a:t>
            </a:r>
            <a:r>
              <a:rPr lang="en-US" sz="2700" b="1" dirty="0">
                <a:latin typeface="Times New Roman" panose="02020603050405020304" pitchFamily="18" charset="0"/>
                <a:cs typeface="Times New Roman" panose="02020603050405020304" pitchFamily="18" charset="0"/>
              </a:rPr>
              <a:t>quite</a:t>
            </a:r>
            <a:r>
              <a:rPr lang="en-US"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differently</a:t>
            </a:r>
            <a:r>
              <a:rPr lang="en-US" sz="27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700" dirty="0">
                <a:latin typeface="Times New Roman" panose="02020603050405020304" pitchFamily="18" charset="0"/>
                <a:cs typeface="Times New Roman" panose="02020603050405020304" pitchFamily="18" charset="0"/>
              </a:rPr>
              <a:t>Instead of having </a:t>
            </a:r>
            <a:r>
              <a:rPr lang="en-US" sz="2700" b="1" dirty="0">
                <a:solidFill>
                  <a:srgbClr val="3333FF"/>
                </a:solidFill>
                <a:latin typeface="Times New Roman" panose="02020603050405020304" pitchFamily="18" charset="0"/>
                <a:cs typeface="Times New Roman" panose="02020603050405020304" pitchFamily="18" charset="0"/>
              </a:rPr>
              <a:t>two wires</a:t>
            </a:r>
            <a:r>
              <a:rPr lang="en-US" sz="2700" dirty="0">
                <a:latin typeface="Times New Roman" panose="02020603050405020304" pitchFamily="18" charset="0"/>
                <a:cs typeface="Times New Roman" panose="02020603050405020304" pitchFamily="18" charset="0"/>
              </a:rPr>
              <a:t>, </a:t>
            </a:r>
            <a:r>
              <a:rPr lang="en-US" sz="2700" b="1" dirty="0">
                <a:solidFill>
                  <a:srgbClr val="CC00CC"/>
                </a:solidFill>
                <a:latin typeface="Times New Roman" panose="02020603050405020304" pitchFamily="18" charset="0"/>
                <a:cs typeface="Times New Roman" panose="02020603050405020304" pitchFamily="18" charset="0"/>
              </a:rPr>
              <a:t>coax</a:t>
            </a:r>
            <a:r>
              <a:rPr lang="en-US" sz="2700" dirty="0">
                <a:latin typeface="Times New Roman" panose="02020603050405020304" pitchFamily="18" charset="0"/>
                <a:cs typeface="Times New Roman" panose="02020603050405020304" pitchFamily="18" charset="0"/>
              </a:rPr>
              <a:t> has a </a:t>
            </a:r>
            <a:r>
              <a:rPr lang="en-US" sz="2700" b="1" dirty="0">
                <a:solidFill>
                  <a:srgbClr val="CC00CC"/>
                </a:solidFill>
                <a:latin typeface="Times New Roman" panose="02020603050405020304" pitchFamily="18" charset="0"/>
                <a:cs typeface="Times New Roman" panose="02020603050405020304" pitchFamily="18" charset="0"/>
              </a:rPr>
              <a:t>central</a:t>
            </a:r>
            <a:r>
              <a:rPr lang="en-US" sz="2700" dirty="0">
                <a:latin typeface="Times New Roman" panose="02020603050405020304" pitchFamily="18" charset="0"/>
                <a:cs typeface="Times New Roman" panose="02020603050405020304" pitchFamily="18" charset="0"/>
              </a:rPr>
              <a:t> </a:t>
            </a:r>
            <a:r>
              <a:rPr lang="en-US" sz="2700" b="1" dirty="0">
                <a:solidFill>
                  <a:srgbClr val="CC00CC"/>
                </a:solidFill>
                <a:latin typeface="Times New Roman" panose="02020603050405020304" pitchFamily="18" charset="0"/>
                <a:cs typeface="Times New Roman" panose="02020603050405020304" pitchFamily="18" charset="0"/>
              </a:rPr>
              <a:t>core</a:t>
            </a:r>
            <a:r>
              <a:rPr lang="en-US" sz="2700" dirty="0">
                <a:latin typeface="Times New Roman" panose="02020603050405020304" pitchFamily="18" charset="0"/>
                <a:cs typeface="Times New Roman" panose="02020603050405020304" pitchFamily="18" charset="0"/>
              </a:rPr>
              <a:t> </a:t>
            </a:r>
            <a:r>
              <a:rPr lang="en-US" sz="2700" b="1" dirty="0">
                <a:solidFill>
                  <a:srgbClr val="CC00CC"/>
                </a:solidFill>
                <a:latin typeface="Times New Roman" panose="02020603050405020304" pitchFamily="18" charset="0"/>
                <a:cs typeface="Times New Roman" panose="02020603050405020304" pitchFamily="18" charset="0"/>
              </a:rPr>
              <a:t>conductor</a:t>
            </a:r>
            <a:r>
              <a:rPr lang="en-US" sz="2700" dirty="0">
                <a:latin typeface="Times New Roman" panose="02020603050405020304" pitchFamily="18" charset="0"/>
                <a:cs typeface="Times New Roman" panose="02020603050405020304" pitchFamily="18" charset="0"/>
              </a:rPr>
              <a:t> of </a:t>
            </a:r>
          </a:p>
          <a:p>
            <a:pPr marL="0" indent="0" algn="just" eaLnBrk="1" hangingPunct="1">
              <a:lnSpc>
                <a:spcPct val="150000"/>
              </a:lnSpc>
              <a:spcBef>
                <a:spcPts val="0"/>
              </a:spcBef>
              <a:buNone/>
              <a:defRPr/>
            </a:pPr>
            <a:r>
              <a:rPr lang="en-US" sz="2700" b="1" dirty="0">
                <a:latin typeface="Times New Roman" panose="02020603050405020304" pitchFamily="18" charset="0"/>
                <a:cs typeface="Times New Roman" panose="02020603050405020304" pitchFamily="18" charset="0"/>
              </a:rPr>
              <a:t>	solid or stranded wire (usually copper) </a:t>
            </a:r>
            <a:r>
              <a:rPr lang="en-US" sz="2700" dirty="0">
                <a:latin typeface="Times New Roman" panose="02020603050405020304" pitchFamily="18" charset="0"/>
                <a:cs typeface="Times New Roman" panose="02020603050405020304" pitchFamily="18" charset="0"/>
              </a:rPr>
              <a:t>enclosed in an 	</a:t>
            </a:r>
            <a:r>
              <a:rPr lang="en-US" sz="2700" b="1" dirty="0">
                <a:solidFill>
                  <a:srgbClr val="FF0000"/>
                </a:solidFill>
                <a:latin typeface="Times New Roman" panose="02020603050405020304" pitchFamily="18" charset="0"/>
                <a:cs typeface="Times New Roman" panose="02020603050405020304" pitchFamily="18" charset="0"/>
              </a:rPr>
              <a:t>insulating</a:t>
            </a:r>
            <a:r>
              <a:rPr lang="en-US" sz="2700" b="1" dirty="0">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sheath,</a:t>
            </a:r>
            <a:r>
              <a:rPr lang="en-US" sz="2700" dirty="0">
                <a:solidFill>
                  <a:srgbClr val="FF0000"/>
                </a:solidFill>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which is, in turn, </a:t>
            </a:r>
          </a:p>
          <a:p>
            <a:pPr marL="0" indent="0" algn="just" eaLnBrk="1" hangingPunct="1">
              <a:lnSpc>
                <a:spcPct val="150000"/>
              </a:lnSpc>
              <a:spcBef>
                <a:spcPts val="0"/>
              </a:spcBef>
              <a:buNone/>
              <a:defRPr/>
            </a:pPr>
            <a:r>
              <a:rPr lang="en-US" sz="2700" dirty="0">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encased</a:t>
            </a:r>
            <a:r>
              <a:rPr lang="en-US" sz="2700" dirty="0">
                <a:latin typeface="Times New Roman" panose="02020603050405020304" pitchFamily="18" charset="0"/>
                <a:cs typeface="Times New Roman" panose="02020603050405020304" pitchFamily="18" charset="0"/>
              </a:rPr>
              <a:t> in an </a:t>
            </a:r>
            <a:r>
              <a:rPr lang="en-US" sz="2700" b="1" dirty="0">
                <a:solidFill>
                  <a:srgbClr val="6600CC"/>
                </a:solidFill>
                <a:latin typeface="Times New Roman" panose="02020603050405020304" pitchFamily="18" charset="0"/>
                <a:cs typeface="Times New Roman" panose="02020603050405020304" pitchFamily="18" charset="0"/>
              </a:rPr>
              <a:t>outer conductor of metal foil, braid</a:t>
            </a:r>
            <a:r>
              <a:rPr lang="en-US" sz="2700" dirty="0">
                <a:latin typeface="Times New Roman" panose="02020603050405020304" pitchFamily="18" charset="0"/>
                <a:cs typeface="Times New Roman" panose="02020603050405020304" pitchFamily="18" charset="0"/>
              </a:rPr>
              <a:t>, or a 	</a:t>
            </a:r>
            <a:r>
              <a:rPr lang="en-US" sz="2700" b="1" dirty="0">
                <a:latin typeface="Times New Roman" panose="02020603050405020304" pitchFamily="18" charset="0"/>
                <a:cs typeface="Times New Roman" panose="02020603050405020304" pitchFamily="18" charset="0"/>
              </a:rPr>
              <a:t>combination</a:t>
            </a:r>
            <a:r>
              <a:rPr lang="en-US" sz="2700" dirty="0">
                <a:latin typeface="Times New Roman" panose="02020603050405020304" pitchFamily="18" charset="0"/>
                <a:cs typeface="Times New Roman" panose="02020603050405020304" pitchFamily="18" charset="0"/>
              </a:rPr>
              <a:t> of the </a:t>
            </a:r>
            <a:r>
              <a:rPr lang="en-US" sz="2700" b="1" dirty="0">
                <a:latin typeface="Times New Roman" panose="02020603050405020304" pitchFamily="18" charset="0"/>
                <a:cs typeface="Times New Roman" panose="02020603050405020304" pitchFamily="18" charset="0"/>
              </a:rPr>
              <a:t>two</a:t>
            </a:r>
            <a:r>
              <a:rPr lang="en-US" sz="27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09268"/>
            <a:ext cx="8229600" cy="362867"/>
          </a:xfrm>
        </p:spPr>
        <p:txBody>
          <a:bodyPr>
            <a:normAutofit fontScale="90000"/>
          </a:bodyPr>
          <a:lstStyle/>
          <a:p>
            <a:pPr eaLnBrk="1" hangingPunct="1"/>
            <a:r>
              <a:rPr lang="en-US" sz="3200" b="1" dirty="0">
                <a:solidFill>
                  <a:srgbClr val="00B050"/>
                </a:solidFill>
                <a:latin typeface="Andalus" pitchFamily="18" charset="-78"/>
                <a:cs typeface="Andalus" pitchFamily="18" charset="-78"/>
              </a:rPr>
              <a:t>Contd.</a:t>
            </a:r>
            <a:endParaRPr lang="en-US" sz="31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46050" y="109268"/>
            <a:ext cx="8845550" cy="4003072"/>
          </a:xfrm>
        </p:spPr>
        <p:txBody>
          <a:bodyPr>
            <a:noAutofit/>
          </a:bodyPr>
          <a:lstStyle/>
          <a:p>
            <a:pPr algn="just" eaLnBrk="1" hangingPunct="1">
              <a:lnSpc>
                <a:spcPct val="150000"/>
              </a:lnSpc>
              <a:spcBef>
                <a:spcPts val="0"/>
              </a:spcBef>
              <a:buFont typeface="Wingdings" panose="05000000000000000000" pitchFamily="2" charset="2"/>
              <a:buChar char="§"/>
              <a:defRPr/>
            </a:pPr>
            <a:r>
              <a:rPr lang="en-US" b="1" dirty="0">
                <a:solidFill>
                  <a:srgbClr val="FF0000"/>
                </a:solidFill>
                <a:latin typeface="Times New Roman" panose="02020603050405020304" pitchFamily="18" charset="0"/>
                <a:cs typeface="Times New Roman" panose="02020603050405020304" pitchFamily="18" charset="0"/>
              </a:rPr>
              <a:t>The outer metallic wrapping </a:t>
            </a:r>
            <a:r>
              <a:rPr lang="en-US" dirty="0">
                <a:latin typeface="Times New Roman" panose="02020603050405020304" pitchFamily="18" charset="0"/>
                <a:cs typeface="Times New Roman" panose="02020603050405020304" pitchFamily="18" charset="0"/>
              </a:rPr>
              <a:t>serves both as a </a:t>
            </a:r>
            <a:r>
              <a:rPr lang="en-US" b="1" dirty="0">
                <a:solidFill>
                  <a:srgbClr val="0000CC"/>
                </a:solidFill>
                <a:latin typeface="Times New Roman" panose="02020603050405020304" pitchFamily="18" charset="0"/>
                <a:cs typeface="Times New Roman" panose="02020603050405020304" pitchFamily="18" charset="0"/>
              </a:rPr>
              <a:t>shield against noise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as the </a:t>
            </a:r>
            <a:r>
              <a:rPr lang="en-US" b="1" dirty="0">
                <a:latin typeface="Times New Roman" panose="02020603050405020304" pitchFamily="18" charset="0"/>
                <a:cs typeface="Times New Roman" panose="02020603050405020304" pitchFamily="18" charset="0"/>
              </a:rPr>
              <a:t>second conductor</a:t>
            </a:r>
            <a:r>
              <a:rPr lang="en-US" dirty="0">
                <a:latin typeface="Times New Roman" panose="02020603050405020304" pitchFamily="18" charset="0"/>
                <a:cs typeface="Times New Roman" panose="02020603050405020304" pitchFamily="18" charset="0"/>
              </a:rPr>
              <a:t>, which </a:t>
            </a:r>
            <a:r>
              <a:rPr lang="en-US" b="1" dirty="0">
                <a:solidFill>
                  <a:srgbClr val="CC00CC"/>
                </a:solidFill>
                <a:latin typeface="Times New Roman" panose="02020603050405020304" pitchFamily="18" charset="0"/>
                <a:cs typeface="Times New Roman" panose="02020603050405020304" pitchFamily="18" charset="0"/>
              </a:rPr>
              <a:t>completes</a:t>
            </a:r>
            <a:r>
              <a:rPr lang="en-US" dirty="0">
                <a:latin typeface="Times New Roman" panose="02020603050405020304" pitchFamily="18" charset="0"/>
                <a:cs typeface="Times New Roman" panose="02020603050405020304" pitchFamily="18" charset="0"/>
              </a:rPr>
              <a:t> the </a:t>
            </a:r>
            <a:r>
              <a:rPr lang="en-US" b="1" dirty="0">
                <a:solidFill>
                  <a:srgbClr val="CC00CC"/>
                </a:solidFill>
                <a:latin typeface="Times New Roman" panose="02020603050405020304" pitchFamily="18" charset="0"/>
                <a:cs typeface="Times New Roman" panose="02020603050405020304" pitchFamily="18" charset="0"/>
              </a:rPr>
              <a:t>circuit</a:t>
            </a:r>
            <a:r>
              <a:rPr lang="en-US"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outer conductor </a:t>
            </a:r>
            <a:r>
              <a:rPr lang="en-US" dirty="0">
                <a:latin typeface="Times New Roman" panose="02020603050405020304" pitchFamily="18" charset="0"/>
                <a:cs typeface="Times New Roman" panose="02020603050405020304" pitchFamily="18" charset="0"/>
              </a:rPr>
              <a:t>is also enclosed in </a:t>
            </a:r>
            <a:r>
              <a:rPr lang="en-US"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insulating sheath</a:t>
            </a:r>
            <a:r>
              <a:rPr lang="en-US" dirty="0">
                <a:latin typeface="Times New Roman" panose="02020603050405020304" pitchFamily="18" charset="0"/>
                <a:cs typeface="Times New Roman" panose="02020603050405020304" pitchFamily="18" charset="0"/>
              </a:rPr>
              <a:t>, and the </a:t>
            </a:r>
            <a:r>
              <a:rPr lang="en-US" b="1" dirty="0">
                <a:solidFill>
                  <a:srgbClr val="006600"/>
                </a:solidFill>
                <a:latin typeface="Times New Roman" panose="02020603050405020304" pitchFamily="18" charset="0"/>
                <a:cs typeface="Times New Roman" panose="02020603050405020304" pitchFamily="18" charset="0"/>
              </a:rPr>
              <a:t>whole cable </a:t>
            </a:r>
            <a:r>
              <a:rPr lang="en-US" dirty="0">
                <a:latin typeface="Times New Roman" panose="02020603050405020304" pitchFamily="18" charset="0"/>
                <a:cs typeface="Times New Roman" panose="02020603050405020304" pitchFamily="18" charset="0"/>
              </a:rPr>
              <a:t>is protected by a </a:t>
            </a:r>
            <a:r>
              <a:rPr lang="en-US" b="1" dirty="0">
                <a:solidFill>
                  <a:srgbClr val="FF0000"/>
                </a:solidFill>
                <a:latin typeface="Times New Roman" panose="02020603050405020304" pitchFamily="18" charset="0"/>
                <a:cs typeface="Times New Roman" panose="02020603050405020304" pitchFamily="18" charset="0"/>
              </a:rPr>
              <a:t>plastic cover</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23</a:t>
            </a:fld>
            <a:endParaRPr lang="en-US"/>
          </a:p>
        </p:txBody>
      </p:sp>
      <p:grpSp>
        <p:nvGrpSpPr>
          <p:cNvPr id="65" name="Group 64"/>
          <p:cNvGrpSpPr/>
          <p:nvPr/>
        </p:nvGrpSpPr>
        <p:grpSpPr>
          <a:xfrm>
            <a:off x="374650" y="3084870"/>
            <a:ext cx="8312150" cy="3582630"/>
            <a:chOff x="228600" y="2020154"/>
            <a:chExt cx="8432800" cy="3542446"/>
          </a:xfrm>
        </p:grpSpPr>
        <p:sp>
          <p:nvSpPr>
            <p:cNvPr id="66" name="Rectangle 6"/>
            <p:cNvSpPr>
              <a:spLocks noChangeArrowheads="1"/>
            </p:cNvSpPr>
            <p:nvPr/>
          </p:nvSpPr>
          <p:spPr bwMode="auto">
            <a:xfrm>
              <a:off x="3729866" y="2020154"/>
              <a:ext cx="1651993" cy="770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600" b="1" dirty="0">
                  <a:latin typeface="Arial" charset="0"/>
                </a:rPr>
                <a:t>outer jacket</a:t>
              </a:r>
            </a:p>
            <a:p>
              <a:pPr algn="ctr" eaLnBrk="0" hangingPunct="0"/>
              <a:r>
                <a:rPr lang="en-US" altLang="en-US" sz="1600" b="1" dirty="0">
                  <a:latin typeface="Arial" charset="0"/>
                </a:rPr>
                <a:t>(polyethylene)</a:t>
              </a:r>
            </a:p>
          </p:txBody>
        </p:sp>
        <p:grpSp>
          <p:nvGrpSpPr>
            <p:cNvPr id="67" name="Group 66"/>
            <p:cNvGrpSpPr/>
            <p:nvPr/>
          </p:nvGrpSpPr>
          <p:grpSpPr>
            <a:xfrm>
              <a:off x="228600" y="2298700"/>
              <a:ext cx="8432800" cy="3263900"/>
              <a:chOff x="228600" y="2298700"/>
              <a:chExt cx="8432800" cy="3263900"/>
            </a:xfrm>
          </p:grpSpPr>
          <p:sp>
            <p:nvSpPr>
              <p:cNvPr id="68" name="Rectangle 3"/>
              <p:cNvSpPr>
                <a:spLocks noChangeArrowheads="1"/>
              </p:cNvSpPr>
              <p:nvPr/>
            </p:nvSpPr>
            <p:spPr bwMode="auto">
              <a:xfrm>
                <a:off x="3807795" y="4661209"/>
                <a:ext cx="2984501" cy="79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r>
                  <a:rPr lang="en-US" altLang="en-US" sz="1600" b="1" dirty="0"/>
                  <a:t>Inner copper or aluminum</a:t>
                </a:r>
              </a:p>
              <a:p>
                <a:pPr algn="ctr" eaLnBrk="0" hangingPunct="0"/>
                <a:r>
                  <a:rPr lang="en-US" altLang="en-US" sz="1800" b="1" dirty="0">
                    <a:latin typeface="Arial" charset="0"/>
                  </a:rPr>
                  <a:t> </a:t>
                </a:r>
                <a:r>
                  <a:rPr lang="en-US" altLang="en-US" sz="1600" b="1" dirty="0"/>
                  <a:t>conductor</a:t>
                </a:r>
              </a:p>
            </p:txBody>
          </p:sp>
          <p:sp>
            <p:nvSpPr>
              <p:cNvPr id="69" name="Rectangle 4"/>
              <p:cNvSpPr>
                <a:spLocks noChangeArrowheads="1"/>
              </p:cNvSpPr>
              <p:nvPr/>
            </p:nvSpPr>
            <p:spPr bwMode="auto">
              <a:xfrm>
                <a:off x="3964919" y="3772507"/>
                <a:ext cx="2096890" cy="77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dirty="0"/>
                  <a:t>insulating material</a:t>
                </a:r>
              </a:p>
              <a:p>
                <a:pPr algn="ctr" eaLnBrk="0" hangingPunct="0"/>
                <a:r>
                  <a:rPr lang="en-US" altLang="en-US" sz="1600" b="1" dirty="0"/>
                  <a:t>(Insulator)</a:t>
                </a:r>
              </a:p>
            </p:txBody>
          </p:sp>
          <p:sp>
            <p:nvSpPr>
              <p:cNvPr id="70" name="Rectangle 5"/>
              <p:cNvSpPr>
                <a:spLocks noChangeArrowheads="1"/>
              </p:cNvSpPr>
              <p:nvPr/>
            </p:nvSpPr>
            <p:spPr bwMode="auto">
              <a:xfrm>
                <a:off x="3563759" y="2991154"/>
                <a:ext cx="2311784" cy="77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600" b="1" dirty="0">
                    <a:latin typeface="Arial" charset="0"/>
                  </a:rPr>
                  <a:t>Outer Conductor</a:t>
                </a:r>
              </a:p>
              <a:p>
                <a:pPr algn="ctr" eaLnBrk="0" hangingPunct="0"/>
                <a:r>
                  <a:rPr lang="en-US" altLang="en-US" sz="1600" b="1" dirty="0">
                    <a:latin typeface="Arial" charset="0"/>
                  </a:rPr>
                  <a:t>Shield (braided wire)</a:t>
                </a:r>
              </a:p>
            </p:txBody>
          </p:sp>
          <p:grpSp>
            <p:nvGrpSpPr>
              <p:cNvPr id="71" name="Group 7"/>
              <p:cNvGrpSpPr>
                <a:grpSpLocks/>
              </p:cNvGrpSpPr>
              <p:nvPr/>
            </p:nvGrpSpPr>
            <p:grpSpPr bwMode="auto">
              <a:xfrm>
                <a:off x="228600" y="2298700"/>
                <a:ext cx="8432800" cy="3263900"/>
                <a:chOff x="144" y="1448"/>
                <a:chExt cx="5312" cy="2056"/>
              </a:xfrm>
            </p:grpSpPr>
            <p:sp>
              <p:nvSpPr>
                <p:cNvPr id="72" name="Oval 8"/>
                <p:cNvSpPr>
                  <a:spLocks noChangeArrowheads="1"/>
                </p:cNvSpPr>
                <p:nvPr/>
              </p:nvSpPr>
              <p:spPr bwMode="auto">
                <a:xfrm>
                  <a:off x="144" y="1448"/>
                  <a:ext cx="2056" cy="2056"/>
                </a:xfrm>
                <a:prstGeom prst="ellipse">
                  <a:avLst/>
                </a:prstGeom>
                <a:solidFill>
                  <a:srgbClr val="0070C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9"/>
                <p:cNvSpPr>
                  <a:spLocks noChangeArrowheads="1"/>
                </p:cNvSpPr>
                <p:nvPr/>
              </p:nvSpPr>
              <p:spPr bwMode="auto">
                <a:xfrm>
                  <a:off x="384" y="1640"/>
                  <a:ext cx="1624" cy="1624"/>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10"/>
                <p:cNvSpPr>
                  <a:spLocks noChangeArrowheads="1"/>
                </p:cNvSpPr>
                <p:nvPr/>
              </p:nvSpPr>
              <p:spPr bwMode="auto">
                <a:xfrm>
                  <a:off x="528" y="1784"/>
                  <a:ext cx="1336" cy="1336"/>
                </a:xfrm>
                <a:prstGeom prst="ellipse">
                  <a:avLst/>
                </a:prstGeom>
                <a:solidFill>
                  <a:srgbClr val="0070C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11"/>
                <p:cNvSpPr>
                  <a:spLocks noChangeArrowheads="1"/>
                </p:cNvSpPr>
                <p:nvPr/>
              </p:nvSpPr>
              <p:spPr bwMode="auto">
                <a:xfrm>
                  <a:off x="1056" y="2312"/>
                  <a:ext cx="280" cy="280"/>
                </a:xfrm>
                <a:prstGeom prst="ellipse">
                  <a:avLst/>
                </a:prstGeom>
                <a:solidFill>
                  <a:schemeClr val="tx2">
                    <a:lumMod val="20000"/>
                    <a:lumOff val="80000"/>
                  </a:schemeClr>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12"/>
                <p:cNvSpPr>
                  <a:spLocks noChangeShapeType="1"/>
                </p:cNvSpPr>
                <p:nvPr/>
              </p:nvSpPr>
              <p:spPr bwMode="auto">
                <a:xfrm>
                  <a:off x="1584" y="2448"/>
                  <a:ext cx="864" cy="144"/>
                </a:xfrm>
                <a:prstGeom prst="line">
                  <a:avLst/>
                </a:prstGeom>
                <a:noFill/>
                <a:ln w="508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13"/>
                <p:cNvSpPr>
                  <a:spLocks noChangeShapeType="1"/>
                </p:cNvSpPr>
                <p:nvPr/>
              </p:nvSpPr>
              <p:spPr bwMode="auto">
                <a:xfrm flipV="1">
                  <a:off x="1776" y="2040"/>
                  <a:ext cx="554" cy="24"/>
                </a:xfrm>
                <a:prstGeom prst="line">
                  <a:avLst/>
                </a:prstGeom>
                <a:noFill/>
                <a:ln w="508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14"/>
                <p:cNvSpPr>
                  <a:spLocks noChangeShapeType="1"/>
                </p:cNvSpPr>
                <p:nvPr/>
              </p:nvSpPr>
              <p:spPr bwMode="auto">
                <a:xfrm>
                  <a:off x="1296" y="2544"/>
                  <a:ext cx="1152" cy="480"/>
                </a:xfrm>
                <a:prstGeom prst="line">
                  <a:avLst/>
                </a:prstGeom>
                <a:noFill/>
                <a:ln w="508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15"/>
                <p:cNvSpPr>
                  <a:spLocks noChangeShapeType="1"/>
                </p:cNvSpPr>
                <p:nvPr/>
              </p:nvSpPr>
              <p:spPr bwMode="auto">
                <a:xfrm flipV="1">
                  <a:off x="1148" y="1448"/>
                  <a:ext cx="1097" cy="92"/>
                </a:xfrm>
                <a:prstGeom prst="line">
                  <a:avLst/>
                </a:prstGeom>
                <a:noFill/>
                <a:ln w="508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16"/>
                <p:cNvSpPr>
                  <a:spLocks noChangeArrowheads="1"/>
                </p:cNvSpPr>
                <p:nvPr/>
              </p:nvSpPr>
              <p:spPr bwMode="auto">
                <a:xfrm>
                  <a:off x="4080" y="1728"/>
                  <a:ext cx="912" cy="912"/>
                </a:xfrm>
                <a:prstGeom prst="ellipse">
                  <a:avLst/>
                </a:prstGeom>
                <a:solidFill>
                  <a:schemeClr val="bg2"/>
                </a:solidFill>
                <a:ln w="12700">
                  <a:round/>
                  <a:headEnd type="none" w="sm" len="sm"/>
                  <a:tailEnd type="none" w="sm" len="sm"/>
                </a:ln>
                <a:effectLst/>
                <a:scene3d>
                  <a:camera prst="legacyPerspectiveFront">
                    <a:rot lat="1500000" lon="20099999" rev="0"/>
                  </a:camera>
                  <a:lightRig rig="legacyFlat4" dir="t"/>
                </a:scene3d>
                <a:sp3d extrusionH="8874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81" name="Oval 17"/>
                <p:cNvSpPr>
                  <a:spLocks noChangeArrowheads="1"/>
                </p:cNvSpPr>
                <p:nvPr/>
              </p:nvSpPr>
              <p:spPr bwMode="auto">
                <a:xfrm>
                  <a:off x="4464" y="2064"/>
                  <a:ext cx="768" cy="816"/>
                </a:xfrm>
                <a:prstGeom prst="ellipse">
                  <a:avLst/>
                </a:prstGeom>
                <a:solidFill>
                  <a:schemeClr val="accent1"/>
                </a:solidFill>
                <a:ln w="12700">
                  <a:round/>
                  <a:headEnd type="none" w="sm" len="sm"/>
                  <a:tailEnd type="none" w="sm" len="sm"/>
                </a:ln>
                <a:effectLst/>
                <a:scene3d>
                  <a:camera prst="legacyPerspectiveFront">
                    <a:rot lat="1500000" lon="20099999" rev="0"/>
                  </a:camera>
                  <a:lightRig rig="legacyFlat4" dir="t"/>
                </a:scene3d>
                <a:sp3d extrusionH="1192200" prstMaterial="legacyPlastic">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82" name="Line 18"/>
                <p:cNvSpPr>
                  <a:spLocks noChangeShapeType="1"/>
                </p:cNvSpPr>
                <p:nvPr/>
              </p:nvSpPr>
              <p:spPr bwMode="auto">
                <a:xfrm flipH="1" flipV="1">
                  <a:off x="3339" y="1540"/>
                  <a:ext cx="885" cy="140"/>
                </a:xfrm>
                <a:prstGeom prst="line">
                  <a:avLst/>
                </a:prstGeom>
                <a:noFill/>
                <a:ln w="508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19"/>
                <p:cNvSpPr>
                  <a:spLocks noChangeArrowheads="1"/>
                </p:cNvSpPr>
                <p:nvPr/>
              </p:nvSpPr>
              <p:spPr bwMode="auto">
                <a:xfrm>
                  <a:off x="4752" y="2304"/>
                  <a:ext cx="704" cy="768"/>
                </a:xfrm>
                <a:prstGeom prst="ellipse">
                  <a:avLst/>
                </a:prstGeom>
                <a:solidFill>
                  <a:schemeClr val="bg2"/>
                </a:solidFill>
                <a:ln w="12700">
                  <a:round/>
                  <a:headEnd type="none" w="sm" len="sm"/>
                  <a:tailEnd type="none" w="sm" len="sm"/>
                </a:ln>
                <a:effectLst/>
                <a:scene3d>
                  <a:camera prst="legacyPerspectiveFront">
                    <a:rot lat="1500000" lon="20099999" rev="0"/>
                  </a:camera>
                  <a:lightRig rig="legacyFlat4" dir="t"/>
                </a:scene3d>
                <a:sp3d extrusionH="8874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84" name="Line 20"/>
                <p:cNvSpPr>
                  <a:spLocks noChangeShapeType="1"/>
                </p:cNvSpPr>
                <p:nvPr/>
              </p:nvSpPr>
              <p:spPr bwMode="auto">
                <a:xfrm flipH="1" flipV="1">
                  <a:off x="3594" y="2040"/>
                  <a:ext cx="774" cy="264"/>
                </a:xfrm>
                <a:prstGeom prst="line">
                  <a:avLst/>
                </a:prstGeom>
                <a:noFill/>
                <a:ln w="508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21"/>
                <p:cNvSpPr>
                  <a:spLocks noChangeShapeType="1"/>
                </p:cNvSpPr>
                <p:nvPr/>
              </p:nvSpPr>
              <p:spPr bwMode="auto">
                <a:xfrm flipH="1" flipV="1">
                  <a:off x="3840" y="2592"/>
                  <a:ext cx="912" cy="0"/>
                </a:xfrm>
                <a:prstGeom prst="line">
                  <a:avLst/>
                </a:prstGeom>
                <a:noFill/>
                <a:ln w="508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22"/>
                <p:cNvSpPr>
                  <a:spLocks noChangeArrowheads="1"/>
                </p:cNvSpPr>
                <p:nvPr/>
              </p:nvSpPr>
              <p:spPr bwMode="auto">
                <a:xfrm>
                  <a:off x="5280" y="2880"/>
                  <a:ext cx="144" cy="144"/>
                </a:xfrm>
                <a:prstGeom prst="ellipse">
                  <a:avLst/>
                </a:prstGeom>
                <a:solidFill>
                  <a:srgbClr val="B2B2B2"/>
                </a:solidFill>
                <a:ln w="12700">
                  <a:round/>
                  <a:headEnd/>
                  <a:tailEnd/>
                </a:ln>
                <a:effectLst/>
                <a:scene3d>
                  <a:camera prst="legacyPerspectiveFront">
                    <a:rot lat="1500000" lon="20099999" rev="0"/>
                  </a:camera>
                  <a:lightRig rig="legacyFlat4" dir="t"/>
                </a:scene3d>
                <a:sp3d extrusionH="887400" prstMaterial="legacyMatte">
                  <a:bevelT w="13500" h="13500" prst="angle"/>
                  <a:bevelB w="13500" h="13500" prst="angle"/>
                  <a:extrusionClr>
                    <a:srgbClr val="B2B2B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87" name="Line 23"/>
                <p:cNvSpPr>
                  <a:spLocks noChangeShapeType="1"/>
                </p:cNvSpPr>
                <p:nvPr/>
              </p:nvSpPr>
              <p:spPr bwMode="auto">
                <a:xfrm flipH="1">
                  <a:off x="4296" y="2976"/>
                  <a:ext cx="936" cy="48"/>
                </a:xfrm>
                <a:prstGeom prst="line">
                  <a:avLst/>
                </a:prstGeom>
                <a:noFill/>
                <a:ln w="508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203653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6050" y="381000"/>
            <a:ext cx="8921750" cy="62865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At one </a:t>
            </a:r>
            <a:r>
              <a:rPr lang="en-US" sz="2800" b="1" dirty="0">
                <a:latin typeface="Times New Roman" panose="02020603050405020304" pitchFamily="18" charset="0"/>
                <a:cs typeface="Times New Roman" panose="02020603050405020304" pitchFamily="18" charset="0"/>
              </a:rPr>
              <a:t>time</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coaxial cable </a:t>
            </a:r>
            <a:r>
              <a:rPr lang="en-US" sz="2800" dirty="0">
                <a:latin typeface="Times New Roman" panose="02020603050405020304" pitchFamily="18" charset="0"/>
                <a:cs typeface="Times New Roman" panose="02020603050405020304" pitchFamily="18" charset="0"/>
              </a:rPr>
              <a:t>was the most </a:t>
            </a:r>
            <a:r>
              <a:rPr lang="en-US" sz="2800" b="1" dirty="0">
                <a:solidFill>
                  <a:srgbClr val="3333FF"/>
                </a:solidFill>
                <a:latin typeface="Times New Roman" panose="02020603050405020304" pitchFamily="18" charset="0"/>
                <a:cs typeface="Times New Roman" panose="02020603050405020304" pitchFamily="18" charset="0"/>
              </a:rPr>
              <a:t>widely</a:t>
            </a:r>
            <a:r>
              <a:rPr lang="en-US" sz="2800" dirty="0">
                <a:latin typeface="Times New Roman" panose="02020603050405020304" pitchFamily="18" charset="0"/>
                <a:cs typeface="Times New Roman" panose="02020603050405020304" pitchFamily="18" charset="0"/>
              </a:rPr>
              <a:t> used </a:t>
            </a:r>
            <a:r>
              <a:rPr lang="en-US" sz="2800" b="1" dirty="0">
                <a:solidFill>
                  <a:srgbClr val="3333FF"/>
                </a:solidFill>
                <a:latin typeface="Times New Roman" panose="02020603050405020304" pitchFamily="18" charset="0"/>
                <a:cs typeface="Times New Roman" panose="02020603050405020304" pitchFamily="18" charset="0"/>
              </a:rPr>
              <a:t>network</a:t>
            </a:r>
            <a:r>
              <a:rPr lang="en-US" sz="2800"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cabling</a:t>
            </a:r>
            <a:r>
              <a:rPr lang="en-US" sz="28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There were a </a:t>
            </a:r>
            <a:r>
              <a:rPr lang="en-US" sz="2800" b="1" dirty="0">
                <a:solidFill>
                  <a:srgbClr val="CC00CC"/>
                </a:solidFill>
                <a:latin typeface="Times New Roman" panose="02020603050405020304" pitchFamily="18" charset="0"/>
                <a:cs typeface="Times New Roman" panose="02020603050405020304" pitchFamily="18" charset="0"/>
              </a:rPr>
              <a:t>couple</a:t>
            </a:r>
            <a:r>
              <a:rPr lang="en-US" sz="2800" dirty="0">
                <a:latin typeface="Times New Roman" panose="02020603050405020304" pitchFamily="18" charset="0"/>
                <a:cs typeface="Times New Roman" panose="02020603050405020304" pitchFamily="18" charset="0"/>
              </a:rPr>
              <a:t> of </a:t>
            </a:r>
            <a:r>
              <a:rPr lang="en-US" sz="2800" b="1" dirty="0">
                <a:solidFill>
                  <a:srgbClr val="CC00CC"/>
                </a:solidFill>
                <a:latin typeface="Times New Roman" panose="02020603050405020304" pitchFamily="18" charset="0"/>
                <a:cs typeface="Times New Roman" panose="02020603050405020304" pitchFamily="18" charset="0"/>
              </a:rPr>
              <a:t>reasons</a:t>
            </a:r>
            <a:r>
              <a:rPr lang="en-US" sz="2800" dirty="0">
                <a:latin typeface="Times New Roman" panose="02020603050405020304" pitchFamily="18" charset="0"/>
                <a:cs typeface="Times New Roman" panose="02020603050405020304" pitchFamily="18" charset="0"/>
              </a:rPr>
              <a:t> for </a:t>
            </a:r>
            <a:r>
              <a:rPr lang="en-US" sz="2800" b="1" dirty="0">
                <a:latin typeface="Times New Roman" panose="02020603050405020304" pitchFamily="18" charset="0"/>
                <a:cs typeface="Times New Roman" panose="02020603050405020304" pitchFamily="18" charset="0"/>
              </a:rPr>
              <a:t>coaxial cable's wide usage</a:t>
            </a:r>
            <a:r>
              <a:rPr lang="en-US" sz="28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It was relatively </a:t>
            </a:r>
            <a:r>
              <a:rPr lang="en-US" sz="2800" b="1" dirty="0">
                <a:solidFill>
                  <a:srgbClr val="6600CC"/>
                </a:solidFill>
                <a:latin typeface="Times New Roman" panose="02020603050405020304" pitchFamily="18" charset="0"/>
                <a:cs typeface="Times New Roman" panose="02020603050405020304" pitchFamily="18" charset="0"/>
              </a:rPr>
              <a:t>inexpensive</a:t>
            </a:r>
            <a:r>
              <a:rPr lang="en-US" sz="2800" dirty="0">
                <a:latin typeface="Times New Roman" panose="02020603050405020304" pitchFamily="18" charset="0"/>
                <a:cs typeface="Times New Roman" panose="02020603050405020304" pitchFamily="18" charset="0"/>
              </a:rPr>
              <a:t>, and it was </a:t>
            </a:r>
            <a:r>
              <a:rPr lang="en-US" sz="2800" b="1" dirty="0">
                <a:solidFill>
                  <a:srgbClr val="6600CC"/>
                </a:solidFill>
                <a:latin typeface="Times New Roman" panose="02020603050405020304" pitchFamily="18" charset="0"/>
                <a:cs typeface="Times New Roman" panose="02020603050405020304" pitchFamily="18" charset="0"/>
              </a:rPr>
              <a:t>light</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flexible</a:t>
            </a:r>
            <a:r>
              <a:rPr lang="en-US" sz="2800" dirty="0">
                <a:latin typeface="Times New Roman" panose="02020603050405020304" pitchFamily="18" charset="0"/>
                <a:cs typeface="Times New Roman" panose="02020603050405020304" pitchFamily="18" charset="0"/>
              </a:rPr>
              <a:t>, and </a:t>
            </a:r>
            <a:r>
              <a:rPr lang="en-US" sz="2800" b="1" dirty="0">
                <a:solidFill>
                  <a:srgbClr val="6600CC"/>
                </a:solidFill>
                <a:latin typeface="Times New Roman" panose="02020603050405020304" pitchFamily="18" charset="0"/>
                <a:cs typeface="Times New Roman" panose="02020603050405020304" pitchFamily="18" charset="0"/>
              </a:rPr>
              <a:t>easy to work with</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ü"/>
              <a:defRPr/>
            </a:pPr>
            <a:r>
              <a:rPr lang="en-US" sz="2800" b="1" dirty="0">
                <a:solidFill>
                  <a:srgbClr val="FF0000"/>
                </a:solidFill>
                <a:latin typeface="Times New Roman" panose="02020603050405020304" pitchFamily="18" charset="0"/>
                <a:cs typeface="Times New Roman" panose="02020603050405020304" pitchFamily="18" charset="0"/>
              </a:rPr>
              <a:t>Shielding protects transmitted</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data </a:t>
            </a:r>
            <a:r>
              <a:rPr lang="en-US" sz="2800" dirty="0">
                <a:latin typeface="Times New Roman" panose="02020603050405020304" pitchFamily="18" charset="0"/>
                <a:cs typeface="Times New Roman" panose="02020603050405020304" pitchFamily="18" charset="0"/>
              </a:rPr>
              <a:t>by </a:t>
            </a:r>
            <a:r>
              <a:rPr lang="en-US" sz="2800" b="1" dirty="0">
                <a:solidFill>
                  <a:srgbClr val="3333FF"/>
                </a:solidFill>
                <a:latin typeface="Times New Roman" panose="02020603050405020304" pitchFamily="18" charset="0"/>
                <a:cs typeface="Times New Roman" panose="02020603050405020304" pitchFamily="18" charset="0"/>
              </a:rPr>
              <a:t>absorbing</a:t>
            </a:r>
            <a:r>
              <a:rPr lang="en-US" sz="2800" dirty="0">
                <a:solidFill>
                  <a:srgbClr val="3333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stray electronic signals</a:t>
            </a:r>
            <a:r>
              <a:rPr lang="en-US" sz="2800" dirty="0">
                <a:solidFill>
                  <a:srgbClr val="3333FF"/>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called </a:t>
            </a:r>
            <a:r>
              <a:rPr lang="en-US" sz="2800" b="1" dirty="0">
                <a:solidFill>
                  <a:srgbClr val="CC00CC"/>
                </a:solidFill>
                <a:latin typeface="Times New Roman" panose="02020603050405020304" pitchFamily="18" charset="0"/>
                <a:cs typeface="Times New Roman" panose="02020603050405020304" pitchFamily="18" charset="0"/>
              </a:rPr>
              <a:t>noise</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so that they </a:t>
            </a:r>
            <a:r>
              <a:rPr lang="en-US" sz="2800" b="1" dirty="0">
                <a:latin typeface="Times New Roman" panose="02020603050405020304" pitchFamily="18" charset="0"/>
                <a:cs typeface="Times New Roman" panose="02020603050405020304" pitchFamily="18" charset="0"/>
              </a:rPr>
              <a:t>do not get onto</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cable</a:t>
            </a:r>
            <a:r>
              <a:rPr lang="en-US" sz="2800" dirty="0">
                <a:latin typeface="Times New Roman" panose="02020603050405020304" pitchFamily="18" charset="0"/>
                <a:cs typeface="Times New Roman" panose="02020603050405020304" pitchFamily="18" charset="0"/>
              </a:rPr>
              <a:t> and</a:t>
            </a:r>
          </a:p>
          <a:p>
            <a:pPr marL="0" indent="0" algn="just" eaLnBrk="1" hangingPunct="1">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distort the data</a:t>
            </a:r>
            <a:r>
              <a:rPr lang="en-US"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24</a:t>
            </a:fld>
            <a:endParaRPr lang="en-US"/>
          </a:p>
        </p:txBody>
      </p:sp>
      <p:sp>
        <p:nvSpPr>
          <p:cNvPr id="5" name="Rectangle 2050"/>
          <p:cNvSpPr>
            <a:spLocks noGrp="1" noChangeArrowheads="1"/>
          </p:cNvSpPr>
          <p:nvPr>
            <p:ph type="title"/>
          </p:nvPr>
        </p:nvSpPr>
        <p:spPr>
          <a:xfrm>
            <a:off x="245808" y="76201"/>
            <a:ext cx="8458200" cy="457200"/>
          </a:xfrm>
        </p:spPr>
        <p:txBody>
          <a:bodyPr/>
          <a:lstStyle/>
          <a:p>
            <a:pPr eaLnBrk="1" hangingPunct="1"/>
            <a:r>
              <a:rPr lang="en-US" sz="2600" b="1" dirty="0">
                <a:solidFill>
                  <a:srgbClr val="00B050"/>
                </a:solidFill>
                <a:latin typeface="Andalus" pitchFamily="18" charset="-78"/>
                <a:cs typeface="Andalus" pitchFamily="18" charset="-78"/>
              </a:rPr>
              <a:t>Contd.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76200"/>
            <a:ext cx="8229600" cy="381000"/>
          </a:xfrm>
        </p:spPr>
        <p:txBody>
          <a:bodyPr>
            <a:normAutofit fontScale="90000"/>
          </a:bodyPr>
          <a:lstStyle/>
          <a:p>
            <a:pPr algn="ctr" eaLnBrk="1" hangingPunct="1"/>
            <a:r>
              <a:rPr lang="en-US" sz="2900" b="1" dirty="0">
                <a:solidFill>
                  <a:srgbClr val="FF0000"/>
                </a:solidFill>
                <a:latin typeface="Times New Roman" panose="02020603050405020304" pitchFamily="18" charset="0"/>
                <a:cs typeface="Times New Roman" panose="02020603050405020304" pitchFamily="18" charset="0"/>
              </a:rPr>
              <a:t>Types</a:t>
            </a:r>
            <a:r>
              <a:rPr lang="en-US" b="1" dirty="0">
                <a:solidFill>
                  <a:srgbClr val="FF0000"/>
                </a:solidFill>
                <a:latin typeface="Times New Roman" panose="02020603050405020304" pitchFamily="18" charset="0"/>
                <a:cs typeface="Times New Roman" panose="02020603050405020304" pitchFamily="18" charset="0"/>
              </a:rPr>
              <a:t> </a:t>
            </a:r>
            <a:r>
              <a:rPr lang="en-US" sz="2900" b="1" dirty="0">
                <a:solidFill>
                  <a:srgbClr val="FF0000"/>
                </a:solidFill>
                <a:latin typeface="Times New Roman" panose="02020603050405020304" pitchFamily="18" charset="0"/>
                <a:cs typeface="Times New Roman" panose="02020603050405020304" pitchFamily="18" charset="0"/>
              </a:rPr>
              <a:t>of Coaxial Cable</a:t>
            </a:r>
          </a:p>
        </p:txBody>
      </p:sp>
      <p:sp>
        <p:nvSpPr>
          <p:cNvPr id="3" name="Content Placeholder 2"/>
          <p:cNvSpPr>
            <a:spLocks noGrp="1"/>
          </p:cNvSpPr>
          <p:nvPr>
            <p:ph sz="quarter" idx="1"/>
          </p:nvPr>
        </p:nvSpPr>
        <p:spPr>
          <a:xfrm>
            <a:off x="146050" y="381000"/>
            <a:ext cx="8997950" cy="6553200"/>
          </a:xfrm>
        </p:spPr>
        <p:txBody>
          <a:bodyPr>
            <a:noAutofit/>
          </a:bodyPr>
          <a:lstStyle/>
          <a:p>
            <a:pPr marL="776288" lvl="1" indent="-457200" algn="just" eaLnBrk="1" hangingPunct="1">
              <a:lnSpc>
                <a:spcPct val="150000"/>
              </a:lnSpc>
              <a:spcBef>
                <a:spcPts val="0"/>
              </a:spcBef>
              <a:buFont typeface="+mj-lt"/>
              <a:buAutoNum type="arabicPeriod"/>
              <a:defRPr/>
            </a:pPr>
            <a:r>
              <a:rPr lang="en-US" sz="2800" b="1" dirty="0">
                <a:latin typeface="Times New Roman" panose="02020603050405020304" pitchFamily="18" charset="0"/>
                <a:cs typeface="Times New Roman" panose="02020603050405020304" pitchFamily="18" charset="0"/>
              </a:rPr>
              <a:t>Thin (thinnet) cable </a:t>
            </a:r>
          </a:p>
          <a:p>
            <a:pPr marL="776288" lvl="1" indent="-457200" algn="just" eaLnBrk="1" hangingPunct="1">
              <a:lnSpc>
                <a:spcPct val="150000"/>
              </a:lnSpc>
              <a:spcBef>
                <a:spcPts val="0"/>
              </a:spcBef>
              <a:buFont typeface="+mj-lt"/>
              <a:buAutoNum type="arabicPeriod"/>
              <a:defRPr/>
            </a:pPr>
            <a:r>
              <a:rPr lang="en-US" sz="2800" b="1" dirty="0">
                <a:latin typeface="Times New Roman" panose="02020603050405020304" pitchFamily="18" charset="0"/>
                <a:cs typeface="Times New Roman" panose="02020603050405020304" pitchFamily="18" charset="0"/>
              </a:rPr>
              <a:t>Thick (thicknet) cable </a:t>
            </a:r>
          </a:p>
          <a:p>
            <a:pPr marL="514350" indent="-514350" algn="just" eaLnBrk="1" hangingPunct="1">
              <a:lnSpc>
                <a:spcPct val="150000"/>
              </a:lnSpc>
              <a:spcBef>
                <a:spcPts val="0"/>
              </a:spcBef>
              <a:buFont typeface="+mj-lt"/>
              <a:buAutoNum type="arabicPeriod"/>
              <a:defRPr/>
            </a:pPr>
            <a:r>
              <a:rPr lang="en-US" sz="2800" b="1" dirty="0" err="1">
                <a:solidFill>
                  <a:srgbClr val="7030A0"/>
                </a:solidFill>
                <a:latin typeface="Times New Roman" panose="02020603050405020304" pitchFamily="18" charset="0"/>
                <a:cs typeface="Times New Roman" panose="02020603050405020304" pitchFamily="18" charset="0"/>
              </a:rPr>
              <a:t>Thinnet</a:t>
            </a:r>
            <a:r>
              <a:rPr lang="en-US" sz="2800" b="1" dirty="0">
                <a:solidFill>
                  <a:srgbClr val="7030A0"/>
                </a:solidFill>
                <a:latin typeface="Times New Roman" panose="02020603050405020304" pitchFamily="18" charset="0"/>
                <a:cs typeface="Times New Roman" panose="02020603050405020304" pitchFamily="18" charset="0"/>
              </a:rPr>
              <a:t>(10Base2):-</a:t>
            </a:r>
          </a:p>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It is a </a:t>
            </a:r>
            <a:r>
              <a:rPr lang="en-US" sz="2800" b="1" dirty="0">
                <a:solidFill>
                  <a:srgbClr val="FF0000"/>
                </a:solidFill>
                <a:latin typeface="Times New Roman" panose="02020603050405020304" pitchFamily="18" charset="0"/>
                <a:cs typeface="Times New Roman" panose="02020603050405020304" pitchFamily="18" charset="0"/>
              </a:rPr>
              <a:t>flexible coaxial cable </a:t>
            </a:r>
            <a:r>
              <a:rPr lang="en-US" sz="2800" dirty="0">
                <a:latin typeface="Times New Roman" panose="02020603050405020304" pitchFamily="18" charset="0"/>
                <a:cs typeface="Times New Roman" panose="02020603050405020304" pitchFamily="18" charset="0"/>
              </a:rPr>
              <a:t>about </a:t>
            </a:r>
            <a:r>
              <a:rPr lang="en-US" sz="2800" b="1" dirty="0">
                <a:latin typeface="Times New Roman" panose="02020603050405020304" pitchFamily="18" charset="0"/>
                <a:cs typeface="Times New Roman" panose="02020603050405020304" pitchFamily="18" charset="0"/>
              </a:rPr>
              <a:t>0.64</a:t>
            </a:r>
            <a:r>
              <a:rPr lang="en-US" sz="2800" dirty="0">
                <a:latin typeface="Times New Roman" panose="02020603050405020304" pitchFamily="18" charset="0"/>
                <a:cs typeface="Times New Roman" panose="02020603050405020304" pitchFamily="18" charset="0"/>
              </a:rPr>
              <a:t> centimeters (0.25 inches) </a:t>
            </a:r>
            <a:r>
              <a:rPr lang="en-US" sz="2800" b="1" dirty="0">
                <a:latin typeface="Times New Roman" panose="02020603050405020304" pitchFamily="18" charset="0"/>
                <a:cs typeface="Times New Roman" panose="02020603050405020304" pitchFamily="18" charset="0"/>
              </a:rPr>
              <a:t>thick</a:t>
            </a:r>
            <a:r>
              <a:rPr lang="en-US" sz="28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Because this type of </a:t>
            </a:r>
            <a:r>
              <a:rPr lang="en-US" sz="2800" b="1" dirty="0">
                <a:solidFill>
                  <a:srgbClr val="3333FF"/>
                </a:solidFill>
                <a:latin typeface="Times New Roman" panose="02020603050405020304" pitchFamily="18" charset="0"/>
                <a:cs typeface="Times New Roman" panose="02020603050405020304" pitchFamily="18" charset="0"/>
              </a:rPr>
              <a:t>coaxial cable</a:t>
            </a:r>
            <a:r>
              <a:rPr lang="en-US" sz="2800" dirty="0">
                <a:solidFill>
                  <a:srgbClr val="3333FF"/>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a:t>
            </a:r>
            <a:r>
              <a:rPr lang="en-US" sz="2800" b="1" dirty="0">
                <a:solidFill>
                  <a:srgbClr val="3333FF"/>
                </a:solidFill>
                <a:latin typeface="Times New Roman" panose="02020603050405020304" pitchFamily="18" charset="0"/>
                <a:cs typeface="Times New Roman" panose="02020603050405020304" pitchFamily="18" charset="0"/>
              </a:rPr>
              <a:t>flexible</a:t>
            </a:r>
            <a:r>
              <a:rPr lang="en-US" sz="2800" dirty="0">
                <a:latin typeface="Times New Roman" panose="02020603050405020304" pitchFamily="18" charset="0"/>
                <a:cs typeface="Times New Roman" panose="02020603050405020304" pitchFamily="18" charset="0"/>
              </a:rPr>
              <a:t> and </a:t>
            </a:r>
            <a:r>
              <a:rPr lang="en-US" sz="2800" b="1" dirty="0">
                <a:solidFill>
                  <a:srgbClr val="3333FF"/>
                </a:solidFill>
                <a:latin typeface="Times New Roman" panose="02020603050405020304" pitchFamily="18" charset="0"/>
                <a:cs typeface="Times New Roman" panose="02020603050405020304" pitchFamily="18" charset="0"/>
              </a:rPr>
              <a:t>easy</a:t>
            </a:r>
            <a:r>
              <a:rPr lang="en-US" sz="2800" dirty="0">
                <a:latin typeface="Times New Roman" panose="02020603050405020304" pitchFamily="18" charset="0"/>
                <a:cs typeface="Times New Roman" panose="02020603050405020304" pitchFamily="18" charset="0"/>
              </a:rPr>
              <a:t> to </a:t>
            </a:r>
            <a:r>
              <a:rPr lang="en-US" sz="2800" b="1" dirty="0">
                <a:solidFill>
                  <a:srgbClr val="3333FF"/>
                </a:solidFill>
                <a:latin typeface="Times New Roman" panose="02020603050405020304" pitchFamily="18" charset="0"/>
                <a:cs typeface="Times New Roman" panose="02020603050405020304" pitchFamily="18" charset="0"/>
              </a:rPr>
              <a:t>work</a:t>
            </a:r>
            <a:r>
              <a:rPr lang="en-US" sz="2800" dirty="0">
                <a:latin typeface="Times New Roman" panose="02020603050405020304" pitchFamily="18" charset="0"/>
                <a:cs typeface="Times New Roman" panose="02020603050405020304" pitchFamily="18" charset="0"/>
              </a:rPr>
              <a:t> with, it can be </a:t>
            </a:r>
            <a:r>
              <a:rPr lang="en-US" sz="2800" b="1" dirty="0">
                <a:solidFill>
                  <a:srgbClr val="006600"/>
                </a:solidFill>
                <a:latin typeface="Times New Roman" panose="02020603050405020304" pitchFamily="18" charset="0"/>
                <a:cs typeface="Times New Roman" panose="02020603050405020304" pitchFamily="18" charset="0"/>
              </a:rPr>
              <a:t>used</a:t>
            </a:r>
            <a:r>
              <a:rPr lang="en-US" sz="2800" dirty="0">
                <a:latin typeface="Times New Roman" panose="02020603050405020304" pitchFamily="18" charset="0"/>
                <a:cs typeface="Times New Roman" panose="02020603050405020304" pitchFamily="18" charset="0"/>
              </a:rPr>
              <a:t> in almost any </a:t>
            </a:r>
            <a:r>
              <a:rPr lang="en-US" sz="2800" b="1" dirty="0">
                <a:solidFill>
                  <a:srgbClr val="006600"/>
                </a:solidFill>
                <a:latin typeface="Times New Roman" panose="02020603050405020304" pitchFamily="18" charset="0"/>
                <a:cs typeface="Times New Roman" panose="02020603050405020304" pitchFamily="18" charset="0"/>
              </a:rPr>
              <a:t>type</a:t>
            </a:r>
            <a:r>
              <a:rPr lang="en-US" sz="2800" dirty="0">
                <a:latin typeface="Times New Roman" panose="02020603050405020304" pitchFamily="18" charset="0"/>
                <a:cs typeface="Times New Roman" panose="02020603050405020304" pitchFamily="18" charset="0"/>
              </a:rPr>
              <a:t> of </a:t>
            </a:r>
            <a:r>
              <a:rPr lang="en-US" sz="2800" b="1" dirty="0">
                <a:solidFill>
                  <a:srgbClr val="006600"/>
                </a:solidFill>
                <a:latin typeface="Times New Roman" panose="02020603050405020304" pitchFamily="18" charset="0"/>
                <a:cs typeface="Times New Roman" panose="02020603050405020304" pitchFamily="18" charset="0"/>
              </a:rPr>
              <a:t>network</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installation</a:t>
            </a:r>
            <a:r>
              <a:rPr lang="en-US" sz="28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800" b="1" dirty="0">
                <a:solidFill>
                  <a:srgbClr val="7030A0"/>
                </a:solidFill>
                <a:latin typeface="Times New Roman" panose="02020603050405020304" pitchFamily="18" charset="0"/>
                <a:cs typeface="Times New Roman" panose="02020603050405020304" pitchFamily="18" charset="0"/>
              </a:rPr>
              <a:t>2. </a:t>
            </a:r>
            <a:r>
              <a:rPr lang="en-US" sz="2800" b="1" dirty="0" err="1">
                <a:solidFill>
                  <a:srgbClr val="7030A0"/>
                </a:solidFill>
                <a:latin typeface="Times New Roman" panose="02020603050405020304" pitchFamily="18" charset="0"/>
                <a:cs typeface="Times New Roman" panose="02020603050405020304" pitchFamily="18" charset="0"/>
              </a:rPr>
              <a:t>Thicknet</a:t>
            </a:r>
            <a:r>
              <a:rPr lang="en-US" sz="2800" b="1" dirty="0">
                <a:solidFill>
                  <a:srgbClr val="7030A0"/>
                </a:solidFill>
                <a:latin typeface="Times New Roman" panose="02020603050405020304" pitchFamily="18" charset="0"/>
                <a:cs typeface="Times New Roman" panose="02020603050405020304" pitchFamily="18" charset="0"/>
              </a:rPr>
              <a:t>(10Base5):- </a:t>
            </a:r>
            <a:r>
              <a:rPr lang="en-US" sz="2800" dirty="0">
                <a:latin typeface="Times New Roman" panose="02020603050405020304" pitchFamily="18" charset="0"/>
                <a:cs typeface="Times New Roman" panose="02020603050405020304" pitchFamily="18" charset="0"/>
              </a:rPr>
              <a:t>is a relatively </a:t>
            </a:r>
            <a:r>
              <a:rPr lang="en-US" sz="2800" b="1" dirty="0">
                <a:solidFill>
                  <a:srgbClr val="CC00CC"/>
                </a:solidFill>
                <a:latin typeface="Times New Roman" panose="02020603050405020304" pitchFamily="18" charset="0"/>
                <a:cs typeface="Times New Roman" panose="02020603050405020304" pitchFamily="18" charset="0"/>
              </a:rPr>
              <a:t>rigid coaxial cable </a:t>
            </a:r>
            <a:r>
              <a:rPr lang="en-US" sz="2800" dirty="0">
                <a:latin typeface="Times New Roman" panose="02020603050405020304" pitchFamily="18" charset="0"/>
                <a:cs typeface="Times New Roman" panose="02020603050405020304" pitchFamily="18" charset="0"/>
              </a:rPr>
              <a:t>about </a:t>
            </a:r>
            <a:r>
              <a:rPr lang="en-US" sz="2800" b="1" dirty="0">
                <a:latin typeface="Times New Roman" panose="02020603050405020304" pitchFamily="18" charset="0"/>
                <a:cs typeface="Times New Roman" panose="02020603050405020304" pitchFamily="18" charset="0"/>
              </a:rPr>
              <a:t>1.27</a:t>
            </a:r>
            <a:r>
              <a:rPr lang="en-US" sz="2800" dirty="0">
                <a:latin typeface="Times New Roman" panose="02020603050405020304" pitchFamily="18" charset="0"/>
                <a:cs typeface="Times New Roman" panose="02020603050405020304" pitchFamily="18" charset="0"/>
              </a:rPr>
              <a:t> centimeters (0.5 inches) in diameter. </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76200"/>
            <a:ext cx="8229600" cy="381000"/>
          </a:xfrm>
        </p:spPr>
        <p:txBody>
          <a:bodyPr>
            <a:normAutofit fontScale="90000"/>
          </a:bodyPr>
          <a:lstStyle/>
          <a:p>
            <a:pPr algn="ctr" eaLnBrk="1" hangingPunct="1"/>
            <a:r>
              <a:rPr lang="en-US" sz="2900" b="1" dirty="0">
                <a:solidFill>
                  <a:srgbClr val="FF0000"/>
                </a:solidFill>
                <a:latin typeface="Times New Roman" panose="02020603050405020304" pitchFamily="18" charset="0"/>
                <a:cs typeface="Times New Roman" panose="02020603050405020304" pitchFamily="18" charset="0"/>
              </a:rPr>
              <a:t>Types</a:t>
            </a:r>
            <a:r>
              <a:rPr lang="en-US" b="1" dirty="0">
                <a:solidFill>
                  <a:srgbClr val="FF0000"/>
                </a:solidFill>
                <a:latin typeface="Times New Roman" panose="02020603050405020304" pitchFamily="18" charset="0"/>
                <a:cs typeface="Times New Roman" panose="02020603050405020304" pitchFamily="18" charset="0"/>
              </a:rPr>
              <a:t> </a:t>
            </a:r>
            <a:r>
              <a:rPr lang="en-US" sz="2900" b="1" dirty="0">
                <a:solidFill>
                  <a:srgbClr val="FF0000"/>
                </a:solidFill>
                <a:latin typeface="Times New Roman" panose="02020603050405020304" pitchFamily="18" charset="0"/>
                <a:cs typeface="Times New Roman" panose="02020603050405020304" pitchFamily="18" charset="0"/>
              </a:rPr>
              <a:t>of Coaxial Cable</a:t>
            </a:r>
          </a:p>
        </p:txBody>
      </p:sp>
      <p:sp>
        <p:nvSpPr>
          <p:cNvPr id="3" name="Content Placeholder 2"/>
          <p:cNvSpPr>
            <a:spLocks noGrp="1"/>
          </p:cNvSpPr>
          <p:nvPr>
            <p:ph sz="quarter" idx="1"/>
          </p:nvPr>
        </p:nvSpPr>
        <p:spPr>
          <a:xfrm>
            <a:off x="146050" y="304800"/>
            <a:ext cx="8997950" cy="6629400"/>
          </a:xfrm>
        </p:spPr>
        <p:txBody>
          <a:bodyPr>
            <a:noAutofit/>
          </a:bodyPr>
          <a:lstStyle/>
          <a:p>
            <a:pPr marL="173038" lvl="1" indent="-173038" algn="just" eaLnBrk="1" hangingPunct="1">
              <a:lnSpc>
                <a:spcPct val="150000"/>
              </a:lnSpc>
              <a:spcBef>
                <a:spcPts val="0"/>
              </a:spcBef>
              <a:buClr>
                <a:schemeClr val="tx2"/>
              </a:buClr>
              <a:buFont typeface="Wingdings" panose="05000000000000000000" pitchFamily="2" charset="2"/>
              <a:buChar char="§"/>
              <a:defRPr/>
            </a:pPr>
            <a:r>
              <a:rPr lang="en-US" sz="2800" b="1" dirty="0" err="1">
                <a:latin typeface="Times New Roman" panose="02020603050405020304" pitchFamily="18" charset="0"/>
                <a:cs typeface="Times New Roman" panose="02020603050405020304" pitchFamily="18" charset="0"/>
              </a:rPr>
              <a:t>Thicknet</a:t>
            </a:r>
            <a:r>
              <a:rPr lang="en-US" sz="2800" b="1" dirty="0">
                <a:latin typeface="Times New Roman" panose="02020603050405020304" pitchFamily="18" charset="0"/>
                <a:cs typeface="Times New Roman" panose="02020603050405020304" pitchFamily="18" charset="0"/>
              </a:rPr>
              <a:t> cable </a:t>
            </a:r>
            <a:r>
              <a:rPr lang="en-US" sz="2800" dirty="0">
                <a:latin typeface="Times New Roman" panose="02020603050405020304" pitchFamily="18" charset="0"/>
                <a:cs typeface="Times New Roman" panose="02020603050405020304" pitchFamily="18" charset="0"/>
              </a:rPr>
              <a:t>is sometimes referred to as </a:t>
            </a:r>
          </a:p>
          <a:p>
            <a:pPr marL="0" lvl="1" indent="0" algn="just" eaLnBrk="1" hangingPunct="1">
              <a:lnSpc>
                <a:spcPct val="150000"/>
              </a:lnSpc>
              <a:spcBef>
                <a:spcPts val="0"/>
              </a:spcBef>
              <a:buClr>
                <a:schemeClr val="tx2"/>
              </a:buClr>
              <a:buNone/>
              <a:defRPr/>
            </a:pPr>
            <a:r>
              <a:rPr lang="en-US" sz="2800" b="1"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Standard Ethernet </a:t>
            </a:r>
            <a:r>
              <a:rPr lang="en-US" sz="2800" dirty="0">
                <a:latin typeface="Times New Roman" panose="02020603050405020304" pitchFamily="18" charset="0"/>
                <a:cs typeface="Times New Roman" panose="02020603050405020304" pitchFamily="18" charset="0"/>
              </a:rPr>
              <a:t>because it was the </a:t>
            </a:r>
            <a:r>
              <a:rPr lang="en-US" sz="2800" b="1" dirty="0">
                <a:latin typeface="Times New Roman" panose="02020603050405020304" pitchFamily="18" charset="0"/>
                <a:cs typeface="Times New Roman" panose="02020603050405020304" pitchFamily="18" charset="0"/>
              </a:rPr>
              <a:t>first type </a:t>
            </a:r>
            <a:r>
              <a:rPr lang="en-US" sz="2800" dirty="0">
                <a:latin typeface="Times New Roman" panose="02020603050405020304" pitchFamily="18" charset="0"/>
                <a:cs typeface="Times New Roman" panose="02020603050405020304" pitchFamily="18" charset="0"/>
              </a:rPr>
              <a:t>of 	</a:t>
            </a:r>
            <a:r>
              <a:rPr lang="en-US" sz="2800" b="1" dirty="0">
                <a:solidFill>
                  <a:srgbClr val="6600CC"/>
                </a:solidFill>
                <a:latin typeface="Times New Roman" panose="02020603050405020304" pitchFamily="18" charset="0"/>
                <a:cs typeface="Times New Roman" panose="02020603050405020304" pitchFamily="18" charset="0"/>
              </a:rPr>
              <a:t>cable</a:t>
            </a:r>
            <a:r>
              <a:rPr lang="en-US" sz="2800" dirty="0">
                <a:latin typeface="Times New Roman" panose="02020603050405020304" pitchFamily="18" charset="0"/>
                <a:cs typeface="Times New Roman" panose="02020603050405020304" pitchFamily="18" charset="0"/>
              </a:rPr>
              <a:t> used with the </a:t>
            </a:r>
            <a:r>
              <a:rPr lang="en-US" sz="2800" b="1" dirty="0">
                <a:solidFill>
                  <a:srgbClr val="6600CC"/>
                </a:solidFill>
                <a:latin typeface="Times New Roman" panose="02020603050405020304" pitchFamily="18" charset="0"/>
                <a:cs typeface="Times New Roman" panose="02020603050405020304" pitchFamily="18" charset="0"/>
              </a:rPr>
              <a:t>popular</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network</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architecture</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Ethernet</a:t>
            </a:r>
            <a:r>
              <a:rPr lang="en-US" sz="2800" dirty="0">
                <a:latin typeface="Times New Roman" panose="02020603050405020304" pitchFamily="18" charset="0"/>
                <a:cs typeface="Times New Roman" panose="02020603050405020304" pitchFamily="18" charset="0"/>
              </a:rPr>
              <a:t>. </a:t>
            </a:r>
          </a:p>
          <a:p>
            <a:pPr marL="457200" lvl="1" indent="-457200" algn="just" eaLnBrk="1" hangingPunct="1">
              <a:lnSpc>
                <a:spcPct val="150000"/>
              </a:lnSpc>
              <a:spcBef>
                <a:spcPts val="0"/>
              </a:spcBef>
              <a:buClr>
                <a:schemeClr val="tx2"/>
              </a:buClr>
              <a:buFont typeface="Wingdings" panose="05000000000000000000" pitchFamily="2" charset="2"/>
              <a:buChar char="§"/>
              <a:defRPr/>
            </a:pPr>
            <a:r>
              <a:rPr lang="en-US" sz="2800" b="1" dirty="0" err="1">
                <a:solidFill>
                  <a:srgbClr val="CC00CC"/>
                </a:solidFill>
                <a:latin typeface="Times New Roman" panose="02020603050405020304" pitchFamily="18" charset="0"/>
                <a:cs typeface="Times New Roman" panose="02020603050405020304" pitchFamily="18" charset="0"/>
              </a:rPr>
              <a:t>Thicknet</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cable's</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copper</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core</a:t>
            </a:r>
            <a:r>
              <a:rPr lang="en-US" sz="2800" dirty="0">
                <a:latin typeface="Times New Roman" panose="02020603050405020304" pitchFamily="18" charset="0"/>
                <a:cs typeface="Times New Roman" panose="02020603050405020304" pitchFamily="18" charset="0"/>
              </a:rPr>
              <a:t> is thicker than a </a:t>
            </a:r>
            <a:r>
              <a:rPr lang="en-US" sz="2800" b="1" dirty="0" err="1">
                <a:latin typeface="Times New Roman" panose="02020603050405020304" pitchFamily="18" charset="0"/>
                <a:cs typeface="Times New Roman" panose="02020603050405020304" pitchFamily="18" charset="0"/>
              </a:rPr>
              <a:t>thinnet</a:t>
            </a:r>
            <a:r>
              <a:rPr lang="en-US" sz="2800" b="1" dirty="0">
                <a:latin typeface="Times New Roman" panose="02020603050405020304" pitchFamily="18" charset="0"/>
                <a:cs typeface="Times New Roman" panose="02020603050405020304" pitchFamily="18" charset="0"/>
              </a:rPr>
              <a:t> cable core.</a:t>
            </a:r>
          </a:p>
          <a:p>
            <a:pPr marL="457200" lvl="1" indent="-457200" algn="just" eaLnBrk="1" hangingPunct="1">
              <a:lnSpc>
                <a:spcPct val="150000"/>
              </a:lnSpc>
              <a:spcBef>
                <a:spcPts val="0"/>
              </a:spcBef>
              <a:buClr>
                <a:schemeClr val="tx2"/>
              </a:buCl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 </a:t>
            </a:r>
            <a:r>
              <a:rPr lang="en-US" sz="2800" b="1" dirty="0">
                <a:solidFill>
                  <a:srgbClr val="FF0000"/>
                </a:solidFill>
                <a:latin typeface="Times New Roman" panose="02020603050405020304" pitchFamily="18" charset="0"/>
                <a:cs typeface="Times New Roman" panose="02020603050405020304" pitchFamily="18" charset="0"/>
              </a:rPr>
              <a:t>thicker</a:t>
            </a:r>
            <a:r>
              <a:rPr lang="en-US" sz="2800" dirty="0">
                <a:latin typeface="Times New Roman" panose="02020603050405020304" pitchFamily="18" charset="0"/>
                <a:cs typeface="Times New Roman" panose="02020603050405020304" pitchFamily="18" charset="0"/>
              </a:rPr>
              <a:t> the </a:t>
            </a:r>
            <a:r>
              <a:rPr lang="en-US" sz="2800" b="1" dirty="0">
                <a:solidFill>
                  <a:srgbClr val="FF0000"/>
                </a:solidFill>
                <a:latin typeface="Times New Roman" panose="02020603050405020304" pitchFamily="18" charset="0"/>
                <a:cs typeface="Times New Roman" panose="02020603050405020304" pitchFamily="18" charset="0"/>
              </a:rPr>
              <a:t>copper</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core</a:t>
            </a:r>
            <a:r>
              <a:rPr lang="en-US" sz="2800" dirty="0">
                <a:latin typeface="Times New Roman" panose="02020603050405020304" pitchFamily="18" charset="0"/>
                <a:cs typeface="Times New Roman" panose="02020603050405020304" pitchFamily="18" charset="0"/>
              </a:rPr>
              <a:t>, the </a:t>
            </a:r>
            <a:r>
              <a:rPr lang="en-US" sz="2800" b="1" dirty="0">
                <a:solidFill>
                  <a:srgbClr val="0000CC"/>
                </a:solidFill>
                <a:latin typeface="Times New Roman" panose="02020603050405020304" pitchFamily="18" charset="0"/>
                <a:cs typeface="Times New Roman" panose="02020603050405020304" pitchFamily="18" charset="0"/>
              </a:rPr>
              <a:t>farther</a:t>
            </a:r>
            <a:r>
              <a:rPr lang="en-US" sz="2800" dirty="0">
                <a:latin typeface="Times New Roman" panose="02020603050405020304" pitchFamily="18" charset="0"/>
                <a:cs typeface="Times New Roman" panose="02020603050405020304" pitchFamily="18" charset="0"/>
              </a:rPr>
              <a:t> the </a:t>
            </a:r>
            <a:r>
              <a:rPr lang="en-US" sz="2800" b="1" dirty="0">
                <a:solidFill>
                  <a:srgbClr val="0000CC"/>
                </a:solidFill>
                <a:latin typeface="Times New Roman" panose="02020603050405020304" pitchFamily="18" charset="0"/>
                <a:cs typeface="Times New Roman" panose="02020603050405020304" pitchFamily="18" charset="0"/>
              </a:rPr>
              <a:t>cable</a:t>
            </a:r>
            <a:r>
              <a:rPr lang="en-US" sz="2800" dirty="0">
                <a:latin typeface="Times New Roman" panose="02020603050405020304" pitchFamily="18" charset="0"/>
                <a:cs typeface="Times New Roman" panose="02020603050405020304" pitchFamily="18" charset="0"/>
              </a:rPr>
              <a:t> can </a:t>
            </a:r>
            <a:r>
              <a:rPr lang="en-US" sz="2800" b="1" dirty="0">
                <a:solidFill>
                  <a:srgbClr val="0000CC"/>
                </a:solidFill>
                <a:latin typeface="Times New Roman" panose="02020603050405020304" pitchFamily="18" charset="0"/>
                <a:cs typeface="Times New Roman" panose="02020603050405020304" pitchFamily="18" charset="0"/>
              </a:rPr>
              <a:t>carry</a:t>
            </a: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a:t>
            </a:r>
          </a:p>
          <a:p>
            <a:pPr marL="457200" lvl="1" indent="-457200" algn="just" eaLnBrk="1" hangingPunct="1">
              <a:lnSpc>
                <a:spcPct val="150000"/>
              </a:lnSpc>
              <a:spcBef>
                <a:spcPts val="0"/>
              </a:spcBef>
              <a:buClr>
                <a:schemeClr val="tx2"/>
              </a:buCl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This means that </a:t>
            </a:r>
            <a:r>
              <a:rPr lang="en-US" sz="2800" b="1" dirty="0" err="1">
                <a:solidFill>
                  <a:srgbClr val="6600CC"/>
                </a:solidFill>
                <a:latin typeface="Times New Roman" panose="02020603050405020304" pitchFamily="18" charset="0"/>
                <a:cs typeface="Times New Roman" panose="02020603050405020304" pitchFamily="18" charset="0"/>
              </a:rPr>
              <a:t>thicknet</a:t>
            </a:r>
            <a:r>
              <a:rPr lang="en-US" sz="2800" dirty="0">
                <a:latin typeface="Times New Roman" panose="02020603050405020304" pitchFamily="18" charset="0"/>
                <a:cs typeface="Times New Roman" panose="02020603050405020304" pitchFamily="18" charset="0"/>
              </a:rPr>
              <a:t> can </a:t>
            </a:r>
            <a:r>
              <a:rPr lang="en-US" sz="2800" b="1" dirty="0">
                <a:solidFill>
                  <a:srgbClr val="6600CC"/>
                </a:solidFill>
                <a:latin typeface="Times New Roman" panose="02020603050405020304" pitchFamily="18" charset="0"/>
                <a:cs typeface="Times New Roman" panose="02020603050405020304" pitchFamily="18" charset="0"/>
              </a:rPr>
              <a:t>carry</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farther</a:t>
            </a:r>
            <a:r>
              <a:rPr lang="en-US" sz="2800" dirty="0">
                <a:latin typeface="Times New Roman" panose="02020603050405020304" pitchFamily="18" charset="0"/>
                <a:cs typeface="Times New Roman" panose="02020603050405020304" pitchFamily="18" charset="0"/>
              </a:rPr>
              <a:t> than </a:t>
            </a:r>
            <a:r>
              <a:rPr lang="en-US" sz="2800" b="1" dirty="0" err="1">
                <a:latin typeface="Times New Roman" panose="02020603050405020304" pitchFamily="18" charset="0"/>
                <a:cs typeface="Times New Roman" panose="02020603050405020304" pitchFamily="18" charset="0"/>
              </a:rPr>
              <a:t>thinnet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cable</a:t>
            </a:r>
            <a:r>
              <a:rPr lang="en-US" sz="28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26</a:t>
            </a:fld>
            <a:endParaRPr lang="en-US"/>
          </a:p>
        </p:txBody>
      </p:sp>
    </p:spTree>
    <p:extLst>
      <p:ext uri="{BB962C8B-B14F-4D97-AF65-F5344CB8AC3E}">
        <p14:creationId xmlns:p14="http://schemas.microsoft.com/office/powerpoint/2010/main" val="3139115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09600"/>
          </a:xfrm>
        </p:spPr>
        <p:txBody>
          <a:bodyPr/>
          <a:lstStyle/>
          <a:p>
            <a:r>
              <a:rPr lang="en-GB" dirty="0" err="1"/>
              <a:t>Cont</a:t>
            </a:r>
            <a:r>
              <a:rPr lang="en-GB" dirty="0"/>
              <a:t>--------</a:t>
            </a:r>
          </a:p>
        </p:txBody>
      </p:sp>
      <p:sp>
        <p:nvSpPr>
          <p:cNvPr id="3" name="Content Placeholder 2"/>
          <p:cNvSpPr>
            <a:spLocks noGrp="1"/>
          </p:cNvSpPr>
          <p:nvPr>
            <p:ph sz="quarter" idx="1"/>
          </p:nvPr>
        </p:nvSpPr>
        <p:spPr>
          <a:xfrm>
            <a:off x="146050" y="381000"/>
            <a:ext cx="8845550" cy="6286500"/>
          </a:xfrm>
        </p:spPr>
        <p:txBody>
          <a:bodyPr/>
          <a:lstStyle/>
          <a:p>
            <a:pPr marL="457200" lvl="1" indent="-457200" algn="just" eaLnBrk="1" hangingPunct="1">
              <a:lnSpc>
                <a:spcPct val="150000"/>
              </a:lnSpc>
              <a:spcBef>
                <a:spcPts val="0"/>
              </a:spcBef>
              <a:buClr>
                <a:schemeClr val="tx2"/>
              </a:buClr>
              <a:buFont typeface="Wingdings" panose="05000000000000000000" pitchFamily="2" charset="2"/>
              <a:buChar char="§"/>
              <a:defRPr/>
            </a:pPr>
            <a:r>
              <a:rPr lang="en-US" sz="2800" b="1" dirty="0" err="1">
                <a:latin typeface="Times New Roman" panose="02020603050405020304" pitchFamily="18" charset="0"/>
                <a:cs typeface="Times New Roman" panose="02020603050405020304" pitchFamily="18" charset="0"/>
              </a:rPr>
              <a:t>Thicknet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cable</a:t>
            </a:r>
            <a:r>
              <a:rPr lang="en-US" sz="2800" dirty="0">
                <a:latin typeface="Times New Roman" panose="02020603050405020304" pitchFamily="18" charset="0"/>
                <a:cs typeface="Times New Roman" panose="02020603050405020304" pitchFamily="18" charset="0"/>
              </a:rPr>
              <a:t> can </a:t>
            </a:r>
            <a:r>
              <a:rPr lang="en-US" sz="2800" b="1" dirty="0">
                <a:solidFill>
                  <a:srgbClr val="6600CC"/>
                </a:solidFill>
                <a:latin typeface="Times New Roman" panose="02020603050405020304" pitchFamily="18" charset="0"/>
                <a:cs typeface="Times New Roman" panose="02020603050405020304" pitchFamily="18" charset="0"/>
              </a:rPr>
              <a:t>carry</a:t>
            </a:r>
            <a:r>
              <a:rPr lang="en-US" sz="2800" dirty="0">
                <a:latin typeface="Times New Roman" panose="02020603050405020304" pitchFamily="18" charset="0"/>
                <a:cs typeface="Times New Roman" panose="02020603050405020304" pitchFamily="18" charset="0"/>
              </a:rPr>
              <a:t> a </a:t>
            </a:r>
            <a:r>
              <a:rPr lang="en-US" sz="2800" b="1" dirty="0">
                <a:solidFill>
                  <a:srgbClr val="6600CC"/>
                </a:solidFill>
                <a:latin typeface="Times New Roman" panose="02020603050405020304" pitchFamily="18" charset="0"/>
                <a:cs typeface="Times New Roman" panose="02020603050405020304" pitchFamily="18" charset="0"/>
              </a:rPr>
              <a:t>signal</a:t>
            </a:r>
            <a:r>
              <a:rPr lang="en-US" sz="2800" dirty="0">
                <a:latin typeface="Times New Roman" panose="02020603050405020304" pitchFamily="18" charset="0"/>
                <a:cs typeface="Times New Roman" panose="02020603050405020304" pitchFamily="18" charset="0"/>
              </a:rPr>
              <a:t> for </a:t>
            </a:r>
            <a:r>
              <a:rPr lang="en-US" sz="2800" b="1" dirty="0">
                <a:solidFill>
                  <a:srgbClr val="6600CC"/>
                </a:solidFill>
                <a:latin typeface="Times New Roman" panose="02020603050405020304" pitchFamily="18" charset="0"/>
                <a:cs typeface="Times New Roman" panose="02020603050405020304" pitchFamily="18" charset="0"/>
              </a:rPr>
              <a:t>500</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meters</a:t>
            </a:r>
            <a:r>
              <a:rPr lang="en-US" sz="2800" dirty="0">
                <a:latin typeface="Times New Roman" panose="02020603050405020304" pitchFamily="18" charset="0"/>
                <a:cs typeface="Times New Roman" panose="02020603050405020304" pitchFamily="18" charset="0"/>
              </a:rPr>
              <a:t> (about 1640 feet). </a:t>
            </a:r>
          </a:p>
          <a:p>
            <a:pPr marL="457200" lvl="1" indent="-457200" algn="just" eaLnBrk="1" hangingPunct="1">
              <a:lnSpc>
                <a:spcPct val="150000"/>
              </a:lnSpc>
              <a:spcBef>
                <a:spcPts val="0"/>
              </a:spcBef>
              <a:buClr>
                <a:schemeClr val="tx2"/>
              </a:buCl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Therefore, because of </a:t>
            </a:r>
            <a:r>
              <a:rPr lang="en-US" sz="2800" b="1" dirty="0" err="1">
                <a:solidFill>
                  <a:srgbClr val="FF0000"/>
                </a:solidFill>
                <a:latin typeface="Times New Roman" panose="02020603050405020304" pitchFamily="18" charset="0"/>
                <a:cs typeface="Times New Roman" panose="02020603050405020304" pitchFamily="18" charset="0"/>
              </a:rPr>
              <a:t>thicknet's</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ability</a:t>
            </a:r>
            <a:r>
              <a:rPr lang="en-US" sz="2800" dirty="0">
                <a:latin typeface="Times New Roman" panose="02020603050405020304" pitchFamily="18" charset="0"/>
                <a:cs typeface="Times New Roman" panose="02020603050405020304" pitchFamily="18" charset="0"/>
              </a:rPr>
              <a:t> to </a:t>
            </a:r>
            <a:r>
              <a:rPr lang="en-US" sz="2800" b="1" dirty="0">
                <a:solidFill>
                  <a:srgbClr val="FF0000"/>
                </a:solidFill>
                <a:latin typeface="Times New Roman" panose="02020603050405020304" pitchFamily="18" charset="0"/>
                <a:cs typeface="Times New Roman" panose="02020603050405020304" pitchFamily="18" charset="0"/>
              </a:rPr>
              <a:t>support</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data</a:t>
            </a:r>
            <a:endParaRPr lang="en-US" sz="2800" dirty="0">
              <a:latin typeface="Times New Roman" panose="02020603050405020304" pitchFamily="18" charset="0"/>
              <a:cs typeface="Times New Roman" panose="02020603050405020304" pitchFamily="18" charset="0"/>
            </a:endParaRPr>
          </a:p>
          <a:p>
            <a:pPr marL="0" lvl="1" indent="0" algn="just" eaLnBrk="1" hangingPunct="1">
              <a:lnSpc>
                <a:spcPct val="150000"/>
              </a:lnSpc>
              <a:spcBef>
                <a:spcPts val="0"/>
              </a:spcBef>
              <a:buClr>
                <a:schemeClr val="tx2"/>
              </a:buClr>
              <a:buNone/>
              <a:defRPr/>
            </a:pP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transfer over longer distances</a:t>
            </a:r>
            <a:r>
              <a:rPr lang="en-US" sz="2800" dirty="0">
                <a:latin typeface="Times New Roman" panose="02020603050405020304" pitchFamily="18" charset="0"/>
                <a:cs typeface="Times New Roman" panose="02020603050405020304" pitchFamily="18" charset="0"/>
              </a:rPr>
              <a:t>, </a:t>
            </a:r>
          </a:p>
          <a:p>
            <a:pPr marL="0" lvl="1" indent="0" algn="just" eaLnBrk="1" hangingPunct="1">
              <a:lnSpc>
                <a:spcPct val="150000"/>
              </a:lnSpc>
              <a:spcBef>
                <a:spcPts val="0"/>
              </a:spcBef>
              <a:buClr>
                <a:schemeClr val="tx2"/>
              </a:buClr>
              <a:buNone/>
              <a:defRPr/>
            </a:pPr>
            <a:r>
              <a:rPr lang="en-US" sz="2800" dirty="0">
                <a:latin typeface="Times New Roman" panose="02020603050405020304" pitchFamily="18" charset="0"/>
                <a:cs typeface="Times New Roman" panose="02020603050405020304" pitchFamily="18" charset="0"/>
              </a:rPr>
              <a:t>	it is sometimes used as a </a:t>
            </a:r>
            <a:r>
              <a:rPr lang="en-US" sz="2800" b="1" dirty="0">
                <a:latin typeface="Times New Roman" panose="02020603050405020304" pitchFamily="18" charset="0"/>
                <a:cs typeface="Times New Roman" panose="02020603050405020304" pitchFamily="18" charset="0"/>
              </a:rPr>
              <a:t>backbone</a:t>
            </a:r>
            <a:r>
              <a:rPr lang="en-US" sz="2800" dirty="0">
                <a:latin typeface="Times New Roman" panose="02020603050405020304" pitchFamily="18" charset="0"/>
                <a:cs typeface="Times New Roman" panose="02020603050405020304" pitchFamily="18" charset="0"/>
              </a:rPr>
              <a:t> to </a:t>
            </a:r>
          </a:p>
          <a:p>
            <a:pPr marL="0" lvl="1" indent="0" algn="just" eaLnBrk="1" hangingPunct="1">
              <a:lnSpc>
                <a:spcPct val="150000"/>
              </a:lnSpc>
              <a:spcBef>
                <a:spcPts val="0"/>
              </a:spcBef>
              <a:buClr>
                <a:schemeClr val="tx2"/>
              </a:buClr>
              <a:buNone/>
              <a:defRPr/>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connect</a:t>
            </a:r>
            <a:r>
              <a:rPr lang="en-US" sz="2800" dirty="0">
                <a:latin typeface="Times New Roman" panose="02020603050405020304" pitchFamily="18" charset="0"/>
                <a:cs typeface="Times New Roman" panose="02020603050405020304" pitchFamily="18" charset="0"/>
              </a:rPr>
              <a:t> several </a:t>
            </a:r>
            <a:r>
              <a:rPr lang="en-US" sz="2800" b="1" dirty="0">
                <a:latin typeface="Times New Roman" panose="02020603050405020304" pitchFamily="18" charset="0"/>
                <a:cs typeface="Times New Roman" panose="02020603050405020304" pitchFamily="18" charset="0"/>
              </a:rPr>
              <a:t>smaller</a:t>
            </a:r>
            <a:r>
              <a:rPr lang="en-US" sz="2800" dirty="0">
                <a:latin typeface="Times New Roman" panose="02020603050405020304" pitchFamily="18" charset="0"/>
                <a:cs typeface="Times New Roman" panose="02020603050405020304" pitchFamily="18" charset="0"/>
              </a:rPr>
              <a:t> </a:t>
            </a:r>
            <a:r>
              <a:rPr lang="en-US" sz="2800" b="1" dirty="0" err="1">
                <a:solidFill>
                  <a:srgbClr val="CC00CC"/>
                </a:solidFill>
                <a:latin typeface="Times New Roman" panose="02020603050405020304" pitchFamily="18" charset="0"/>
                <a:cs typeface="Times New Roman" panose="02020603050405020304" pitchFamily="18" charset="0"/>
              </a:rPr>
              <a:t>thinnet</a:t>
            </a:r>
            <a:r>
              <a:rPr lang="en-US" sz="2800" b="1" dirty="0">
                <a:solidFill>
                  <a:srgbClr val="CC00CC"/>
                </a:solidFill>
                <a:latin typeface="Times New Roman" panose="02020603050405020304" pitchFamily="18" charset="0"/>
                <a:cs typeface="Times New Roman" panose="02020603050405020304" pitchFamily="18" charset="0"/>
              </a:rPr>
              <a:t>-based networks</a:t>
            </a:r>
          </a:p>
          <a:p>
            <a:pPr marL="0" indent="0" algn="just" eaLnBrk="1" hangingPunct="1">
              <a:lnSpc>
                <a:spcPct val="150000"/>
              </a:lnSpc>
              <a:spcBef>
                <a:spcPts val="0"/>
              </a:spcBef>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27</a:t>
            </a:fld>
            <a:endParaRPr lang="en-US"/>
          </a:p>
        </p:txBody>
      </p:sp>
    </p:spTree>
    <p:extLst>
      <p:ext uri="{BB962C8B-B14F-4D97-AF65-F5344CB8AC3E}">
        <p14:creationId xmlns:p14="http://schemas.microsoft.com/office/powerpoint/2010/main" val="799717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152401"/>
            <a:ext cx="8229600" cy="380999"/>
          </a:xfrm>
        </p:spPr>
        <p:txBody>
          <a:bodyPr>
            <a:normAutofit fontScale="90000"/>
          </a:bodyPr>
          <a:lstStyle/>
          <a:p>
            <a:pPr algn="ctr" eaLnBrk="1" hangingPunct="1"/>
            <a:r>
              <a:rPr lang="en-US" sz="2600" b="1" dirty="0">
                <a:solidFill>
                  <a:srgbClr val="FF0000"/>
                </a:solidFill>
                <a:latin typeface="Andalus" pitchFamily="18" charset="-78"/>
                <a:cs typeface="Andalus" pitchFamily="18" charset="-78"/>
              </a:rPr>
              <a:t>Connector</a:t>
            </a:r>
          </a:p>
        </p:txBody>
      </p:sp>
      <p:sp>
        <p:nvSpPr>
          <p:cNvPr id="8" name="Slide Number Placeholder 7"/>
          <p:cNvSpPr>
            <a:spLocks noGrp="1"/>
          </p:cNvSpPr>
          <p:nvPr>
            <p:ph type="sldNum" sz="quarter" idx="12"/>
          </p:nvPr>
        </p:nvSpPr>
        <p:spPr/>
        <p:txBody>
          <a:bodyPr/>
          <a:lstStyle/>
          <a:p>
            <a:pPr>
              <a:defRPr/>
            </a:pPr>
            <a:fld id="{90571383-4EDA-4B0E-988D-4B981B2D3641}" type="slidenum">
              <a:rPr lang="en-US" smtClean="0"/>
              <a:pPr>
                <a:defRPr/>
              </a:pPr>
              <a:t>28</a:t>
            </a:fld>
            <a:endParaRPr lang="en-US"/>
          </a:p>
        </p:txBody>
      </p:sp>
      <p:pic>
        <p:nvPicPr>
          <p:cNvPr id="25604" name="Picture 2"/>
          <p:cNvPicPr>
            <a:picLocks noChangeAspect="1" noChangeArrowheads="1"/>
          </p:cNvPicPr>
          <p:nvPr/>
        </p:nvPicPr>
        <p:blipFill>
          <a:blip r:embed="rId2"/>
          <a:srcRect/>
          <a:stretch>
            <a:fillRect/>
          </a:stretch>
        </p:blipFill>
        <p:spPr bwMode="auto">
          <a:xfrm>
            <a:off x="431800" y="762000"/>
            <a:ext cx="4445000" cy="2743200"/>
          </a:xfrm>
          <a:prstGeom prst="rect">
            <a:avLst/>
          </a:prstGeom>
          <a:noFill/>
          <a:ln w="9525">
            <a:noFill/>
            <a:miter lim="800000"/>
            <a:headEnd/>
            <a:tailEnd/>
          </a:ln>
        </p:spPr>
      </p:pic>
      <p:pic>
        <p:nvPicPr>
          <p:cNvPr id="25607" name="Picture 5"/>
          <p:cNvPicPr>
            <a:picLocks noChangeAspect="1" noChangeArrowheads="1"/>
          </p:cNvPicPr>
          <p:nvPr/>
        </p:nvPicPr>
        <p:blipFill>
          <a:blip r:embed="rId3"/>
          <a:srcRect/>
          <a:stretch>
            <a:fillRect/>
          </a:stretch>
        </p:blipFill>
        <p:spPr bwMode="auto">
          <a:xfrm>
            <a:off x="4962804" y="3581400"/>
            <a:ext cx="3540901" cy="3084876"/>
          </a:xfrm>
          <a:prstGeom prst="rect">
            <a:avLst/>
          </a:prstGeom>
          <a:noFill/>
          <a:ln w="9525">
            <a:noFill/>
            <a:miter lim="800000"/>
            <a:headEnd/>
            <a:tailEnd/>
          </a:ln>
        </p:spPr>
      </p:pic>
      <p:pic>
        <p:nvPicPr>
          <p:cNvPr id="25605" name="Picture 3"/>
          <p:cNvPicPr>
            <a:picLocks noChangeAspect="1" noChangeArrowheads="1"/>
          </p:cNvPicPr>
          <p:nvPr/>
        </p:nvPicPr>
        <p:blipFill>
          <a:blip r:embed="rId4"/>
          <a:srcRect/>
          <a:stretch>
            <a:fillRect/>
          </a:stretch>
        </p:blipFill>
        <p:spPr bwMode="auto">
          <a:xfrm>
            <a:off x="4953000" y="381000"/>
            <a:ext cx="3990975" cy="2971800"/>
          </a:xfrm>
          <a:prstGeom prst="rect">
            <a:avLst/>
          </a:prstGeom>
          <a:noFill/>
          <a:ln w="9525">
            <a:noFill/>
            <a:miter lim="800000"/>
            <a:headEnd/>
            <a:tailEnd/>
          </a:ln>
        </p:spPr>
      </p:pic>
      <p:pic>
        <p:nvPicPr>
          <p:cNvPr id="25606" name="Picture 4"/>
          <p:cNvPicPr>
            <a:picLocks noChangeAspect="1" noChangeArrowheads="1"/>
          </p:cNvPicPr>
          <p:nvPr/>
        </p:nvPicPr>
        <p:blipFill>
          <a:blip r:embed="rId5"/>
          <a:srcRect/>
          <a:stretch>
            <a:fillRect/>
          </a:stretch>
        </p:blipFill>
        <p:spPr bwMode="auto">
          <a:xfrm>
            <a:off x="710364" y="3633012"/>
            <a:ext cx="3557588" cy="2895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710855" y="1276350"/>
            <a:ext cx="2286001" cy="4419600"/>
          </a:xfrm>
          <a:prstGeom prst="rect">
            <a:avLst/>
          </a:prstGeom>
          <a:noFill/>
          <a:ln w="9525">
            <a:noFill/>
            <a:miter lim="800000"/>
            <a:headEnd/>
            <a:tailEnd/>
          </a:ln>
          <a:effectLst/>
        </p:spPr>
      </p:pic>
      <p:sp>
        <p:nvSpPr>
          <p:cNvPr id="3" name="Content Placeholder 2"/>
          <p:cNvSpPr>
            <a:spLocks noGrp="1"/>
          </p:cNvSpPr>
          <p:nvPr>
            <p:ph sz="quarter" idx="1"/>
          </p:nvPr>
        </p:nvSpPr>
        <p:spPr>
          <a:xfrm>
            <a:off x="144775" y="304800"/>
            <a:ext cx="6560825" cy="6362700"/>
          </a:xfrm>
        </p:spPr>
        <p:txBody>
          <a:bodyPr>
            <a:noAutofit/>
          </a:bodyPr>
          <a:lstStyle/>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BNC connector </a:t>
            </a:r>
            <a:r>
              <a:rPr lang="en-US" dirty="0">
                <a:latin typeface="Times New Roman" panose="02020603050405020304" pitchFamily="18" charset="0"/>
                <a:cs typeface="Times New Roman" panose="02020603050405020304" pitchFamily="18" charset="0"/>
              </a:rPr>
              <a:t>is used to </a:t>
            </a:r>
            <a:r>
              <a:rPr lang="en-US" b="1" dirty="0">
                <a:solidFill>
                  <a:srgbClr val="CC00CC"/>
                </a:solidFill>
                <a:latin typeface="Times New Roman" panose="02020603050405020304" pitchFamily="18" charset="0"/>
                <a:cs typeface="Times New Roman" panose="02020603050405020304" pitchFamily="18" charset="0"/>
              </a:rPr>
              <a:t>connect</a:t>
            </a:r>
            <a:r>
              <a:rPr lang="en-US" dirty="0">
                <a:latin typeface="Times New Roman" panose="02020603050405020304" pitchFamily="18" charset="0"/>
                <a:cs typeface="Times New Roman" panose="02020603050405020304" pitchFamily="18" charset="0"/>
              </a:rPr>
              <a:t> the </a:t>
            </a:r>
            <a:r>
              <a:rPr lang="en-US" b="1" dirty="0">
                <a:solidFill>
                  <a:srgbClr val="CC00CC"/>
                </a:solidFill>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of the </a:t>
            </a:r>
            <a:r>
              <a:rPr lang="en-US" b="1" dirty="0">
                <a:solidFill>
                  <a:srgbClr val="CC00CC"/>
                </a:solidFill>
                <a:latin typeface="Times New Roman" panose="02020603050405020304" pitchFamily="18" charset="0"/>
                <a:cs typeface="Times New Roman" panose="02020603050405020304" pitchFamily="18" charset="0"/>
              </a:rPr>
              <a:t>cable</a:t>
            </a:r>
            <a:r>
              <a:rPr lang="en-US" dirty="0">
                <a:latin typeface="Times New Roman" panose="02020603050405020304" pitchFamily="18" charset="0"/>
                <a:cs typeface="Times New Roman" panose="02020603050405020304" pitchFamily="18" charset="0"/>
              </a:rPr>
              <a:t> to a </a:t>
            </a:r>
            <a:r>
              <a:rPr lang="en-US" b="1" dirty="0">
                <a:solidFill>
                  <a:srgbClr val="CC00CC"/>
                </a:solidFill>
                <a:latin typeface="Times New Roman" panose="02020603050405020304" pitchFamily="18" charset="0"/>
                <a:cs typeface="Times New Roman" panose="02020603050405020304" pitchFamily="18" charset="0"/>
              </a:rPr>
              <a:t>device</a:t>
            </a:r>
            <a:r>
              <a:rPr lang="en-US" dirty="0">
                <a:latin typeface="Times New Roman" panose="02020603050405020304" pitchFamily="18" charset="0"/>
                <a:cs typeface="Times New Roman" panose="02020603050405020304" pitchFamily="18" charset="0"/>
              </a:rPr>
              <a:t>, such as a </a:t>
            </a:r>
            <a:r>
              <a:rPr lang="en-US" b="1" dirty="0">
                <a:solidFill>
                  <a:srgbClr val="FF0000"/>
                </a:solidFill>
                <a:latin typeface="Times New Roman" panose="02020603050405020304" pitchFamily="18" charset="0"/>
                <a:cs typeface="Times New Roman" panose="02020603050405020304" pitchFamily="18" charset="0"/>
              </a:rPr>
              <a:t>TV set</a:t>
            </a:r>
            <a:r>
              <a:rPr lang="en-US" b="1"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solidFill>
                  <a:srgbClr val="3333FF"/>
                </a:solidFill>
                <a:latin typeface="Times New Roman" panose="02020603050405020304" pitchFamily="18" charset="0"/>
                <a:cs typeface="Times New Roman" panose="02020603050405020304" pitchFamily="18" charset="0"/>
              </a:rPr>
              <a:t>BNC T connector </a:t>
            </a:r>
            <a:r>
              <a:rPr lang="en-US" dirty="0">
                <a:latin typeface="Times New Roman" panose="02020603050405020304" pitchFamily="18" charset="0"/>
                <a:cs typeface="Times New Roman" panose="02020603050405020304" pitchFamily="18" charset="0"/>
              </a:rPr>
              <a:t>is used in </a:t>
            </a:r>
            <a:r>
              <a:rPr lang="en-US" b="1" dirty="0">
                <a:solidFill>
                  <a:srgbClr val="FF0000"/>
                </a:solidFill>
                <a:latin typeface="Times New Roman" panose="02020603050405020304" pitchFamily="18" charset="0"/>
                <a:cs typeface="Times New Roman" panose="02020603050405020304" pitchFamily="18" charset="0"/>
              </a:rPr>
              <a:t>Ethernet networks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r>
              <a:rPr lang="en-US" b="1" dirty="0">
                <a:solidFill>
                  <a:srgbClr val="6600CC"/>
                </a:solidFill>
                <a:latin typeface="Times New Roman" panose="02020603050405020304" pitchFamily="18" charset="0"/>
                <a:cs typeface="Times New Roman" panose="02020603050405020304" pitchFamily="18" charset="0"/>
              </a:rPr>
              <a:t>branch</a:t>
            </a:r>
            <a:r>
              <a:rPr lang="en-US" dirty="0">
                <a:latin typeface="Times New Roman" panose="02020603050405020304" pitchFamily="18" charset="0"/>
                <a:cs typeface="Times New Roman" panose="02020603050405020304" pitchFamily="18" charset="0"/>
              </a:rPr>
              <a:t> out to a </a:t>
            </a:r>
            <a:r>
              <a:rPr lang="en-US" b="1" dirty="0">
                <a:solidFill>
                  <a:srgbClr val="6600CC"/>
                </a:solidFill>
                <a:latin typeface="Times New Roman" panose="02020603050405020304" pitchFamily="18" charset="0"/>
                <a:cs typeface="Times New Roman" panose="02020603050405020304" pitchFamily="18" charset="0"/>
              </a:rPr>
              <a:t>connection</a:t>
            </a:r>
            <a:r>
              <a:rPr lang="en-US" dirty="0">
                <a:latin typeface="Times New Roman" panose="02020603050405020304" pitchFamily="18" charset="0"/>
                <a:cs typeface="Times New Roman" panose="02020603050405020304" pitchFamily="18" charset="0"/>
              </a:rPr>
              <a:t> to a </a:t>
            </a:r>
            <a:r>
              <a:rPr lang="en-US" b="1" dirty="0">
                <a:solidFill>
                  <a:srgbClr val="6600CC"/>
                </a:solidFill>
                <a:latin typeface="Times New Roman" panose="02020603050405020304" pitchFamily="18" charset="0"/>
                <a:cs typeface="Times New Roman" panose="02020603050405020304" pitchFamily="18" charset="0"/>
              </a:rPr>
              <a:t>computer</a:t>
            </a:r>
            <a:r>
              <a:rPr lang="en-US" dirty="0">
                <a:latin typeface="Times New Roman" panose="02020603050405020304" pitchFamily="18" charset="0"/>
                <a:cs typeface="Times New Roman" panose="02020603050405020304" pitchFamily="18" charset="0"/>
              </a:rPr>
              <a:t> or other </a:t>
            </a:r>
            <a:r>
              <a:rPr lang="en-US" b="1" dirty="0">
                <a:solidFill>
                  <a:srgbClr val="6600CC"/>
                </a:solidFill>
                <a:latin typeface="Times New Roman" panose="02020603050405020304" pitchFamily="18" charset="0"/>
                <a:cs typeface="Times New Roman" panose="02020603050405020304" pitchFamily="18" charset="0"/>
              </a:rPr>
              <a:t>device</a:t>
            </a:r>
            <a:r>
              <a:rPr lang="en-US"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BNC terminator </a:t>
            </a:r>
            <a:r>
              <a:rPr lang="en-US" dirty="0">
                <a:latin typeface="Times New Roman" panose="02020603050405020304" pitchFamily="18" charset="0"/>
                <a:cs typeface="Times New Roman" panose="02020603050405020304" pitchFamily="18" charset="0"/>
              </a:rPr>
              <a:t>is used at the </a:t>
            </a:r>
            <a:r>
              <a:rPr lang="en-US" b="1" dirty="0">
                <a:solidFill>
                  <a:srgbClr val="006600"/>
                </a:solidFill>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of the </a:t>
            </a:r>
            <a:r>
              <a:rPr lang="en-US" b="1" dirty="0">
                <a:solidFill>
                  <a:srgbClr val="006600"/>
                </a:solidFill>
                <a:latin typeface="Times New Roman" panose="02020603050405020304" pitchFamily="18" charset="0"/>
                <a:cs typeface="Times New Roman" panose="02020603050405020304" pitchFamily="18" charset="0"/>
              </a:rPr>
              <a:t>cable</a:t>
            </a:r>
            <a:r>
              <a:rPr lang="en-US" dirty="0">
                <a:latin typeface="Times New Roman" panose="02020603050405020304" pitchFamily="18" charset="0"/>
                <a:cs typeface="Times New Roman" panose="02020603050405020304" pitchFamily="18" charset="0"/>
              </a:rPr>
              <a:t> to </a:t>
            </a:r>
            <a:r>
              <a:rPr lang="en-US" b="1" dirty="0">
                <a:solidFill>
                  <a:srgbClr val="006600"/>
                </a:solidFill>
                <a:latin typeface="Times New Roman" panose="02020603050405020304" pitchFamily="18" charset="0"/>
                <a:cs typeface="Times New Roman" panose="02020603050405020304" pitchFamily="18" charset="0"/>
              </a:rPr>
              <a:t>prevent</a:t>
            </a:r>
            <a:r>
              <a:rPr lang="en-US" dirty="0">
                <a:latin typeface="Times New Roman" panose="02020603050405020304" pitchFamily="18" charset="0"/>
                <a:cs typeface="Times New Roman" panose="02020603050405020304" pitchFamily="18" charset="0"/>
              </a:rPr>
              <a:t> the </a:t>
            </a:r>
            <a:r>
              <a:rPr lang="en-US" b="1" dirty="0">
                <a:solidFill>
                  <a:srgbClr val="006600"/>
                </a:solidFill>
                <a:latin typeface="Times New Roman" panose="02020603050405020304" pitchFamily="18" charset="0"/>
                <a:cs typeface="Times New Roman" panose="02020603050405020304" pitchFamily="18" charset="0"/>
              </a:rPr>
              <a:t>reflection</a:t>
            </a:r>
            <a:r>
              <a:rPr lang="en-US" dirty="0">
                <a:latin typeface="Times New Roman" panose="02020603050405020304" pitchFamily="18" charset="0"/>
                <a:cs typeface="Times New Roman" panose="02020603050405020304" pitchFamily="18" charset="0"/>
              </a:rPr>
              <a:t> of the </a:t>
            </a:r>
            <a:r>
              <a:rPr lang="en-US" b="1" dirty="0">
                <a:solidFill>
                  <a:srgbClr val="006600"/>
                </a:solidFill>
                <a:latin typeface="Times New Roman" panose="02020603050405020304" pitchFamily="18" charset="0"/>
                <a:cs typeface="Times New Roman" panose="02020603050405020304" pitchFamily="18" charset="0"/>
              </a:rPr>
              <a:t>signal</a:t>
            </a:r>
          </a:p>
          <a:p>
            <a:pPr algn="just" eaLnBrk="1" hangingPunct="1">
              <a:lnSpc>
                <a:spcPct val="150000"/>
              </a:lnSpc>
              <a:spcBef>
                <a:spcPts val="0"/>
              </a:spcBef>
              <a:buFont typeface="Wingdings" panose="05000000000000000000" pitchFamily="2" charset="2"/>
              <a:buChar char="§"/>
              <a:defRPr/>
            </a:pPr>
            <a:r>
              <a:rPr lang="en-US" b="1" dirty="0">
                <a:solidFill>
                  <a:srgbClr val="0000CC"/>
                </a:solidFill>
                <a:latin typeface="Times New Roman" panose="02020603050405020304" pitchFamily="18" charset="0"/>
                <a:cs typeface="Times New Roman" panose="02020603050405020304" pitchFamily="18" charset="0"/>
              </a:rPr>
              <a:t>BNC barrel connector </a:t>
            </a:r>
            <a:r>
              <a:rPr lang="en-US" dirty="0">
                <a:latin typeface="Times New Roman" panose="02020603050405020304" pitchFamily="18" charset="0"/>
                <a:cs typeface="Times New Roman" panose="02020603050405020304" pitchFamily="18" charset="0"/>
              </a:rPr>
              <a:t>is used to </a:t>
            </a:r>
            <a:r>
              <a:rPr lang="en-US" b="1" dirty="0">
                <a:solidFill>
                  <a:srgbClr val="FF0000"/>
                </a:solidFill>
                <a:latin typeface="Times New Roman" panose="02020603050405020304" pitchFamily="18" charset="0"/>
                <a:cs typeface="Times New Roman" panose="02020603050405020304" pitchFamily="18" charset="0"/>
              </a:rPr>
              <a:t>join</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two</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lengths</a:t>
            </a:r>
            <a:r>
              <a:rPr lang="en-US" dirty="0">
                <a:latin typeface="Times New Roman" panose="02020603050405020304" pitchFamily="18" charset="0"/>
                <a:cs typeface="Times New Roman" panose="02020603050405020304" pitchFamily="18" charset="0"/>
              </a:rPr>
              <a:t> of </a:t>
            </a:r>
            <a:r>
              <a:rPr lang="en-US" b="1" dirty="0">
                <a:solidFill>
                  <a:srgbClr val="FF0000"/>
                </a:solidFill>
                <a:latin typeface="Times New Roman" panose="02020603050405020304" pitchFamily="18" charset="0"/>
                <a:cs typeface="Times New Roman" panose="02020603050405020304" pitchFamily="18" charset="0"/>
              </a:rPr>
              <a:t>thinnet</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cable</a:t>
            </a:r>
            <a:r>
              <a:rPr lang="en-US" dirty="0">
                <a:latin typeface="Times New Roman" panose="02020603050405020304" pitchFamily="18" charset="0"/>
                <a:cs typeface="Times New Roman" panose="02020603050405020304" pitchFamily="18" charset="0"/>
              </a:rPr>
              <a:t> to make one </a:t>
            </a:r>
            <a:r>
              <a:rPr lang="en-US" b="1" dirty="0">
                <a:latin typeface="Times New Roman" panose="02020603050405020304" pitchFamily="18" charset="0"/>
                <a:cs typeface="Times New Roman" panose="02020603050405020304" pitchFamily="18" charset="0"/>
              </a:rPr>
              <a:t>longer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length</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29</a:t>
            </a:fld>
            <a:endParaRPr lang="en-US"/>
          </a:p>
        </p:txBody>
      </p:sp>
      <p:sp>
        <p:nvSpPr>
          <p:cNvPr id="7" name="Rectangle 2050"/>
          <p:cNvSpPr txBox="1">
            <a:spLocks noChangeArrowheads="1"/>
          </p:cNvSpPr>
          <p:nvPr/>
        </p:nvSpPr>
        <p:spPr bwMode="auto">
          <a:xfrm>
            <a:off x="245808" y="76201"/>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r>
              <a:rPr lang="en-US" sz="2600" b="1" dirty="0">
                <a:solidFill>
                  <a:srgbClr val="00B050"/>
                </a:solidFill>
                <a:latin typeface="Andalus" pitchFamily="18" charset="-78"/>
                <a:cs typeface="Andalus" pitchFamily="18" charset="-78"/>
              </a:rPr>
              <a:t>Contd.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3</a:t>
            </a:fld>
            <a:endParaRPr lang="en-US"/>
          </a:p>
        </p:txBody>
      </p:sp>
      <p:sp>
        <p:nvSpPr>
          <p:cNvPr id="6" name="Rectangle 2050"/>
          <p:cNvSpPr>
            <a:spLocks noGrp="1" noChangeArrowheads="1"/>
          </p:cNvSpPr>
          <p:nvPr>
            <p:ph type="title"/>
          </p:nvPr>
        </p:nvSpPr>
        <p:spPr>
          <a:xfrm>
            <a:off x="304800" y="1"/>
            <a:ext cx="8458200" cy="461962"/>
          </a:xfrm>
        </p:spPr>
        <p:txBody>
          <a:bodyPr/>
          <a:lstStyle/>
          <a:p>
            <a:pPr eaLnBrk="1" hangingPunct="1"/>
            <a:r>
              <a:rPr lang="en-US" sz="2600" b="1" dirty="0">
                <a:solidFill>
                  <a:srgbClr val="00B050"/>
                </a:solidFill>
                <a:latin typeface="Andalus" pitchFamily="18" charset="-78"/>
                <a:cs typeface="Andalus" pitchFamily="18" charset="-78"/>
              </a:rPr>
              <a:t>Contd.</a:t>
            </a:r>
          </a:p>
        </p:txBody>
      </p:sp>
      <p:sp>
        <p:nvSpPr>
          <p:cNvPr id="7" name="Content Placeholder 2"/>
          <p:cNvSpPr>
            <a:spLocks noGrp="1"/>
          </p:cNvSpPr>
          <p:nvPr>
            <p:ph sz="quarter" idx="1"/>
          </p:nvPr>
        </p:nvSpPr>
        <p:spPr>
          <a:xfrm>
            <a:off x="0" y="3121819"/>
            <a:ext cx="8991600" cy="3545681"/>
          </a:xfrm>
        </p:spPr>
        <p:txBody>
          <a:bodyPr/>
          <a:lstStyle/>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In considering the </a:t>
            </a:r>
            <a:r>
              <a:rPr lang="en-US" b="1" dirty="0">
                <a:solidFill>
                  <a:srgbClr val="FF0000"/>
                </a:solidFill>
                <a:latin typeface="Times New Roman" panose="02020603050405020304" pitchFamily="18" charset="0"/>
                <a:cs typeface="Times New Roman" panose="02020603050405020304" pitchFamily="18" charset="0"/>
              </a:rPr>
              <a:t>design of data transmission systems</a:t>
            </a:r>
            <a:r>
              <a:rPr lang="en-US" dirty="0">
                <a:latin typeface="Times New Roman" panose="02020603050405020304" pitchFamily="18" charset="0"/>
                <a:cs typeface="Times New Roman" panose="02020603050405020304" pitchFamily="18" charset="0"/>
              </a:rPr>
              <a:t>, a key concern, generally, is </a:t>
            </a:r>
            <a:r>
              <a:rPr lang="en-US" b="1" dirty="0">
                <a:solidFill>
                  <a:srgbClr val="3333FF"/>
                </a:solidFill>
                <a:latin typeface="Times New Roman" panose="02020603050405020304" pitchFamily="18" charset="0"/>
                <a:cs typeface="Times New Roman" panose="02020603050405020304" pitchFamily="18" charset="0"/>
              </a:rPr>
              <a:t>data rate </a:t>
            </a:r>
            <a:r>
              <a:rPr lang="en-US" dirty="0">
                <a:latin typeface="Times New Roman" panose="02020603050405020304" pitchFamily="18" charset="0"/>
                <a:cs typeface="Times New Roman" panose="02020603050405020304" pitchFamily="18" charset="0"/>
              </a:rPr>
              <a:t>and </a:t>
            </a:r>
            <a:r>
              <a:rPr lang="en-US" b="1" dirty="0">
                <a:solidFill>
                  <a:srgbClr val="3333FF"/>
                </a:solidFill>
                <a:latin typeface="Times New Roman" panose="02020603050405020304" pitchFamily="18" charset="0"/>
                <a:cs typeface="Times New Roman" panose="02020603050405020304" pitchFamily="18" charset="0"/>
              </a:rPr>
              <a:t>distance</a:t>
            </a:r>
            <a:r>
              <a:rPr lang="en-US"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defRPr/>
            </a:pPr>
            <a:r>
              <a:rPr lang="en-US" dirty="0">
                <a:latin typeface="Times New Roman" panose="02020603050405020304" pitchFamily="18" charset="0"/>
                <a:cs typeface="Times New Roman" panose="02020603050405020304" pitchFamily="18" charset="0"/>
              </a:rPr>
              <a:t>	the greater the </a:t>
            </a:r>
            <a:r>
              <a:rPr lang="en-US" b="1" dirty="0">
                <a:latin typeface="Times New Roman" panose="02020603050405020304" pitchFamily="18" charset="0"/>
                <a:cs typeface="Times New Roman" panose="02020603050405020304" pitchFamily="18" charset="0"/>
              </a:rPr>
              <a:t>data rate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distance</a:t>
            </a:r>
            <a:r>
              <a:rPr lang="en-US" dirty="0">
                <a:latin typeface="Times New Roman" panose="02020603050405020304" pitchFamily="18" charset="0"/>
                <a:cs typeface="Times New Roman" panose="02020603050405020304" pitchFamily="18" charset="0"/>
              </a:rPr>
              <a:t>, the better. </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 number of </a:t>
            </a:r>
            <a:r>
              <a:rPr lang="en-US" b="1" dirty="0">
                <a:solidFill>
                  <a:srgbClr val="6600CC"/>
                </a:solidFill>
                <a:latin typeface="Times New Roman" panose="02020603050405020304" pitchFamily="18" charset="0"/>
                <a:cs typeface="Times New Roman" panose="02020603050405020304" pitchFamily="18" charset="0"/>
              </a:rPr>
              <a:t>design factors </a:t>
            </a:r>
            <a:r>
              <a:rPr lang="en-US" dirty="0">
                <a:latin typeface="Times New Roman" panose="02020603050405020304" pitchFamily="18" charset="0"/>
                <a:cs typeface="Times New Roman" panose="02020603050405020304" pitchFamily="18" charset="0"/>
              </a:rPr>
              <a:t>relating to the </a:t>
            </a:r>
            <a:r>
              <a:rPr lang="en-US" b="1" dirty="0">
                <a:solidFill>
                  <a:srgbClr val="FF0000"/>
                </a:solidFill>
                <a:latin typeface="Times New Roman" panose="02020603050405020304" pitchFamily="18" charset="0"/>
                <a:cs typeface="Times New Roman" panose="02020603050405020304" pitchFamily="18" charset="0"/>
              </a:rPr>
              <a:t>transmission</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medium</a:t>
            </a:r>
            <a:r>
              <a:rPr lang="en-US" dirty="0">
                <a:latin typeface="Times New Roman" panose="02020603050405020304" pitchFamily="18" charset="0"/>
                <a:cs typeface="Times New Roman" panose="02020603050405020304" pitchFamily="18" charset="0"/>
              </a:rPr>
              <a:t> and to the </a:t>
            </a:r>
            <a:r>
              <a:rPr lang="en-US" b="1" dirty="0">
                <a:latin typeface="Times New Roman" panose="02020603050405020304" pitchFamily="18" charset="0"/>
                <a:cs typeface="Times New Roman" panose="02020603050405020304" pitchFamily="18" charset="0"/>
              </a:rPr>
              <a:t>signal</a:t>
            </a:r>
            <a:r>
              <a:rPr lang="en-US" dirty="0">
                <a:latin typeface="Times New Roman" panose="02020603050405020304" pitchFamily="18" charset="0"/>
                <a:cs typeface="Times New Roman" panose="02020603050405020304" pitchFamily="18" charset="0"/>
              </a:rPr>
              <a:t> determine the </a:t>
            </a:r>
            <a:r>
              <a:rPr lang="en-US" b="1" dirty="0">
                <a:solidFill>
                  <a:srgbClr val="3333FF"/>
                </a:solidFill>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rate</a:t>
            </a:r>
            <a:r>
              <a:rPr lang="en-US" dirty="0">
                <a:latin typeface="Times New Roman" panose="02020603050405020304" pitchFamily="18" charset="0"/>
                <a:cs typeface="Times New Roman" panose="02020603050405020304" pitchFamily="18" charset="0"/>
              </a:rPr>
              <a:t> and </a:t>
            </a:r>
            <a:r>
              <a:rPr lang="en-US" b="1" dirty="0">
                <a:solidFill>
                  <a:srgbClr val="3333FF"/>
                </a:solidFill>
                <a:latin typeface="Times New Roman" panose="02020603050405020304" pitchFamily="18" charset="0"/>
                <a:cs typeface="Times New Roman" panose="02020603050405020304" pitchFamily="18" charset="0"/>
              </a:rPr>
              <a:t>distance</a:t>
            </a:r>
            <a:r>
              <a:rPr lang="en-US" dirty="0">
                <a:latin typeface="Times New Roman" panose="02020603050405020304" pitchFamily="18" charset="0"/>
                <a:cs typeface="Times New Roman" panose="02020603050405020304" pitchFamily="18" charset="0"/>
              </a:rPr>
              <a:t>:</a:t>
            </a:r>
          </a:p>
        </p:txBody>
      </p: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07" y="230982"/>
            <a:ext cx="7331075" cy="289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74E5F0-7554-4EAA-8FEB-703C330A7D50}" type="slidenum">
              <a:rPr lang="en-GB"/>
              <a:pPr/>
              <a:t>30</a:t>
            </a:fld>
            <a:endParaRPr lang="en-GB"/>
          </a:p>
        </p:txBody>
      </p:sp>
      <p:sp>
        <p:nvSpPr>
          <p:cNvPr id="16386" name="Rectangle 2"/>
          <p:cNvSpPr>
            <a:spLocks noGrp="1" noChangeArrowheads="1"/>
          </p:cNvSpPr>
          <p:nvPr>
            <p:ph type="title"/>
          </p:nvPr>
        </p:nvSpPr>
        <p:spPr>
          <a:xfrm>
            <a:off x="381000" y="152400"/>
            <a:ext cx="8305800" cy="419100"/>
          </a:xfrm>
        </p:spPr>
        <p:txBody>
          <a:bodyPr/>
          <a:lstStyle/>
          <a:p>
            <a:pPr algn="ctr" eaLnBrk="1" hangingPunct="1"/>
            <a:r>
              <a:rPr lang="en-US" sz="2600" b="1" dirty="0">
                <a:solidFill>
                  <a:srgbClr val="FF0000"/>
                </a:solidFill>
                <a:latin typeface="Andalus" pitchFamily="18" charset="-78"/>
                <a:cs typeface="Andalus" pitchFamily="18" charset="-78"/>
              </a:rPr>
              <a:t>Coaxial Cable Applications</a:t>
            </a:r>
          </a:p>
        </p:txBody>
      </p:sp>
      <p:sp>
        <p:nvSpPr>
          <p:cNvPr id="16387" name="Rectangle 3"/>
          <p:cNvSpPr>
            <a:spLocks noGrp="1" noChangeArrowheads="1"/>
          </p:cNvSpPr>
          <p:nvPr>
            <p:ph type="body" idx="1"/>
          </p:nvPr>
        </p:nvSpPr>
        <p:spPr>
          <a:xfrm>
            <a:off x="146050" y="381000"/>
            <a:ext cx="8616950" cy="6096000"/>
          </a:xfrm>
        </p:spPr>
        <p:txBody>
          <a:bodyPr/>
          <a:lstStyle/>
          <a:p>
            <a:pPr algn="just">
              <a:lnSpc>
                <a:spcPct val="150000"/>
              </a:lnSpc>
              <a:spcBef>
                <a:spcPts val="0"/>
              </a:spcBef>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Most versatile medium</a:t>
            </a:r>
          </a:p>
          <a:p>
            <a:pPr algn="just">
              <a:lnSpc>
                <a:spcPct val="150000"/>
              </a:lnSpc>
              <a:spcBef>
                <a:spcPts val="0"/>
              </a:spcBef>
              <a:buFont typeface="Wingdings" panose="05000000000000000000" pitchFamily="2" charset="2"/>
              <a:buChar char="§"/>
            </a:pPr>
            <a:r>
              <a:rPr lang="en-US" sz="2800" b="1" dirty="0">
                <a:solidFill>
                  <a:srgbClr val="3333FF"/>
                </a:solidFill>
                <a:latin typeface="Times New Roman" panose="02020603050405020304" pitchFamily="18" charset="0"/>
                <a:cs typeface="Times New Roman" panose="02020603050405020304" pitchFamily="18" charset="0"/>
              </a:rPr>
              <a:t>Television distribution</a:t>
            </a:r>
          </a:p>
          <a:p>
            <a:pPr lvl="1" algn="just">
              <a:lnSpc>
                <a:spcPct val="150000"/>
              </a:lnSpc>
              <a:spcBef>
                <a:spcPts val="0"/>
              </a:spcBef>
              <a:buFont typeface="Wingdings" panose="05000000000000000000" pitchFamily="2" charset="2"/>
              <a:buChar char="ü"/>
            </a:pPr>
            <a:r>
              <a:rPr lang="en-US" sz="2800" b="1" dirty="0">
                <a:solidFill>
                  <a:srgbClr val="CC00CC"/>
                </a:solidFill>
                <a:latin typeface="Times New Roman" panose="02020603050405020304" pitchFamily="18" charset="0"/>
                <a:cs typeface="Times New Roman" panose="02020603050405020304" pitchFamily="18" charset="0"/>
              </a:rPr>
              <a:t>Ariel to TV</a:t>
            </a:r>
          </a:p>
          <a:p>
            <a:pPr lvl="1" algn="just">
              <a:lnSpc>
                <a:spcPct val="150000"/>
              </a:lnSpc>
              <a:spcBef>
                <a:spcPts val="0"/>
              </a:spcBef>
              <a:buFont typeface="Wingdings" panose="05000000000000000000" pitchFamily="2" charset="2"/>
              <a:buChar char="ü"/>
            </a:pPr>
            <a:r>
              <a:rPr lang="en-US" sz="2800" b="1" dirty="0">
                <a:solidFill>
                  <a:srgbClr val="CC00CC"/>
                </a:solidFill>
                <a:latin typeface="Times New Roman" panose="02020603050405020304" pitchFamily="18" charset="0"/>
                <a:cs typeface="Times New Roman" panose="02020603050405020304" pitchFamily="18" charset="0"/>
              </a:rPr>
              <a:t>Cable TV</a:t>
            </a:r>
          </a:p>
          <a:p>
            <a:pPr algn="just">
              <a:lnSpc>
                <a:spcPct val="150000"/>
              </a:lnSpc>
              <a:spcBef>
                <a:spcPts val="0"/>
              </a:spcBef>
              <a:buFont typeface="Wingdings" panose="05000000000000000000" pitchFamily="2" charset="2"/>
              <a:buChar char="§"/>
            </a:pPr>
            <a:r>
              <a:rPr lang="en-US" sz="2800" b="1" dirty="0">
                <a:solidFill>
                  <a:srgbClr val="6600CC"/>
                </a:solidFill>
                <a:latin typeface="Times New Roman" panose="02020603050405020304" pitchFamily="18" charset="0"/>
                <a:cs typeface="Times New Roman" panose="02020603050405020304" pitchFamily="18" charset="0"/>
              </a:rPr>
              <a:t>Long distance telephone transmission</a:t>
            </a:r>
          </a:p>
          <a:p>
            <a:pPr lvl="1" algn="just">
              <a:lnSpc>
                <a:spcPct val="15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Can carry </a:t>
            </a:r>
            <a:r>
              <a:rPr lang="en-US" sz="2800" b="1" dirty="0">
                <a:latin typeface="Times New Roman" panose="02020603050405020304" pitchFamily="18" charset="0"/>
                <a:cs typeface="Times New Roman" panose="02020603050405020304" pitchFamily="18" charset="0"/>
              </a:rPr>
              <a:t>10,000 voice calls simultaneously</a:t>
            </a:r>
          </a:p>
          <a:p>
            <a:pPr lvl="1" algn="just">
              <a:lnSpc>
                <a:spcPct val="15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Being replaced by </a:t>
            </a:r>
            <a:r>
              <a:rPr lang="en-US" sz="2800" b="1" dirty="0">
                <a:solidFill>
                  <a:srgbClr val="006600"/>
                </a:solidFill>
                <a:latin typeface="Times New Roman" panose="02020603050405020304" pitchFamily="18" charset="0"/>
                <a:cs typeface="Times New Roman" panose="02020603050405020304" pitchFamily="18" charset="0"/>
              </a:rPr>
              <a:t>fiber optic</a:t>
            </a:r>
          </a:p>
          <a:p>
            <a:pPr algn="just">
              <a:lnSpc>
                <a:spcPct val="150000"/>
              </a:lnSpc>
              <a:spcBef>
                <a:spcPts val="0"/>
              </a:spcBef>
              <a:buFont typeface="Wingdings" panose="05000000000000000000" pitchFamily="2" charset="2"/>
              <a:buChar char="§"/>
            </a:pPr>
            <a:r>
              <a:rPr lang="en-US" sz="2800" b="1" dirty="0">
                <a:solidFill>
                  <a:srgbClr val="FF0000"/>
                </a:solidFill>
                <a:latin typeface="Times New Roman" panose="02020603050405020304" pitchFamily="18" charset="0"/>
                <a:cs typeface="Times New Roman" panose="02020603050405020304" pitchFamily="18" charset="0"/>
              </a:rPr>
              <a:t>Short distance computer systems links</a:t>
            </a:r>
          </a:p>
          <a:p>
            <a:pPr algn="just">
              <a:lnSpc>
                <a:spcPct val="150000"/>
              </a:lnSpc>
              <a:spcBef>
                <a:spcPts val="0"/>
              </a:spcBef>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Local area networks</a:t>
            </a: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23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0"/>
            <a:ext cx="8382000" cy="457200"/>
          </a:xfrm>
        </p:spPr>
        <p:txBody>
          <a:bodyPr>
            <a:noAutofit/>
          </a:bodyPr>
          <a:lstStyle/>
          <a:p>
            <a:pPr algn="ctr" eaLnBrk="1" hangingPunct="1"/>
            <a:r>
              <a:rPr lang="en-US" sz="2800" b="1" dirty="0">
                <a:solidFill>
                  <a:srgbClr val="FF0000"/>
                </a:solidFill>
                <a:latin typeface="Times New Roman" panose="02020603050405020304" pitchFamily="18" charset="0"/>
                <a:cs typeface="Times New Roman" panose="02020603050405020304" pitchFamily="18" charset="0"/>
              </a:rPr>
              <a:t>3. Fiber-Optic Cable</a:t>
            </a:r>
          </a:p>
        </p:txBody>
      </p:sp>
      <p:sp>
        <p:nvSpPr>
          <p:cNvPr id="3" name="Content Placeholder 2"/>
          <p:cNvSpPr>
            <a:spLocks noGrp="1"/>
          </p:cNvSpPr>
          <p:nvPr>
            <p:ph sz="quarter" idx="1"/>
          </p:nvPr>
        </p:nvSpPr>
        <p:spPr>
          <a:xfrm>
            <a:off x="146050" y="304800"/>
            <a:ext cx="8997950" cy="63627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A </a:t>
            </a:r>
            <a:r>
              <a:rPr lang="en-US" sz="2400" b="1" dirty="0">
                <a:solidFill>
                  <a:srgbClr val="6600CC"/>
                </a:solidFill>
                <a:latin typeface="Times New Roman" panose="02020603050405020304" pitchFamily="18" charset="0"/>
                <a:cs typeface="Times New Roman" panose="02020603050405020304" pitchFamily="18" charset="0"/>
              </a:rPr>
              <a:t>fiber-optic cable </a:t>
            </a:r>
            <a:r>
              <a:rPr lang="en-US" sz="2400" dirty="0">
                <a:latin typeface="Times New Roman" panose="02020603050405020304" pitchFamily="18" charset="0"/>
                <a:cs typeface="Times New Roman" panose="02020603050405020304" pitchFamily="18" charset="0"/>
              </a:rPr>
              <a:t>is made of </a:t>
            </a:r>
            <a:r>
              <a:rPr lang="en-US" sz="2400" b="1" dirty="0">
                <a:solidFill>
                  <a:srgbClr val="3333FF"/>
                </a:solidFill>
                <a:latin typeface="Times New Roman" panose="02020603050405020304" pitchFamily="18" charset="0"/>
                <a:cs typeface="Times New Roman" panose="02020603050405020304" pitchFamily="18" charset="0"/>
              </a:rPr>
              <a:t>glass</a:t>
            </a:r>
            <a:r>
              <a:rPr lang="en-US" sz="2400" dirty="0">
                <a:latin typeface="Times New Roman" panose="02020603050405020304" pitchFamily="18" charset="0"/>
                <a:cs typeface="Times New Roman" panose="02020603050405020304" pitchFamily="18" charset="0"/>
              </a:rPr>
              <a:t> or </a:t>
            </a:r>
            <a:r>
              <a:rPr lang="en-US" sz="2400" b="1" dirty="0">
                <a:solidFill>
                  <a:srgbClr val="3333FF"/>
                </a:solidFill>
                <a:latin typeface="Times New Roman" panose="02020603050405020304" pitchFamily="18" charset="0"/>
                <a:cs typeface="Times New Roman" panose="02020603050405020304" pitchFamily="18" charset="0"/>
              </a:rPr>
              <a:t>plastic</a:t>
            </a:r>
            <a:r>
              <a:rPr lang="en-US" sz="2400" dirty="0">
                <a:latin typeface="Times New Roman" panose="02020603050405020304" pitchFamily="18" charset="0"/>
                <a:cs typeface="Times New Roman" panose="02020603050405020304" pitchFamily="18" charset="0"/>
              </a:rPr>
              <a:t> and </a:t>
            </a:r>
            <a:r>
              <a:rPr lang="en-US" sz="2400" b="1" dirty="0">
                <a:solidFill>
                  <a:srgbClr val="3333FF"/>
                </a:solidFill>
                <a:latin typeface="Times New Roman" panose="02020603050405020304" pitchFamily="18" charset="0"/>
                <a:cs typeface="Times New Roman" panose="02020603050405020304" pitchFamily="18" charset="0"/>
              </a:rPr>
              <a:t>transmits</a:t>
            </a:r>
            <a:r>
              <a:rPr lang="en-US" sz="2400" dirty="0">
                <a:latin typeface="Times New Roman" panose="02020603050405020304" pitchFamily="18" charset="0"/>
                <a:cs typeface="Times New Roman" panose="02020603050405020304" pitchFamily="18" charset="0"/>
              </a:rPr>
              <a:t> </a:t>
            </a:r>
            <a:r>
              <a:rPr lang="en-US" sz="2400" b="1" dirty="0">
                <a:solidFill>
                  <a:srgbClr val="3333FF"/>
                </a:solidFill>
                <a:latin typeface="Times New Roman" panose="02020603050405020304" pitchFamily="18" charset="0"/>
                <a:cs typeface="Times New Roman" panose="02020603050405020304" pitchFamily="18" charset="0"/>
              </a:rPr>
              <a:t>signals</a:t>
            </a:r>
            <a:r>
              <a:rPr lang="en-US" sz="2400" dirty="0">
                <a:latin typeface="Times New Roman" panose="02020603050405020304" pitchFamily="18" charset="0"/>
                <a:cs typeface="Times New Roman" panose="02020603050405020304" pitchFamily="18" charset="0"/>
              </a:rPr>
              <a:t> in the form </a:t>
            </a:r>
            <a:r>
              <a:rPr lang="en-US" sz="2400" b="1" dirty="0">
                <a:latin typeface="Times New Roman" panose="02020603050405020304" pitchFamily="18" charset="0"/>
                <a:cs typeface="Times New Roman" panose="02020603050405020304" pitchFamily="18" charset="0"/>
              </a:rPr>
              <a:t>of </a:t>
            </a:r>
            <a:r>
              <a:rPr lang="en-US" sz="2400" b="1" dirty="0">
                <a:solidFill>
                  <a:srgbClr val="FF0000"/>
                </a:solidFill>
                <a:latin typeface="Times New Roman" panose="02020603050405020304" pitchFamily="18" charset="0"/>
                <a:cs typeface="Times New Roman" panose="02020603050405020304" pitchFamily="18" charset="0"/>
              </a:rPr>
              <a:t>light</a:t>
            </a:r>
            <a:r>
              <a:rPr lang="en-US" sz="24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GB" sz="2400" b="1" dirty="0">
                <a:latin typeface="Times New Roman" panose="02020603050405020304" pitchFamily="18" charset="0"/>
                <a:cs typeface="Times New Roman" panose="02020603050405020304" pitchFamily="18" charset="0"/>
              </a:rPr>
              <a:t>Fiber-optic cabling </a:t>
            </a:r>
            <a:r>
              <a:rPr lang="en-GB" sz="2400" dirty="0">
                <a:latin typeface="Times New Roman" panose="02020603050405020304" pitchFamily="18" charset="0"/>
                <a:cs typeface="Times New Roman" panose="02020603050405020304" pitchFamily="18" charset="0"/>
              </a:rPr>
              <a:t>consists of a </a:t>
            </a:r>
            <a:r>
              <a:rPr lang="en-GB" sz="2400" b="1" dirty="0">
                <a:solidFill>
                  <a:srgbClr val="006600"/>
                </a:solidFill>
                <a:latin typeface="Times New Roman" panose="02020603050405020304" pitchFamily="18" charset="0"/>
                <a:cs typeface="Times New Roman" panose="02020603050405020304" pitchFamily="18" charset="0"/>
              </a:rPr>
              <a:t>signal-carrying glass core </a:t>
            </a:r>
            <a:r>
              <a:rPr lang="en-GB" sz="2400" dirty="0">
                <a:latin typeface="Times New Roman" panose="02020603050405020304" pitchFamily="18" charset="0"/>
                <a:cs typeface="Times New Roman" panose="02020603050405020304" pitchFamily="18" charset="0"/>
              </a:rPr>
              <a:t>of </a:t>
            </a:r>
            <a:r>
              <a:rPr lang="en-GB" sz="2400" b="1" dirty="0">
                <a:solidFill>
                  <a:srgbClr val="6600CC"/>
                </a:solidFill>
                <a:latin typeface="Times New Roman" panose="02020603050405020304" pitchFamily="18" charset="0"/>
                <a:cs typeface="Times New Roman" panose="02020603050405020304" pitchFamily="18" charset="0"/>
              </a:rPr>
              <a:t>5 to 100 microns </a:t>
            </a:r>
            <a:r>
              <a:rPr lang="en-GB" sz="2400" dirty="0">
                <a:latin typeface="Times New Roman" panose="02020603050405020304" pitchFamily="18" charset="0"/>
                <a:cs typeface="Times New Roman" panose="02020603050405020304" pitchFamily="18" charset="0"/>
              </a:rPr>
              <a:t>in </a:t>
            </a:r>
            <a:r>
              <a:rPr lang="en-GB" sz="2400" b="1" dirty="0">
                <a:solidFill>
                  <a:srgbClr val="6600CC"/>
                </a:solidFill>
                <a:latin typeface="Times New Roman" panose="02020603050405020304" pitchFamily="18" charset="0"/>
                <a:cs typeface="Times New Roman" panose="02020603050405020304" pitchFamily="18" charset="0"/>
              </a:rPr>
              <a:t>diameter</a:t>
            </a:r>
            <a:r>
              <a:rPr lang="en-GB" sz="24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GB" sz="2400" dirty="0">
                <a:latin typeface="Times New Roman" panose="02020603050405020304" pitchFamily="18" charset="0"/>
                <a:cs typeface="Times New Roman" panose="02020603050405020304" pitchFamily="18" charset="0"/>
              </a:rPr>
              <a:t>	(</a:t>
            </a:r>
            <a:r>
              <a:rPr lang="en-GB" sz="2400" u="sng" dirty="0">
                <a:latin typeface="Times New Roman" panose="02020603050405020304" pitchFamily="18" charset="0"/>
                <a:cs typeface="Times New Roman" panose="02020603050405020304" pitchFamily="18" charset="0"/>
              </a:rPr>
              <a:t>a </a:t>
            </a:r>
            <a:r>
              <a:rPr lang="en-GB" sz="2400" b="1" dirty="0">
                <a:solidFill>
                  <a:srgbClr val="CC00CC"/>
                </a:solidFill>
                <a:latin typeface="Times New Roman" panose="02020603050405020304" pitchFamily="18" charset="0"/>
                <a:cs typeface="Times New Roman" panose="02020603050405020304" pitchFamily="18" charset="0"/>
              </a:rPr>
              <a:t>sheet of paper is about 25 microns thick </a:t>
            </a:r>
            <a:r>
              <a:rPr lang="en-GB" sz="2400" dirty="0">
                <a:latin typeface="Times New Roman" panose="02020603050405020304" pitchFamily="18" charset="0"/>
                <a:cs typeface="Times New Roman" panose="02020603050405020304" pitchFamily="18" charset="0"/>
              </a:rPr>
              <a:t>and a </a:t>
            </a:r>
            <a:r>
              <a:rPr lang="en-GB" sz="2400" b="1" dirty="0">
                <a:solidFill>
                  <a:srgbClr val="FF0000"/>
                </a:solidFill>
                <a:latin typeface="Times New Roman" panose="02020603050405020304" pitchFamily="18" charset="0"/>
                <a:cs typeface="Times New Roman" panose="02020603050405020304" pitchFamily="18" charset="0"/>
              </a:rPr>
              <a:t>human</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hair</a:t>
            </a:r>
            <a:r>
              <a:rPr lang="en-GB" sz="2400" dirty="0">
                <a:latin typeface="Times New Roman" panose="02020603050405020304" pitchFamily="18" charset="0"/>
                <a:cs typeface="Times New Roman" panose="02020603050405020304" pitchFamily="18" charset="0"/>
              </a:rPr>
              <a:t> 	about </a:t>
            </a:r>
            <a:r>
              <a:rPr lang="en-GB" sz="2400" b="1" dirty="0">
                <a:solidFill>
                  <a:srgbClr val="FF0000"/>
                </a:solidFill>
                <a:latin typeface="Times New Roman" panose="02020603050405020304" pitchFamily="18" charset="0"/>
                <a:cs typeface="Times New Roman" panose="02020603050405020304" pitchFamily="18" charset="0"/>
              </a:rPr>
              <a:t>75 microns thick),</a:t>
            </a:r>
            <a:r>
              <a:rPr lang="en-GB" sz="24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GB" sz="2400" dirty="0">
                <a:latin typeface="Times New Roman" panose="02020603050405020304" pitchFamily="18" charset="0"/>
                <a:cs typeface="Times New Roman" panose="02020603050405020304" pitchFamily="18" charset="0"/>
              </a:rPr>
              <a:t>	surrounded by a </a:t>
            </a:r>
            <a:r>
              <a:rPr lang="en-GB" sz="2400" b="1" dirty="0">
                <a:latin typeface="Times New Roman" panose="02020603050405020304" pitchFamily="18" charset="0"/>
                <a:cs typeface="Times New Roman" panose="02020603050405020304" pitchFamily="18" charset="0"/>
              </a:rPr>
              <a:t>layer</a:t>
            </a:r>
            <a:r>
              <a:rPr lang="en-GB" sz="2400" dirty="0">
                <a:latin typeface="Times New Roman" panose="02020603050405020304" pitchFamily="18" charset="0"/>
                <a:cs typeface="Times New Roman" panose="02020603050405020304" pitchFamily="18" charset="0"/>
              </a:rPr>
              <a:t> of </a:t>
            </a:r>
            <a:r>
              <a:rPr lang="en-GB" sz="2400" b="1" dirty="0">
                <a:latin typeface="Times New Roman" panose="02020603050405020304" pitchFamily="18" charset="0"/>
                <a:cs typeface="Times New Roman" panose="02020603050405020304" pitchFamily="18" charset="0"/>
              </a:rPr>
              <a:t>pure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silica</a:t>
            </a:r>
            <a:r>
              <a:rPr lang="en-GB" sz="2400" dirty="0">
                <a:latin typeface="Times New Roman" panose="02020603050405020304" pitchFamily="18" charset="0"/>
                <a:cs typeface="Times New Roman" panose="02020603050405020304" pitchFamily="18" charset="0"/>
              </a:rPr>
              <a:t> called </a:t>
            </a:r>
            <a:r>
              <a:rPr lang="en-GB" sz="2400" b="1" dirty="0">
                <a:solidFill>
                  <a:srgbClr val="6600CC"/>
                </a:solidFill>
                <a:latin typeface="Times New Roman" panose="02020603050405020304" pitchFamily="18" charset="0"/>
                <a:cs typeface="Times New Roman" panose="02020603050405020304" pitchFamily="18" charset="0"/>
              </a:rPr>
              <a:t>cladding</a:t>
            </a:r>
            <a:r>
              <a:rPr lang="en-GB" sz="24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GB" sz="2400" dirty="0">
                <a:latin typeface="Times New Roman" panose="02020603050405020304" pitchFamily="18" charset="0"/>
                <a:cs typeface="Times New Roman" panose="02020603050405020304" pitchFamily="18" charset="0"/>
              </a:rPr>
              <a:t>	which </a:t>
            </a:r>
            <a:r>
              <a:rPr lang="en-GB" sz="2400" b="1" dirty="0">
                <a:solidFill>
                  <a:srgbClr val="CC00CC"/>
                </a:solidFill>
                <a:latin typeface="Times New Roman" panose="02020603050405020304" pitchFamily="18" charset="0"/>
                <a:cs typeface="Times New Roman" panose="02020603050405020304" pitchFamily="18" charset="0"/>
              </a:rPr>
              <a:t>prevents</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light</a:t>
            </a:r>
            <a:r>
              <a:rPr lang="en-GB" sz="2400" dirty="0">
                <a:latin typeface="Times New Roman" panose="02020603050405020304" pitchFamily="18" charset="0"/>
                <a:cs typeface="Times New Roman" panose="02020603050405020304" pitchFamily="18" charset="0"/>
              </a:rPr>
              <a:t> from </a:t>
            </a:r>
            <a:r>
              <a:rPr lang="en-GB" sz="2400" b="1" dirty="0">
                <a:solidFill>
                  <a:srgbClr val="CC00CC"/>
                </a:solidFill>
                <a:latin typeface="Times New Roman" panose="02020603050405020304" pitchFamily="18" charset="0"/>
                <a:cs typeface="Times New Roman" panose="02020603050405020304" pitchFamily="18" charset="0"/>
              </a:rPr>
              <a:t>escaping</a:t>
            </a:r>
            <a:r>
              <a:rPr lang="en-GB"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GB" sz="2400" dirty="0">
                <a:latin typeface="Times New Roman" panose="02020603050405020304" pitchFamily="18" charset="0"/>
                <a:cs typeface="Times New Roman" panose="02020603050405020304" pitchFamily="18" charset="0"/>
              </a:rPr>
              <a:t>Surrounding the </a:t>
            </a:r>
            <a:r>
              <a:rPr lang="en-GB" sz="2400" b="1" dirty="0">
                <a:solidFill>
                  <a:srgbClr val="3333FF"/>
                </a:solidFill>
                <a:latin typeface="Times New Roman" panose="02020603050405020304" pitchFamily="18" charset="0"/>
                <a:cs typeface="Times New Roman" panose="02020603050405020304" pitchFamily="18" charset="0"/>
              </a:rPr>
              <a:t>cladding</a:t>
            </a:r>
            <a:r>
              <a:rPr lang="en-GB" sz="2400" dirty="0">
                <a:latin typeface="Times New Roman" panose="02020603050405020304" pitchFamily="18" charset="0"/>
                <a:cs typeface="Times New Roman" panose="02020603050405020304" pitchFamily="18" charset="0"/>
              </a:rPr>
              <a:t> are </a:t>
            </a:r>
            <a:r>
              <a:rPr lang="en-GB" sz="2400" b="1" dirty="0">
                <a:solidFill>
                  <a:srgbClr val="3333FF"/>
                </a:solidFill>
                <a:latin typeface="Times New Roman" panose="02020603050405020304" pitchFamily="18" charset="0"/>
                <a:cs typeface="Times New Roman" panose="02020603050405020304" pitchFamily="18" charset="0"/>
              </a:rPr>
              <a:t>protective</a:t>
            </a:r>
            <a:r>
              <a:rPr lang="en-GB" sz="2400" b="1" dirty="0">
                <a:latin typeface="Times New Roman" panose="02020603050405020304" pitchFamily="18" charset="0"/>
                <a:cs typeface="Times New Roman" panose="02020603050405020304" pitchFamily="18" charset="0"/>
              </a:rPr>
              <a:t> </a:t>
            </a:r>
            <a:r>
              <a:rPr lang="en-GB" sz="2400" b="1" dirty="0">
                <a:solidFill>
                  <a:srgbClr val="3333FF"/>
                </a:solidFill>
                <a:latin typeface="Times New Roman" panose="02020603050405020304" pitchFamily="18" charset="0"/>
                <a:cs typeface="Times New Roman" panose="02020603050405020304" pitchFamily="18" charset="0"/>
              </a:rPr>
              <a:t>layers</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 </a:t>
            </a:r>
            <a:r>
              <a:rPr lang="en-GB" sz="2400" b="1" dirty="0">
                <a:solidFill>
                  <a:srgbClr val="006600"/>
                </a:solidFill>
                <a:latin typeface="Times New Roman" panose="02020603050405020304" pitchFamily="18" charset="0"/>
                <a:cs typeface="Times New Roman" panose="02020603050405020304" pitchFamily="18" charset="0"/>
              </a:rPr>
              <a:t>acrylic plastic coating,</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Kevlar</a:t>
            </a:r>
            <a:r>
              <a:rPr lang="en-GB" sz="2400" b="1"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fibers</a:t>
            </a:r>
            <a:r>
              <a:rPr lang="en-GB" sz="2400" dirty="0">
                <a:solidFill>
                  <a:srgbClr val="6600CC"/>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for </a:t>
            </a:r>
            <a:r>
              <a:rPr lang="en-GB" sz="2400" b="1" dirty="0">
                <a:solidFill>
                  <a:srgbClr val="6600CC"/>
                </a:solidFill>
                <a:latin typeface="Times New Roman" panose="02020603050405020304" pitchFamily="18" charset="0"/>
                <a:cs typeface="Times New Roman" panose="02020603050405020304" pitchFamily="18" charset="0"/>
              </a:rPr>
              <a:t>additional</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strength</a:t>
            </a:r>
            <a:r>
              <a:rPr lang="en-GB" sz="2400" dirty="0">
                <a:latin typeface="Times New Roman" panose="02020603050405020304" pitchFamily="18" charset="0"/>
                <a:cs typeface="Times New Roman" panose="02020603050405020304" pitchFamily="18" charset="0"/>
              </a:rPr>
              <a:t>, and a </a:t>
            </a:r>
          </a:p>
          <a:p>
            <a:pPr marL="0" indent="0" algn="just" eaLnBrk="1" hangingPunct="1">
              <a:lnSpc>
                <a:spcPct val="150000"/>
              </a:lnSpc>
              <a:spcBef>
                <a:spcPts val="0"/>
              </a:spcBef>
              <a:buNone/>
              <a:defRPr/>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PVC (polyvinyl chloride) jacket </a:t>
            </a:r>
            <a:r>
              <a:rPr lang="en-GB" sz="2400" dirty="0">
                <a:latin typeface="Times New Roman" panose="02020603050405020304" pitchFamily="18" charset="0"/>
                <a:cs typeface="Times New Roman" panose="02020603050405020304" pitchFamily="18" charset="0"/>
              </a:rPr>
              <a:t>(usually </a:t>
            </a:r>
            <a:r>
              <a:rPr lang="en-GB" sz="2400" dirty="0" err="1">
                <a:latin typeface="Times New Roman" panose="02020603050405020304" pitchFamily="18" charset="0"/>
                <a:cs typeface="Times New Roman" panose="02020603050405020304" pitchFamily="18" charset="0"/>
              </a:rPr>
              <a:t>colored</a:t>
            </a:r>
            <a:r>
              <a:rPr lang="en-GB" sz="24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GB" sz="2400" dirty="0">
                <a:latin typeface="Times New Roman" panose="02020603050405020304" pitchFamily="18" charset="0"/>
                <a:cs typeface="Times New Roman" panose="02020603050405020304" pitchFamily="18" charset="0"/>
              </a:rPr>
              <a:t>	a </a:t>
            </a:r>
            <a:r>
              <a:rPr lang="en-GB" sz="2400" b="1" dirty="0">
                <a:solidFill>
                  <a:srgbClr val="0000CC"/>
                </a:solidFill>
                <a:latin typeface="Times New Roman" panose="02020603050405020304" pitchFamily="18" charset="0"/>
                <a:cs typeface="Times New Roman" panose="02020603050405020304" pitchFamily="18" charset="0"/>
              </a:rPr>
              <a:t>distinctive orange</a:t>
            </a:r>
            <a:r>
              <a:rPr lang="en-GB"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sz="quarter" idx="1"/>
          </p:nvPr>
        </p:nvSpPr>
        <p:spPr>
          <a:xfrm>
            <a:off x="146050" y="381000"/>
            <a:ext cx="8845550" cy="6477000"/>
          </a:xfrm>
        </p:spPr>
        <p:txBody>
          <a:bodyPr/>
          <a:lstStyle/>
          <a:p>
            <a:pPr algn="just" eaLnBrk="1" hangingPunct="1">
              <a:lnSpc>
                <a:spcPct val="150000"/>
              </a:lnSpc>
              <a:spcBef>
                <a:spcPts val="0"/>
              </a:spcBef>
              <a:buFont typeface="Wingdings" panose="05000000000000000000" pitchFamily="2" charset="2"/>
              <a:buChar char="§"/>
              <a:defRPr/>
            </a:pPr>
            <a:r>
              <a:rPr lang="en-GB" sz="2800" b="1" dirty="0">
                <a:latin typeface="Times New Roman" panose="02020603050405020304" pitchFamily="18" charset="0"/>
                <a:cs typeface="Times New Roman" panose="02020603050405020304" pitchFamily="18" charset="0"/>
              </a:rPr>
              <a:t>Network components </a:t>
            </a:r>
            <a:r>
              <a:rPr lang="en-GB" sz="2800" dirty="0">
                <a:latin typeface="Times New Roman" panose="02020603050405020304" pitchFamily="18" charset="0"/>
                <a:cs typeface="Times New Roman" panose="02020603050405020304" pitchFamily="18" charset="0"/>
              </a:rPr>
              <a:t>use </a:t>
            </a:r>
            <a:r>
              <a:rPr lang="en-GB" sz="2800" b="1" dirty="0">
                <a:solidFill>
                  <a:srgbClr val="3333FF"/>
                </a:solidFill>
                <a:latin typeface="Times New Roman" panose="02020603050405020304" pitchFamily="18" charset="0"/>
                <a:cs typeface="Times New Roman" panose="02020603050405020304" pitchFamily="18" charset="0"/>
              </a:rPr>
              <a:t>LED</a:t>
            </a:r>
            <a:r>
              <a:rPr lang="en-GB" sz="2800" b="1" dirty="0">
                <a:latin typeface="Times New Roman" panose="02020603050405020304" pitchFamily="18" charset="0"/>
                <a:cs typeface="Times New Roman" panose="02020603050405020304" pitchFamily="18" charset="0"/>
              </a:rPr>
              <a:t> or </a:t>
            </a:r>
            <a:r>
              <a:rPr lang="en-GB" sz="2800" b="1" dirty="0">
                <a:solidFill>
                  <a:srgbClr val="3333FF"/>
                </a:solidFill>
                <a:latin typeface="Times New Roman" panose="02020603050405020304" pitchFamily="18" charset="0"/>
                <a:cs typeface="Times New Roman" panose="02020603050405020304" pitchFamily="18" charset="0"/>
              </a:rPr>
              <a:t>laser</a:t>
            </a:r>
            <a:r>
              <a:rPr lang="en-GB" sz="2800" b="1" dirty="0">
                <a:latin typeface="Times New Roman" panose="02020603050405020304" pitchFamily="18" charset="0"/>
                <a:cs typeface="Times New Roman" panose="02020603050405020304" pitchFamily="18" charset="0"/>
              </a:rPr>
              <a:t> </a:t>
            </a:r>
            <a:r>
              <a:rPr lang="en-GB" sz="2800" b="1" dirty="0">
                <a:solidFill>
                  <a:srgbClr val="3333FF"/>
                </a:solidFill>
                <a:latin typeface="Times New Roman" panose="02020603050405020304" pitchFamily="18" charset="0"/>
                <a:cs typeface="Times New Roman" panose="02020603050405020304" pitchFamily="18" charset="0"/>
              </a:rPr>
              <a:t>diodes</a:t>
            </a:r>
            <a:r>
              <a:rPr lang="en-GB" sz="2800" dirty="0">
                <a:latin typeface="Times New Roman" panose="02020603050405020304" pitchFamily="18" charset="0"/>
                <a:cs typeface="Times New Roman" panose="02020603050405020304" pitchFamily="18" charset="0"/>
              </a:rPr>
              <a:t> to </a:t>
            </a:r>
            <a:r>
              <a:rPr lang="en-GB" sz="2800" b="1" dirty="0">
                <a:solidFill>
                  <a:srgbClr val="FF0000"/>
                </a:solidFill>
                <a:latin typeface="Times New Roman" panose="02020603050405020304" pitchFamily="18" charset="0"/>
                <a:cs typeface="Times New Roman" panose="02020603050405020304" pitchFamily="18" charset="0"/>
              </a:rPr>
              <a:t>convert</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electrical</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signals</a:t>
            </a:r>
            <a:r>
              <a:rPr lang="en-GB" sz="2800" dirty="0">
                <a:latin typeface="Times New Roman" panose="02020603050405020304" pitchFamily="18" charset="0"/>
                <a:cs typeface="Times New Roman" panose="02020603050405020304" pitchFamily="18" charset="0"/>
              </a:rPr>
              <a:t> into </a:t>
            </a:r>
            <a:r>
              <a:rPr lang="en-GB" sz="2800" b="1" dirty="0">
                <a:solidFill>
                  <a:srgbClr val="6600CC"/>
                </a:solidFill>
                <a:latin typeface="Times New Roman" panose="02020603050405020304" pitchFamily="18" charset="0"/>
                <a:cs typeface="Times New Roman" panose="02020603050405020304" pitchFamily="18" charset="0"/>
              </a:rPr>
              <a:t>light</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pulses</a:t>
            </a:r>
            <a:r>
              <a:rPr lang="en-GB" sz="2800" dirty="0">
                <a:latin typeface="Times New Roman" panose="02020603050405020304" pitchFamily="18" charset="0"/>
                <a:cs typeface="Times New Roman" panose="02020603050405020304" pitchFamily="18" charset="0"/>
              </a:rPr>
              <a:t> for </a:t>
            </a:r>
            <a:r>
              <a:rPr lang="en-GB" sz="2800" b="1" dirty="0">
                <a:solidFill>
                  <a:srgbClr val="CC00CC"/>
                </a:solidFill>
                <a:latin typeface="Times New Roman" panose="02020603050405020304" pitchFamily="18" charset="0"/>
                <a:cs typeface="Times New Roman" panose="02020603050405020304" pitchFamily="18" charset="0"/>
              </a:rPr>
              <a:t>transmission</a:t>
            </a:r>
            <a:r>
              <a:rPr lang="en-GB" sz="2800" dirty="0">
                <a:latin typeface="Times New Roman" panose="02020603050405020304" pitchFamily="18" charset="0"/>
                <a:cs typeface="Times New Roman" panose="02020603050405020304" pitchFamily="18" charset="0"/>
              </a:rPr>
              <a:t> </a:t>
            </a:r>
            <a:r>
              <a:rPr lang="en-GB" sz="2800" b="1" dirty="0">
                <a:solidFill>
                  <a:srgbClr val="CC00CC"/>
                </a:solidFill>
                <a:latin typeface="Times New Roman" panose="02020603050405020304" pitchFamily="18" charset="0"/>
                <a:cs typeface="Times New Roman" panose="02020603050405020304" pitchFamily="18" charset="0"/>
              </a:rPr>
              <a:t>on </a:t>
            </a:r>
            <a:r>
              <a:rPr lang="en-GB" sz="2800" b="1" dirty="0" err="1">
                <a:solidFill>
                  <a:srgbClr val="CC00CC"/>
                </a:solidFill>
                <a:latin typeface="Times New Roman" panose="02020603050405020304" pitchFamily="18" charset="0"/>
                <a:cs typeface="Times New Roman" panose="02020603050405020304" pitchFamily="18" charset="0"/>
              </a:rPr>
              <a:t>fiber</a:t>
            </a:r>
            <a:r>
              <a:rPr lang="en-GB" sz="2800" b="1" dirty="0">
                <a:solidFill>
                  <a:srgbClr val="CC00CC"/>
                </a:solidFill>
                <a:latin typeface="Times New Roman" panose="02020603050405020304" pitchFamily="18" charset="0"/>
                <a:cs typeface="Times New Roman" panose="02020603050405020304" pitchFamily="18" charset="0"/>
              </a:rPr>
              <a:t>-optic cables</a:t>
            </a:r>
            <a:r>
              <a:rPr lang="en-GB" sz="28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GB" sz="2800" dirty="0">
                <a:latin typeface="Times New Roman" panose="02020603050405020304" pitchFamily="18" charset="0"/>
                <a:cs typeface="Times New Roman" panose="02020603050405020304" pitchFamily="18" charset="0"/>
              </a:rPr>
              <a:t>An </a:t>
            </a:r>
            <a:r>
              <a:rPr lang="en-GB" sz="2800" b="1" dirty="0">
                <a:solidFill>
                  <a:srgbClr val="6600CC"/>
                </a:solidFill>
                <a:latin typeface="Times New Roman" panose="02020603050405020304" pitchFamily="18" charset="0"/>
                <a:cs typeface="Times New Roman" panose="02020603050405020304" pitchFamily="18" charset="0"/>
              </a:rPr>
              <a:t>optical detector </a:t>
            </a:r>
            <a:r>
              <a:rPr lang="en-GB" sz="2800" dirty="0">
                <a:latin typeface="Times New Roman" panose="02020603050405020304" pitchFamily="18" charset="0"/>
                <a:cs typeface="Times New Roman" panose="02020603050405020304" pitchFamily="18" charset="0"/>
              </a:rPr>
              <a:t>is used to </a:t>
            </a:r>
            <a:r>
              <a:rPr lang="en-GB" sz="2800" b="1" dirty="0">
                <a:solidFill>
                  <a:srgbClr val="3333FF"/>
                </a:solidFill>
                <a:latin typeface="Times New Roman" panose="02020603050405020304" pitchFamily="18" charset="0"/>
                <a:cs typeface="Times New Roman" panose="02020603050405020304" pitchFamily="18" charset="0"/>
              </a:rPr>
              <a:t>convert</a:t>
            </a:r>
            <a:r>
              <a:rPr lang="en-GB" sz="2800" dirty="0">
                <a:latin typeface="Times New Roman" panose="02020603050405020304" pitchFamily="18" charset="0"/>
                <a:cs typeface="Times New Roman" panose="02020603050405020304" pitchFamily="18" charset="0"/>
              </a:rPr>
              <a:t> the </a:t>
            </a:r>
            <a:r>
              <a:rPr lang="en-GB" sz="2800" b="1" dirty="0">
                <a:solidFill>
                  <a:srgbClr val="3333FF"/>
                </a:solidFill>
                <a:latin typeface="Times New Roman" panose="02020603050405020304" pitchFamily="18" charset="0"/>
                <a:cs typeface="Times New Roman" panose="02020603050405020304" pitchFamily="18" charset="0"/>
              </a:rPr>
              <a:t>light</a:t>
            </a:r>
            <a:r>
              <a:rPr lang="en-GB" sz="2800" dirty="0">
                <a:latin typeface="Times New Roman" panose="02020603050405020304" pitchFamily="18" charset="0"/>
                <a:cs typeface="Times New Roman" panose="02020603050405020304" pitchFamily="18" charset="0"/>
              </a:rPr>
              <a:t> </a:t>
            </a:r>
            <a:r>
              <a:rPr lang="en-GB" sz="2800" b="1" dirty="0">
                <a:solidFill>
                  <a:srgbClr val="3333FF"/>
                </a:solidFill>
                <a:latin typeface="Times New Roman" panose="02020603050405020304" pitchFamily="18" charset="0"/>
                <a:cs typeface="Times New Roman" panose="02020603050405020304" pitchFamily="18" charset="0"/>
              </a:rPr>
              <a:t>pulses</a:t>
            </a:r>
            <a:r>
              <a:rPr lang="en-GB" sz="2800" dirty="0">
                <a:latin typeface="Times New Roman" panose="02020603050405020304" pitchFamily="18" charset="0"/>
                <a:cs typeface="Times New Roman" panose="02020603050405020304" pitchFamily="18" charset="0"/>
              </a:rPr>
              <a:t> back into </a:t>
            </a:r>
            <a:r>
              <a:rPr lang="en-GB" sz="2800" b="1" dirty="0">
                <a:solidFill>
                  <a:srgbClr val="FF0000"/>
                </a:solidFill>
                <a:latin typeface="Times New Roman" panose="02020603050405020304" pitchFamily="18" charset="0"/>
                <a:cs typeface="Times New Roman" panose="02020603050405020304" pitchFamily="18" charset="0"/>
              </a:rPr>
              <a:t>electrical</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signals</a:t>
            </a:r>
            <a:r>
              <a:rPr lang="en-GB"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Optical fibers use </a:t>
            </a:r>
            <a:r>
              <a:rPr lang="en-US" sz="2800" b="1" dirty="0">
                <a:latin typeface="Times New Roman" panose="02020603050405020304" pitchFamily="18" charset="0"/>
                <a:cs typeface="Times New Roman" panose="02020603050405020304" pitchFamily="18" charset="0"/>
              </a:rPr>
              <a:t>reflection</a:t>
            </a:r>
            <a:r>
              <a:rPr lang="en-US" sz="2800" dirty="0">
                <a:latin typeface="Times New Roman" panose="02020603050405020304" pitchFamily="18" charset="0"/>
                <a:cs typeface="Times New Roman" panose="02020603050405020304" pitchFamily="18" charset="0"/>
              </a:rPr>
              <a:t> to </a:t>
            </a:r>
            <a:r>
              <a:rPr lang="en-US" sz="2800" b="1" dirty="0">
                <a:solidFill>
                  <a:srgbClr val="006600"/>
                </a:solidFill>
                <a:latin typeface="Times New Roman" panose="02020603050405020304" pitchFamily="18" charset="0"/>
                <a:cs typeface="Times New Roman" panose="02020603050405020304" pitchFamily="18" charset="0"/>
              </a:rPr>
              <a:t>guide light</a:t>
            </a:r>
            <a:r>
              <a:rPr lang="en-US" sz="2800" dirty="0">
                <a:solidFill>
                  <a:srgbClr val="0066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through a </a:t>
            </a:r>
            <a:r>
              <a:rPr lang="en-US" sz="2800" b="1" dirty="0">
                <a:solidFill>
                  <a:srgbClr val="006600"/>
                </a:solidFill>
                <a:latin typeface="Times New Roman" panose="02020603050405020304" pitchFamily="18" charset="0"/>
                <a:cs typeface="Times New Roman" panose="02020603050405020304" pitchFamily="18" charset="0"/>
              </a:rPr>
              <a:t>channel</a:t>
            </a:r>
            <a:r>
              <a:rPr lang="en-US" sz="28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800" b="1" dirty="0">
                <a:solidFill>
                  <a:srgbClr val="FF0000"/>
                </a:solidFill>
                <a:latin typeface="Times New Roman" panose="02020603050405020304" pitchFamily="18" charset="0"/>
                <a:cs typeface="Times New Roman" panose="02020603050405020304" pitchFamily="18" charset="0"/>
              </a:rPr>
              <a:t>A glass or plastic core </a:t>
            </a:r>
            <a:r>
              <a:rPr lang="en-US" sz="2800" dirty="0">
                <a:latin typeface="Times New Roman" panose="02020603050405020304" pitchFamily="18" charset="0"/>
                <a:cs typeface="Times New Roman" panose="02020603050405020304" pitchFamily="18" charset="0"/>
              </a:rPr>
              <a:t>is surrounded by a </a:t>
            </a:r>
            <a:r>
              <a:rPr lang="en-US" sz="2800" b="1" dirty="0">
                <a:solidFill>
                  <a:srgbClr val="6600CC"/>
                </a:solidFill>
                <a:latin typeface="Times New Roman" panose="02020603050405020304" pitchFamily="18" charset="0"/>
                <a:cs typeface="Times New Roman" panose="02020603050405020304" pitchFamily="18" charset="0"/>
              </a:rPr>
              <a:t>cladding of less dense glass or plastic.</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32</a:t>
            </a:fld>
            <a:endParaRPr lang="en-US"/>
          </a:p>
        </p:txBody>
      </p:sp>
      <p:sp>
        <p:nvSpPr>
          <p:cNvPr id="7" name="Rectangle 2050"/>
          <p:cNvSpPr>
            <a:spLocks noGrp="1" noChangeArrowheads="1"/>
          </p:cNvSpPr>
          <p:nvPr>
            <p:ph type="title"/>
          </p:nvPr>
        </p:nvSpPr>
        <p:spPr>
          <a:xfrm>
            <a:off x="245808" y="76201"/>
            <a:ext cx="8458200" cy="457199"/>
          </a:xfrm>
        </p:spPr>
        <p:txBody>
          <a:bodyPr/>
          <a:lstStyle/>
          <a:p>
            <a:pPr eaLnBrk="1" hangingPunct="1"/>
            <a:br>
              <a:rPr lang="en-US" sz="2600" b="1" dirty="0">
                <a:solidFill>
                  <a:srgbClr val="00B050"/>
                </a:solidFill>
                <a:latin typeface="Andalus" pitchFamily="18" charset="-78"/>
                <a:cs typeface="Andalus" pitchFamily="18" charset="-78"/>
              </a:rPr>
            </a:br>
            <a:r>
              <a:rPr lang="en-US" sz="2600" b="1" dirty="0">
                <a:solidFill>
                  <a:srgbClr val="00B050"/>
                </a:solidFill>
                <a:latin typeface="Andalus" pitchFamily="18" charset="-78"/>
                <a:cs typeface="Andalus" pitchFamily="18" charset="-78"/>
              </a:rPr>
              <a:t>Contd.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sz="quarter" idx="1"/>
          </p:nvPr>
        </p:nvSpPr>
        <p:spPr>
          <a:xfrm>
            <a:off x="146050" y="381000"/>
            <a:ext cx="8769350" cy="6477000"/>
          </a:xfrm>
        </p:spPr>
        <p:txBody>
          <a:bodyPr/>
          <a:lstStyle/>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solidFill>
                  <a:srgbClr val="FF0000"/>
                </a:solidFill>
                <a:latin typeface="Times New Roman" panose="02020603050405020304" pitchFamily="18" charset="0"/>
                <a:cs typeface="Times New Roman" panose="02020603050405020304" pitchFamily="18" charset="0"/>
              </a:rPr>
              <a:t>difference in density </a:t>
            </a:r>
            <a:r>
              <a:rPr lang="en-US" sz="2800" dirty="0">
                <a:latin typeface="Times New Roman" panose="02020603050405020304" pitchFamily="18" charset="0"/>
                <a:cs typeface="Times New Roman" panose="02020603050405020304" pitchFamily="18" charset="0"/>
              </a:rPr>
              <a:t>of the </a:t>
            </a:r>
            <a:r>
              <a:rPr lang="en-US" sz="2800" b="1" dirty="0">
                <a:latin typeface="Times New Roman" panose="02020603050405020304" pitchFamily="18" charset="0"/>
                <a:cs typeface="Times New Roman" panose="02020603050405020304" pitchFamily="18" charset="0"/>
              </a:rPr>
              <a:t>two materials </a:t>
            </a:r>
            <a:r>
              <a:rPr lang="en-US" sz="2800" dirty="0">
                <a:latin typeface="Times New Roman" panose="02020603050405020304" pitchFamily="18" charset="0"/>
                <a:cs typeface="Times New Roman" panose="02020603050405020304" pitchFamily="18" charset="0"/>
              </a:rPr>
              <a:t>must be such that a</a:t>
            </a:r>
          </a:p>
          <a:p>
            <a:pPr marL="0" indent="0" algn="just" eaLnBrk="1" hangingPunct="1">
              <a:lnSpc>
                <a:spcPct val="150000"/>
              </a:lnSpc>
              <a:spcBef>
                <a:spcPts val="0"/>
              </a:spcBef>
              <a:buNone/>
              <a:defRPr/>
            </a:pPr>
            <a:r>
              <a:rPr lang="en-US" sz="2800" b="1" dirty="0">
                <a:solidFill>
                  <a:srgbClr val="3333FF"/>
                </a:solidFill>
                <a:latin typeface="Times New Roman" panose="02020603050405020304" pitchFamily="18" charset="0"/>
                <a:cs typeface="Times New Roman" panose="02020603050405020304" pitchFamily="18" charset="0"/>
              </a:rPr>
              <a:t>	beam</a:t>
            </a:r>
            <a:r>
              <a:rPr lang="en-US" sz="2800" dirty="0">
                <a:latin typeface="Times New Roman" panose="02020603050405020304" pitchFamily="18" charset="0"/>
                <a:cs typeface="Times New Roman" panose="02020603050405020304" pitchFamily="18" charset="0"/>
              </a:rPr>
              <a:t> of </a:t>
            </a:r>
            <a:r>
              <a:rPr lang="en-US" sz="2800" b="1" dirty="0">
                <a:solidFill>
                  <a:srgbClr val="3333FF"/>
                </a:solidFill>
                <a:latin typeface="Times New Roman" panose="02020603050405020304" pitchFamily="18" charset="0"/>
                <a:cs typeface="Times New Roman" panose="02020603050405020304" pitchFamily="18" charset="0"/>
              </a:rPr>
              <a:t>light</a:t>
            </a:r>
            <a:r>
              <a:rPr lang="en-US" sz="2800"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moving</a:t>
            </a:r>
            <a:r>
              <a:rPr lang="en-US" sz="2800" dirty="0">
                <a:latin typeface="Times New Roman" panose="02020603050405020304" pitchFamily="18" charset="0"/>
                <a:cs typeface="Times New Roman" panose="02020603050405020304" pitchFamily="18" charset="0"/>
              </a:rPr>
              <a:t> through the </a:t>
            </a:r>
            <a:r>
              <a:rPr lang="en-US" sz="2800" b="1" dirty="0">
                <a:solidFill>
                  <a:srgbClr val="3333FF"/>
                </a:solidFill>
                <a:latin typeface="Times New Roman" panose="02020603050405020304" pitchFamily="18" charset="0"/>
                <a:cs typeface="Times New Roman" panose="02020603050405020304" pitchFamily="18" charset="0"/>
              </a:rPr>
              <a:t>core</a:t>
            </a:r>
            <a:r>
              <a:rPr lang="en-US" sz="2800" dirty="0">
                <a:latin typeface="Times New Roman" panose="02020603050405020304" pitchFamily="18" charset="0"/>
                <a:cs typeface="Times New Roman" panose="02020603050405020304" pitchFamily="18" charset="0"/>
              </a:rPr>
              <a:t> is </a:t>
            </a:r>
            <a:r>
              <a:rPr lang="en-US" sz="2800" b="1" dirty="0">
                <a:solidFill>
                  <a:srgbClr val="CC00CC"/>
                </a:solidFill>
                <a:latin typeface="Times New Roman" panose="02020603050405020304" pitchFamily="18" charset="0"/>
                <a:cs typeface="Times New Roman" panose="02020603050405020304" pitchFamily="18" charset="0"/>
              </a:rPr>
              <a:t>reflected</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off</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cladding</a:t>
            </a:r>
            <a:r>
              <a:rPr lang="en-US" sz="2800" dirty="0">
                <a:latin typeface="Times New Roman" panose="02020603050405020304" pitchFamily="18" charset="0"/>
                <a:cs typeface="Times New Roman" panose="02020603050405020304" pitchFamily="18" charset="0"/>
              </a:rPr>
              <a:t> instead of being </a:t>
            </a:r>
          </a:p>
          <a:p>
            <a:pPr marL="0" indent="0" algn="just" eaLnBrk="1" hangingPunct="1">
              <a:lnSpc>
                <a:spcPct val="150000"/>
              </a:lnSpc>
              <a:spcBef>
                <a:spcPts val="0"/>
              </a:spcBef>
              <a:buNone/>
              <a:defRPr/>
            </a:pPr>
            <a:r>
              <a:rPr lang="en-US" sz="2800" b="1" dirty="0">
                <a:solidFill>
                  <a:srgbClr val="CC00CC"/>
                </a:solidFill>
                <a:latin typeface="Times New Roman" panose="02020603050405020304" pitchFamily="18" charset="0"/>
                <a:cs typeface="Times New Roman" panose="02020603050405020304" pitchFamily="18" charset="0"/>
              </a:rPr>
              <a:t>	refracted</a:t>
            </a:r>
            <a:r>
              <a:rPr lang="en-US" sz="2800" dirty="0">
                <a:latin typeface="Times New Roman" panose="02020603050405020304" pitchFamily="18" charset="0"/>
                <a:cs typeface="Times New Roman" panose="02020603050405020304" pitchFamily="18" charset="0"/>
              </a:rPr>
              <a:t> into it (</a:t>
            </a:r>
            <a:r>
              <a:rPr lang="en-US" sz="2800" b="1" dirty="0">
                <a:solidFill>
                  <a:srgbClr val="FF0000"/>
                </a:solidFill>
                <a:latin typeface="Times New Roman" panose="02020603050405020304" pitchFamily="18" charset="0"/>
                <a:cs typeface="Times New Roman" panose="02020603050405020304" pitchFamily="18" charset="0"/>
              </a:rPr>
              <a:t>cladding</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33</a:t>
            </a:fld>
            <a:endParaRPr lang="en-US"/>
          </a:p>
        </p:txBody>
      </p:sp>
      <p:pic>
        <p:nvPicPr>
          <p:cNvPr id="30724" name="Picture 10"/>
          <p:cNvPicPr>
            <a:picLocks noChangeAspect="1" noChangeArrowheads="1"/>
          </p:cNvPicPr>
          <p:nvPr/>
        </p:nvPicPr>
        <p:blipFill>
          <a:blip r:embed="rId2"/>
          <a:srcRect/>
          <a:stretch>
            <a:fillRect/>
          </a:stretch>
        </p:blipFill>
        <p:spPr bwMode="auto">
          <a:xfrm>
            <a:off x="193301" y="4152901"/>
            <a:ext cx="8674847" cy="1905000"/>
          </a:xfrm>
          <a:prstGeom prst="rect">
            <a:avLst/>
          </a:prstGeom>
          <a:noFill/>
          <a:ln w="9525">
            <a:noFill/>
            <a:miter lim="800000"/>
            <a:headEnd/>
            <a:tailEnd/>
          </a:ln>
        </p:spPr>
      </p:pic>
      <p:sp>
        <p:nvSpPr>
          <p:cNvPr id="7" name="Rectangle 2050"/>
          <p:cNvSpPr>
            <a:spLocks noGrp="1" noChangeArrowheads="1"/>
          </p:cNvSpPr>
          <p:nvPr>
            <p:ph type="title"/>
          </p:nvPr>
        </p:nvSpPr>
        <p:spPr>
          <a:xfrm>
            <a:off x="245808" y="76201"/>
            <a:ext cx="8458200" cy="457199"/>
          </a:xfrm>
        </p:spPr>
        <p:txBody>
          <a:bodyPr/>
          <a:lstStyle/>
          <a:p>
            <a:pPr eaLnBrk="1" hangingPunct="1"/>
            <a:br>
              <a:rPr lang="en-US" sz="2600" b="1" dirty="0">
                <a:solidFill>
                  <a:srgbClr val="00B050"/>
                </a:solidFill>
                <a:latin typeface="Andalus" pitchFamily="18" charset="-78"/>
                <a:cs typeface="Andalus" pitchFamily="18" charset="-78"/>
              </a:rPr>
            </a:br>
            <a:r>
              <a:rPr lang="en-US" sz="2600" b="1" dirty="0">
                <a:solidFill>
                  <a:srgbClr val="00B050"/>
                </a:solidFill>
                <a:latin typeface="Andalus" pitchFamily="18" charset="-78"/>
                <a:cs typeface="Andalus" pitchFamily="18" charset="-78"/>
              </a:rPr>
              <a:t>Contd.</a:t>
            </a:r>
          </a:p>
        </p:txBody>
      </p:sp>
    </p:spTree>
    <p:extLst>
      <p:ext uri="{BB962C8B-B14F-4D97-AF65-F5344CB8AC3E}">
        <p14:creationId xmlns:p14="http://schemas.microsoft.com/office/powerpoint/2010/main" val="3663129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0"/>
            <a:ext cx="8229600" cy="533400"/>
          </a:xfrm>
        </p:spPr>
        <p:txBody>
          <a:bodyPr>
            <a:normAutofit fontScale="90000"/>
          </a:bodyPr>
          <a:lstStyle/>
          <a:p>
            <a:pPr algn="ctr" eaLnBrk="1" hangingPunct="1"/>
            <a:r>
              <a:rPr lang="en-US" sz="2900" b="1" dirty="0">
                <a:solidFill>
                  <a:srgbClr val="FF0000"/>
                </a:solidFill>
                <a:latin typeface="Times New Roman" panose="02020603050405020304" pitchFamily="18" charset="0"/>
                <a:cs typeface="Times New Roman" panose="02020603050405020304" pitchFamily="18" charset="0"/>
              </a:rPr>
              <a:t>Propagation</a:t>
            </a:r>
            <a:r>
              <a:rPr lang="en-US" dirty="0">
                <a:solidFill>
                  <a:srgbClr val="FF0000"/>
                </a:solidFill>
                <a:latin typeface="Times New Roman" panose="02020603050405020304" pitchFamily="18" charset="0"/>
                <a:cs typeface="Times New Roman" panose="02020603050405020304" pitchFamily="18" charset="0"/>
              </a:rPr>
              <a:t> </a:t>
            </a:r>
            <a:r>
              <a:rPr lang="en-US" sz="2900" b="1" dirty="0">
                <a:solidFill>
                  <a:srgbClr val="FF0000"/>
                </a:solidFill>
                <a:latin typeface="Times New Roman" panose="02020603050405020304" pitchFamily="18" charset="0"/>
                <a:cs typeface="Times New Roman" panose="02020603050405020304" pitchFamily="18" charset="0"/>
              </a:rPr>
              <a:t>Modes</a:t>
            </a:r>
          </a:p>
        </p:txBody>
      </p:sp>
      <p:sp>
        <p:nvSpPr>
          <p:cNvPr id="31747" name="Content Placeholder 2"/>
          <p:cNvSpPr>
            <a:spLocks noGrp="1"/>
          </p:cNvSpPr>
          <p:nvPr>
            <p:ph sz="quarter" idx="1"/>
          </p:nvPr>
        </p:nvSpPr>
        <p:spPr>
          <a:xfrm>
            <a:off x="146050" y="304800"/>
            <a:ext cx="8921750" cy="3581400"/>
          </a:xfrm>
        </p:spPr>
        <p:txBody>
          <a:bodyPr/>
          <a:lstStyle/>
          <a:p>
            <a:pPr algn="just" eaLnBrk="1" hangingPunct="1">
              <a:lnSpc>
                <a:spcPct val="150000"/>
              </a:lnSpc>
              <a:spcBef>
                <a:spcPts val="0"/>
              </a:spcBef>
              <a:defRPr/>
            </a:pPr>
            <a:r>
              <a:rPr lang="en-US" b="1" dirty="0">
                <a:latin typeface="Times New Roman" panose="02020603050405020304" pitchFamily="18" charset="0"/>
                <a:cs typeface="Times New Roman" panose="02020603050405020304" pitchFamily="18" charset="0"/>
              </a:rPr>
              <a:t>Current technology </a:t>
            </a:r>
            <a:r>
              <a:rPr lang="en-US" dirty="0">
                <a:latin typeface="Times New Roman" panose="02020603050405020304" pitchFamily="18" charset="0"/>
                <a:cs typeface="Times New Roman" panose="02020603050405020304" pitchFamily="18" charset="0"/>
              </a:rPr>
              <a:t>supports </a:t>
            </a:r>
            <a:r>
              <a:rPr lang="en-US" b="1" dirty="0">
                <a:solidFill>
                  <a:srgbClr val="6600CC"/>
                </a:solidFill>
                <a:latin typeface="Times New Roman" panose="02020603050405020304" pitchFamily="18" charset="0"/>
                <a:cs typeface="Times New Roman" panose="02020603050405020304" pitchFamily="18" charset="0"/>
              </a:rPr>
              <a:t>two modes </a:t>
            </a:r>
            <a:r>
              <a:rPr lang="en-US" dirty="0">
                <a:latin typeface="Times New Roman" panose="02020603050405020304" pitchFamily="18" charset="0"/>
                <a:cs typeface="Times New Roman" panose="02020603050405020304" pitchFamily="18" charset="0"/>
              </a:rPr>
              <a:t>(</a:t>
            </a:r>
            <a:r>
              <a:rPr lang="en-US" b="1" dirty="0">
                <a:solidFill>
                  <a:srgbClr val="6600CC"/>
                </a:solidFill>
                <a:latin typeface="Times New Roman" panose="02020603050405020304" pitchFamily="18" charset="0"/>
                <a:cs typeface="Times New Roman" panose="02020603050405020304" pitchFamily="18" charset="0"/>
              </a:rPr>
              <a:t>multimode</a:t>
            </a:r>
            <a:r>
              <a:rPr lang="en-US" dirty="0">
                <a:latin typeface="Times New Roman" panose="02020603050405020304" pitchFamily="18" charset="0"/>
                <a:cs typeface="Times New Roman" panose="02020603050405020304" pitchFamily="18" charset="0"/>
              </a:rPr>
              <a:t> and </a:t>
            </a:r>
            <a:r>
              <a:rPr lang="en-US" b="1" dirty="0">
                <a:solidFill>
                  <a:srgbClr val="6600CC"/>
                </a:solidFill>
                <a:latin typeface="Times New Roman" panose="02020603050405020304" pitchFamily="18" charset="0"/>
                <a:cs typeface="Times New Roman" panose="02020603050405020304" pitchFamily="18" charset="0"/>
              </a:rPr>
              <a:t>single mode</a:t>
            </a:r>
            <a:r>
              <a:rPr lang="en-US"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dirty="0">
                <a:latin typeface="Times New Roman" panose="02020603050405020304" pitchFamily="18" charset="0"/>
                <a:cs typeface="Times New Roman" panose="02020603050405020304" pitchFamily="18" charset="0"/>
              </a:rPr>
              <a:t>	for </a:t>
            </a:r>
            <a:r>
              <a:rPr lang="en-US" b="1" dirty="0">
                <a:solidFill>
                  <a:srgbClr val="CC00CC"/>
                </a:solidFill>
                <a:latin typeface="Times New Roman" panose="02020603050405020304" pitchFamily="18" charset="0"/>
                <a:cs typeface="Times New Roman" panose="02020603050405020304" pitchFamily="18" charset="0"/>
              </a:rPr>
              <a:t>propagating</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light</a:t>
            </a:r>
            <a:r>
              <a:rPr lang="en-US" dirty="0">
                <a:latin typeface="Times New Roman" panose="02020603050405020304" pitchFamily="18" charset="0"/>
                <a:cs typeface="Times New Roman" panose="02020603050405020304" pitchFamily="18" charset="0"/>
              </a:rPr>
              <a:t> along </a:t>
            </a:r>
            <a:r>
              <a:rPr lang="en-US" b="1" dirty="0">
                <a:solidFill>
                  <a:srgbClr val="CC00CC"/>
                </a:solidFill>
                <a:latin typeface="Times New Roman" panose="02020603050405020304" pitchFamily="18" charset="0"/>
                <a:cs typeface="Times New Roman" panose="02020603050405020304" pitchFamily="18" charset="0"/>
              </a:rPr>
              <a:t>optical</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channels</a:t>
            </a:r>
            <a:r>
              <a:rPr lang="en-US" dirty="0">
                <a:latin typeface="Times New Roman" panose="02020603050405020304" pitchFamily="18" charset="0"/>
                <a:cs typeface="Times New Roman" panose="02020603050405020304" pitchFamily="18" charset="0"/>
              </a:rPr>
              <a:t>, each 	requiring </a:t>
            </a:r>
            <a:r>
              <a:rPr lang="en-US" b="1" dirty="0">
                <a:latin typeface="Times New Roman" panose="02020603050405020304" pitchFamily="18" charset="0"/>
                <a:cs typeface="Times New Roman" panose="02020603050405020304" pitchFamily="18" charset="0"/>
              </a:rPr>
              <a:t>fiber</a:t>
            </a:r>
            <a:r>
              <a:rPr lang="en-US" dirty="0">
                <a:latin typeface="Times New Roman" panose="02020603050405020304" pitchFamily="18" charset="0"/>
                <a:cs typeface="Times New Roman" panose="02020603050405020304" pitchFamily="18" charset="0"/>
              </a:rPr>
              <a:t> with different </a:t>
            </a:r>
            <a:r>
              <a:rPr lang="en-US" b="1" dirty="0">
                <a:latin typeface="Times New Roman" panose="02020603050405020304" pitchFamily="18" charset="0"/>
                <a:cs typeface="Times New Roman" panose="02020603050405020304" pitchFamily="18" charset="0"/>
              </a:rPr>
              <a:t>physical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characteristics</a:t>
            </a:r>
            <a:r>
              <a:rPr lang="en-US"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defRPr/>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Multimode</a:t>
            </a:r>
            <a:r>
              <a:rPr lang="en-US" dirty="0">
                <a:latin typeface="Times New Roman" panose="02020603050405020304" pitchFamily="18" charset="0"/>
                <a:cs typeface="Times New Roman" panose="02020603050405020304" pitchFamily="18" charset="0"/>
              </a:rPr>
              <a:t> can be implemented in two forms: </a:t>
            </a:r>
            <a:r>
              <a:rPr lang="en-US" b="1" dirty="0">
                <a:solidFill>
                  <a:srgbClr val="FF0000"/>
                </a:solidFill>
                <a:latin typeface="Times New Roman" panose="02020603050405020304" pitchFamily="18" charset="0"/>
                <a:cs typeface="Times New Roman" panose="02020603050405020304" pitchFamily="18" charset="0"/>
              </a:rPr>
              <a:t>step-index</a:t>
            </a:r>
            <a:r>
              <a:rPr lang="en-US" dirty="0">
                <a:latin typeface="Times New Roman" panose="02020603050405020304" pitchFamily="18" charset="0"/>
                <a:cs typeface="Times New Roman" panose="02020603050405020304" pitchFamily="18" charset="0"/>
              </a:rPr>
              <a:t> or </a:t>
            </a:r>
            <a:r>
              <a:rPr lang="en-US" b="1" dirty="0">
                <a:solidFill>
                  <a:srgbClr val="6600CC"/>
                </a:solidFill>
                <a:latin typeface="Times New Roman" panose="02020603050405020304" pitchFamily="18" charset="0"/>
                <a:cs typeface="Times New Roman" panose="02020603050405020304" pitchFamily="18" charset="0"/>
              </a:rPr>
              <a:t>graded-index</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34</a:t>
            </a:fld>
            <a:endParaRPr lang="en-US"/>
          </a:p>
        </p:txBody>
      </p:sp>
      <p:pic>
        <p:nvPicPr>
          <p:cNvPr id="31748" name="Picture 2"/>
          <p:cNvPicPr>
            <a:picLocks noChangeAspect="1" noChangeArrowheads="1"/>
          </p:cNvPicPr>
          <p:nvPr/>
        </p:nvPicPr>
        <p:blipFill>
          <a:blip r:embed="rId2"/>
          <a:srcRect/>
          <a:stretch>
            <a:fillRect/>
          </a:stretch>
        </p:blipFill>
        <p:spPr bwMode="auto">
          <a:xfrm>
            <a:off x="603251" y="4061363"/>
            <a:ext cx="7929312" cy="265376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533400"/>
          </a:xfrm>
        </p:spPr>
        <p:txBody>
          <a:bodyPr>
            <a:normAutofit/>
          </a:bodyPr>
          <a:lstStyle/>
          <a:p>
            <a:pPr algn="ctr"/>
            <a:r>
              <a:rPr lang="en-GB" sz="2600" b="1" dirty="0">
                <a:solidFill>
                  <a:srgbClr val="FF0000"/>
                </a:solidFill>
                <a:latin typeface="Times New Roman" panose="02020603050405020304" pitchFamily="18" charset="0"/>
                <a:cs typeface="Times New Roman" panose="02020603050405020304" pitchFamily="18" charset="0"/>
              </a:rPr>
              <a:t>Single-mode fiber-optic cabling</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381000"/>
            <a:ext cx="9144000" cy="6477000"/>
          </a:xfrm>
        </p:spPr>
        <p:txBody>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Single mode has a </a:t>
            </a:r>
            <a:r>
              <a:rPr lang="en-GB" sz="2800" b="1" dirty="0">
                <a:latin typeface="Times New Roman" panose="02020603050405020304" pitchFamily="18" charset="0"/>
                <a:cs typeface="Times New Roman" panose="02020603050405020304" pitchFamily="18" charset="0"/>
              </a:rPr>
              <a:t>narrow core (5 or 10 microns </a:t>
            </a:r>
            <a:r>
              <a:rPr lang="en-GB" sz="2800" dirty="0">
                <a:latin typeface="Times New Roman" panose="02020603050405020304" pitchFamily="18" charset="0"/>
                <a:cs typeface="Times New Roman" panose="02020603050405020304" pitchFamily="18" charset="0"/>
              </a:rPr>
              <a:t>in 	</a:t>
            </a:r>
            <a:r>
              <a:rPr lang="en-GB" sz="2800" b="1" dirty="0">
                <a:latin typeface="Times New Roman" panose="02020603050405020304" pitchFamily="18" charset="0"/>
                <a:cs typeface="Times New Roman" panose="02020603050405020304" pitchFamily="18" charset="0"/>
              </a:rPr>
              <a:t>diameter</a:t>
            </a:r>
            <a:r>
              <a:rPr lang="en-GB" sz="2800" dirty="0">
                <a:latin typeface="Times New Roman" panose="02020603050405020304" pitchFamily="18" charset="0"/>
                <a:cs typeface="Times New Roman" panose="02020603050405020304" pitchFamily="18" charset="0"/>
              </a:rPr>
              <a:t>) and </a:t>
            </a:r>
            <a:r>
              <a:rPr lang="en-GB" sz="2800" b="1" dirty="0">
                <a:solidFill>
                  <a:srgbClr val="6600CC"/>
                </a:solidFill>
                <a:latin typeface="Times New Roman" panose="02020603050405020304" pitchFamily="18" charset="0"/>
                <a:cs typeface="Times New Roman" panose="02020603050405020304" pitchFamily="18" charset="0"/>
              </a:rPr>
              <a:t>allows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only</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one</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signal</a:t>
            </a:r>
            <a:r>
              <a:rPr lang="en-GB" sz="2800" dirty="0">
                <a:latin typeface="Times New Roman" panose="02020603050405020304" pitchFamily="18" charset="0"/>
                <a:cs typeface="Times New Roman" panose="02020603050405020304" pitchFamily="18" charset="0"/>
              </a:rPr>
              <a:t> to be </a:t>
            </a:r>
            <a:r>
              <a:rPr lang="en-GB" sz="2800" b="1" dirty="0">
                <a:solidFill>
                  <a:srgbClr val="CC00CC"/>
                </a:solidFill>
                <a:latin typeface="Times New Roman" panose="02020603050405020304" pitchFamily="18" charset="0"/>
                <a:cs typeface="Times New Roman" panose="02020603050405020304" pitchFamily="18" charset="0"/>
              </a:rPr>
              <a:t>sent</a:t>
            </a:r>
            <a:r>
              <a:rPr lang="en-GB" sz="2800" dirty="0">
                <a:latin typeface="Times New Roman" panose="02020603050405020304" pitchFamily="18" charset="0"/>
                <a:cs typeface="Times New Roman" panose="02020603050405020304" pitchFamily="18" charset="0"/>
              </a:rPr>
              <a:t> or 	</a:t>
            </a:r>
            <a:r>
              <a:rPr lang="en-GB" sz="2800" b="1" dirty="0">
                <a:solidFill>
                  <a:srgbClr val="CC00CC"/>
                </a:solidFill>
                <a:latin typeface="Times New Roman" panose="02020603050405020304" pitchFamily="18" charset="0"/>
                <a:cs typeface="Times New Roman" panose="02020603050405020304" pitchFamily="18" charset="0"/>
              </a:rPr>
              <a:t>received</a:t>
            </a:r>
            <a:r>
              <a:rPr lang="en-GB" sz="2800" dirty="0">
                <a:latin typeface="Times New Roman" panose="02020603050405020304" pitchFamily="18" charset="0"/>
                <a:cs typeface="Times New Roman" panose="02020603050405020304" pitchFamily="18" charset="0"/>
              </a:rPr>
              <a:t> at a </a:t>
            </a:r>
            <a:r>
              <a:rPr lang="en-GB" sz="2800" b="1" dirty="0">
                <a:solidFill>
                  <a:srgbClr val="CC00CC"/>
                </a:solidFill>
                <a:latin typeface="Times New Roman" panose="02020603050405020304" pitchFamily="18" charset="0"/>
                <a:cs typeface="Times New Roman" panose="02020603050405020304" pitchFamily="18" charset="0"/>
              </a:rPr>
              <a:t>time</a:t>
            </a:r>
            <a:r>
              <a:rPr lang="en-GB" sz="2800" dirty="0">
                <a:latin typeface="Times New Roman" panose="02020603050405020304" pitchFamily="18" charset="0"/>
                <a:cs typeface="Times New Roman" panose="02020603050405020304" pitchFamily="18" charset="0"/>
              </a:rPr>
              <a:t> over very </a:t>
            </a:r>
            <a:r>
              <a:rPr lang="en-GB" sz="2800" b="1" dirty="0">
                <a:solidFill>
                  <a:srgbClr val="CC00CC"/>
                </a:solidFill>
                <a:latin typeface="Times New Roman" panose="02020603050405020304" pitchFamily="18" charset="0"/>
                <a:cs typeface="Times New Roman" panose="02020603050405020304" pitchFamily="18" charset="0"/>
              </a:rPr>
              <a:t>long</a:t>
            </a:r>
            <a:r>
              <a:rPr lang="en-GB" sz="28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a:t>
            </a:r>
            <a:r>
              <a:rPr lang="en-GB" sz="2800" b="1" dirty="0">
                <a:solidFill>
                  <a:srgbClr val="CC00CC"/>
                </a:solidFill>
                <a:latin typeface="Times New Roman" panose="02020603050405020304" pitchFamily="18" charset="0"/>
                <a:cs typeface="Times New Roman" panose="02020603050405020304" pitchFamily="18" charset="0"/>
              </a:rPr>
              <a:t>distances</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about 50 </a:t>
            </a:r>
            <a:r>
              <a:rPr lang="en-GB" sz="2800" b="1" dirty="0" err="1">
                <a:latin typeface="Times New Roman" panose="02020603050405020304" pitchFamily="18" charset="0"/>
                <a:cs typeface="Times New Roman" panose="02020603050405020304" pitchFamily="18" charset="0"/>
              </a:rPr>
              <a:t>kms</a:t>
            </a:r>
            <a:r>
              <a:rPr lang="en-GB" sz="2800" dirty="0">
                <a:latin typeface="Times New Roman" panose="02020603050405020304" pitchFamily="18" charset="0"/>
                <a:cs typeface="Times New Roman" panose="02020603050405020304" pitchFamily="18" charset="0"/>
              </a:rPr>
              <a:t>] (up to </a:t>
            </a:r>
            <a:r>
              <a:rPr lang="en-GB" sz="2800" b="1" dirty="0">
                <a:solidFill>
                  <a:srgbClr val="0000CC"/>
                </a:solidFill>
                <a:latin typeface="Times New Roman" panose="02020603050405020304" pitchFamily="18" charset="0"/>
                <a:cs typeface="Times New Roman" panose="02020603050405020304" pitchFamily="18" charset="0"/>
              </a:rPr>
              <a:t>50 	times farther 	</a:t>
            </a:r>
            <a:r>
              <a:rPr lang="en-GB" sz="2800" dirty="0">
                <a:latin typeface="Times New Roman" panose="02020603050405020304" pitchFamily="18" charset="0"/>
                <a:cs typeface="Times New Roman" panose="02020603050405020304" pitchFamily="18" charset="0"/>
              </a:rPr>
              <a:t>than </a:t>
            </a:r>
            <a:r>
              <a:rPr lang="en-GB" sz="2800" b="1" dirty="0">
                <a:solidFill>
                  <a:srgbClr val="FF0000"/>
                </a:solidFill>
                <a:latin typeface="Times New Roman" panose="02020603050405020304" pitchFamily="18" charset="0"/>
                <a:cs typeface="Times New Roman" panose="02020603050405020304" pitchFamily="18" charset="0"/>
              </a:rPr>
              <a:t>multimode fiber-optic cabling</a:t>
            </a:r>
            <a:r>
              <a:rPr lang="en-GB"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800" b="1" dirty="0">
                <a:solidFill>
                  <a:srgbClr val="3333FF"/>
                </a:solidFill>
                <a:latin typeface="Times New Roman" panose="02020603050405020304" pitchFamily="18" charset="0"/>
                <a:cs typeface="Times New Roman" panose="02020603050405020304" pitchFamily="18" charset="0"/>
              </a:rPr>
              <a:t>Single-mode fiber-optic cabling </a:t>
            </a:r>
            <a:r>
              <a:rPr lang="en-GB" sz="2800" dirty="0">
                <a:latin typeface="Times New Roman" panose="02020603050405020304" pitchFamily="18" charset="0"/>
                <a:cs typeface="Times New Roman" panose="02020603050405020304" pitchFamily="18" charset="0"/>
              </a:rPr>
              <a:t>uses </a:t>
            </a:r>
            <a:r>
              <a:rPr lang="en-GB" sz="2800" b="1" dirty="0">
                <a:solidFill>
                  <a:srgbClr val="CC00CC"/>
                </a:solidFill>
                <a:latin typeface="Times New Roman" panose="02020603050405020304" pitchFamily="18" charset="0"/>
                <a:cs typeface="Times New Roman" panose="02020603050405020304" pitchFamily="18" charset="0"/>
              </a:rPr>
              <a:t>laser-emitting diodes</a:t>
            </a:r>
            <a:r>
              <a:rPr lang="en-GB" sz="2800" dirty="0">
                <a:latin typeface="Times New Roman" panose="02020603050405020304" pitchFamily="18" charset="0"/>
                <a:cs typeface="Times New Roman" panose="02020603050405020304" pitchFamily="18" charset="0"/>
              </a:rPr>
              <a:t> to introduce </a:t>
            </a:r>
            <a:r>
              <a:rPr lang="en-GB" sz="2800" b="1" dirty="0">
                <a:solidFill>
                  <a:srgbClr val="6600CC"/>
                </a:solidFill>
                <a:latin typeface="Times New Roman" panose="02020603050405020304" pitchFamily="18" charset="0"/>
                <a:cs typeface="Times New Roman" panose="02020603050405020304" pitchFamily="18" charset="0"/>
              </a:rPr>
              <a:t>signals</a:t>
            </a:r>
            <a:r>
              <a:rPr lang="en-GB" sz="2800" dirty="0">
                <a:latin typeface="Times New Roman" panose="02020603050405020304" pitchFamily="18" charset="0"/>
                <a:cs typeface="Times New Roman" panose="02020603050405020304" pitchFamily="18" charset="0"/>
              </a:rPr>
              <a:t> into the </a:t>
            </a:r>
          </a:p>
          <a:p>
            <a:pPr marL="0"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a:t>
            </a:r>
            <a:r>
              <a:rPr lang="en-GB" sz="2800" b="1" dirty="0" err="1">
                <a:solidFill>
                  <a:srgbClr val="6600CC"/>
                </a:solidFill>
                <a:latin typeface="Times New Roman" panose="02020603050405020304" pitchFamily="18" charset="0"/>
                <a:cs typeface="Times New Roman" panose="02020603050405020304" pitchFamily="18" charset="0"/>
              </a:rPr>
              <a:t>fiber</a:t>
            </a:r>
            <a:r>
              <a:rPr lang="en-GB" sz="2800" dirty="0">
                <a:latin typeface="Times New Roman" panose="02020603050405020304" pitchFamily="18" charset="0"/>
                <a:cs typeface="Times New Roman" panose="02020603050405020304" pitchFamily="18" charset="0"/>
              </a:rPr>
              <a:t> and can </a:t>
            </a:r>
            <a:r>
              <a:rPr lang="en-GB" sz="2800" b="1" dirty="0">
                <a:latin typeface="Times New Roman" panose="02020603050405020304" pitchFamily="18" charset="0"/>
                <a:cs typeface="Times New Roman" panose="02020603050405020304" pitchFamily="18" charset="0"/>
              </a:rPr>
              <a:t>transmit</a:t>
            </a:r>
            <a:r>
              <a:rPr lang="en-GB" sz="2800" dirty="0">
                <a:latin typeface="Times New Roman" panose="02020603050405020304" pitchFamily="18" charset="0"/>
                <a:cs typeface="Times New Roman" panose="02020603050405020304" pitchFamily="18" charset="0"/>
              </a:rPr>
              <a:t> only </a:t>
            </a:r>
            <a:r>
              <a:rPr lang="en-GB" sz="2800" b="1" dirty="0">
                <a:solidFill>
                  <a:srgbClr val="FF0000"/>
                </a:solidFill>
                <a:latin typeface="Times New Roman" panose="02020603050405020304" pitchFamily="18" charset="0"/>
                <a:cs typeface="Times New Roman" panose="02020603050405020304" pitchFamily="18" charset="0"/>
              </a:rPr>
              <a:t>one signal (light beam) </a:t>
            </a:r>
            <a:r>
              <a:rPr lang="en-GB" sz="2800" dirty="0">
                <a:latin typeface="Times New Roman" panose="02020603050405020304" pitchFamily="18" charset="0"/>
                <a:cs typeface="Times New Roman" panose="02020603050405020304" pitchFamily="18" charset="0"/>
              </a:rPr>
              <a:t>at 	a time. </a:t>
            </a:r>
          </a:p>
          <a:p>
            <a:pPr algn="just">
              <a:lnSpc>
                <a:spcPct val="150000"/>
              </a:lnSpc>
              <a:spcBef>
                <a:spcPts val="0"/>
              </a:spcBef>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85800"/>
          </a:xfrm>
        </p:spPr>
        <p:txBody>
          <a:bodyPr/>
          <a:lstStyle/>
          <a:p>
            <a:r>
              <a:rPr lang="en-GB" dirty="0" err="1"/>
              <a:t>Cont</a:t>
            </a:r>
            <a:r>
              <a:rPr lang="en-GB" dirty="0"/>
              <a:t>------</a:t>
            </a:r>
          </a:p>
        </p:txBody>
      </p:sp>
      <p:sp>
        <p:nvSpPr>
          <p:cNvPr id="3" name="Content Placeholder 2"/>
          <p:cNvSpPr>
            <a:spLocks noGrp="1"/>
          </p:cNvSpPr>
          <p:nvPr>
            <p:ph sz="quarter" idx="1"/>
          </p:nvPr>
        </p:nvSpPr>
        <p:spPr>
          <a:xfrm>
            <a:off x="146050" y="533400"/>
            <a:ext cx="8845550" cy="6134100"/>
          </a:xfrm>
        </p:spPr>
        <p:txBody>
          <a:bodyPr/>
          <a:lstStyle/>
          <a:p>
            <a:pPr algn="just">
              <a:lnSpc>
                <a:spcPct val="150000"/>
              </a:lnSpc>
              <a:spcBef>
                <a:spcPts val="0"/>
              </a:spcBef>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Signal transmission </a:t>
            </a:r>
            <a:r>
              <a:rPr lang="en-GB" sz="2800" dirty="0">
                <a:latin typeface="Times New Roman" panose="02020603050405020304" pitchFamily="18" charset="0"/>
                <a:cs typeface="Times New Roman" panose="02020603050405020304" pitchFamily="18" charset="0"/>
              </a:rPr>
              <a:t>is clear for </a:t>
            </a:r>
            <a:r>
              <a:rPr lang="en-GB" sz="2800" b="1" dirty="0">
                <a:solidFill>
                  <a:srgbClr val="0000CC"/>
                </a:solidFill>
                <a:latin typeface="Times New Roman" panose="02020603050405020304" pitchFamily="18" charset="0"/>
                <a:cs typeface="Times New Roman" panose="02020603050405020304" pitchFamily="18" charset="0"/>
              </a:rPr>
              <a:t>approximately 30 miles (50 </a:t>
            </a:r>
            <a:r>
              <a:rPr lang="en-GB" sz="2800" b="1" dirty="0" err="1">
                <a:solidFill>
                  <a:srgbClr val="0000CC"/>
                </a:solidFill>
                <a:latin typeface="Times New Roman" panose="02020603050405020304" pitchFamily="18" charset="0"/>
                <a:cs typeface="Times New Roman" panose="02020603050405020304" pitchFamily="18" charset="0"/>
              </a:rPr>
              <a:t>kilometers</a:t>
            </a:r>
            <a:r>
              <a:rPr lang="en-GB" sz="2800" b="1" dirty="0">
                <a:solidFill>
                  <a:srgbClr val="0000CC"/>
                </a:solidFill>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before </a:t>
            </a:r>
            <a:r>
              <a:rPr lang="en-GB" sz="2800" b="1" dirty="0">
                <a:solidFill>
                  <a:srgbClr val="CC00CC"/>
                </a:solidFill>
                <a:latin typeface="Times New Roman" panose="02020603050405020304" pitchFamily="18" charset="0"/>
                <a:cs typeface="Times New Roman" panose="02020603050405020304" pitchFamily="18" charset="0"/>
              </a:rPr>
              <a:t>dispersion</a:t>
            </a:r>
            <a:r>
              <a:rPr lang="en-GB" sz="2800" dirty="0">
                <a:latin typeface="Times New Roman" panose="02020603050405020304" pitchFamily="18" charset="0"/>
                <a:cs typeface="Times New Roman" panose="02020603050405020304" pitchFamily="18" charset="0"/>
              </a:rPr>
              <a:t> will </a:t>
            </a:r>
            <a:r>
              <a:rPr lang="en-GB" sz="2800" b="1" dirty="0">
                <a:solidFill>
                  <a:srgbClr val="CC00CC"/>
                </a:solidFill>
                <a:latin typeface="Times New Roman" panose="02020603050405020304" pitchFamily="18" charset="0"/>
                <a:cs typeface="Times New Roman" panose="02020603050405020304" pitchFamily="18" charset="0"/>
              </a:rPr>
              <a:t>distort</a:t>
            </a:r>
            <a:r>
              <a:rPr lang="en-GB" sz="2800" dirty="0">
                <a:latin typeface="Times New Roman" panose="02020603050405020304" pitchFamily="18" charset="0"/>
                <a:cs typeface="Times New Roman" panose="02020603050405020304" pitchFamily="18" charset="0"/>
              </a:rPr>
              <a:t> </a:t>
            </a:r>
            <a:r>
              <a:rPr lang="en-GB" sz="2800" b="1" dirty="0">
                <a:solidFill>
                  <a:srgbClr val="CC00CC"/>
                </a:solidFill>
                <a:latin typeface="Times New Roman" panose="02020603050405020304" pitchFamily="18" charset="0"/>
                <a:cs typeface="Times New Roman" panose="02020603050405020304" pitchFamily="18" charset="0"/>
              </a:rPr>
              <a:t>signals</a:t>
            </a:r>
            <a:r>
              <a:rPr lang="en-GB" sz="2800" dirty="0">
                <a:latin typeface="Times New Roman" panose="02020603050405020304" pitchFamily="18" charset="0"/>
                <a:cs typeface="Times New Roman" panose="02020603050405020304" pitchFamily="18" charset="0"/>
              </a:rPr>
              <a:t>, which means that </a:t>
            </a:r>
            <a:r>
              <a:rPr lang="en-GB" sz="2800" b="1" dirty="0">
                <a:solidFill>
                  <a:srgbClr val="FF0000"/>
                </a:solidFill>
                <a:latin typeface="Times New Roman" panose="02020603050405020304" pitchFamily="18" charset="0"/>
                <a:cs typeface="Times New Roman" panose="02020603050405020304" pitchFamily="18" charset="0"/>
              </a:rPr>
              <a:t>single-mode </a:t>
            </a:r>
            <a:r>
              <a:rPr lang="en-GB" sz="2800" b="1" dirty="0" err="1">
                <a:solidFill>
                  <a:srgbClr val="FF0000"/>
                </a:solidFill>
                <a:latin typeface="Times New Roman" panose="02020603050405020304" pitchFamily="18" charset="0"/>
                <a:cs typeface="Times New Roman" panose="02020603050405020304" pitchFamily="18" charset="0"/>
              </a:rPr>
              <a:t>fiber</a:t>
            </a:r>
            <a:r>
              <a:rPr lang="en-GB" sz="2800" b="1" dirty="0">
                <a:solidFill>
                  <a:srgbClr val="FF0000"/>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 ideal for </a:t>
            </a:r>
            <a:r>
              <a:rPr lang="en-GB" sz="2800" b="1" dirty="0">
                <a:latin typeface="Times New Roman" panose="02020603050405020304" pitchFamily="18" charset="0"/>
                <a:cs typeface="Times New Roman" panose="02020603050405020304" pitchFamily="18" charset="0"/>
              </a:rPr>
              <a:t>long cable runs.</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 is suitable for </a:t>
            </a:r>
            <a:r>
              <a:rPr lang="en-US" sz="2800" dirty="0">
                <a:solidFill>
                  <a:srgbClr val="6600CC"/>
                </a:solidFill>
                <a:latin typeface="Times New Roman" panose="02020603050405020304" pitchFamily="18" charset="0"/>
                <a:cs typeface="Times New Roman" panose="02020603050405020304" pitchFamily="18" charset="0"/>
              </a:rPr>
              <a:t>l</a:t>
            </a:r>
            <a:r>
              <a:rPr lang="en-US" sz="2800" b="1" dirty="0">
                <a:solidFill>
                  <a:srgbClr val="6600CC"/>
                </a:solidFill>
                <a:latin typeface="Times New Roman" panose="02020603050405020304" pitchFamily="18" charset="0"/>
                <a:cs typeface="Times New Roman" panose="02020603050405020304" pitchFamily="18" charset="0"/>
              </a:rPr>
              <a:t>ong-distance telephony</a:t>
            </a:r>
            <a:r>
              <a:rPr lang="en-US" sz="2800" dirty="0">
                <a:solidFill>
                  <a:srgbClr val="66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a:t>
            </a:r>
            <a:r>
              <a:rPr lang="en-US" sz="2800" b="1" dirty="0">
                <a:solidFill>
                  <a:srgbClr val="FF0000"/>
                </a:solidFill>
                <a:latin typeface="Times New Roman" panose="02020603050405020304" pitchFamily="18" charset="0"/>
                <a:cs typeface="Times New Roman" panose="02020603050405020304" pitchFamily="18" charset="0"/>
              </a:rPr>
              <a:t>multichannel television broadcast systems</a:t>
            </a:r>
            <a:endParaRPr lang="en-GB" sz="2800" b="1" dirty="0">
              <a:solidFill>
                <a:srgbClr val="FF0000"/>
              </a:solidFill>
              <a:latin typeface="Times New Roman" panose="02020603050405020304" pitchFamily="18" charset="0"/>
              <a:cs typeface="Times New Roman" panose="02020603050405020304" pitchFamily="18" charset="0"/>
            </a:endParaRPr>
          </a:p>
          <a:p>
            <a:endParaRPr lang="en-GB" sz="2800"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36</a:t>
            </a:fld>
            <a:endParaRPr lang="en-US"/>
          </a:p>
        </p:txBody>
      </p:sp>
    </p:spTree>
    <p:extLst>
      <p:ext uri="{BB962C8B-B14F-4D97-AF65-F5344CB8AC3E}">
        <p14:creationId xmlns:p14="http://schemas.microsoft.com/office/powerpoint/2010/main" val="2736524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152400"/>
            <a:ext cx="8229600" cy="3048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Multimode fiber-optic cabling:</a:t>
            </a:r>
          </a:p>
        </p:txBody>
      </p:sp>
      <p:sp>
        <p:nvSpPr>
          <p:cNvPr id="3" name="Content Placeholder 2"/>
          <p:cNvSpPr>
            <a:spLocks noGrp="1"/>
          </p:cNvSpPr>
          <p:nvPr>
            <p:ph sz="quarter" idx="1"/>
          </p:nvPr>
        </p:nvSpPr>
        <p:spPr>
          <a:xfrm>
            <a:off x="146050" y="304800"/>
            <a:ext cx="8921750" cy="6553200"/>
          </a:xfrm>
        </p:spPr>
        <p:txBody>
          <a:bodyPr>
            <a:noAutofit/>
          </a:bodyPr>
          <a:lstStyle/>
          <a:p>
            <a:pPr algn="just">
              <a:lnSpc>
                <a:spcPct val="150000"/>
              </a:lnSpc>
              <a:spcBef>
                <a:spcPts val="0"/>
              </a:spcBef>
              <a:buClr>
                <a:srgbClr val="0070C0"/>
              </a:buClr>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Multimode </a:t>
            </a:r>
            <a:r>
              <a:rPr lang="en-GB" sz="2800" b="1" dirty="0" err="1">
                <a:latin typeface="Times New Roman" panose="02020603050405020304" pitchFamily="18" charset="0"/>
                <a:cs typeface="Times New Roman" panose="02020603050405020304" pitchFamily="18" charset="0"/>
              </a:rPr>
              <a:t>fiber-obtics</a:t>
            </a:r>
            <a:r>
              <a:rPr lang="en-GB" sz="2800" b="1" dirty="0">
                <a:latin typeface="Times New Roman" panose="02020603050405020304" pitchFamily="18" charset="0"/>
                <a:cs typeface="Times New Roman" panose="02020603050405020304" pitchFamily="18" charset="0"/>
              </a:rPr>
              <a:t> cable </a:t>
            </a:r>
            <a:r>
              <a:rPr lang="en-GB" sz="2800" dirty="0">
                <a:latin typeface="Times New Roman" panose="02020603050405020304" pitchFamily="18" charset="0"/>
                <a:cs typeface="Times New Roman" panose="02020603050405020304" pitchFamily="18" charset="0"/>
              </a:rPr>
              <a:t>has a </a:t>
            </a:r>
            <a:r>
              <a:rPr lang="en-GB" sz="2800" b="1" dirty="0">
                <a:solidFill>
                  <a:srgbClr val="3333FF"/>
                </a:solidFill>
                <a:latin typeface="Times New Roman" panose="02020603050405020304" pitchFamily="18" charset="0"/>
                <a:cs typeface="Times New Roman" panose="02020603050405020304" pitchFamily="18" charset="0"/>
              </a:rPr>
              <a:t>thicker core (50, 62.5, or 100 microns</a:t>
            </a:r>
            <a:r>
              <a:rPr lang="en-GB" sz="2800" dirty="0">
                <a:latin typeface="Times New Roman" panose="02020603050405020304" pitchFamily="18" charset="0"/>
                <a:cs typeface="Times New Roman" panose="02020603050405020304" pitchFamily="18" charset="0"/>
              </a:rPr>
              <a:t> in diameter) and </a:t>
            </a:r>
          </a:p>
          <a:p>
            <a:pPr marL="0" indent="0" algn="just">
              <a:lnSpc>
                <a:spcPct val="150000"/>
              </a:lnSpc>
              <a:spcBef>
                <a:spcPts val="0"/>
              </a:spcBef>
              <a:buClr>
                <a:srgbClr val="0070C0"/>
              </a:buClr>
              <a:buNone/>
            </a:pPr>
            <a:r>
              <a:rPr lang="en-GB" sz="2800" dirty="0">
                <a:latin typeface="Times New Roman" panose="02020603050405020304" pitchFamily="18" charset="0"/>
                <a:cs typeface="Times New Roman" panose="02020603050405020304" pitchFamily="18" charset="0"/>
              </a:rPr>
              <a:t>	has </a:t>
            </a:r>
            <a:r>
              <a:rPr lang="en-GB" sz="2800" b="1" dirty="0">
                <a:solidFill>
                  <a:srgbClr val="CC00CC"/>
                </a:solidFill>
                <a:latin typeface="Times New Roman" panose="02020603050405020304" pitchFamily="18" charset="0"/>
                <a:cs typeface="Times New Roman" panose="02020603050405020304" pitchFamily="18" charset="0"/>
              </a:rPr>
              <a:t>sufficient</a:t>
            </a:r>
            <a:r>
              <a:rPr lang="en-GB" sz="2800" dirty="0">
                <a:latin typeface="Times New Roman" panose="02020603050405020304" pitchFamily="18" charset="0"/>
                <a:cs typeface="Times New Roman" panose="02020603050405020304" pitchFamily="18" charset="0"/>
              </a:rPr>
              <a:t> </a:t>
            </a:r>
            <a:r>
              <a:rPr lang="en-GB" sz="2800" b="1" dirty="0">
                <a:solidFill>
                  <a:srgbClr val="CC00CC"/>
                </a:solidFill>
                <a:latin typeface="Times New Roman" panose="02020603050405020304" pitchFamily="18" charset="0"/>
                <a:cs typeface="Times New Roman" panose="02020603050405020304" pitchFamily="18" charset="0"/>
              </a:rPr>
              <a:t>bandwidth</a:t>
            </a:r>
            <a:r>
              <a:rPr lang="en-GB" sz="2800" dirty="0">
                <a:latin typeface="Times New Roman" panose="02020603050405020304" pitchFamily="18" charset="0"/>
                <a:cs typeface="Times New Roman" panose="02020603050405020304" pitchFamily="18" charset="0"/>
              </a:rPr>
              <a:t> to allow </a:t>
            </a:r>
            <a:r>
              <a:rPr lang="en-GB" sz="2800" b="1" dirty="0">
                <a:solidFill>
                  <a:srgbClr val="6600CC"/>
                </a:solidFill>
                <a:latin typeface="Times New Roman" panose="02020603050405020304" pitchFamily="18" charset="0"/>
                <a:cs typeface="Times New Roman" panose="02020603050405020304" pitchFamily="18" charset="0"/>
              </a:rPr>
              <a:t>multiple</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signals</a:t>
            </a:r>
            <a:r>
              <a:rPr lang="en-GB" sz="2800" dirty="0">
                <a:latin typeface="Times New Roman" panose="02020603050405020304" pitchFamily="18" charset="0"/>
                <a:cs typeface="Times New Roman" panose="02020603050405020304" pitchFamily="18" charset="0"/>
              </a:rPr>
              <a:t> to 	be </a:t>
            </a:r>
            <a:r>
              <a:rPr lang="en-GB" sz="2800" b="1" dirty="0">
                <a:solidFill>
                  <a:srgbClr val="6600CC"/>
                </a:solidFill>
                <a:latin typeface="Times New Roman" panose="02020603050405020304" pitchFamily="18" charset="0"/>
                <a:cs typeface="Times New Roman" panose="02020603050405020304" pitchFamily="18" charset="0"/>
              </a:rPr>
              <a:t>simultaneously</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transmitted</a:t>
            </a:r>
            <a:r>
              <a:rPr lang="en-GB" sz="2800" dirty="0">
                <a:latin typeface="Times New Roman" panose="02020603050405020304" pitchFamily="18" charset="0"/>
                <a:cs typeface="Times New Roman" panose="02020603050405020304" pitchFamily="18" charset="0"/>
              </a:rPr>
              <a:t> or </a:t>
            </a:r>
            <a:r>
              <a:rPr lang="en-GB" sz="2800" b="1" dirty="0">
                <a:solidFill>
                  <a:srgbClr val="FF0000"/>
                </a:solidFill>
                <a:latin typeface="Times New Roman" panose="02020603050405020304" pitchFamily="18" charset="0"/>
                <a:cs typeface="Times New Roman" panose="02020603050405020304" pitchFamily="18" charset="0"/>
              </a:rPr>
              <a:t>received</a:t>
            </a:r>
            <a:r>
              <a:rPr lang="en-GB" sz="2800" dirty="0">
                <a:latin typeface="Times New Roman" panose="02020603050405020304" pitchFamily="18" charset="0"/>
                <a:cs typeface="Times New Roman" panose="02020603050405020304" pitchFamily="18" charset="0"/>
              </a:rPr>
              <a:t>; </a:t>
            </a:r>
          </a:p>
          <a:p>
            <a:pPr marL="457200" lvl="1" indent="-457200" algn="just">
              <a:lnSpc>
                <a:spcPct val="150000"/>
              </a:lnSpc>
              <a:spcBef>
                <a:spcPts val="0"/>
              </a:spcBef>
              <a:buClr>
                <a:srgbClr val="0070C0"/>
              </a:buClr>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Each signal follows</a:t>
            </a:r>
            <a:r>
              <a:rPr lang="en-GB" sz="2800" dirty="0">
                <a:latin typeface="Times New Roman" panose="02020603050405020304" pitchFamily="18" charset="0"/>
                <a:cs typeface="Times New Roman" panose="02020603050405020304" pitchFamily="18" charset="0"/>
              </a:rPr>
              <a:t> a </a:t>
            </a:r>
            <a:r>
              <a:rPr lang="en-GB" sz="2800" b="1" dirty="0">
                <a:solidFill>
                  <a:srgbClr val="3333FF"/>
                </a:solidFill>
                <a:latin typeface="Times New Roman" panose="02020603050405020304" pitchFamily="18" charset="0"/>
                <a:cs typeface="Times New Roman" panose="02020603050405020304" pitchFamily="18" charset="0"/>
              </a:rPr>
              <a:t>different path</a:t>
            </a:r>
            <a:r>
              <a:rPr lang="en-GB" sz="2800" dirty="0">
                <a:solidFill>
                  <a:srgbClr val="3333FF"/>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or </a:t>
            </a:r>
            <a:r>
              <a:rPr lang="en-GB" sz="2800" b="1" dirty="0">
                <a:solidFill>
                  <a:srgbClr val="3333FF"/>
                </a:solidFill>
                <a:latin typeface="Times New Roman" panose="02020603050405020304" pitchFamily="18" charset="0"/>
                <a:cs typeface="Times New Roman" panose="02020603050405020304" pitchFamily="18" charset="0"/>
              </a:rPr>
              <a:t>mode</a:t>
            </a:r>
            <a:r>
              <a:rPr lang="en-GB" sz="2800" dirty="0">
                <a:latin typeface="Times New Roman" panose="02020603050405020304" pitchFamily="18" charset="0"/>
                <a:cs typeface="Times New Roman" panose="02020603050405020304" pitchFamily="18" charset="0"/>
              </a:rPr>
              <a:t> through the </a:t>
            </a:r>
            <a:r>
              <a:rPr lang="en-GB" sz="2800" b="1" dirty="0">
                <a:latin typeface="Times New Roman" panose="02020603050405020304" pitchFamily="18" charset="0"/>
                <a:cs typeface="Times New Roman" panose="02020603050405020304" pitchFamily="18" charset="0"/>
              </a:rPr>
              <a:t>fiber</a:t>
            </a:r>
            <a:r>
              <a:rPr lang="en-GB" sz="2800" dirty="0">
                <a:latin typeface="Times New Roman" panose="02020603050405020304" pitchFamily="18" charset="0"/>
                <a:cs typeface="Times New Roman" panose="02020603050405020304" pitchFamily="18" charset="0"/>
              </a:rPr>
              <a:t>. </a:t>
            </a:r>
          </a:p>
          <a:p>
            <a:pPr marL="457200" lvl="1" indent="-457200" algn="just">
              <a:lnSpc>
                <a:spcPct val="150000"/>
              </a:lnSpc>
              <a:spcBef>
                <a:spcPts val="0"/>
              </a:spcBef>
              <a:buClr>
                <a:srgbClr val="0070C0"/>
              </a:buClr>
              <a:buFont typeface="Wingdings" panose="05000000000000000000" pitchFamily="2" charset="2"/>
              <a:buChar char="§"/>
            </a:pPr>
            <a:r>
              <a:rPr lang="en-GB" sz="2800" b="1" dirty="0">
                <a:solidFill>
                  <a:srgbClr val="6600CC"/>
                </a:solidFill>
                <a:latin typeface="Times New Roman" panose="02020603050405020304" pitchFamily="18" charset="0"/>
                <a:cs typeface="Times New Roman" panose="02020603050405020304" pitchFamily="18" charset="0"/>
              </a:rPr>
              <a:t>Signal transmission</a:t>
            </a:r>
            <a:r>
              <a:rPr lang="en-GB" sz="2800" dirty="0">
                <a:solidFill>
                  <a:srgbClr val="6600CC"/>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 </a:t>
            </a:r>
            <a:r>
              <a:rPr lang="en-GB" sz="2800" b="1" dirty="0">
                <a:solidFill>
                  <a:srgbClr val="6600CC"/>
                </a:solidFill>
                <a:latin typeface="Times New Roman" panose="02020603050405020304" pitchFamily="18" charset="0"/>
                <a:cs typeface="Times New Roman" panose="02020603050405020304" pitchFamily="18" charset="0"/>
              </a:rPr>
              <a:t>clear</a:t>
            </a:r>
            <a:r>
              <a:rPr lang="en-GB" sz="2800" dirty="0">
                <a:latin typeface="Times New Roman" panose="02020603050405020304" pitchFamily="18" charset="0"/>
                <a:cs typeface="Times New Roman" panose="02020603050405020304" pitchFamily="18" charset="0"/>
              </a:rPr>
              <a:t> for approximately </a:t>
            </a:r>
            <a:r>
              <a:rPr lang="en-GB" sz="2800" b="1" dirty="0">
                <a:latin typeface="Times New Roman" panose="02020603050405020304" pitchFamily="18" charset="0"/>
                <a:cs typeface="Times New Roman" panose="02020603050405020304" pitchFamily="18" charset="0"/>
              </a:rPr>
              <a:t>3000 feet (almost 1km)</a:t>
            </a:r>
            <a:r>
              <a:rPr lang="en-GB" sz="2800" dirty="0">
                <a:latin typeface="Times New Roman" panose="02020603050405020304" pitchFamily="18" charset="0"/>
                <a:cs typeface="Times New Roman" panose="02020603050405020304" pitchFamily="18" charset="0"/>
              </a:rPr>
              <a:t>, </a:t>
            </a:r>
          </a:p>
          <a:p>
            <a:pPr marL="0" lvl="1" indent="0" algn="just">
              <a:lnSpc>
                <a:spcPct val="150000"/>
              </a:lnSpc>
              <a:spcBef>
                <a:spcPts val="0"/>
              </a:spcBef>
              <a:buClr>
                <a:srgbClr val="0070C0"/>
              </a:buClr>
              <a:buNone/>
            </a:pPr>
            <a:r>
              <a:rPr lang="en-GB" sz="2800" dirty="0">
                <a:latin typeface="Times New Roman" panose="02020603050405020304" pitchFamily="18" charset="0"/>
                <a:cs typeface="Times New Roman" panose="02020603050405020304" pitchFamily="18" charset="0"/>
              </a:rPr>
              <a:t>	but </a:t>
            </a:r>
            <a:r>
              <a:rPr lang="en-GB" sz="2800" b="1" dirty="0">
                <a:solidFill>
                  <a:srgbClr val="FF0000"/>
                </a:solidFill>
                <a:latin typeface="Times New Roman" panose="02020603050405020304" pitchFamily="18" charset="0"/>
                <a:cs typeface="Times New Roman" panose="02020603050405020304" pitchFamily="18" charset="0"/>
              </a:rPr>
              <a:t>longer cable runs </a:t>
            </a:r>
            <a:r>
              <a:rPr lang="en-GB" sz="2800" dirty="0">
                <a:latin typeface="Times New Roman" panose="02020603050405020304" pitchFamily="18" charset="0"/>
                <a:cs typeface="Times New Roman" panose="02020603050405020304" pitchFamily="18" charset="0"/>
              </a:rPr>
              <a:t>can </a:t>
            </a:r>
            <a:r>
              <a:rPr lang="en-GB" sz="2800" b="1" dirty="0">
                <a:solidFill>
                  <a:srgbClr val="3333FF"/>
                </a:solidFill>
                <a:latin typeface="Times New Roman" panose="02020603050405020304" pitchFamily="18" charset="0"/>
                <a:cs typeface="Times New Roman" panose="02020603050405020304" pitchFamily="18" charset="0"/>
              </a:rPr>
              <a:t>distort signals</a:t>
            </a:r>
            <a:r>
              <a:rPr lang="en-GB" sz="2800" dirty="0">
                <a:solidFill>
                  <a:srgbClr val="3333FF"/>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through 	</a:t>
            </a:r>
            <a:r>
              <a:rPr lang="en-GB" sz="2800" b="1" dirty="0">
                <a:latin typeface="Times New Roman" panose="02020603050405020304" pitchFamily="18" charset="0"/>
                <a:cs typeface="Times New Roman" panose="02020603050405020304" pitchFamily="18" charset="0"/>
              </a:rPr>
              <a:t>modal</a:t>
            </a:r>
            <a:r>
              <a:rPr lang="en-GB" sz="2800" dirty="0">
                <a:latin typeface="Times New Roman" panose="02020603050405020304" pitchFamily="18" charset="0"/>
                <a:cs typeface="Times New Roman" panose="02020603050405020304" pitchFamily="18" charset="0"/>
              </a:rPr>
              <a:t> </a:t>
            </a:r>
            <a:r>
              <a:rPr lang="en-GB" sz="2800" b="1" dirty="0">
                <a:solidFill>
                  <a:srgbClr val="3333FF"/>
                </a:solidFill>
                <a:latin typeface="Times New Roman" panose="02020603050405020304" pitchFamily="18" charset="0"/>
                <a:cs typeface="Times New Roman" panose="02020603050405020304" pitchFamily="18" charset="0"/>
              </a:rPr>
              <a:t>dispersion</a:t>
            </a:r>
            <a:r>
              <a:rPr lang="en-GB"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157655" y="6248400"/>
            <a:ext cx="457200" cy="457200"/>
          </a:xfrm>
        </p:spPr>
        <p:txBody>
          <a:bodyPr/>
          <a:lstStyle/>
          <a:p>
            <a:pPr>
              <a:defRPr/>
            </a:pPr>
            <a:fld id="{90571383-4EDA-4B0E-988D-4B981B2D3641}"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381000"/>
          </a:xfrm>
        </p:spPr>
        <p:txBody>
          <a:bodyPr/>
          <a:lstStyle/>
          <a:p>
            <a:r>
              <a:rPr lang="en-GB" sz="2800" dirty="0" err="1"/>
              <a:t>Cont</a:t>
            </a:r>
            <a:r>
              <a:rPr lang="en-GB" sz="2800" dirty="0"/>
              <a:t>------</a:t>
            </a:r>
          </a:p>
        </p:txBody>
      </p:sp>
      <p:sp>
        <p:nvSpPr>
          <p:cNvPr id="3" name="Content Placeholder 2"/>
          <p:cNvSpPr>
            <a:spLocks noGrp="1"/>
          </p:cNvSpPr>
          <p:nvPr>
            <p:ph sz="quarter" idx="1"/>
          </p:nvPr>
        </p:nvSpPr>
        <p:spPr>
          <a:xfrm>
            <a:off x="146050" y="152400"/>
            <a:ext cx="8997950" cy="6515100"/>
          </a:xfrm>
        </p:spPr>
        <p:txBody>
          <a:bodyPr/>
          <a:lstStyle/>
          <a:p>
            <a:pPr marL="457200" lvl="1" indent="-457200" algn="just">
              <a:lnSpc>
                <a:spcPct val="150000"/>
              </a:lnSpc>
              <a:spcBef>
                <a:spcPts val="0"/>
              </a:spcBef>
              <a:buClr>
                <a:srgbClr val="0070C0"/>
              </a:buClr>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There are </a:t>
            </a:r>
            <a:r>
              <a:rPr lang="en-GB" sz="2700" b="1" dirty="0">
                <a:latin typeface="Times New Roman" panose="02020603050405020304" pitchFamily="18" charset="0"/>
                <a:cs typeface="Times New Roman" panose="02020603050405020304" pitchFamily="18" charset="0"/>
              </a:rPr>
              <a:t>two</a:t>
            </a:r>
            <a:r>
              <a:rPr lang="en-GB" sz="2700" dirty="0">
                <a:latin typeface="Times New Roman" panose="02020603050405020304" pitchFamily="18" charset="0"/>
                <a:cs typeface="Times New Roman" panose="02020603050405020304" pitchFamily="18" charset="0"/>
              </a:rPr>
              <a:t> types of </a:t>
            </a:r>
            <a:r>
              <a:rPr lang="en-GB" sz="2700" b="1" dirty="0">
                <a:latin typeface="Times New Roman" panose="02020603050405020304" pitchFamily="18" charset="0"/>
                <a:cs typeface="Times New Roman" panose="02020603050405020304" pitchFamily="18" charset="0"/>
              </a:rPr>
              <a:t>multimode</a:t>
            </a:r>
            <a:r>
              <a:rPr lang="en-GB" sz="2700" dirty="0">
                <a:latin typeface="Times New Roman" panose="02020603050405020304" pitchFamily="18" charset="0"/>
                <a:cs typeface="Times New Roman" panose="02020603050405020304" pitchFamily="18" charset="0"/>
              </a:rPr>
              <a:t> </a:t>
            </a:r>
            <a:r>
              <a:rPr lang="en-GB" sz="2700" b="1" dirty="0" err="1">
                <a:latin typeface="Times New Roman" panose="02020603050405020304" pitchFamily="18" charset="0"/>
                <a:cs typeface="Times New Roman" panose="02020603050405020304" pitchFamily="18" charset="0"/>
              </a:rPr>
              <a:t>fiber</a:t>
            </a:r>
            <a:r>
              <a:rPr lang="en-GB" sz="2700" dirty="0">
                <a:latin typeface="Times New Roman" panose="02020603050405020304" pitchFamily="18" charset="0"/>
                <a:cs typeface="Times New Roman" panose="02020603050405020304" pitchFamily="18" charset="0"/>
              </a:rPr>
              <a:t>: </a:t>
            </a:r>
          </a:p>
          <a:p>
            <a:pPr marL="857250" lvl="2" indent="-457200" algn="just">
              <a:lnSpc>
                <a:spcPct val="150000"/>
              </a:lnSpc>
              <a:spcBef>
                <a:spcPts val="0"/>
              </a:spcBef>
              <a:buClr>
                <a:srgbClr val="0070C0"/>
              </a:buClr>
              <a:buFont typeface="+mj-lt"/>
              <a:buAutoNum type="arabicPeriod"/>
            </a:pPr>
            <a:r>
              <a:rPr lang="en-GB" sz="2700" b="1" dirty="0">
                <a:solidFill>
                  <a:srgbClr val="3333FF"/>
                </a:solidFill>
                <a:latin typeface="Times New Roman" panose="02020603050405020304" pitchFamily="18" charset="0"/>
                <a:cs typeface="Times New Roman" panose="02020603050405020304" pitchFamily="18" charset="0"/>
              </a:rPr>
              <a:t>Step-index multimode </a:t>
            </a:r>
            <a:r>
              <a:rPr lang="en-GB" sz="2700" b="1" dirty="0" err="1">
                <a:solidFill>
                  <a:srgbClr val="3333FF"/>
                </a:solidFill>
                <a:latin typeface="Times New Roman" panose="02020603050405020304" pitchFamily="18" charset="0"/>
                <a:cs typeface="Times New Roman" panose="02020603050405020304" pitchFamily="18" charset="0"/>
              </a:rPr>
              <a:t>fiber</a:t>
            </a:r>
            <a:endParaRPr lang="en-GB" sz="2700" b="1" dirty="0">
              <a:solidFill>
                <a:srgbClr val="3333FF"/>
              </a:solidFill>
              <a:latin typeface="Times New Roman" panose="02020603050405020304" pitchFamily="18" charset="0"/>
              <a:cs typeface="Times New Roman" panose="02020603050405020304" pitchFamily="18" charset="0"/>
            </a:endParaRPr>
          </a:p>
          <a:p>
            <a:pPr marL="857250" lvl="2" indent="-457200" algn="just">
              <a:lnSpc>
                <a:spcPct val="150000"/>
              </a:lnSpc>
              <a:spcBef>
                <a:spcPts val="0"/>
              </a:spcBef>
              <a:buClr>
                <a:srgbClr val="0070C0"/>
              </a:buClr>
              <a:buFont typeface="+mj-lt"/>
              <a:buAutoNum type="arabicPeriod"/>
            </a:pPr>
            <a:r>
              <a:rPr lang="en-GB" sz="2700" b="1" dirty="0">
                <a:solidFill>
                  <a:srgbClr val="3333FF"/>
                </a:solidFill>
                <a:latin typeface="Times New Roman" panose="02020603050405020304" pitchFamily="18" charset="0"/>
                <a:cs typeface="Times New Roman" panose="02020603050405020304" pitchFamily="18" charset="0"/>
              </a:rPr>
              <a:t>Graded-index multimode </a:t>
            </a:r>
            <a:r>
              <a:rPr lang="en-GB" sz="2700" b="1" dirty="0" err="1">
                <a:solidFill>
                  <a:srgbClr val="3333FF"/>
                </a:solidFill>
                <a:latin typeface="Times New Roman" panose="02020603050405020304" pitchFamily="18" charset="0"/>
                <a:cs typeface="Times New Roman" panose="02020603050405020304" pitchFamily="18" charset="0"/>
              </a:rPr>
              <a:t>fiber</a:t>
            </a:r>
            <a:endParaRPr lang="en-GB" sz="2700" b="1" dirty="0">
              <a:solidFill>
                <a:srgbClr val="3333FF"/>
              </a:solidFill>
              <a:latin typeface="Times New Roman" panose="02020603050405020304" pitchFamily="18" charset="0"/>
              <a:cs typeface="Times New Roman" panose="02020603050405020304" pitchFamily="18" charset="0"/>
            </a:endParaRPr>
          </a:p>
          <a:p>
            <a:pPr marL="457200" lvl="1" indent="-457200" algn="just">
              <a:lnSpc>
                <a:spcPct val="150000"/>
              </a:lnSpc>
              <a:spcBef>
                <a:spcPts val="0"/>
              </a:spcBef>
              <a:buClr>
                <a:srgbClr val="0070C0"/>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It is suited for use in </a:t>
            </a:r>
            <a:r>
              <a:rPr lang="en-US" sz="2700" b="1" dirty="0">
                <a:latin typeface="Times New Roman" panose="02020603050405020304" pitchFamily="18" charset="0"/>
                <a:cs typeface="Times New Roman" panose="02020603050405020304" pitchFamily="18" charset="0"/>
              </a:rPr>
              <a:t>LAN systems </a:t>
            </a:r>
            <a:r>
              <a:rPr lang="en-US" sz="2700" dirty="0">
                <a:latin typeface="Times New Roman" panose="02020603050405020304" pitchFamily="18" charset="0"/>
                <a:cs typeface="Times New Roman" panose="02020603050405020304" pitchFamily="18" charset="0"/>
              </a:rPr>
              <a:t>and</a:t>
            </a:r>
            <a:r>
              <a:rPr lang="en-US" sz="2700" b="1" dirty="0">
                <a:latin typeface="Times New Roman" panose="02020603050405020304" pitchFamily="18" charset="0"/>
                <a:cs typeface="Times New Roman" panose="02020603050405020304" pitchFamily="18" charset="0"/>
              </a:rPr>
              <a:t> video surveillance</a:t>
            </a:r>
            <a:r>
              <a:rPr lang="en-US" sz="2700" dirty="0">
                <a:latin typeface="Times New Roman" panose="02020603050405020304" pitchFamily="18" charset="0"/>
                <a:cs typeface="Times New Roman" panose="02020603050405020304" pitchFamily="18" charset="0"/>
              </a:rPr>
              <a:t>. </a:t>
            </a:r>
            <a:endParaRPr lang="en-GB" sz="2700" dirty="0">
              <a:latin typeface="Times New Roman" panose="02020603050405020304" pitchFamily="18" charset="0"/>
              <a:cs typeface="Times New Roman" panose="02020603050405020304" pitchFamily="18" charset="0"/>
            </a:endParaRPr>
          </a:p>
          <a:p>
            <a:pPr marL="514350" lvl="1" indent="-514350" algn="just">
              <a:lnSpc>
                <a:spcPct val="150000"/>
              </a:lnSpc>
              <a:spcBef>
                <a:spcPts val="0"/>
              </a:spcBef>
              <a:buClr>
                <a:srgbClr val="0070C0"/>
              </a:buClr>
              <a:buAutoNum type="arabicPeriod"/>
            </a:pPr>
            <a:r>
              <a:rPr lang="en-GB" sz="2700" b="1" dirty="0">
                <a:solidFill>
                  <a:srgbClr val="FF0000"/>
                </a:solidFill>
                <a:latin typeface="Andalus" pitchFamily="18" charset="-78"/>
                <a:cs typeface="Andalus" pitchFamily="18" charset="-78"/>
              </a:rPr>
              <a:t>Step-index</a:t>
            </a:r>
            <a:r>
              <a:rPr lang="en-GB" sz="2700" dirty="0">
                <a:solidFill>
                  <a:srgbClr val="FF0000"/>
                </a:solidFill>
              </a:rPr>
              <a:t> </a:t>
            </a:r>
            <a:r>
              <a:rPr lang="en-GB" sz="2700" b="1" dirty="0">
                <a:solidFill>
                  <a:srgbClr val="FF0000"/>
                </a:solidFill>
                <a:latin typeface="Andalus" pitchFamily="18" charset="-78"/>
                <a:cs typeface="Andalus" pitchFamily="18" charset="-78"/>
              </a:rPr>
              <a:t>multimode </a:t>
            </a:r>
            <a:r>
              <a:rPr lang="en-GB" sz="2700" b="1" dirty="0" err="1">
                <a:solidFill>
                  <a:srgbClr val="FF0000"/>
                </a:solidFill>
                <a:latin typeface="Andalus" pitchFamily="18" charset="-78"/>
                <a:cs typeface="Andalus" pitchFamily="18" charset="-78"/>
              </a:rPr>
              <a:t>fiber</a:t>
            </a:r>
            <a:endParaRPr lang="en-GB" sz="2700" b="1" dirty="0">
              <a:solidFill>
                <a:srgbClr val="FF0000"/>
              </a:solidFill>
              <a:latin typeface="Andalus" pitchFamily="18" charset="-78"/>
              <a:cs typeface="Andalus" pitchFamily="18" charset="-78"/>
            </a:endParaRPr>
          </a:p>
          <a:p>
            <a:pPr marL="457200" lvl="1" indent="-457200" algn="just">
              <a:lnSpc>
                <a:spcPct val="150000"/>
              </a:lnSpc>
              <a:spcBef>
                <a:spcPts val="0"/>
              </a:spcBef>
              <a:buClr>
                <a:srgbClr val="0070C0"/>
              </a:buClr>
              <a:buFont typeface="Wingdings" panose="05000000000000000000" pitchFamily="2" charset="2"/>
              <a:buChar char="§"/>
            </a:pPr>
            <a:r>
              <a:rPr lang="en-GB" sz="2700" b="1" dirty="0">
                <a:solidFill>
                  <a:srgbClr val="0000CC"/>
                </a:solidFill>
                <a:latin typeface="Times New Roman" panose="02020603050405020304" pitchFamily="18" charset="0"/>
                <a:cs typeface="Times New Roman" panose="02020603050405020304" pitchFamily="18" charset="0"/>
              </a:rPr>
              <a:t>Less costly </a:t>
            </a:r>
            <a:r>
              <a:rPr lang="en-GB" sz="2700" dirty="0">
                <a:latin typeface="Times New Roman" panose="02020603050405020304" pitchFamily="18" charset="0"/>
                <a:cs typeface="Times New Roman" panose="02020603050405020304" pitchFamily="18" charset="0"/>
              </a:rPr>
              <a:t>variety of </a:t>
            </a:r>
            <a:r>
              <a:rPr lang="en-GB" sz="2700" b="1" dirty="0">
                <a:solidFill>
                  <a:srgbClr val="0000CC"/>
                </a:solidFill>
                <a:latin typeface="Times New Roman" panose="02020603050405020304" pitchFamily="18" charset="0"/>
                <a:cs typeface="Times New Roman" panose="02020603050405020304" pitchFamily="18" charset="0"/>
              </a:rPr>
              <a:t>multimode </a:t>
            </a:r>
            <a:r>
              <a:rPr lang="en-GB" sz="2700" b="1" dirty="0" err="1">
                <a:solidFill>
                  <a:srgbClr val="0000CC"/>
                </a:solidFill>
                <a:latin typeface="Times New Roman" panose="02020603050405020304" pitchFamily="18" charset="0"/>
                <a:cs typeface="Times New Roman" panose="02020603050405020304" pitchFamily="18" charset="0"/>
              </a:rPr>
              <a:t>fiber</a:t>
            </a:r>
            <a:r>
              <a:rPr lang="en-GB" sz="2700" dirty="0">
                <a:latin typeface="Times New Roman" panose="02020603050405020304" pitchFamily="18" charset="0"/>
                <a:cs typeface="Times New Roman" panose="02020603050405020304" pitchFamily="18" charset="0"/>
              </a:rPr>
              <a:t>, uses a </a:t>
            </a:r>
            <a:r>
              <a:rPr lang="en-GB" sz="2700" b="1" dirty="0">
                <a:solidFill>
                  <a:srgbClr val="CC00CC"/>
                </a:solidFill>
                <a:latin typeface="Times New Roman" panose="02020603050405020304" pitchFamily="18" charset="0"/>
                <a:cs typeface="Times New Roman" panose="02020603050405020304" pitchFamily="18" charset="0"/>
              </a:rPr>
              <a:t>wide core with a constant density </a:t>
            </a:r>
            <a:r>
              <a:rPr lang="en-GB" sz="2700" dirty="0">
                <a:latin typeface="Times New Roman" panose="02020603050405020304" pitchFamily="18" charset="0"/>
                <a:cs typeface="Times New Roman" panose="02020603050405020304" pitchFamily="18" charset="0"/>
              </a:rPr>
              <a:t>from the </a:t>
            </a:r>
            <a:r>
              <a:rPr lang="en-US" sz="2700" b="1" dirty="0">
                <a:latin typeface="Times New Roman" panose="02020603050405020304" pitchFamily="18" charset="0"/>
                <a:cs typeface="Times New Roman" panose="02020603050405020304" pitchFamily="18" charset="0"/>
              </a:rPr>
              <a:t>center</a:t>
            </a:r>
            <a:r>
              <a:rPr lang="en-US" sz="2700" dirty="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to the </a:t>
            </a:r>
            <a:r>
              <a:rPr lang="en-GB" sz="2700" b="1" dirty="0">
                <a:latin typeface="Times New Roman" panose="02020603050405020304" pitchFamily="18" charset="0"/>
                <a:cs typeface="Times New Roman" panose="02020603050405020304" pitchFamily="18" charset="0"/>
              </a:rPr>
              <a:t>edges</a:t>
            </a:r>
            <a:r>
              <a:rPr lang="en-GB" sz="2700" dirty="0">
                <a:latin typeface="Times New Roman" panose="02020603050405020304" pitchFamily="18" charset="0"/>
                <a:cs typeface="Times New Roman" panose="02020603050405020304" pitchFamily="18" charset="0"/>
              </a:rPr>
              <a:t>,</a:t>
            </a:r>
          </a:p>
          <a:p>
            <a:pPr marL="0" lvl="1" indent="0" algn="just">
              <a:lnSpc>
                <a:spcPct val="150000"/>
              </a:lnSpc>
              <a:spcBef>
                <a:spcPts val="0"/>
              </a:spcBef>
              <a:buClr>
                <a:srgbClr val="0070C0"/>
              </a:buClr>
              <a:buNone/>
            </a:pPr>
            <a:r>
              <a:rPr lang="en-GB" sz="2700" dirty="0">
                <a:latin typeface="Times New Roman" panose="02020603050405020304" pitchFamily="18" charset="0"/>
                <a:cs typeface="Times New Roman" panose="02020603050405020304" pitchFamily="18" charset="0"/>
              </a:rPr>
              <a:t>	causing the </a:t>
            </a:r>
            <a:r>
              <a:rPr lang="en-GB" sz="2700" b="1" dirty="0">
                <a:solidFill>
                  <a:srgbClr val="006600"/>
                </a:solidFill>
                <a:latin typeface="Times New Roman" panose="02020603050405020304" pitchFamily="18" charset="0"/>
                <a:cs typeface="Times New Roman" panose="02020603050405020304" pitchFamily="18" charset="0"/>
              </a:rPr>
              <a:t>light</a:t>
            </a:r>
            <a:r>
              <a:rPr lang="en-GB" sz="2700" dirty="0">
                <a:latin typeface="Times New Roman" panose="02020603050405020304" pitchFamily="18" charset="0"/>
                <a:cs typeface="Times New Roman" panose="02020603050405020304" pitchFamily="18" charset="0"/>
              </a:rPr>
              <a:t> </a:t>
            </a:r>
            <a:r>
              <a:rPr lang="en-GB" sz="2700" b="1" dirty="0">
                <a:solidFill>
                  <a:srgbClr val="006600"/>
                </a:solidFill>
                <a:latin typeface="Times New Roman" panose="02020603050405020304" pitchFamily="18" charset="0"/>
                <a:cs typeface="Times New Roman" panose="02020603050405020304" pitchFamily="18" charset="0"/>
              </a:rPr>
              <a:t>beams</a:t>
            </a:r>
            <a:r>
              <a:rPr lang="en-GB" sz="2700" dirty="0">
                <a:latin typeface="Times New Roman" panose="02020603050405020304" pitchFamily="18" charset="0"/>
                <a:cs typeface="Times New Roman" panose="02020603050405020304" pitchFamily="18" charset="0"/>
              </a:rPr>
              <a:t> to </a:t>
            </a:r>
            <a:r>
              <a:rPr lang="en-GB" sz="2700" b="1" dirty="0">
                <a:solidFill>
                  <a:srgbClr val="006600"/>
                </a:solidFill>
                <a:latin typeface="Times New Roman" panose="02020603050405020304" pitchFamily="18" charset="0"/>
                <a:cs typeface="Times New Roman" panose="02020603050405020304" pitchFamily="18" charset="0"/>
              </a:rPr>
              <a:t>reflect</a:t>
            </a:r>
            <a:r>
              <a:rPr lang="en-GB" sz="2700" dirty="0">
                <a:latin typeface="Times New Roman" panose="02020603050405020304" pitchFamily="18" charset="0"/>
                <a:cs typeface="Times New Roman" panose="02020603050405020304" pitchFamily="18" charset="0"/>
              </a:rPr>
              <a:t> </a:t>
            </a:r>
            <a:r>
              <a:rPr lang="en-GB" sz="2700" b="1" dirty="0">
                <a:solidFill>
                  <a:srgbClr val="FF0000"/>
                </a:solidFill>
                <a:latin typeface="Times New Roman" panose="02020603050405020304" pitchFamily="18" charset="0"/>
                <a:cs typeface="Times New Roman" panose="02020603050405020304" pitchFamily="18" charset="0"/>
              </a:rPr>
              <a:t>in mirror fashion</a:t>
            </a:r>
            <a:r>
              <a:rPr lang="en-GB" sz="2700" dirty="0">
                <a:latin typeface="Times New Roman" panose="02020603050405020304" pitchFamily="18" charset="0"/>
                <a:cs typeface="Times New Roman" panose="02020603050405020304" pitchFamily="18" charset="0"/>
              </a:rPr>
              <a:t> 	off 	the </a:t>
            </a:r>
            <a:r>
              <a:rPr lang="en-GB" sz="2700" b="1" dirty="0">
                <a:latin typeface="Times New Roman" panose="02020603050405020304" pitchFamily="18" charset="0"/>
                <a:cs typeface="Times New Roman" panose="02020603050405020304" pitchFamily="18" charset="0"/>
              </a:rPr>
              <a:t>inside</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surface</a:t>
            </a:r>
            <a:r>
              <a:rPr lang="en-GB" sz="2700" dirty="0">
                <a:latin typeface="Times New Roman" panose="02020603050405020304" pitchFamily="18" charset="0"/>
                <a:cs typeface="Times New Roman" panose="02020603050405020304" pitchFamily="18" charset="0"/>
              </a:rPr>
              <a:t> of the </a:t>
            </a:r>
            <a:r>
              <a:rPr lang="en-GB" sz="2700" b="1" dirty="0">
                <a:latin typeface="Times New Roman" panose="02020603050405020304" pitchFamily="18" charset="0"/>
                <a:cs typeface="Times New Roman" panose="02020603050405020304" pitchFamily="18" charset="0"/>
              </a:rPr>
              <a:t>core</a:t>
            </a:r>
            <a:r>
              <a:rPr lang="en-GB" sz="2700" dirty="0">
                <a:latin typeface="Times New Roman" panose="02020603050405020304" pitchFamily="18" charset="0"/>
                <a:cs typeface="Times New Roman" panose="02020603050405020304" pitchFamily="18" charset="0"/>
              </a:rPr>
              <a:t> by the </a:t>
            </a:r>
          </a:p>
          <a:p>
            <a:pPr marL="0" lvl="1" indent="0" algn="just">
              <a:lnSpc>
                <a:spcPct val="150000"/>
              </a:lnSpc>
              <a:spcBef>
                <a:spcPts val="0"/>
              </a:spcBef>
              <a:buClr>
                <a:srgbClr val="0070C0"/>
              </a:buClr>
              <a:buNone/>
            </a:pPr>
            <a:r>
              <a:rPr lang="en-GB" sz="2700" b="1" dirty="0">
                <a:solidFill>
                  <a:srgbClr val="6600CC"/>
                </a:solidFill>
                <a:latin typeface="Times New Roman" panose="02020603050405020304" pitchFamily="18" charset="0"/>
                <a:cs typeface="Times New Roman" panose="02020603050405020304" pitchFamily="18" charset="0"/>
              </a:rPr>
              <a:t>	process</a:t>
            </a:r>
            <a:r>
              <a:rPr lang="en-GB" sz="2700" dirty="0">
                <a:latin typeface="Times New Roman" panose="02020603050405020304" pitchFamily="18" charset="0"/>
                <a:cs typeface="Times New Roman" panose="02020603050405020304" pitchFamily="18" charset="0"/>
              </a:rPr>
              <a:t> of </a:t>
            </a:r>
            <a:r>
              <a:rPr lang="en-GB" sz="2700" b="1" dirty="0">
                <a:solidFill>
                  <a:srgbClr val="6600CC"/>
                </a:solidFill>
                <a:latin typeface="Times New Roman" panose="02020603050405020304" pitchFamily="18" charset="0"/>
                <a:cs typeface="Times New Roman" panose="02020603050405020304" pitchFamily="18" charset="0"/>
              </a:rPr>
              <a:t>total</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internal</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reflection</a:t>
            </a:r>
          </a:p>
          <a:p>
            <a:pPr marL="0" lvl="1" indent="0" algn="just">
              <a:lnSpc>
                <a:spcPct val="150000"/>
              </a:lnSpc>
              <a:spcBef>
                <a:spcPts val="0"/>
              </a:spcBef>
              <a:buClr>
                <a:srgbClr val="0070C0"/>
              </a:buClr>
              <a:buNone/>
            </a:pPr>
            <a:endParaRPr lang="en-GB" sz="2700" dirty="0">
              <a:latin typeface="Times New Roman" panose="02020603050405020304" pitchFamily="18" charset="0"/>
              <a:cs typeface="Times New Roman" panose="02020603050405020304" pitchFamily="18" charset="0"/>
            </a:endParaRPr>
          </a:p>
          <a:p>
            <a:pPr marL="0" indent="0">
              <a:buNone/>
            </a:pPr>
            <a:endParaRPr lang="en-GB" sz="2700"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38</a:t>
            </a:fld>
            <a:endParaRPr lang="en-US"/>
          </a:p>
        </p:txBody>
      </p:sp>
    </p:spTree>
    <p:extLst>
      <p:ext uri="{BB962C8B-B14F-4D97-AF65-F5344CB8AC3E}">
        <p14:creationId xmlns:p14="http://schemas.microsoft.com/office/powerpoint/2010/main" val="903645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533400"/>
          </a:xfrm>
        </p:spPr>
        <p:txBody>
          <a:bodyPr/>
          <a:lstStyle/>
          <a:p>
            <a:pPr lvl="1" algn="ctr"/>
            <a:r>
              <a:rPr lang="en-GB" sz="2600" b="1" kern="1200" dirty="0" err="1">
                <a:solidFill>
                  <a:srgbClr val="FF0000"/>
                </a:solidFill>
                <a:latin typeface="Andalus" pitchFamily="18" charset="-78"/>
                <a:ea typeface="+mj-ea"/>
                <a:cs typeface="Andalus" pitchFamily="18" charset="-78"/>
              </a:rPr>
              <a:t>Cont</a:t>
            </a:r>
            <a:r>
              <a:rPr lang="en-GB" sz="2600" b="1" kern="1200" dirty="0">
                <a:solidFill>
                  <a:srgbClr val="FF0000"/>
                </a:solidFill>
                <a:latin typeface="Andalus" pitchFamily="18" charset="-78"/>
                <a:ea typeface="+mj-ea"/>
                <a:cs typeface="Andalus" pitchFamily="18" charset="-78"/>
              </a:rPr>
              <a:t>----</a:t>
            </a:r>
          </a:p>
        </p:txBody>
      </p:sp>
      <p:sp>
        <p:nvSpPr>
          <p:cNvPr id="3" name="Content Placeholder 2"/>
          <p:cNvSpPr>
            <a:spLocks noGrp="1"/>
          </p:cNvSpPr>
          <p:nvPr>
            <p:ph sz="quarter" idx="1"/>
          </p:nvPr>
        </p:nvSpPr>
        <p:spPr>
          <a:xfrm>
            <a:off x="146050" y="381000"/>
            <a:ext cx="8921750" cy="6477000"/>
          </a:xfrm>
        </p:spPr>
        <p:txBody>
          <a:bodyPr/>
          <a:lstStyle/>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At the </a:t>
            </a:r>
            <a:r>
              <a:rPr lang="en-US" sz="2800" b="1" dirty="0">
                <a:solidFill>
                  <a:srgbClr val="6600CC"/>
                </a:solidFill>
                <a:latin typeface="Times New Roman" panose="02020603050405020304" pitchFamily="18" charset="0"/>
                <a:cs typeface="Times New Roman" panose="02020603050405020304" pitchFamily="18" charset="0"/>
              </a:rPr>
              <a:t>interface</a:t>
            </a:r>
            <a:r>
              <a:rPr lang="en-US" sz="2800" dirty="0">
                <a:latin typeface="Times New Roman" panose="02020603050405020304" pitchFamily="18" charset="0"/>
                <a:cs typeface="Times New Roman" panose="02020603050405020304" pitchFamily="18" charset="0"/>
              </a:rPr>
              <a:t> there is an </a:t>
            </a:r>
            <a:r>
              <a:rPr lang="en-US" sz="2800" b="1" dirty="0">
                <a:solidFill>
                  <a:srgbClr val="6600CC"/>
                </a:solidFill>
                <a:latin typeface="Times New Roman" panose="02020603050405020304" pitchFamily="18" charset="0"/>
                <a:cs typeface="Times New Roman" panose="02020603050405020304" pitchFamily="18" charset="0"/>
              </a:rPr>
              <a:t>abrupt</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change</a:t>
            </a:r>
            <a:r>
              <a:rPr lang="en-US" sz="2800" dirty="0">
                <a:latin typeface="Times New Roman" panose="02020603050405020304" pitchFamily="18" charset="0"/>
                <a:cs typeface="Times New Roman" panose="02020603050405020304" pitchFamily="18" charset="0"/>
              </a:rPr>
              <a:t> to a </a:t>
            </a:r>
            <a:r>
              <a:rPr lang="en-US" sz="2800" b="1" dirty="0">
                <a:solidFill>
                  <a:srgbClr val="6600CC"/>
                </a:solidFill>
                <a:latin typeface="Times New Roman" panose="02020603050405020304" pitchFamily="18" charset="0"/>
                <a:cs typeface="Times New Roman" panose="02020603050405020304" pitchFamily="18" charset="0"/>
              </a:rPr>
              <a:t>lower</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density</a:t>
            </a:r>
            <a:r>
              <a:rPr lang="en-US" sz="2800" dirty="0">
                <a:latin typeface="Times New Roman" panose="02020603050405020304" pitchFamily="18" charset="0"/>
                <a:cs typeface="Times New Roman" panose="02020603050405020304" pitchFamily="18" charset="0"/>
              </a:rPr>
              <a:t> that </a:t>
            </a:r>
            <a:r>
              <a:rPr lang="en-US" sz="2800" b="1" dirty="0">
                <a:solidFill>
                  <a:srgbClr val="CC00CC"/>
                </a:solidFill>
                <a:latin typeface="Times New Roman" panose="02020603050405020304" pitchFamily="18" charset="0"/>
                <a:cs typeface="Times New Roman" panose="02020603050405020304" pitchFamily="18" charset="0"/>
              </a:rPr>
              <a:t>alters</a:t>
            </a:r>
            <a:r>
              <a:rPr lang="en-US" sz="2800" dirty="0">
                <a:latin typeface="Times New Roman" panose="02020603050405020304" pitchFamily="18" charset="0"/>
                <a:cs typeface="Times New Roman" panose="02020603050405020304" pitchFamily="18" charset="0"/>
              </a:rPr>
              <a:t>  the </a:t>
            </a:r>
            <a:r>
              <a:rPr lang="en-US" sz="2800" b="1" dirty="0">
                <a:solidFill>
                  <a:srgbClr val="CC00CC"/>
                </a:solidFill>
                <a:latin typeface="Times New Roman" panose="02020603050405020304" pitchFamily="18" charset="0"/>
                <a:cs typeface="Times New Roman" panose="02020603050405020304" pitchFamily="18" charset="0"/>
              </a:rPr>
              <a:t>angle</a:t>
            </a:r>
            <a:r>
              <a:rPr lang="en-US" sz="2800" dirty="0">
                <a:latin typeface="Times New Roman" panose="02020603050405020304" pitchFamily="18" charset="0"/>
                <a:cs typeface="Times New Roman" panose="02020603050405020304" pitchFamily="18" charset="0"/>
              </a:rPr>
              <a:t> of the </a:t>
            </a:r>
            <a:r>
              <a:rPr lang="en-US" sz="2800" b="1" dirty="0">
                <a:solidFill>
                  <a:srgbClr val="CC00CC"/>
                </a:solidFill>
                <a:latin typeface="Times New Roman" panose="02020603050405020304" pitchFamily="18" charset="0"/>
                <a:cs typeface="Times New Roman" panose="02020603050405020304" pitchFamily="18" charset="0"/>
              </a:rPr>
              <a:t>beam’s</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motion</a:t>
            </a:r>
            <a:r>
              <a:rPr lang="en-US"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Because </a:t>
            </a:r>
            <a:r>
              <a:rPr lang="en-GB" sz="2800" b="1" dirty="0">
                <a:latin typeface="Times New Roman" panose="02020603050405020304" pitchFamily="18" charset="0"/>
                <a:cs typeface="Times New Roman" panose="02020603050405020304" pitchFamily="18" charset="0"/>
              </a:rPr>
              <a:t>light</a:t>
            </a:r>
            <a:r>
              <a:rPr lang="en-GB" sz="2800" dirty="0">
                <a:latin typeface="Times New Roman" panose="02020603050405020304" pitchFamily="18" charset="0"/>
                <a:cs typeface="Times New Roman" panose="02020603050405020304" pitchFamily="18" charset="0"/>
              </a:rPr>
              <a:t> can take many </a:t>
            </a:r>
            <a:r>
              <a:rPr lang="en-GB" sz="2800" b="1" dirty="0">
                <a:latin typeface="Times New Roman" panose="02020603050405020304" pitchFamily="18" charset="0"/>
                <a:cs typeface="Times New Roman" panose="02020603050405020304" pitchFamily="18" charset="0"/>
              </a:rPr>
              <a:t>different</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paths</a:t>
            </a:r>
            <a:r>
              <a:rPr lang="en-GB" sz="2800" dirty="0">
                <a:latin typeface="Times New Roman" panose="02020603050405020304" pitchFamily="18" charset="0"/>
                <a:cs typeface="Times New Roman" panose="02020603050405020304" pitchFamily="18" charset="0"/>
              </a:rPr>
              <a:t> down the</a:t>
            </a:r>
          </a:p>
          <a:p>
            <a:pPr marL="0"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a:t>
            </a:r>
            <a:r>
              <a:rPr lang="en-GB" sz="2800" b="1" dirty="0">
                <a:solidFill>
                  <a:srgbClr val="3333FF"/>
                </a:solidFill>
                <a:latin typeface="Times New Roman" panose="02020603050405020304" pitchFamily="18" charset="0"/>
                <a:cs typeface="Times New Roman" panose="02020603050405020304" pitchFamily="18" charset="0"/>
              </a:rPr>
              <a:t>cable</a:t>
            </a:r>
            <a:r>
              <a:rPr lang="en-GB" sz="2800" dirty="0">
                <a:latin typeface="Times New Roman" panose="02020603050405020304" pitchFamily="18" charset="0"/>
                <a:cs typeface="Times New Roman" panose="02020603050405020304" pitchFamily="18" charset="0"/>
              </a:rPr>
              <a:t> and each </a:t>
            </a:r>
            <a:r>
              <a:rPr lang="en-GB" sz="2800" b="1" dirty="0">
                <a:solidFill>
                  <a:srgbClr val="3333FF"/>
                </a:solidFill>
                <a:latin typeface="Times New Roman" panose="02020603050405020304" pitchFamily="18" charset="0"/>
                <a:cs typeface="Times New Roman" panose="02020603050405020304" pitchFamily="18" charset="0"/>
              </a:rPr>
              <a:t>path</a:t>
            </a:r>
            <a:r>
              <a:rPr lang="en-GB" sz="2800" dirty="0">
                <a:latin typeface="Times New Roman" panose="02020603050405020304" pitchFamily="18" charset="0"/>
                <a:cs typeface="Times New Roman" panose="02020603050405020304" pitchFamily="18" charset="0"/>
              </a:rPr>
              <a:t> takes a different </a:t>
            </a:r>
            <a:r>
              <a:rPr lang="en-GB" sz="2800" b="1" dirty="0">
                <a:solidFill>
                  <a:srgbClr val="3333FF"/>
                </a:solidFill>
                <a:latin typeface="Times New Roman" panose="02020603050405020304" pitchFamily="18" charset="0"/>
                <a:cs typeface="Times New Roman" panose="02020603050405020304" pitchFamily="18" charset="0"/>
              </a:rPr>
              <a:t>amount</a:t>
            </a:r>
            <a:r>
              <a:rPr lang="en-GB" sz="2800" dirty="0">
                <a:latin typeface="Times New Roman" panose="02020603050405020304" pitchFamily="18" charset="0"/>
                <a:cs typeface="Times New Roman" panose="02020603050405020304" pitchFamily="18" charset="0"/>
              </a:rPr>
              <a:t> of </a:t>
            </a:r>
            <a:r>
              <a:rPr lang="en-GB" sz="2800" b="1" dirty="0">
                <a:solidFill>
                  <a:srgbClr val="3333FF"/>
                </a:solidFill>
                <a:latin typeface="Times New Roman" panose="02020603050405020304" pitchFamily="18" charset="0"/>
                <a:cs typeface="Times New Roman" panose="02020603050405020304" pitchFamily="18" charset="0"/>
              </a:rPr>
              <a:t>time</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signal</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distortion</a:t>
            </a:r>
            <a:r>
              <a:rPr lang="en-GB" sz="2800" dirty="0">
                <a:latin typeface="Times New Roman" panose="02020603050405020304" pitchFamily="18" charset="0"/>
                <a:cs typeface="Times New Roman" panose="02020603050405020304" pitchFamily="18" charset="0"/>
              </a:rPr>
              <a:t> can </a:t>
            </a:r>
            <a:r>
              <a:rPr lang="en-GB" sz="2800" b="1" dirty="0">
                <a:latin typeface="Times New Roman" panose="02020603050405020304" pitchFamily="18" charset="0"/>
                <a:cs typeface="Times New Roman" panose="02020603050405020304" pitchFamily="18" charset="0"/>
              </a:rPr>
              <a:t>result</a:t>
            </a:r>
            <a:r>
              <a:rPr lang="en-GB" sz="2800" dirty="0">
                <a:latin typeface="Times New Roman" panose="02020603050405020304" pitchFamily="18" charset="0"/>
                <a:cs typeface="Times New Roman" panose="02020603050405020304" pitchFamily="18" charset="0"/>
              </a:rPr>
              <a:t> when </a:t>
            </a:r>
          </a:p>
          <a:p>
            <a:pPr marL="0"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step-index fiber </a:t>
            </a:r>
            <a:r>
              <a:rPr lang="en-GB" sz="2800" dirty="0">
                <a:latin typeface="Times New Roman" panose="02020603050405020304" pitchFamily="18" charset="0"/>
                <a:cs typeface="Times New Roman" panose="02020603050405020304" pitchFamily="18" charset="0"/>
              </a:rPr>
              <a:t>is used for </a:t>
            </a:r>
            <a:r>
              <a:rPr lang="en-GB" sz="2800" b="1" dirty="0">
                <a:solidFill>
                  <a:srgbClr val="FF0000"/>
                </a:solidFill>
                <a:latin typeface="Times New Roman" panose="02020603050405020304" pitchFamily="18" charset="0"/>
                <a:cs typeface="Times New Roman" panose="02020603050405020304" pitchFamily="18" charset="0"/>
              </a:rPr>
              <a:t>long cable runs. </a:t>
            </a:r>
          </a:p>
          <a:p>
            <a:pPr algn="just">
              <a:lnSpc>
                <a:spcPct val="150000"/>
              </a:lnSpc>
              <a:spcBef>
                <a:spcPts val="0"/>
              </a:spcBef>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Used only for </a:t>
            </a:r>
            <a:r>
              <a:rPr lang="en-GB" sz="2800" b="1" dirty="0">
                <a:solidFill>
                  <a:srgbClr val="CC00CC"/>
                </a:solidFill>
                <a:latin typeface="Times New Roman" panose="02020603050405020304" pitchFamily="18" charset="0"/>
                <a:cs typeface="Times New Roman" panose="02020603050405020304" pitchFamily="18" charset="0"/>
              </a:rPr>
              <a:t>short</a:t>
            </a:r>
            <a:r>
              <a:rPr lang="en-GB" sz="2800" dirty="0">
                <a:latin typeface="Times New Roman" panose="02020603050405020304" pitchFamily="18" charset="0"/>
                <a:cs typeface="Times New Roman" panose="02020603050405020304" pitchFamily="18" charset="0"/>
              </a:rPr>
              <a:t> </a:t>
            </a:r>
            <a:r>
              <a:rPr lang="en-GB" sz="2800" b="1" dirty="0">
                <a:solidFill>
                  <a:srgbClr val="CC00CC"/>
                </a:solidFill>
                <a:latin typeface="Times New Roman" panose="02020603050405020304" pitchFamily="18" charset="0"/>
                <a:cs typeface="Times New Roman" panose="02020603050405020304" pitchFamily="18" charset="0"/>
              </a:rPr>
              <a:t>cable</a:t>
            </a:r>
            <a:r>
              <a:rPr lang="en-GB" sz="2800" dirty="0">
                <a:latin typeface="Times New Roman" panose="02020603050405020304" pitchFamily="18" charset="0"/>
                <a:cs typeface="Times New Roman" panose="02020603050405020304" pitchFamily="18" charset="0"/>
              </a:rPr>
              <a:t> </a:t>
            </a:r>
            <a:r>
              <a:rPr lang="en-GB" sz="2800" b="1" dirty="0">
                <a:solidFill>
                  <a:srgbClr val="CC00CC"/>
                </a:solidFill>
                <a:latin typeface="Times New Roman" panose="02020603050405020304" pitchFamily="18" charset="0"/>
                <a:cs typeface="Times New Roman" panose="02020603050405020304" pitchFamily="18" charset="0"/>
              </a:rPr>
              <a:t>runs</a:t>
            </a:r>
            <a:r>
              <a:rPr lang="en-GB" sz="2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6050" y="122237"/>
            <a:ext cx="8997950" cy="6545263"/>
          </a:xfrm>
        </p:spPr>
        <p:txBody>
          <a:bodyPr rtlCol="0">
            <a:noAutofit/>
          </a:bodyPr>
          <a:lstStyle/>
          <a:p>
            <a:pPr marL="457200" indent="-457200" algn="just" eaLnBrk="1" fontAlgn="auto" hangingPunct="1">
              <a:lnSpc>
                <a:spcPct val="150000"/>
              </a:lnSpc>
              <a:spcBef>
                <a:spcPts val="0"/>
              </a:spcBef>
              <a:spcAft>
                <a:spcPts val="0"/>
              </a:spcAft>
              <a:buAutoNum type="arabicPeriod"/>
              <a:defRPr/>
            </a:pPr>
            <a:r>
              <a:rPr lang="en-US" b="1" dirty="0">
                <a:solidFill>
                  <a:srgbClr val="6600CC"/>
                </a:solidFill>
                <a:latin typeface="Times New Roman" panose="02020603050405020304" pitchFamily="18" charset="0"/>
                <a:cs typeface="Times New Roman" panose="02020603050405020304" pitchFamily="18" charset="0"/>
              </a:rPr>
              <a:t>Bandwidth:-  </a:t>
            </a:r>
          </a:p>
          <a:p>
            <a:pPr algn="just" eaLnBrk="1" fontAlgn="auto" hangingPunct="1">
              <a:lnSpc>
                <a:spcPct val="150000"/>
              </a:lnSpc>
              <a:spcBef>
                <a:spcPts val="0"/>
              </a:spcBef>
              <a:spcAft>
                <a:spcPts val="0"/>
              </a:spcAf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All other factors remaining constant, the </a:t>
            </a:r>
            <a:r>
              <a:rPr lang="en-US" b="1" dirty="0">
                <a:solidFill>
                  <a:srgbClr val="006600"/>
                </a:solidFill>
                <a:latin typeface="Times New Roman" panose="02020603050405020304" pitchFamily="18" charset="0"/>
                <a:cs typeface="Times New Roman" panose="02020603050405020304" pitchFamily="18" charset="0"/>
              </a:rPr>
              <a:t>greater</a:t>
            </a:r>
            <a:r>
              <a:rPr lang="en-US" dirty="0">
                <a:latin typeface="Times New Roman" panose="02020603050405020304" pitchFamily="18" charset="0"/>
                <a:cs typeface="Times New Roman" panose="02020603050405020304" pitchFamily="18" charset="0"/>
              </a:rPr>
              <a:t> the </a:t>
            </a:r>
            <a:r>
              <a:rPr lang="en-US" b="1" dirty="0">
                <a:solidFill>
                  <a:srgbClr val="006600"/>
                </a:solidFill>
                <a:latin typeface="Times New Roman" panose="02020603050405020304" pitchFamily="18" charset="0"/>
                <a:cs typeface="Times New Roman" panose="02020603050405020304" pitchFamily="18" charset="0"/>
              </a:rPr>
              <a:t>bandwidth</a:t>
            </a:r>
            <a:r>
              <a:rPr lang="en-US" dirty="0">
                <a:latin typeface="Times New Roman" panose="02020603050405020304" pitchFamily="18" charset="0"/>
                <a:cs typeface="Times New Roman" panose="02020603050405020304" pitchFamily="18" charset="0"/>
              </a:rPr>
              <a:t> of a </a:t>
            </a:r>
            <a:r>
              <a:rPr lang="en-US" b="1" dirty="0">
                <a:solidFill>
                  <a:srgbClr val="006600"/>
                </a:solidFill>
                <a:latin typeface="Times New Roman" panose="02020603050405020304" pitchFamily="18" charset="0"/>
                <a:cs typeface="Times New Roman" panose="02020603050405020304" pitchFamily="18" charset="0"/>
              </a:rPr>
              <a:t>signal</a:t>
            </a:r>
            <a:r>
              <a:rPr lang="en-US" dirty="0">
                <a:latin typeface="Times New Roman" panose="02020603050405020304" pitchFamily="18" charset="0"/>
                <a:cs typeface="Times New Roman" panose="02020603050405020304" pitchFamily="18" charset="0"/>
              </a:rPr>
              <a:t>, the </a:t>
            </a:r>
            <a:r>
              <a:rPr lang="en-US" b="1" dirty="0">
                <a:solidFill>
                  <a:srgbClr val="FF0000"/>
                </a:solidFill>
                <a:latin typeface="Times New Roman" panose="02020603050405020304" pitchFamily="18" charset="0"/>
                <a:cs typeface="Times New Roman" panose="02020603050405020304" pitchFamily="18" charset="0"/>
              </a:rPr>
              <a:t>higher</a:t>
            </a:r>
            <a:r>
              <a:rPr lang="en-US" dirty="0">
                <a:latin typeface="Times New Roman" panose="02020603050405020304" pitchFamily="18" charset="0"/>
                <a:cs typeface="Times New Roman" panose="02020603050405020304" pitchFamily="18" charset="0"/>
              </a:rPr>
              <a:t> the </a:t>
            </a:r>
            <a:r>
              <a:rPr lang="en-US" b="1" dirty="0">
                <a:solidFill>
                  <a:srgbClr val="FF0000"/>
                </a:solidFill>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rate</a:t>
            </a:r>
            <a:r>
              <a:rPr lang="en-US" dirty="0">
                <a:latin typeface="Times New Roman" panose="02020603050405020304" pitchFamily="18" charset="0"/>
                <a:cs typeface="Times New Roman" panose="02020603050405020304" pitchFamily="18" charset="0"/>
              </a:rPr>
              <a:t> that can be achieved.</a:t>
            </a:r>
          </a:p>
          <a:p>
            <a:pPr marL="0" indent="0" algn="just" eaLnBrk="1" fontAlgn="auto" hangingPunct="1">
              <a:lnSpc>
                <a:spcPct val="150000"/>
              </a:lnSpc>
              <a:spcBef>
                <a:spcPts val="0"/>
              </a:spcBef>
              <a:spcAft>
                <a:spcPts val="0"/>
              </a:spcAft>
              <a:buNone/>
              <a:defRPr/>
            </a:pPr>
            <a:r>
              <a:rPr lang="en-US" b="1" dirty="0">
                <a:solidFill>
                  <a:srgbClr val="6600CC"/>
                </a:solidFill>
                <a:latin typeface="Times New Roman" panose="02020603050405020304" pitchFamily="18" charset="0"/>
                <a:cs typeface="Times New Roman" panose="02020603050405020304" pitchFamily="18" charset="0"/>
              </a:rPr>
              <a:t>2. Transmission impairments:- </a:t>
            </a:r>
          </a:p>
          <a:p>
            <a:pPr algn="just" eaLnBrk="1" fontAlgn="auto" hangingPunct="1">
              <a:lnSpc>
                <a:spcPct val="150000"/>
              </a:lnSpc>
              <a:spcBef>
                <a:spcPts val="0"/>
              </a:spcBef>
              <a:spcAft>
                <a:spcPts val="0"/>
              </a:spcAft>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Impairments</a:t>
            </a:r>
            <a:r>
              <a:rPr lang="en-US" dirty="0">
                <a:latin typeface="Times New Roman" panose="02020603050405020304" pitchFamily="18" charset="0"/>
                <a:cs typeface="Times New Roman" panose="02020603050405020304" pitchFamily="18" charset="0"/>
              </a:rPr>
              <a:t>, such as </a:t>
            </a:r>
            <a:r>
              <a:rPr lang="en-US" b="1" dirty="0">
                <a:solidFill>
                  <a:srgbClr val="FF0000"/>
                </a:solidFill>
                <a:latin typeface="Times New Roman" panose="02020603050405020304" pitchFamily="18" charset="0"/>
                <a:cs typeface="Times New Roman" panose="02020603050405020304" pitchFamily="18" charset="0"/>
              </a:rPr>
              <a:t>attenuation</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limit the distance. </a:t>
            </a:r>
          </a:p>
          <a:p>
            <a:pPr algn="just" eaLnBrk="1" fontAlgn="auto" hangingPunct="1">
              <a:lnSpc>
                <a:spcPct val="150000"/>
              </a:lnSpc>
              <a:spcBef>
                <a:spcPts val="0"/>
              </a:spcBef>
              <a:spcAft>
                <a:spcPts val="0"/>
              </a:spcAft>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guided media</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twisted</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pair</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generally suffer more impairment than </a:t>
            </a:r>
            <a:r>
              <a:rPr lang="en-US" b="1" dirty="0">
                <a:solidFill>
                  <a:srgbClr val="3333FF"/>
                </a:solidFill>
                <a:latin typeface="Times New Roman" panose="02020603050405020304" pitchFamily="18" charset="0"/>
                <a:cs typeface="Times New Roman" panose="02020603050405020304" pitchFamily="18" charset="0"/>
              </a:rPr>
              <a:t>coaxial</a:t>
            </a:r>
            <a:r>
              <a:rPr lang="en-US" dirty="0">
                <a:solidFill>
                  <a:srgbClr val="3333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cable</a:t>
            </a:r>
            <a:r>
              <a:rPr lang="en-US" dirty="0">
                <a:latin typeface="Times New Roman" panose="02020603050405020304" pitchFamily="18" charset="0"/>
                <a:cs typeface="Times New Roman" panose="02020603050405020304" pitchFamily="18" charset="0"/>
              </a:rPr>
              <a:t>, which in turn suffers more than </a:t>
            </a:r>
            <a:r>
              <a:rPr lang="en-US" b="1" dirty="0">
                <a:solidFill>
                  <a:srgbClr val="FF0000"/>
                </a:solidFill>
                <a:latin typeface="Times New Roman" panose="02020603050405020304" pitchFamily="18" charset="0"/>
                <a:cs typeface="Times New Roman" panose="02020603050405020304" pitchFamily="18" charset="0"/>
              </a:rPr>
              <a:t>optical</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fiber</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eaLnBrk="1" fontAlgn="auto" hangingPunct="1">
              <a:lnSpc>
                <a:spcPct val="150000"/>
              </a:lnSpc>
              <a:spcBef>
                <a:spcPts val="0"/>
              </a:spcBef>
              <a:spcAft>
                <a:spcPts val="0"/>
              </a:spcAft>
              <a:buNone/>
              <a:defRPr/>
            </a:pPr>
            <a:r>
              <a:rPr lang="en-US" b="1" dirty="0">
                <a:solidFill>
                  <a:srgbClr val="6600CC"/>
                </a:solidFill>
                <a:latin typeface="Times New Roman" panose="02020603050405020304" pitchFamily="18" charset="0"/>
                <a:cs typeface="Times New Roman" panose="02020603050405020304" pitchFamily="18" charset="0"/>
              </a:rPr>
              <a:t>3. Interference:- </a:t>
            </a:r>
          </a:p>
          <a:p>
            <a:pPr algn="just" eaLnBrk="1" fontAlgn="auto" hangingPunct="1">
              <a:lnSpc>
                <a:spcPct val="150000"/>
              </a:lnSpc>
              <a:spcBef>
                <a:spcPts val="0"/>
              </a:spcBef>
              <a:spcAft>
                <a:spcPts val="0"/>
              </a:spcAft>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Interference</a:t>
            </a:r>
            <a:r>
              <a:rPr lang="en-US" dirty="0">
                <a:latin typeface="Times New Roman" panose="02020603050405020304" pitchFamily="18" charset="0"/>
                <a:cs typeface="Times New Roman" panose="02020603050405020304" pitchFamily="18" charset="0"/>
              </a:rPr>
              <a:t> from competing </a:t>
            </a:r>
            <a:r>
              <a:rPr lang="en-US" b="1" dirty="0">
                <a:latin typeface="Times New Roman" panose="02020603050405020304" pitchFamily="18" charset="0"/>
                <a:cs typeface="Times New Roman" panose="02020603050405020304" pitchFamily="18" charset="0"/>
              </a:rPr>
              <a:t>signals</a:t>
            </a:r>
            <a:r>
              <a:rPr lang="en-US" dirty="0">
                <a:latin typeface="Times New Roman" panose="02020603050405020304" pitchFamily="18" charset="0"/>
                <a:cs typeface="Times New Roman" panose="02020603050405020304" pitchFamily="18" charset="0"/>
              </a:rPr>
              <a:t> in </a:t>
            </a:r>
            <a:r>
              <a:rPr lang="en-US" b="1" dirty="0">
                <a:solidFill>
                  <a:srgbClr val="3333FF"/>
                </a:solidFill>
                <a:latin typeface="Times New Roman" panose="02020603050405020304" pitchFamily="18" charset="0"/>
                <a:cs typeface="Times New Roman" panose="02020603050405020304" pitchFamily="18" charset="0"/>
              </a:rPr>
              <a:t>overlapping frequency bands </a:t>
            </a:r>
            <a:r>
              <a:rPr lang="en-US" dirty="0">
                <a:latin typeface="Times New Roman" panose="02020603050405020304" pitchFamily="18" charset="0"/>
                <a:cs typeface="Times New Roman" panose="02020603050405020304" pitchFamily="18" charset="0"/>
              </a:rPr>
              <a:t>can </a:t>
            </a:r>
            <a:r>
              <a:rPr lang="en-US" b="1" dirty="0">
                <a:solidFill>
                  <a:srgbClr val="FF0000"/>
                </a:solidFill>
                <a:latin typeface="Times New Roman" panose="02020603050405020304" pitchFamily="18" charset="0"/>
                <a:cs typeface="Times New Roman" panose="02020603050405020304" pitchFamily="18" charset="0"/>
              </a:rPr>
              <a:t>distort</a:t>
            </a:r>
            <a:r>
              <a:rPr lang="en-US" dirty="0">
                <a:latin typeface="Times New Roman" panose="02020603050405020304" pitchFamily="18" charset="0"/>
                <a:cs typeface="Times New Roman" panose="02020603050405020304" pitchFamily="18" charset="0"/>
              </a:rPr>
              <a:t> or </a:t>
            </a:r>
            <a:r>
              <a:rPr lang="en-US" b="1" dirty="0">
                <a:solidFill>
                  <a:srgbClr val="FF0000"/>
                </a:solidFill>
                <a:latin typeface="Times New Roman" panose="02020603050405020304" pitchFamily="18" charset="0"/>
                <a:cs typeface="Times New Roman" panose="02020603050405020304" pitchFamily="18" charset="0"/>
              </a:rPr>
              <a:t>wipe</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a </a:t>
            </a:r>
            <a:r>
              <a:rPr lang="en-US" b="1" dirty="0">
                <a:solidFill>
                  <a:srgbClr val="FF0000"/>
                </a:solidFill>
                <a:latin typeface="Times New Roman" panose="02020603050405020304" pitchFamily="18" charset="0"/>
                <a:cs typeface="Times New Roman" panose="02020603050405020304" pitchFamily="18" charset="0"/>
              </a:rPr>
              <a:t>signal</a:t>
            </a: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a:t>
            </a:fld>
            <a:endParaRPr lang="en-US"/>
          </a:p>
        </p:txBody>
      </p:sp>
      <p:sp>
        <p:nvSpPr>
          <p:cNvPr id="6" name="Rectangle 2050"/>
          <p:cNvSpPr>
            <a:spLocks noGrp="1" noChangeArrowheads="1"/>
          </p:cNvSpPr>
          <p:nvPr>
            <p:ph type="title"/>
          </p:nvPr>
        </p:nvSpPr>
        <p:spPr>
          <a:xfrm>
            <a:off x="304800" y="122237"/>
            <a:ext cx="8458200" cy="258763"/>
          </a:xfrm>
        </p:spPr>
        <p:txBody>
          <a:bodyPr/>
          <a:lstStyle/>
          <a:p>
            <a:pPr eaLnBrk="1" hangingPunct="1"/>
            <a:r>
              <a:rPr lang="en-US" sz="2600" b="1" dirty="0">
                <a:solidFill>
                  <a:srgbClr val="00B050"/>
                </a:solidFill>
                <a:latin typeface="Andalus" pitchFamily="18" charset="-78"/>
                <a:cs typeface="Andalus" pitchFamily="18" charset="-78"/>
              </a:rPr>
              <a:t>Contd.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381000"/>
          </a:xfrm>
        </p:spPr>
        <p:txBody>
          <a:bodyPr/>
          <a:lstStyle/>
          <a:p>
            <a:pPr lvl="1" algn="ctr"/>
            <a:r>
              <a:rPr lang="en-GB" sz="2600" b="1" kern="1200" dirty="0">
                <a:solidFill>
                  <a:srgbClr val="FF0000"/>
                </a:solidFill>
                <a:latin typeface="Times New Roman" panose="02020603050405020304" pitchFamily="18" charset="0"/>
                <a:ea typeface="+mj-ea"/>
                <a:cs typeface="Times New Roman" panose="02020603050405020304" pitchFamily="18" charset="0"/>
              </a:rPr>
              <a:t>2. Graded-index</a:t>
            </a:r>
            <a:r>
              <a:rPr lang="en-GB" dirty="0">
                <a:solidFill>
                  <a:srgbClr val="FF0000"/>
                </a:solidFill>
                <a:latin typeface="Times New Roman" panose="02020603050405020304" pitchFamily="18" charset="0"/>
                <a:cs typeface="Times New Roman" panose="02020603050405020304" pitchFamily="18" charset="0"/>
              </a:rPr>
              <a:t> </a:t>
            </a:r>
            <a:r>
              <a:rPr lang="en-GB" sz="2600" b="1" kern="1200" dirty="0">
                <a:solidFill>
                  <a:srgbClr val="FF0000"/>
                </a:solidFill>
                <a:latin typeface="Times New Roman" panose="02020603050405020304" pitchFamily="18" charset="0"/>
                <a:ea typeface="+mj-ea"/>
                <a:cs typeface="Times New Roman" panose="02020603050405020304" pitchFamily="18" charset="0"/>
              </a:rPr>
              <a:t>multimode </a:t>
            </a:r>
            <a:r>
              <a:rPr lang="en-GB" sz="2600" b="1" kern="1200" dirty="0" err="1">
                <a:solidFill>
                  <a:srgbClr val="FF0000"/>
                </a:solidFill>
                <a:latin typeface="Times New Roman" panose="02020603050405020304" pitchFamily="18" charset="0"/>
                <a:ea typeface="+mj-ea"/>
                <a:cs typeface="Times New Roman" panose="02020603050405020304" pitchFamily="18" charset="0"/>
              </a:rPr>
              <a:t>fiber</a:t>
            </a:r>
            <a:endParaRPr lang="en-GB" sz="2600" b="1" kern="1200" dirty="0">
              <a:solidFill>
                <a:srgbClr val="FF0000"/>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sz="quarter" idx="1"/>
          </p:nvPr>
        </p:nvSpPr>
        <p:spPr>
          <a:xfrm>
            <a:off x="146050" y="304800"/>
            <a:ext cx="8921750" cy="6553200"/>
          </a:xfrm>
        </p:spPr>
        <p:txBody>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a:t>
            </a:r>
            <a:r>
              <a:rPr lang="en-GB" sz="2800" b="1" dirty="0">
                <a:latin typeface="Times New Roman" panose="02020603050405020304" pitchFamily="18" charset="0"/>
                <a:cs typeface="Times New Roman" panose="02020603050405020304" pitchFamily="18" charset="0"/>
              </a:rPr>
              <a:t>more expensive </a:t>
            </a:r>
            <a:r>
              <a:rPr lang="en-GB" sz="2800" dirty="0">
                <a:latin typeface="Times New Roman" panose="02020603050405020304" pitchFamily="18" charset="0"/>
                <a:cs typeface="Times New Roman" panose="02020603050405020304" pitchFamily="18" charset="0"/>
              </a:rPr>
              <a:t>type of </a:t>
            </a:r>
            <a:r>
              <a:rPr lang="en-GB" sz="2800" b="1" dirty="0">
                <a:latin typeface="Times New Roman" panose="02020603050405020304" pitchFamily="18" charset="0"/>
                <a:cs typeface="Times New Roman" panose="02020603050405020304" pitchFamily="18" charset="0"/>
              </a:rPr>
              <a:t>multimode</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fiber</a:t>
            </a:r>
            <a:r>
              <a:rPr lang="en-GB"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 </a:t>
            </a:r>
            <a:r>
              <a:rPr lang="en-GB" sz="2800" b="1" dirty="0">
                <a:solidFill>
                  <a:srgbClr val="0000CC"/>
                </a:solidFill>
                <a:latin typeface="Times New Roman" panose="02020603050405020304" pitchFamily="18" charset="0"/>
                <a:cs typeface="Times New Roman" panose="02020603050405020304" pitchFamily="18" charset="0"/>
              </a:rPr>
              <a:t>graded-index fiber </a:t>
            </a:r>
            <a:r>
              <a:rPr lang="en-GB" sz="2800" dirty="0">
                <a:latin typeface="Times New Roman" panose="02020603050405020304" pitchFamily="18" charset="0"/>
                <a:cs typeface="Times New Roman" panose="02020603050405020304" pitchFamily="18" charset="0"/>
              </a:rPr>
              <a:t>is one with </a:t>
            </a:r>
            <a:r>
              <a:rPr lang="en-GB" sz="2800" b="1" dirty="0">
                <a:solidFill>
                  <a:srgbClr val="0000CC"/>
                </a:solidFill>
                <a:latin typeface="Times New Roman" panose="02020603050405020304" pitchFamily="18" charset="0"/>
                <a:cs typeface="Times New Roman" panose="02020603050405020304" pitchFamily="18" charset="0"/>
              </a:rPr>
              <a:t>varying densities</a:t>
            </a:r>
            <a:r>
              <a:rPr lang="en-GB"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800" b="1" dirty="0">
                <a:solidFill>
                  <a:srgbClr val="006600"/>
                </a:solidFill>
                <a:latin typeface="Times New Roman" panose="02020603050405020304" pitchFamily="18" charset="0"/>
                <a:cs typeface="Times New Roman" panose="02020603050405020304" pitchFamily="18" charset="0"/>
              </a:rPr>
              <a:t>Density</a:t>
            </a:r>
            <a:r>
              <a:rPr lang="en-GB" sz="2800" dirty="0">
                <a:latin typeface="Times New Roman" panose="02020603050405020304" pitchFamily="18" charset="0"/>
                <a:cs typeface="Times New Roman" panose="02020603050405020304" pitchFamily="18" charset="0"/>
              </a:rPr>
              <a:t> is </a:t>
            </a:r>
            <a:r>
              <a:rPr lang="en-GB" sz="2800" b="1" dirty="0">
                <a:solidFill>
                  <a:srgbClr val="006600"/>
                </a:solidFill>
                <a:latin typeface="Times New Roman" panose="02020603050405020304" pitchFamily="18" charset="0"/>
                <a:cs typeface="Times New Roman" panose="02020603050405020304" pitchFamily="18" charset="0"/>
              </a:rPr>
              <a:t>highest</a:t>
            </a:r>
            <a:r>
              <a:rPr lang="en-GB" sz="2800" dirty="0">
                <a:latin typeface="Times New Roman" panose="02020603050405020304" pitchFamily="18" charset="0"/>
                <a:cs typeface="Times New Roman" panose="02020603050405020304" pitchFamily="18" charset="0"/>
              </a:rPr>
              <a:t> at the </a:t>
            </a:r>
            <a:r>
              <a:rPr lang="en-GB" sz="2800" b="1" dirty="0">
                <a:solidFill>
                  <a:srgbClr val="006600"/>
                </a:solidFill>
                <a:latin typeface="Times New Roman" panose="02020603050405020304" pitchFamily="18" charset="0"/>
                <a:cs typeface="Times New Roman" panose="02020603050405020304" pitchFamily="18" charset="0"/>
              </a:rPr>
              <a:t>center</a:t>
            </a:r>
            <a:r>
              <a:rPr lang="en-GB" sz="2800" dirty="0">
                <a:latin typeface="Times New Roman" panose="02020603050405020304" pitchFamily="18" charset="0"/>
                <a:cs typeface="Times New Roman" panose="02020603050405020304" pitchFamily="18" charset="0"/>
              </a:rPr>
              <a:t> of the </a:t>
            </a:r>
            <a:r>
              <a:rPr lang="en-GB" sz="2800" b="1" dirty="0">
                <a:latin typeface="Times New Roman" panose="02020603050405020304" pitchFamily="18" charset="0"/>
                <a:cs typeface="Times New Roman" panose="02020603050405020304" pitchFamily="18" charset="0"/>
              </a:rPr>
              <a:t>core</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decreases</a:t>
            </a:r>
            <a:r>
              <a:rPr lang="en-GB" sz="2800" dirty="0">
                <a:latin typeface="Times New Roman" panose="02020603050405020304" pitchFamily="18" charset="0"/>
                <a:cs typeface="Times New Roman" panose="02020603050405020304" pitchFamily="18" charset="0"/>
              </a:rPr>
              <a:t> gradually to its </a:t>
            </a:r>
            <a:r>
              <a:rPr lang="en-GB" sz="2800" b="1" dirty="0">
                <a:solidFill>
                  <a:srgbClr val="CC00CC"/>
                </a:solidFill>
                <a:latin typeface="Times New Roman" panose="02020603050405020304" pitchFamily="18" charset="0"/>
                <a:cs typeface="Times New Roman" panose="02020603050405020304" pitchFamily="18" charset="0"/>
              </a:rPr>
              <a:t>lowest</a:t>
            </a:r>
            <a:r>
              <a:rPr lang="en-GB" sz="2800" dirty="0">
                <a:latin typeface="Times New Roman" panose="02020603050405020304" pitchFamily="18" charset="0"/>
                <a:cs typeface="Times New Roman" panose="02020603050405020304" pitchFamily="18" charset="0"/>
              </a:rPr>
              <a:t> at the </a:t>
            </a:r>
            <a:r>
              <a:rPr lang="en-GB" sz="2800" b="1" dirty="0">
                <a:solidFill>
                  <a:srgbClr val="CC00CC"/>
                </a:solidFill>
                <a:latin typeface="Times New Roman" panose="02020603050405020304" pitchFamily="18" charset="0"/>
                <a:cs typeface="Times New Roman" panose="02020603050405020304" pitchFamily="18" charset="0"/>
              </a:rPr>
              <a:t>edge</a:t>
            </a:r>
            <a:r>
              <a:rPr lang="en-GB"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Therefore, </a:t>
            </a:r>
            <a:r>
              <a:rPr lang="en-GB" sz="2800" b="1" dirty="0">
                <a:solidFill>
                  <a:srgbClr val="FF0000"/>
                </a:solidFill>
                <a:latin typeface="Times New Roman" panose="02020603050405020304" pitchFamily="18" charset="0"/>
                <a:cs typeface="Times New Roman" panose="02020603050405020304" pitchFamily="18" charset="0"/>
              </a:rPr>
              <a:t>light beams follow curved paths </a:t>
            </a:r>
            <a:r>
              <a:rPr lang="en-GB" sz="2800" dirty="0">
                <a:latin typeface="Times New Roman" panose="02020603050405020304" pitchFamily="18" charset="0"/>
                <a:cs typeface="Times New Roman" panose="02020603050405020304" pitchFamily="18" charset="0"/>
              </a:rPr>
              <a:t>and all </a:t>
            </a:r>
            <a:r>
              <a:rPr lang="en-GB" sz="2800" b="1" dirty="0">
                <a:solidFill>
                  <a:srgbClr val="6600CC"/>
                </a:solidFill>
                <a:latin typeface="Times New Roman" panose="02020603050405020304" pitchFamily="18" charset="0"/>
                <a:cs typeface="Times New Roman" panose="02020603050405020304" pitchFamily="18" charset="0"/>
              </a:rPr>
              <a:t>rays</a:t>
            </a:r>
            <a:r>
              <a:rPr lang="en-GB" sz="2800" dirty="0">
                <a:latin typeface="Times New Roman" panose="02020603050405020304" pitchFamily="18" charset="0"/>
                <a:cs typeface="Times New Roman" panose="02020603050405020304" pitchFamily="18" charset="0"/>
              </a:rPr>
              <a:t> reach the </a:t>
            </a:r>
            <a:r>
              <a:rPr lang="en-GB" sz="2800" b="1" dirty="0">
                <a:solidFill>
                  <a:srgbClr val="6600CC"/>
                </a:solidFill>
                <a:latin typeface="Times New Roman" panose="02020603050405020304" pitchFamily="18" charset="0"/>
                <a:cs typeface="Times New Roman" panose="02020603050405020304" pitchFamily="18" charset="0"/>
              </a:rPr>
              <a:t>end</a:t>
            </a:r>
            <a:r>
              <a:rPr lang="en-GB" sz="2800" dirty="0">
                <a:latin typeface="Times New Roman" panose="02020603050405020304" pitchFamily="18" charset="0"/>
                <a:cs typeface="Times New Roman" panose="02020603050405020304" pitchFamily="18" charset="0"/>
              </a:rPr>
              <a:t> of the </a:t>
            </a:r>
            <a:r>
              <a:rPr lang="en-GB" sz="2800" b="1" dirty="0">
                <a:solidFill>
                  <a:srgbClr val="6600CC"/>
                </a:solidFill>
                <a:latin typeface="Times New Roman" panose="02020603050405020304" pitchFamily="18" charset="0"/>
                <a:cs typeface="Times New Roman" panose="02020603050405020304" pitchFamily="18" charset="0"/>
              </a:rPr>
              <a:t>fiber</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simultaneously</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This reduces the </a:t>
            </a:r>
            <a:r>
              <a:rPr lang="en-GB" sz="2800" b="1" dirty="0">
                <a:solidFill>
                  <a:srgbClr val="CC00CC"/>
                </a:solidFill>
                <a:latin typeface="Times New Roman" panose="02020603050405020304" pitchFamily="18" charset="0"/>
                <a:cs typeface="Times New Roman" panose="02020603050405020304" pitchFamily="18" charset="0"/>
              </a:rPr>
              <a:t>signal</a:t>
            </a:r>
            <a:r>
              <a:rPr lang="en-GB" sz="2800" dirty="0">
                <a:latin typeface="Times New Roman" panose="02020603050405020304" pitchFamily="18" charset="0"/>
                <a:cs typeface="Times New Roman" panose="02020603050405020304" pitchFamily="18" charset="0"/>
              </a:rPr>
              <a:t> </a:t>
            </a:r>
            <a:r>
              <a:rPr lang="en-GB" sz="2800" b="1" dirty="0">
                <a:solidFill>
                  <a:srgbClr val="CC00CC"/>
                </a:solidFill>
                <a:latin typeface="Times New Roman" panose="02020603050405020304" pitchFamily="18" charset="0"/>
                <a:cs typeface="Times New Roman" panose="02020603050405020304" pitchFamily="18" charset="0"/>
              </a:rPr>
              <a:t>distortion</a:t>
            </a:r>
            <a:r>
              <a:rPr lang="en-GB" sz="2800" dirty="0">
                <a:latin typeface="Times New Roman" panose="02020603050405020304" pitchFamily="18" charset="0"/>
                <a:cs typeface="Times New Roman" panose="02020603050405020304" pitchFamily="18" charset="0"/>
              </a:rPr>
              <a:t> that </a:t>
            </a:r>
            <a:r>
              <a:rPr lang="en-GB" sz="2800" b="1" dirty="0">
                <a:solidFill>
                  <a:srgbClr val="CC00CC"/>
                </a:solidFill>
                <a:latin typeface="Times New Roman" panose="02020603050405020304" pitchFamily="18" charset="0"/>
                <a:cs typeface="Times New Roman" panose="02020603050405020304" pitchFamily="18" charset="0"/>
              </a:rPr>
              <a:t>occurs</a:t>
            </a:r>
            <a:r>
              <a:rPr lang="en-GB" sz="2800" dirty="0">
                <a:latin typeface="Times New Roman" panose="02020603050405020304" pitchFamily="18" charset="0"/>
                <a:cs typeface="Times New Roman" panose="02020603050405020304" pitchFamily="18" charset="0"/>
              </a:rPr>
              <a:t> in </a:t>
            </a:r>
            <a:r>
              <a:rPr lang="en-GB" sz="2800" b="1" dirty="0">
                <a:latin typeface="Times New Roman" panose="02020603050405020304" pitchFamily="18" charset="0"/>
                <a:cs typeface="Times New Roman" panose="02020603050405020304" pitchFamily="18" charset="0"/>
              </a:rPr>
              <a:t>step-index fiber</a:t>
            </a:r>
            <a:r>
              <a:rPr lang="en-GB" sz="2800" dirty="0">
                <a:latin typeface="Times New Roman" panose="02020603050405020304" pitchFamily="18" charset="0"/>
                <a:cs typeface="Times New Roman" panose="02020603050405020304" pitchFamily="18" charset="0"/>
              </a:rPr>
              <a:t> when </a:t>
            </a:r>
            <a:r>
              <a:rPr lang="en-GB" sz="2800" b="1" dirty="0">
                <a:latin typeface="Times New Roman" panose="02020603050405020304" pitchFamily="18" charset="0"/>
                <a:cs typeface="Times New Roman" panose="02020603050405020304" pitchFamily="18" charset="0"/>
              </a:rPr>
              <a:t>long cable runs </a:t>
            </a:r>
            <a:r>
              <a:rPr lang="en-GB" sz="2800" dirty="0">
                <a:latin typeface="Times New Roman" panose="02020603050405020304" pitchFamily="18" charset="0"/>
                <a:cs typeface="Times New Roman" panose="02020603050405020304" pitchFamily="18" charset="0"/>
              </a:rPr>
              <a:t>are used.</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0571383-4EDA-4B0E-988D-4B981B2D3641}" type="slidenum">
              <a:rPr lang="en-US" smtClean="0"/>
              <a:pPr>
                <a:defRPr/>
              </a:pPr>
              <a:t>41</a:t>
            </a:fld>
            <a:endParaRPr lang="en-US"/>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1896"/>
            <a:ext cx="7924800" cy="3505200"/>
          </a:xfrm>
          <a:prstGeom prst="rect">
            <a:avLst/>
          </a:prstGeom>
          <a:blipFill>
            <a:blip r:embed="rId3"/>
            <a:tile tx="0" ty="0" sx="100000" sy="100000" flip="none" algn="tl"/>
          </a:blipFill>
          <a:ln>
            <a:noFill/>
          </a:ln>
          <a:effec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t="4633" b="13898"/>
          <a:stretch>
            <a:fillRect/>
          </a:stretch>
        </p:blipFill>
        <p:spPr bwMode="auto">
          <a:xfrm>
            <a:off x="762000" y="3748548"/>
            <a:ext cx="8043863" cy="314325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76200"/>
            <a:ext cx="8229600" cy="474408"/>
          </a:xfrm>
        </p:spPr>
        <p:txBody>
          <a:bodyPr>
            <a:normAutofit fontScale="90000"/>
          </a:bodyPr>
          <a:lstStyle/>
          <a:p>
            <a:pPr algn="ctr" eaLnBrk="1" hangingPunct="1"/>
            <a:r>
              <a:rPr lang="en-US" sz="2900" b="1" dirty="0">
                <a:solidFill>
                  <a:srgbClr val="FF0000"/>
                </a:solidFill>
                <a:latin typeface="Times New Roman" panose="02020603050405020304" pitchFamily="18" charset="0"/>
                <a:cs typeface="Times New Roman" panose="02020603050405020304" pitchFamily="18" charset="0"/>
              </a:rPr>
              <a:t>Cable</a:t>
            </a:r>
            <a:r>
              <a:rPr lang="en-US" i="1" dirty="0">
                <a:solidFill>
                  <a:srgbClr val="FF0000"/>
                </a:solidFill>
                <a:latin typeface="Times New Roman" panose="02020603050405020304" pitchFamily="18" charset="0"/>
                <a:cs typeface="Times New Roman" panose="02020603050405020304" pitchFamily="18" charset="0"/>
              </a:rPr>
              <a:t> </a:t>
            </a:r>
            <a:r>
              <a:rPr lang="en-US" sz="2900" b="1" dirty="0">
                <a:solidFill>
                  <a:srgbClr val="FF0000"/>
                </a:solidFill>
                <a:latin typeface="Times New Roman" panose="02020603050405020304" pitchFamily="18" charset="0"/>
                <a:cs typeface="Times New Roman" panose="02020603050405020304" pitchFamily="18" charset="0"/>
              </a:rPr>
              <a:t>Composition</a:t>
            </a:r>
          </a:p>
        </p:txBody>
      </p:sp>
      <p:sp>
        <p:nvSpPr>
          <p:cNvPr id="3" name="Content Placeholder 2"/>
          <p:cNvSpPr>
            <a:spLocks noGrp="1"/>
          </p:cNvSpPr>
          <p:nvPr>
            <p:ph sz="quarter" idx="1"/>
          </p:nvPr>
        </p:nvSpPr>
        <p:spPr>
          <a:xfrm>
            <a:off x="0" y="304800"/>
            <a:ext cx="9144000" cy="3674808"/>
          </a:xfrm>
        </p:spPr>
        <p:txBody>
          <a:bodyPr>
            <a:noAutofit/>
          </a:bodyPr>
          <a:lstStyle/>
          <a:p>
            <a:pPr algn="just" eaLnBrk="1" hangingPunct="1">
              <a:lnSpc>
                <a:spcPct val="170000"/>
              </a:lnSpc>
              <a:spcBef>
                <a:spcPts val="0"/>
              </a:spcBef>
              <a:buFont typeface="Wingdings" panose="05000000000000000000" pitchFamily="2" charset="2"/>
              <a:buChar char="§"/>
              <a:defRPr/>
            </a:pPr>
            <a:r>
              <a:rPr lang="en-US" sz="2300" dirty="0">
                <a:latin typeface="Times New Roman" panose="02020603050405020304" pitchFamily="18" charset="0"/>
                <a:cs typeface="Times New Roman" panose="02020603050405020304" pitchFamily="18" charset="0"/>
              </a:rPr>
              <a:t>The </a:t>
            </a:r>
            <a:r>
              <a:rPr lang="en-US" sz="2300" b="1" dirty="0">
                <a:latin typeface="Times New Roman" panose="02020603050405020304" pitchFamily="18" charset="0"/>
                <a:cs typeface="Times New Roman" panose="02020603050405020304" pitchFamily="18" charset="0"/>
              </a:rPr>
              <a:t>outer jacket </a:t>
            </a:r>
            <a:r>
              <a:rPr lang="en-US" sz="2300" dirty="0">
                <a:latin typeface="Times New Roman" panose="02020603050405020304" pitchFamily="18" charset="0"/>
                <a:cs typeface="Times New Roman" panose="02020603050405020304" pitchFamily="18" charset="0"/>
              </a:rPr>
              <a:t>is made of either </a:t>
            </a:r>
            <a:r>
              <a:rPr lang="en-US" sz="2300" b="1" dirty="0">
                <a:solidFill>
                  <a:srgbClr val="0000CC"/>
                </a:solidFill>
                <a:latin typeface="Times New Roman" panose="02020603050405020304" pitchFamily="18" charset="0"/>
                <a:cs typeface="Times New Roman" panose="02020603050405020304" pitchFamily="18" charset="0"/>
              </a:rPr>
              <a:t>PVC (polymer of vinyl chloride) or Teflon</a:t>
            </a:r>
            <a:r>
              <a:rPr lang="en-US" sz="2300" dirty="0">
                <a:solidFill>
                  <a:srgbClr val="0000CC"/>
                </a:solidFill>
                <a:latin typeface="Times New Roman" panose="02020603050405020304" pitchFamily="18" charset="0"/>
                <a:cs typeface="Times New Roman" panose="02020603050405020304" pitchFamily="18" charset="0"/>
              </a:rPr>
              <a:t>. </a:t>
            </a:r>
          </a:p>
          <a:p>
            <a:pPr algn="just" eaLnBrk="1" hangingPunct="1">
              <a:lnSpc>
                <a:spcPct val="170000"/>
              </a:lnSpc>
              <a:spcBef>
                <a:spcPts val="0"/>
              </a:spcBef>
              <a:buFont typeface="Wingdings" panose="05000000000000000000" pitchFamily="2" charset="2"/>
              <a:buChar char="§"/>
              <a:defRPr/>
            </a:pPr>
            <a:r>
              <a:rPr lang="en-US" sz="2300" dirty="0">
                <a:latin typeface="Times New Roman" panose="02020603050405020304" pitchFamily="18" charset="0"/>
                <a:cs typeface="Times New Roman" panose="02020603050405020304" pitchFamily="18" charset="0"/>
              </a:rPr>
              <a:t>Inside the </a:t>
            </a:r>
            <a:r>
              <a:rPr lang="en-US" sz="2300" b="1" dirty="0">
                <a:latin typeface="Times New Roman" panose="02020603050405020304" pitchFamily="18" charset="0"/>
                <a:cs typeface="Times New Roman" panose="02020603050405020304" pitchFamily="18" charset="0"/>
              </a:rPr>
              <a:t>jacket</a:t>
            </a:r>
            <a:r>
              <a:rPr lang="en-US" sz="2300" dirty="0">
                <a:latin typeface="Times New Roman" panose="02020603050405020304" pitchFamily="18" charset="0"/>
                <a:cs typeface="Times New Roman" panose="02020603050405020304" pitchFamily="18" charset="0"/>
              </a:rPr>
              <a:t> are </a:t>
            </a:r>
            <a:r>
              <a:rPr lang="en-US" sz="2300" b="1" dirty="0">
                <a:solidFill>
                  <a:srgbClr val="3333FF"/>
                </a:solidFill>
                <a:latin typeface="Times New Roman" panose="02020603050405020304" pitchFamily="18" charset="0"/>
                <a:cs typeface="Times New Roman" panose="02020603050405020304" pitchFamily="18" charset="0"/>
              </a:rPr>
              <a:t>Kevlar</a:t>
            </a:r>
            <a:r>
              <a:rPr lang="en-US" sz="2300" b="1" dirty="0">
                <a:solidFill>
                  <a:srgbClr val="3333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300" b="1" dirty="0">
                <a:solidFill>
                  <a:srgbClr val="3333FF"/>
                </a:solidFill>
                <a:latin typeface="Times New Roman" panose="02020603050405020304" pitchFamily="18" charset="0"/>
                <a:cs typeface="Times New Roman" panose="02020603050405020304" pitchFamily="18" charset="0"/>
              </a:rPr>
              <a:t>strands</a:t>
            </a:r>
            <a:r>
              <a:rPr lang="en-US" sz="2300" dirty="0">
                <a:solidFill>
                  <a:srgbClr val="3333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to </a:t>
            </a:r>
            <a:r>
              <a:rPr lang="en-US" sz="2300" b="1" dirty="0">
                <a:solidFill>
                  <a:srgbClr val="3333FF"/>
                </a:solidFill>
                <a:latin typeface="Times New Roman" panose="02020603050405020304" pitchFamily="18" charset="0"/>
                <a:cs typeface="Times New Roman" panose="02020603050405020304" pitchFamily="18" charset="0"/>
              </a:rPr>
              <a:t>strengthen</a:t>
            </a:r>
            <a:r>
              <a:rPr lang="en-US" sz="2300" dirty="0">
                <a:latin typeface="Times New Roman" panose="02020603050405020304" pitchFamily="18" charset="0"/>
                <a:cs typeface="Times New Roman" panose="02020603050405020304" pitchFamily="18" charset="0"/>
              </a:rPr>
              <a:t> the </a:t>
            </a:r>
            <a:r>
              <a:rPr lang="en-US" sz="2300" b="1" dirty="0">
                <a:solidFill>
                  <a:srgbClr val="3333FF"/>
                </a:solidFill>
                <a:latin typeface="Times New Roman" panose="02020603050405020304" pitchFamily="18" charset="0"/>
                <a:cs typeface="Times New Roman" panose="02020603050405020304" pitchFamily="18" charset="0"/>
              </a:rPr>
              <a:t>cable</a:t>
            </a:r>
            <a:r>
              <a:rPr lang="en-US" sz="2300" dirty="0">
                <a:latin typeface="Times New Roman" panose="02020603050405020304" pitchFamily="18" charset="0"/>
                <a:cs typeface="Times New Roman" panose="02020603050405020304" pitchFamily="18" charset="0"/>
              </a:rPr>
              <a:t>. </a:t>
            </a:r>
          </a:p>
          <a:p>
            <a:pPr algn="just" eaLnBrk="1" hangingPunct="1">
              <a:lnSpc>
                <a:spcPct val="170000"/>
              </a:lnSpc>
              <a:spcBef>
                <a:spcPts val="0"/>
              </a:spcBef>
              <a:buFont typeface="Wingdings" panose="05000000000000000000" pitchFamily="2" charset="2"/>
              <a:buChar char="§"/>
              <a:defRPr/>
            </a:pPr>
            <a:r>
              <a:rPr lang="en-US" sz="2300" b="1" dirty="0">
                <a:solidFill>
                  <a:srgbClr val="3333FF"/>
                </a:solidFill>
                <a:latin typeface="Times New Roman" panose="02020603050405020304" pitchFamily="18" charset="0"/>
                <a:cs typeface="Times New Roman" panose="02020603050405020304" pitchFamily="18" charset="0"/>
              </a:rPr>
              <a:t>Kevlar</a:t>
            </a:r>
            <a:r>
              <a:rPr lang="en-US" sz="2300" dirty="0">
                <a:latin typeface="Times New Roman" panose="02020603050405020304" pitchFamily="18" charset="0"/>
                <a:cs typeface="Times New Roman" panose="02020603050405020304" pitchFamily="18" charset="0"/>
              </a:rPr>
              <a:t> is a </a:t>
            </a:r>
            <a:r>
              <a:rPr lang="en-US" sz="2300" b="1" dirty="0">
                <a:latin typeface="Times New Roman" panose="02020603050405020304" pitchFamily="18" charset="0"/>
                <a:cs typeface="Times New Roman" panose="02020603050405020304" pitchFamily="18" charset="0"/>
              </a:rPr>
              <a:t>strong</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material</a:t>
            </a:r>
            <a:r>
              <a:rPr lang="en-US" sz="2300" dirty="0">
                <a:latin typeface="Times New Roman" panose="02020603050405020304" pitchFamily="18" charset="0"/>
                <a:cs typeface="Times New Roman" panose="02020603050405020304" pitchFamily="18" charset="0"/>
              </a:rPr>
              <a:t> used in the </a:t>
            </a:r>
            <a:r>
              <a:rPr lang="en-US" sz="2300" b="1" dirty="0">
                <a:solidFill>
                  <a:srgbClr val="6600CC"/>
                </a:solidFill>
                <a:latin typeface="Times New Roman" panose="02020603050405020304" pitchFamily="18" charset="0"/>
                <a:cs typeface="Times New Roman" panose="02020603050405020304" pitchFamily="18" charset="0"/>
              </a:rPr>
              <a:t>fabrication</a:t>
            </a:r>
            <a:r>
              <a:rPr lang="en-US" sz="2300" dirty="0">
                <a:latin typeface="Times New Roman" panose="02020603050405020304" pitchFamily="18" charset="0"/>
                <a:cs typeface="Times New Roman" panose="02020603050405020304" pitchFamily="18" charset="0"/>
              </a:rPr>
              <a:t> of </a:t>
            </a:r>
            <a:r>
              <a:rPr lang="en-US" sz="2300" b="1" dirty="0">
                <a:solidFill>
                  <a:srgbClr val="6600CC"/>
                </a:solidFill>
                <a:latin typeface="Times New Roman" panose="02020603050405020304" pitchFamily="18" charset="0"/>
                <a:cs typeface="Times New Roman" panose="02020603050405020304" pitchFamily="18" charset="0"/>
              </a:rPr>
              <a:t>bulletproof</a:t>
            </a:r>
            <a:r>
              <a:rPr lang="en-US" sz="2300" dirty="0">
                <a:latin typeface="Times New Roman" panose="02020603050405020304" pitchFamily="18" charset="0"/>
                <a:cs typeface="Times New Roman" panose="02020603050405020304" pitchFamily="18" charset="0"/>
              </a:rPr>
              <a:t> </a:t>
            </a:r>
            <a:r>
              <a:rPr lang="en-US" sz="2300" b="1" dirty="0">
                <a:solidFill>
                  <a:srgbClr val="6600CC"/>
                </a:solidFill>
                <a:latin typeface="Times New Roman" panose="02020603050405020304" pitchFamily="18" charset="0"/>
                <a:cs typeface="Times New Roman" panose="02020603050405020304" pitchFamily="18" charset="0"/>
              </a:rPr>
              <a:t>vests</a:t>
            </a:r>
            <a:r>
              <a:rPr lang="en-US" sz="2300" dirty="0">
                <a:latin typeface="Times New Roman" panose="02020603050405020304" pitchFamily="18" charset="0"/>
                <a:cs typeface="Times New Roman" panose="02020603050405020304" pitchFamily="18" charset="0"/>
              </a:rPr>
              <a:t>.</a:t>
            </a:r>
          </a:p>
          <a:p>
            <a:pPr algn="just" eaLnBrk="1" hangingPunct="1">
              <a:lnSpc>
                <a:spcPct val="170000"/>
              </a:lnSpc>
              <a:spcBef>
                <a:spcPts val="0"/>
              </a:spcBef>
              <a:buFont typeface="Wingdings" panose="05000000000000000000" pitchFamily="2" charset="2"/>
              <a:buChar char="§"/>
              <a:defRPr/>
            </a:pPr>
            <a:r>
              <a:rPr lang="en-US" sz="2300" dirty="0">
                <a:latin typeface="Times New Roman" panose="02020603050405020304" pitchFamily="18" charset="0"/>
                <a:cs typeface="Times New Roman" panose="02020603050405020304" pitchFamily="18" charset="0"/>
              </a:rPr>
              <a:t>Below the </a:t>
            </a:r>
            <a:r>
              <a:rPr lang="en-US" sz="2300" b="1" dirty="0">
                <a:solidFill>
                  <a:srgbClr val="FF0000"/>
                </a:solidFill>
                <a:latin typeface="Times New Roman" panose="02020603050405020304" pitchFamily="18" charset="0"/>
                <a:cs typeface="Times New Roman" panose="02020603050405020304" pitchFamily="18" charset="0"/>
              </a:rPr>
              <a:t>Kevlar</a:t>
            </a:r>
            <a:r>
              <a:rPr lang="en-US" sz="2300" dirty="0">
                <a:latin typeface="Times New Roman" panose="02020603050405020304" pitchFamily="18" charset="0"/>
                <a:cs typeface="Times New Roman" panose="02020603050405020304" pitchFamily="18" charset="0"/>
              </a:rPr>
              <a:t> is another </a:t>
            </a:r>
            <a:r>
              <a:rPr lang="en-US" sz="2300" b="1" dirty="0">
                <a:solidFill>
                  <a:srgbClr val="FF0000"/>
                </a:solidFill>
                <a:latin typeface="Times New Roman" panose="02020603050405020304" pitchFamily="18" charset="0"/>
                <a:cs typeface="Times New Roman" panose="02020603050405020304" pitchFamily="18" charset="0"/>
              </a:rPr>
              <a:t>plastic</a:t>
            </a:r>
            <a:r>
              <a:rPr lang="en-US" sz="2300" b="1" dirty="0">
                <a:latin typeface="Times New Roman" panose="02020603050405020304" pitchFamily="18" charset="0"/>
                <a:cs typeface="Times New Roman" panose="02020603050405020304" pitchFamily="18" charset="0"/>
              </a:rPr>
              <a:t> </a:t>
            </a:r>
            <a:r>
              <a:rPr lang="en-US" sz="2300" b="1" dirty="0">
                <a:solidFill>
                  <a:srgbClr val="FF0000"/>
                </a:solidFill>
                <a:latin typeface="Times New Roman" panose="02020603050405020304" pitchFamily="18" charset="0"/>
                <a:cs typeface="Times New Roman" panose="02020603050405020304" pitchFamily="18" charset="0"/>
              </a:rPr>
              <a:t>coating</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to </a:t>
            </a:r>
            <a:r>
              <a:rPr lang="en-US" sz="2300" b="1" dirty="0">
                <a:solidFill>
                  <a:srgbClr val="CC00CC"/>
                </a:solidFill>
                <a:latin typeface="Times New Roman" panose="02020603050405020304" pitchFamily="18" charset="0"/>
                <a:cs typeface="Times New Roman" panose="02020603050405020304" pitchFamily="18" charset="0"/>
              </a:rPr>
              <a:t>cushion</a:t>
            </a:r>
            <a:r>
              <a:rPr lang="en-US" sz="2300" dirty="0">
                <a:latin typeface="Times New Roman" panose="02020603050405020304" pitchFamily="18" charset="0"/>
                <a:cs typeface="Times New Roman" panose="02020603050405020304" pitchFamily="18" charset="0"/>
              </a:rPr>
              <a:t> the </a:t>
            </a:r>
            <a:r>
              <a:rPr lang="en-US" sz="2300" b="1" dirty="0">
                <a:solidFill>
                  <a:srgbClr val="CC00CC"/>
                </a:solidFill>
                <a:latin typeface="Times New Roman" panose="02020603050405020304" pitchFamily="18" charset="0"/>
                <a:cs typeface="Times New Roman" panose="02020603050405020304" pitchFamily="18" charset="0"/>
              </a:rPr>
              <a:t>fiber</a:t>
            </a:r>
            <a:r>
              <a:rPr lang="en-US" sz="2300" dirty="0">
                <a:latin typeface="Times New Roman" panose="02020603050405020304" pitchFamily="18" charset="0"/>
                <a:cs typeface="Times New Roman" panose="02020603050405020304" pitchFamily="18" charset="0"/>
              </a:rPr>
              <a:t>. </a:t>
            </a:r>
          </a:p>
          <a:p>
            <a:pPr algn="just" eaLnBrk="1" hangingPunct="1">
              <a:lnSpc>
                <a:spcPct val="170000"/>
              </a:lnSpc>
              <a:spcBef>
                <a:spcPts val="0"/>
              </a:spcBef>
              <a:buFont typeface="Wingdings" panose="05000000000000000000" pitchFamily="2" charset="2"/>
              <a:buChar char="§"/>
              <a:defRPr/>
            </a:pPr>
            <a:r>
              <a:rPr lang="en-US" sz="2300" dirty="0">
                <a:latin typeface="Times New Roman" panose="02020603050405020304" pitchFamily="18" charset="0"/>
                <a:cs typeface="Times New Roman" panose="02020603050405020304" pitchFamily="18" charset="0"/>
              </a:rPr>
              <a:t>The </a:t>
            </a:r>
            <a:r>
              <a:rPr lang="en-US" sz="2300" b="1" dirty="0">
                <a:solidFill>
                  <a:srgbClr val="0000CC"/>
                </a:solidFill>
                <a:latin typeface="Times New Roman" panose="02020603050405020304" pitchFamily="18" charset="0"/>
                <a:cs typeface="Times New Roman" panose="02020603050405020304" pitchFamily="18" charset="0"/>
              </a:rPr>
              <a:t>fiber</a:t>
            </a:r>
            <a:r>
              <a:rPr lang="en-US" sz="2300" dirty="0">
                <a:latin typeface="Times New Roman" panose="02020603050405020304" pitchFamily="18" charset="0"/>
                <a:cs typeface="Times New Roman" panose="02020603050405020304" pitchFamily="18" charset="0"/>
              </a:rPr>
              <a:t> is at the </a:t>
            </a:r>
            <a:r>
              <a:rPr lang="en-US" sz="2300" b="1" dirty="0">
                <a:solidFill>
                  <a:srgbClr val="0000CC"/>
                </a:solidFill>
                <a:latin typeface="Times New Roman" panose="02020603050405020304" pitchFamily="18" charset="0"/>
                <a:cs typeface="Times New Roman" panose="02020603050405020304" pitchFamily="18" charset="0"/>
              </a:rPr>
              <a:t>center</a:t>
            </a:r>
            <a:r>
              <a:rPr lang="en-US" sz="2300" dirty="0">
                <a:latin typeface="Times New Roman" panose="02020603050405020304" pitchFamily="18" charset="0"/>
                <a:cs typeface="Times New Roman" panose="02020603050405020304" pitchFamily="18" charset="0"/>
              </a:rPr>
              <a:t> of the </a:t>
            </a:r>
            <a:r>
              <a:rPr lang="en-US" sz="2300" b="1" dirty="0">
                <a:solidFill>
                  <a:srgbClr val="0000CC"/>
                </a:solidFill>
                <a:latin typeface="Times New Roman" panose="02020603050405020304" pitchFamily="18" charset="0"/>
                <a:cs typeface="Times New Roman" panose="02020603050405020304" pitchFamily="18" charset="0"/>
              </a:rPr>
              <a:t>cable</a:t>
            </a:r>
            <a:r>
              <a:rPr lang="en-US" sz="2300" dirty="0">
                <a:latin typeface="Times New Roman" panose="02020603050405020304" pitchFamily="18" charset="0"/>
                <a:cs typeface="Times New Roman" panose="02020603050405020304" pitchFamily="18" charset="0"/>
              </a:rPr>
              <a:t>, and it consists of </a:t>
            </a:r>
            <a:r>
              <a:rPr lang="en-US" sz="2300" b="1" dirty="0">
                <a:solidFill>
                  <a:srgbClr val="CC00CC"/>
                </a:solidFill>
                <a:latin typeface="Times New Roman" panose="02020603050405020304" pitchFamily="18" charset="0"/>
                <a:cs typeface="Times New Roman" panose="02020603050405020304" pitchFamily="18" charset="0"/>
              </a:rPr>
              <a:t>cladding</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and</a:t>
            </a:r>
            <a:r>
              <a:rPr lang="en-US" sz="2300" b="1" dirty="0">
                <a:latin typeface="Times New Roman" panose="02020603050405020304" pitchFamily="18" charset="0"/>
                <a:cs typeface="Times New Roman" panose="02020603050405020304" pitchFamily="18" charset="0"/>
              </a:rPr>
              <a:t> </a:t>
            </a:r>
            <a:r>
              <a:rPr lang="en-US" sz="2300" b="1" dirty="0">
                <a:solidFill>
                  <a:srgbClr val="CC00CC"/>
                </a:solidFill>
                <a:latin typeface="Times New Roman" panose="02020603050405020304" pitchFamily="18" charset="0"/>
                <a:cs typeface="Times New Roman" panose="02020603050405020304" pitchFamily="18" charset="0"/>
              </a:rPr>
              <a:t>core</a:t>
            </a:r>
            <a:r>
              <a:rPr lang="en-US" sz="2300"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42</a:t>
            </a:fld>
            <a:endParaRPr lang="en-US"/>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239739"/>
            <a:ext cx="6553200" cy="25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04800" y="76200"/>
            <a:ext cx="8382000" cy="457200"/>
          </a:xfrm>
        </p:spPr>
        <p:txBody>
          <a:bodyPr>
            <a:noAutofit/>
          </a:bodyPr>
          <a:lstStyle/>
          <a:p>
            <a:pPr algn="ctr" eaLnBrk="1" hangingPunct="1"/>
            <a:r>
              <a:rPr lang="en-US" sz="2400" b="1" dirty="0">
                <a:solidFill>
                  <a:srgbClr val="FF0000"/>
                </a:solidFill>
                <a:latin typeface="Times New Roman" panose="02020603050405020304" pitchFamily="18" charset="0"/>
                <a:cs typeface="Times New Roman" panose="02020603050405020304" pitchFamily="18" charset="0"/>
              </a:rPr>
              <a:t>Fiber-Optic</a:t>
            </a:r>
            <a:r>
              <a:rPr lang="en-US" i="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Cable Connectors</a:t>
            </a:r>
          </a:p>
        </p:txBody>
      </p:sp>
      <p:sp>
        <p:nvSpPr>
          <p:cNvPr id="36867" name="Content Placeholder 2"/>
          <p:cNvSpPr>
            <a:spLocks noGrp="1"/>
          </p:cNvSpPr>
          <p:nvPr>
            <p:ph sz="quarter" idx="1"/>
          </p:nvPr>
        </p:nvSpPr>
        <p:spPr>
          <a:xfrm>
            <a:off x="0" y="228600"/>
            <a:ext cx="9144000" cy="38100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types of connectors </a:t>
            </a:r>
            <a:r>
              <a:rPr lang="en-US" sz="2400" dirty="0">
                <a:latin typeface="Times New Roman" panose="02020603050405020304" pitchFamily="18" charset="0"/>
                <a:cs typeface="Times New Roman" panose="02020603050405020304" pitchFamily="18" charset="0"/>
              </a:rPr>
              <a:t>for fiber-optic cables.</a:t>
            </a:r>
          </a:p>
          <a:p>
            <a:pPr marL="457200" indent="-457200" algn="just" eaLnBrk="1" hangingPunct="1">
              <a:lnSpc>
                <a:spcPct val="150000"/>
              </a:lnSpc>
              <a:spcBef>
                <a:spcPts val="0"/>
              </a:spcBef>
              <a:buFont typeface="+mj-lt"/>
              <a:buAutoNum type="arabicPeriod"/>
              <a:defRPr/>
            </a:pPr>
            <a:r>
              <a:rPr lang="en-US" sz="2400" b="1" dirty="0">
                <a:solidFill>
                  <a:srgbClr val="CC00CC"/>
                </a:solidFill>
                <a:latin typeface="Times New Roman" panose="02020603050405020304" pitchFamily="18" charset="0"/>
                <a:cs typeface="Times New Roman" panose="02020603050405020304" pitchFamily="18" charset="0"/>
              </a:rPr>
              <a:t>Subscriber channel (SC) connector</a:t>
            </a:r>
            <a:r>
              <a:rPr lang="en-US" sz="2400" b="1" dirty="0">
                <a:latin typeface="Times New Roman" panose="02020603050405020304" pitchFamily="18" charset="0"/>
                <a:cs typeface="Times New Roman" panose="02020603050405020304" pitchFamily="18" charset="0"/>
              </a:rPr>
              <a:t>:-</a:t>
            </a:r>
            <a:r>
              <a:rPr lang="en-US"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used for </a:t>
            </a:r>
            <a:r>
              <a:rPr lang="en-US" sz="2400" b="1" dirty="0">
                <a:latin typeface="Times New Roman" panose="02020603050405020304" pitchFamily="18" charset="0"/>
                <a:cs typeface="Times New Roman" panose="02020603050405020304" pitchFamily="18" charset="0"/>
              </a:rPr>
              <a:t>cable TV</a:t>
            </a:r>
            <a:r>
              <a:rPr lang="en-US"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It uses a </a:t>
            </a:r>
            <a:r>
              <a:rPr lang="en-US" sz="2400" b="1" dirty="0">
                <a:solidFill>
                  <a:srgbClr val="3333FF"/>
                </a:solidFill>
                <a:latin typeface="Times New Roman" panose="02020603050405020304" pitchFamily="18" charset="0"/>
                <a:cs typeface="Times New Roman" panose="02020603050405020304" pitchFamily="18" charset="0"/>
              </a:rPr>
              <a:t>push/pull</a:t>
            </a:r>
            <a:r>
              <a:rPr lang="en-US" sz="2400" dirty="0">
                <a:latin typeface="Times New Roman" panose="02020603050405020304" pitchFamily="18" charset="0"/>
                <a:cs typeface="Times New Roman" panose="02020603050405020304" pitchFamily="18" charset="0"/>
              </a:rPr>
              <a:t> </a:t>
            </a:r>
            <a:r>
              <a:rPr lang="en-US" sz="2400" b="1" dirty="0">
                <a:solidFill>
                  <a:srgbClr val="3333FF"/>
                </a:solidFill>
                <a:latin typeface="Times New Roman" panose="02020603050405020304" pitchFamily="18" charset="0"/>
                <a:cs typeface="Times New Roman" panose="02020603050405020304" pitchFamily="18" charset="0"/>
              </a:rPr>
              <a:t>locking</a:t>
            </a:r>
            <a:r>
              <a:rPr lang="en-US" sz="2400" dirty="0">
                <a:latin typeface="Times New Roman" panose="02020603050405020304" pitchFamily="18" charset="0"/>
                <a:cs typeface="Times New Roman" panose="02020603050405020304" pitchFamily="18" charset="0"/>
              </a:rPr>
              <a:t> </a:t>
            </a:r>
            <a:r>
              <a:rPr lang="en-US" sz="2400" b="1" dirty="0">
                <a:solidFill>
                  <a:srgbClr val="3333FF"/>
                </a:solidFill>
                <a:latin typeface="Times New Roman" panose="02020603050405020304" pitchFamily="18" charset="0"/>
                <a:cs typeface="Times New Roman" panose="02020603050405020304" pitchFamily="18" charset="0"/>
              </a:rPr>
              <a:t>system</a:t>
            </a:r>
            <a:r>
              <a:rPr lang="en-US" sz="2400" dirty="0">
                <a:latin typeface="Times New Roman" panose="02020603050405020304" pitchFamily="18" charset="0"/>
                <a:cs typeface="Times New Roman" panose="02020603050405020304" pitchFamily="18" charset="0"/>
              </a:rPr>
              <a:t>.</a:t>
            </a:r>
          </a:p>
          <a:p>
            <a:pPr marL="457200" indent="-457200" algn="just" eaLnBrk="1" hangingPunct="1">
              <a:lnSpc>
                <a:spcPct val="150000"/>
              </a:lnSpc>
              <a:spcBef>
                <a:spcPts val="0"/>
              </a:spcBef>
              <a:buAutoNum type="arabicPeriod" startAt="2"/>
              <a:defRPr/>
            </a:pPr>
            <a:r>
              <a:rPr lang="en-US" sz="2400" b="1" dirty="0">
                <a:solidFill>
                  <a:srgbClr val="CC00CC"/>
                </a:solidFill>
                <a:latin typeface="Times New Roman" panose="02020603050405020304" pitchFamily="18" charset="0"/>
                <a:cs typeface="Times New Roman" panose="02020603050405020304" pitchFamily="18" charset="0"/>
              </a:rPr>
              <a:t>Straight-tip (ST) connector:-</a:t>
            </a:r>
            <a:r>
              <a:rPr lang="en-US" sz="2400" dirty="0">
                <a:solidFill>
                  <a:srgbClr val="CC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is used for </a:t>
            </a:r>
            <a:r>
              <a:rPr lang="en-US" sz="2400" b="1" dirty="0">
                <a:solidFill>
                  <a:srgbClr val="6600CC"/>
                </a:solidFill>
                <a:latin typeface="Times New Roman" panose="02020603050405020304" pitchFamily="18" charset="0"/>
                <a:cs typeface="Times New Roman" panose="02020603050405020304" pitchFamily="18" charset="0"/>
              </a:rPr>
              <a:t>connecting</a:t>
            </a:r>
            <a:r>
              <a:rPr lang="en-US" sz="2400" dirty="0">
                <a:latin typeface="Times New Roman" panose="02020603050405020304" pitchFamily="18" charset="0"/>
                <a:cs typeface="Times New Roman" panose="02020603050405020304" pitchFamily="18" charset="0"/>
              </a:rPr>
              <a:t> </a:t>
            </a:r>
            <a:r>
              <a:rPr lang="en-US" sz="2400" b="1" dirty="0">
                <a:solidFill>
                  <a:srgbClr val="6600CC"/>
                </a:solidFill>
                <a:latin typeface="Times New Roman" panose="02020603050405020304" pitchFamily="18" charset="0"/>
                <a:cs typeface="Times New Roman" panose="02020603050405020304" pitchFamily="18" charset="0"/>
              </a:rPr>
              <a:t>cable</a:t>
            </a:r>
            <a:r>
              <a:rPr lang="en-US" sz="2400" dirty="0">
                <a:latin typeface="Times New Roman" panose="02020603050405020304" pitchFamily="18" charset="0"/>
                <a:cs typeface="Times New Roman" panose="02020603050405020304" pitchFamily="18" charset="0"/>
              </a:rPr>
              <a:t> to </a:t>
            </a:r>
            <a:r>
              <a:rPr lang="en-US" sz="2400" b="1" dirty="0">
                <a:solidFill>
                  <a:srgbClr val="6600CC"/>
                </a:solidFill>
                <a:latin typeface="Times New Roman" panose="02020603050405020304" pitchFamily="18" charset="0"/>
                <a:cs typeface="Times New Roman" panose="02020603050405020304" pitchFamily="18" charset="0"/>
              </a:rPr>
              <a:t>networking</a:t>
            </a:r>
            <a:r>
              <a:rPr lang="en-US" sz="2400" dirty="0">
                <a:latin typeface="Times New Roman" panose="02020603050405020304" pitchFamily="18" charset="0"/>
                <a:cs typeface="Times New Roman" panose="02020603050405020304" pitchFamily="18" charset="0"/>
              </a:rPr>
              <a:t> </a:t>
            </a:r>
            <a:r>
              <a:rPr lang="en-US" sz="2400" b="1" dirty="0">
                <a:solidFill>
                  <a:srgbClr val="6600CC"/>
                </a:solidFill>
                <a:latin typeface="Times New Roman" panose="02020603050405020304" pitchFamily="18" charset="0"/>
                <a:cs typeface="Times New Roman" panose="02020603050405020304" pitchFamily="18" charset="0"/>
              </a:rPr>
              <a:t>devices</a:t>
            </a:r>
            <a:r>
              <a:rPr lang="en-US"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It uses a </a:t>
            </a:r>
            <a:r>
              <a:rPr lang="en-US" sz="2400" b="1" dirty="0">
                <a:solidFill>
                  <a:srgbClr val="FF0000"/>
                </a:solidFill>
                <a:latin typeface="Times New Roman" panose="02020603050405020304" pitchFamily="18" charset="0"/>
                <a:cs typeface="Times New Roman" panose="02020603050405020304" pitchFamily="18" charset="0"/>
              </a:rPr>
              <a:t>bayonet</a:t>
            </a:r>
            <a:r>
              <a:rPr lang="en-US" sz="2400"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locking</a:t>
            </a:r>
            <a:r>
              <a:rPr lang="en-US" sz="2400"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system</a:t>
            </a:r>
            <a:r>
              <a:rPr lang="en-US" sz="2400" dirty="0">
                <a:latin typeface="Times New Roman" panose="02020603050405020304" pitchFamily="18" charset="0"/>
                <a:cs typeface="Times New Roman" panose="02020603050405020304" pitchFamily="18" charset="0"/>
              </a:rPr>
              <a:t> and is more </a:t>
            </a:r>
            <a:r>
              <a:rPr lang="en-US" sz="2400" b="1" dirty="0">
                <a:latin typeface="Times New Roman" panose="02020603050405020304" pitchFamily="18" charset="0"/>
                <a:cs typeface="Times New Roman" panose="02020603050405020304" pitchFamily="18" charset="0"/>
              </a:rPr>
              <a:t>reliable</a:t>
            </a:r>
            <a:r>
              <a:rPr lang="en-US" sz="2400" dirty="0">
                <a:latin typeface="Times New Roman" panose="02020603050405020304" pitchFamily="18" charset="0"/>
                <a:cs typeface="Times New Roman" panose="02020603050405020304" pitchFamily="18" charset="0"/>
              </a:rPr>
              <a:t> than </a:t>
            </a:r>
            <a:r>
              <a:rPr lang="en-US" sz="2400" b="1" dirty="0">
                <a:latin typeface="Times New Roman" panose="02020603050405020304" pitchFamily="18" charset="0"/>
                <a:cs typeface="Times New Roman" panose="02020603050405020304" pitchFamily="18" charset="0"/>
              </a:rPr>
              <a:t>SC</a:t>
            </a:r>
            <a:r>
              <a:rPr lang="en-US" sz="24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400" b="1" dirty="0">
                <a:solidFill>
                  <a:srgbClr val="CC00CC"/>
                </a:solidFill>
                <a:latin typeface="Times New Roman" panose="02020603050405020304" pitchFamily="18" charset="0"/>
                <a:cs typeface="Times New Roman" panose="02020603050405020304" pitchFamily="18" charset="0"/>
              </a:rPr>
              <a:t>3. MT-RJ is a connector:-</a:t>
            </a:r>
            <a:r>
              <a:rPr lang="en-US" sz="2400" dirty="0">
                <a:solidFill>
                  <a:srgbClr val="CC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 is the same size as RJ45.</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43</a:t>
            </a:fld>
            <a:endParaRPr lang="en-US"/>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27619"/>
            <a:ext cx="6553200" cy="2430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5C698D9-00AE-4C51-A3FC-27506CB91B29}" type="slidenum">
              <a:rPr lang="en-GB"/>
              <a:pPr/>
              <a:t>44</a:t>
            </a:fld>
            <a:endParaRPr lang="en-GB"/>
          </a:p>
        </p:txBody>
      </p:sp>
      <p:sp>
        <p:nvSpPr>
          <p:cNvPr id="21506" name="Rectangle 2"/>
          <p:cNvSpPr>
            <a:spLocks noGrp="1" noChangeArrowheads="1"/>
          </p:cNvSpPr>
          <p:nvPr>
            <p:ph type="title"/>
          </p:nvPr>
        </p:nvSpPr>
        <p:spPr>
          <a:xfrm>
            <a:off x="381000" y="0"/>
            <a:ext cx="8305800" cy="533400"/>
          </a:xfrm>
        </p:spPr>
        <p:txBody>
          <a:bodyPr/>
          <a:lstStyle/>
          <a:p>
            <a:pPr algn="ctr"/>
            <a:r>
              <a:rPr lang="en-US" sz="2300" b="1" dirty="0">
                <a:solidFill>
                  <a:srgbClr val="FF0000"/>
                </a:solidFill>
                <a:latin typeface="Times New Roman" panose="02020603050405020304" pitchFamily="18" charset="0"/>
                <a:cs typeface="Times New Roman" panose="02020603050405020304" pitchFamily="18" charset="0"/>
              </a:rPr>
              <a:t>Optical</a:t>
            </a:r>
            <a:r>
              <a:rPr lang="en-US" dirty="0">
                <a:solidFill>
                  <a:srgbClr val="FF0000"/>
                </a:solidFill>
                <a:latin typeface="Times New Roman" panose="02020603050405020304" pitchFamily="18" charset="0"/>
                <a:cs typeface="Times New Roman" panose="02020603050405020304" pitchFamily="18" charset="0"/>
              </a:rPr>
              <a:t> </a:t>
            </a:r>
            <a:r>
              <a:rPr lang="en-US" sz="2300" b="1" dirty="0">
                <a:solidFill>
                  <a:srgbClr val="FF0000"/>
                </a:solidFill>
                <a:latin typeface="Times New Roman" panose="02020603050405020304" pitchFamily="18" charset="0"/>
                <a:cs typeface="Times New Roman" panose="02020603050405020304" pitchFamily="18" charset="0"/>
              </a:rPr>
              <a:t>Fiber - Applications</a:t>
            </a:r>
          </a:p>
        </p:txBody>
      </p:sp>
      <p:sp>
        <p:nvSpPr>
          <p:cNvPr id="21507" name="Rectangle 3"/>
          <p:cNvSpPr>
            <a:spLocks noGrp="1" noChangeArrowheads="1"/>
          </p:cNvSpPr>
          <p:nvPr>
            <p:ph type="body" idx="1"/>
          </p:nvPr>
        </p:nvSpPr>
        <p:spPr>
          <a:xfrm>
            <a:off x="146050" y="304800"/>
            <a:ext cx="8540750" cy="5715000"/>
          </a:xfrm>
        </p:spPr>
        <p:txBody>
          <a:bodyPr/>
          <a:lstStyle/>
          <a:p>
            <a:pPr algn="just">
              <a:lnSpc>
                <a:spcPct val="20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Long-haul trunks</a:t>
            </a:r>
          </a:p>
          <a:p>
            <a:pPr algn="just">
              <a:lnSpc>
                <a:spcPct val="20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Metropolitan trunks</a:t>
            </a:r>
          </a:p>
          <a:p>
            <a:pPr algn="just">
              <a:lnSpc>
                <a:spcPct val="20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Rural exchange trunks</a:t>
            </a:r>
          </a:p>
          <a:p>
            <a:pPr algn="just">
              <a:lnSpc>
                <a:spcPct val="20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Subscriber loops</a:t>
            </a:r>
          </a:p>
          <a:p>
            <a:pPr algn="just">
              <a:lnSpc>
                <a:spcPct val="20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LANs</a:t>
            </a:r>
          </a:p>
          <a:p>
            <a:pPr algn="just">
              <a:lnSpc>
                <a:spcPct val="200000"/>
              </a:lnSpc>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992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bg>
      <p:bgRef idx="1001">
        <a:schemeClr val="bg1"/>
      </p:bgRef>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0"/>
            <a:ext cx="8077200" cy="457200"/>
          </a:xfrm>
        </p:spPr>
        <p:txBody>
          <a:bodyPr/>
          <a:lstStyle/>
          <a:p>
            <a:pPr algn="ctr"/>
            <a:r>
              <a:rPr lang="en-US" sz="2800" b="1" dirty="0">
                <a:solidFill>
                  <a:srgbClr val="FF0000"/>
                </a:solidFill>
                <a:latin typeface="Times New Roman" panose="02020603050405020304" pitchFamily="18" charset="0"/>
                <a:cs typeface="Times New Roman" panose="02020603050405020304" pitchFamily="18" charset="0"/>
              </a:rPr>
              <a:t>Advantages</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of Optical Fiber</a:t>
            </a:r>
          </a:p>
        </p:txBody>
      </p:sp>
      <p:sp>
        <p:nvSpPr>
          <p:cNvPr id="41987" name="Rectangle 3"/>
          <p:cNvSpPr>
            <a:spLocks noGrp="1" noChangeArrowheads="1"/>
          </p:cNvSpPr>
          <p:nvPr>
            <p:ph type="body" sz="half" idx="1"/>
          </p:nvPr>
        </p:nvSpPr>
        <p:spPr>
          <a:xfrm>
            <a:off x="0" y="228600"/>
            <a:ext cx="9144000" cy="6477000"/>
          </a:xfrm>
        </p:spPr>
        <p:txBody>
          <a:bodyPr/>
          <a:lstStyle/>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major </a:t>
            </a:r>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offered by </a:t>
            </a:r>
            <a:r>
              <a:rPr lang="en-US" b="1" dirty="0">
                <a:latin typeface="Times New Roman" panose="02020603050405020304" pitchFamily="18" charset="0"/>
                <a:cs typeface="Times New Roman" panose="02020603050405020304" pitchFamily="18" charset="0"/>
              </a:rPr>
              <a:t>fiber-optic cable</a:t>
            </a:r>
            <a:r>
              <a:rPr lang="en-US" dirty="0">
                <a:latin typeface="Times New Roman" panose="02020603050405020304" pitchFamily="18" charset="0"/>
                <a:cs typeface="Times New Roman" panose="02020603050405020304" pitchFamily="18" charset="0"/>
              </a:rPr>
              <a:t> over </a:t>
            </a:r>
            <a:r>
              <a:rPr lang="en-US" b="1" dirty="0">
                <a:solidFill>
                  <a:srgbClr val="CC00CC"/>
                </a:solidFill>
                <a:latin typeface="Times New Roman" panose="02020603050405020304" pitchFamily="18" charset="0"/>
                <a:cs typeface="Times New Roman" panose="02020603050405020304" pitchFamily="18" charset="0"/>
              </a:rPr>
              <a:t>twisted-pai</a:t>
            </a:r>
            <a:r>
              <a:rPr lang="en-US" dirty="0">
                <a:latin typeface="Times New Roman" panose="02020603050405020304" pitchFamily="18" charset="0"/>
                <a:cs typeface="Times New Roman" panose="02020603050405020304" pitchFamily="18" charset="0"/>
              </a:rPr>
              <a:t>r and </a:t>
            </a:r>
            <a:r>
              <a:rPr lang="en-US" b="1" dirty="0">
                <a:solidFill>
                  <a:srgbClr val="CC00CC"/>
                </a:solidFill>
                <a:latin typeface="Times New Roman" panose="02020603050405020304" pitchFamily="18" charset="0"/>
                <a:cs typeface="Times New Roman" panose="02020603050405020304" pitchFamily="18" charset="0"/>
              </a:rPr>
              <a:t>coaxial cable </a:t>
            </a:r>
            <a:r>
              <a:rPr lang="en-US" dirty="0">
                <a:latin typeface="Times New Roman" panose="02020603050405020304" pitchFamily="18" charset="0"/>
                <a:cs typeface="Times New Roman" panose="02020603050405020304" pitchFamily="18" charset="0"/>
              </a:rPr>
              <a:t>are </a:t>
            </a:r>
            <a:r>
              <a:rPr lang="en-US" b="1" dirty="0">
                <a:solidFill>
                  <a:srgbClr val="6600CC"/>
                </a:solidFill>
                <a:latin typeface="Times New Roman" panose="02020603050405020304" pitchFamily="18" charset="0"/>
                <a:cs typeface="Times New Roman" panose="02020603050405020304" pitchFamily="18" charset="0"/>
              </a:rPr>
              <a:t>noise resistance</a:t>
            </a:r>
            <a:r>
              <a:rPr lang="en-US" dirty="0">
                <a:solidFill>
                  <a:srgbClr val="6600CC"/>
                </a:solidFill>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less signal attenuation</a:t>
            </a:r>
            <a:r>
              <a:rPr lang="en-US" dirty="0">
                <a:latin typeface="Times New Roman" panose="02020603050405020304" pitchFamily="18" charset="0"/>
                <a:cs typeface="Times New Roman" panose="02020603050405020304" pitchFamily="18" charset="0"/>
              </a:rPr>
              <a:t>, and </a:t>
            </a:r>
            <a:r>
              <a:rPr lang="en-US" b="1" dirty="0">
                <a:solidFill>
                  <a:srgbClr val="FF0000"/>
                </a:solidFill>
                <a:latin typeface="Times New Roman" panose="02020603050405020304" pitchFamily="18" charset="0"/>
                <a:cs typeface="Times New Roman" panose="02020603050405020304" pitchFamily="18" charset="0"/>
              </a:rPr>
              <a:t>higher bandwidth</a:t>
            </a:r>
            <a:r>
              <a:rPr lang="en-US" dirty="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Font typeface="+mj-lt"/>
              <a:buAutoNum type="arabicPeriod"/>
            </a:pPr>
            <a:r>
              <a:rPr lang="en-US" b="1" dirty="0">
                <a:solidFill>
                  <a:srgbClr val="3333FF"/>
                </a:solidFill>
                <a:latin typeface="Times New Roman" panose="02020603050405020304" pitchFamily="18" charset="0"/>
                <a:cs typeface="Times New Roman" panose="02020603050405020304" pitchFamily="18" charset="0"/>
              </a:rPr>
              <a:t>Noise Resistance</a:t>
            </a:r>
            <a:r>
              <a:rPr lang="en-US" dirty="0">
                <a:solidFill>
                  <a:srgbClr val="3333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Because </a:t>
            </a:r>
            <a:r>
              <a:rPr lang="en-US" b="1" dirty="0">
                <a:latin typeface="Times New Roman" panose="02020603050405020304" pitchFamily="18" charset="0"/>
                <a:cs typeface="Times New Roman" panose="02020603050405020304" pitchFamily="18" charset="0"/>
              </a:rPr>
              <a:t>fiber-optic transmission </a:t>
            </a:r>
            <a:r>
              <a:rPr lang="en-US" dirty="0">
                <a:latin typeface="Times New Roman" panose="02020603050405020304" pitchFamily="18" charset="0"/>
                <a:cs typeface="Times New Roman" panose="02020603050405020304" pitchFamily="18" charset="0"/>
              </a:rPr>
              <a:t>uses </a:t>
            </a:r>
            <a:r>
              <a:rPr lang="en-US" b="1" dirty="0">
                <a:solidFill>
                  <a:srgbClr val="CC00CC"/>
                </a:solidFill>
                <a:latin typeface="Times New Roman" panose="02020603050405020304" pitchFamily="18" charset="0"/>
                <a:cs typeface="Times New Roman" panose="02020603050405020304" pitchFamily="18" charset="0"/>
              </a:rPr>
              <a:t>light</a:t>
            </a:r>
            <a:r>
              <a:rPr lang="en-US" dirty="0">
                <a:latin typeface="Times New Roman" panose="02020603050405020304" pitchFamily="18" charset="0"/>
                <a:cs typeface="Times New Roman" panose="02020603050405020304" pitchFamily="18" charset="0"/>
              </a:rPr>
              <a:t> rather than </a:t>
            </a:r>
            <a:r>
              <a:rPr lang="en-US" b="1" dirty="0">
                <a:solidFill>
                  <a:srgbClr val="CC00CC"/>
                </a:solidFill>
                <a:latin typeface="Times New Roman" panose="02020603050405020304" pitchFamily="18" charset="0"/>
                <a:cs typeface="Times New Roman" panose="02020603050405020304" pitchFamily="18" charset="0"/>
              </a:rPr>
              <a:t>electricity</a:t>
            </a:r>
            <a:r>
              <a:rPr lang="en-US" dirty="0">
                <a:latin typeface="Times New Roman" panose="02020603050405020304" pitchFamily="18" charset="0"/>
                <a:cs typeface="Times New Roman" panose="02020603050405020304" pitchFamily="18" charset="0"/>
              </a:rPr>
              <a:t>, </a:t>
            </a:r>
            <a:r>
              <a:rPr lang="en-US" b="1" dirty="0">
                <a:solidFill>
                  <a:srgbClr val="006600"/>
                </a:solidFill>
                <a:latin typeface="Times New Roman" panose="02020603050405020304" pitchFamily="18" charset="0"/>
                <a:cs typeface="Times New Roman" panose="02020603050405020304" pitchFamily="18" charset="0"/>
              </a:rPr>
              <a:t>noise</a:t>
            </a:r>
            <a:r>
              <a:rPr lang="en-US" dirty="0">
                <a:latin typeface="Times New Roman" panose="02020603050405020304" pitchFamily="18" charset="0"/>
                <a:cs typeface="Times New Roman" panose="02020603050405020304" pitchFamily="18" charset="0"/>
              </a:rPr>
              <a:t> is </a:t>
            </a:r>
            <a:r>
              <a:rPr lang="en-US" b="1" dirty="0">
                <a:solidFill>
                  <a:srgbClr val="006600"/>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 </a:t>
            </a:r>
            <a:r>
              <a:rPr lang="en-US" b="1" dirty="0">
                <a:solidFill>
                  <a:srgbClr val="006600"/>
                </a:solidFill>
                <a:latin typeface="Times New Roman" panose="02020603050405020304" pitchFamily="18" charset="0"/>
                <a:cs typeface="Times New Roman" panose="02020603050405020304" pitchFamily="18" charset="0"/>
              </a:rPr>
              <a:t>factor</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b="1" dirty="0">
                <a:solidFill>
                  <a:srgbClr val="6600CC"/>
                </a:solidFill>
                <a:latin typeface="Times New Roman" panose="02020603050405020304" pitchFamily="18" charset="0"/>
                <a:cs typeface="Times New Roman" panose="02020603050405020304" pitchFamily="18" charset="0"/>
              </a:rPr>
              <a:t>External light</a:t>
            </a:r>
            <a:r>
              <a:rPr lang="en-US" dirty="0">
                <a:latin typeface="Times New Roman" panose="02020603050405020304" pitchFamily="18" charset="0"/>
                <a:cs typeface="Times New Roman" panose="02020603050405020304" pitchFamily="18" charset="0"/>
              </a:rPr>
              <a:t>, the only possible </a:t>
            </a:r>
            <a:r>
              <a:rPr lang="en-US" b="1" dirty="0">
                <a:solidFill>
                  <a:srgbClr val="CC00CC"/>
                </a:solidFill>
                <a:latin typeface="Times New Roman" panose="02020603050405020304" pitchFamily="18" charset="0"/>
                <a:cs typeface="Times New Roman" panose="02020603050405020304" pitchFamily="18" charset="0"/>
              </a:rPr>
              <a:t>interference</a:t>
            </a:r>
            <a:r>
              <a:rPr lang="en-US" dirty="0">
                <a:latin typeface="Times New Roman" panose="02020603050405020304" pitchFamily="18" charset="0"/>
                <a:cs typeface="Times New Roman" panose="02020603050405020304" pitchFamily="18" charset="0"/>
              </a:rPr>
              <a:t>, is </a:t>
            </a:r>
            <a:r>
              <a:rPr lang="en-US" b="1" dirty="0">
                <a:solidFill>
                  <a:srgbClr val="006600"/>
                </a:solidFill>
                <a:latin typeface="Times New Roman" panose="02020603050405020304" pitchFamily="18" charset="0"/>
                <a:cs typeface="Times New Roman" panose="02020603050405020304" pitchFamily="18" charset="0"/>
              </a:rPr>
              <a:t>blocked</a:t>
            </a:r>
            <a:r>
              <a:rPr lang="en-US" dirty="0">
                <a:latin typeface="Times New Roman" panose="02020603050405020304" pitchFamily="18" charset="0"/>
                <a:cs typeface="Times New Roman" panose="02020603050405020304" pitchFamily="18" charset="0"/>
              </a:rPr>
              <a:t>  from the </a:t>
            </a:r>
            <a:r>
              <a:rPr lang="en-US" b="1" dirty="0">
                <a:solidFill>
                  <a:srgbClr val="006600"/>
                </a:solidFill>
                <a:latin typeface="Times New Roman" panose="02020603050405020304" pitchFamily="18" charset="0"/>
                <a:cs typeface="Times New Roman" panose="02020603050405020304" pitchFamily="18" charset="0"/>
              </a:rPr>
              <a:t>channel</a:t>
            </a:r>
            <a:r>
              <a:rPr lang="en-US" dirty="0">
                <a:latin typeface="Times New Roman" panose="02020603050405020304" pitchFamily="18" charset="0"/>
                <a:cs typeface="Times New Roman" panose="02020603050405020304" pitchFamily="18" charset="0"/>
              </a:rPr>
              <a:t> by the </a:t>
            </a:r>
            <a:r>
              <a:rPr lang="en-US" b="1" dirty="0">
                <a:solidFill>
                  <a:srgbClr val="006600"/>
                </a:solidFill>
                <a:latin typeface="Times New Roman" panose="02020603050405020304" pitchFamily="18" charset="0"/>
                <a:cs typeface="Times New Roman" panose="02020603050405020304" pitchFamily="18" charset="0"/>
              </a:rPr>
              <a:t>outer</a:t>
            </a:r>
            <a:r>
              <a:rPr lang="en-US" dirty="0">
                <a:latin typeface="Times New Roman" panose="02020603050405020304" pitchFamily="18" charset="0"/>
                <a:cs typeface="Times New Roman" panose="02020603050405020304" pitchFamily="18" charset="0"/>
              </a:rPr>
              <a:t> </a:t>
            </a:r>
            <a:r>
              <a:rPr lang="en-US" b="1" dirty="0">
                <a:solidFill>
                  <a:srgbClr val="006600"/>
                </a:solidFill>
                <a:latin typeface="Times New Roman" panose="02020603050405020304" pitchFamily="18" charset="0"/>
                <a:cs typeface="Times New Roman" panose="02020603050405020304" pitchFamily="18" charset="0"/>
              </a:rPr>
              <a:t>jacket</a:t>
            </a:r>
            <a:r>
              <a:rPr lang="en-US"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b="1" dirty="0">
                <a:solidFill>
                  <a:srgbClr val="3333FF"/>
                </a:solidFill>
                <a:latin typeface="Times New Roman" panose="02020603050405020304" pitchFamily="18" charset="0"/>
                <a:cs typeface="Times New Roman" panose="02020603050405020304" pitchFamily="18" charset="0"/>
              </a:rPr>
              <a:t>2. Less signal attenuation:- </a:t>
            </a:r>
          </a:p>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Fiber-optic transmission  distance </a:t>
            </a:r>
            <a:r>
              <a:rPr lang="en-US" dirty="0">
                <a:latin typeface="Times New Roman" panose="02020603050405020304" pitchFamily="18" charset="0"/>
                <a:cs typeface="Times New Roman" panose="02020603050405020304" pitchFamily="18" charset="0"/>
              </a:rPr>
              <a:t>is significantly greater than that of other </a:t>
            </a:r>
            <a:r>
              <a:rPr lang="en-US" b="1" dirty="0">
                <a:solidFill>
                  <a:srgbClr val="FF0000"/>
                </a:solidFill>
                <a:latin typeface="Times New Roman" panose="02020603050405020304" pitchFamily="18" charset="0"/>
                <a:cs typeface="Times New Roman" panose="02020603050405020304" pitchFamily="18" charset="0"/>
              </a:rPr>
              <a:t>guided media</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8391117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09600"/>
          </a:xfrm>
        </p:spPr>
        <p:txBody>
          <a:bodyPr/>
          <a:lstStyle/>
          <a:p>
            <a:r>
              <a:rPr lang="en-GB" dirty="0" err="1"/>
              <a:t>Cont</a:t>
            </a:r>
            <a:r>
              <a:rPr lang="en-GB" dirty="0"/>
              <a:t>----</a:t>
            </a:r>
          </a:p>
        </p:txBody>
      </p:sp>
      <p:sp>
        <p:nvSpPr>
          <p:cNvPr id="3" name="Text Placeholder 2"/>
          <p:cNvSpPr>
            <a:spLocks noGrp="1"/>
          </p:cNvSpPr>
          <p:nvPr>
            <p:ph type="body" sz="half" idx="1"/>
          </p:nvPr>
        </p:nvSpPr>
        <p:spPr>
          <a:xfrm>
            <a:off x="0" y="381000"/>
            <a:ext cx="8915400" cy="5638800"/>
          </a:xfrm>
        </p:spPr>
        <p:txBody>
          <a:bodyPr/>
          <a:lstStyle/>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a:t>
            </a:r>
            <a:r>
              <a:rPr lang="en-US" sz="2800" b="1" dirty="0">
                <a:solidFill>
                  <a:srgbClr val="FF0000"/>
                </a:solidFill>
                <a:latin typeface="Times New Roman" panose="02020603050405020304" pitchFamily="18" charset="0"/>
                <a:cs typeface="Times New Roman" panose="02020603050405020304" pitchFamily="18" charset="0"/>
              </a:rPr>
              <a:t>signal</a:t>
            </a:r>
            <a:r>
              <a:rPr lang="en-US" sz="2800" dirty="0">
                <a:latin typeface="Times New Roman" panose="02020603050405020304" pitchFamily="18" charset="0"/>
                <a:cs typeface="Times New Roman" panose="02020603050405020304" pitchFamily="18" charset="0"/>
              </a:rPr>
              <a:t> can </a:t>
            </a:r>
            <a:r>
              <a:rPr lang="en-US" sz="2800" b="1" dirty="0">
                <a:solidFill>
                  <a:srgbClr val="FF0000"/>
                </a:solidFill>
                <a:latin typeface="Times New Roman" panose="02020603050405020304" pitchFamily="18" charset="0"/>
                <a:cs typeface="Times New Roman" panose="02020603050405020304" pitchFamily="18" charset="0"/>
              </a:rPr>
              <a:t>run</a:t>
            </a:r>
            <a:r>
              <a:rPr lang="en-US" sz="2800" dirty="0">
                <a:latin typeface="Times New Roman" panose="02020603050405020304" pitchFamily="18" charset="0"/>
                <a:cs typeface="Times New Roman" panose="02020603050405020304" pitchFamily="18" charset="0"/>
              </a:rPr>
              <a:t> for </a:t>
            </a:r>
            <a:r>
              <a:rPr lang="en-US" sz="2800" b="1" dirty="0">
                <a:solidFill>
                  <a:srgbClr val="FF0000"/>
                </a:solidFill>
                <a:latin typeface="Times New Roman" panose="02020603050405020304" pitchFamily="18" charset="0"/>
                <a:cs typeface="Times New Roman" panose="02020603050405020304" pitchFamily="18" charset="0"/>
              </a:rPr>
              <a:t>miles</a:t>
            </a:r>
            <a:r>
              <a:rPr lang="en-US" sz="2800" dirty="0">
                <a:latin typeface="Times New Roman" panose="02020603050405020304" pitchFamily="18" charset="0"/>
                <a:cs typeface="Times New Roman" panose="02020603050405020304" pitchFamily="18" charset="0"/>
              </a:rPr>
              <a:t> without requiring </a:t>
            </a:r>
            <a:r>
              <a:rPr lang="en-US" sz="2800" b="1" dirty="0">
                <a:solidFill>
                  <a:srgbClr val="FF0000"/>
                </a:solidFill>
                <a:latin typeface="Times New Roman" panose="02020603050405020304" pitchFamily="18" charset="0"/>
                <a:cs typeface="Times New Roman" panose="02020603050405020304" pitchFamily="18" charset="0"/>
              </a:rPr>
              <a:t>regeneration</a:t>
            </a:r>
            <a:r>
              <a:rPr lang="en-US" sz="2800" dirty="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Font typeface="+mj-lt"/>
              <a:buAutoNum type="arabicPeriod" startAt="3"/>
            </a:pPr>
            <a:r>
              <a:rPr lang="en-US" sz="2800" b="1" dirty="0">
                <a:solidFill>
                  <a:srgbClr val="3333FF"/>
                </a:solidFill>
                <a:latin typeface="Times New Roman" panose="02020603050405020304" pitchFamily="18" charset="0"/>
                <a:cs typeface="Times New Roman" panose="02020603050405020304" pitchFamily="18" charset="0"/>
              </a:rPr>
              <a:t>Higher bandwidth:-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Currently, </a:t>
            </a:r>
            <a:r>
              <a:rPr lang="en-US" sz="2800" b="1" dirty="0">
                <a:latin typeface="Times New Roman" panose="02020603050405020304" pitchFamily="18" charset="0"/>
                <a:cs typeface="Times New Roman" panose="02020603050405020304" pitchFamily="18" charset="0"/>
              </a:rPr>
              <a:t>data rates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bandwidth</a:t>
            </a: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utilization</a:t>
            </a:r>
            <a:r>
              <a:rPr lang="en-US" sz="2800" dirty="0">
                <a:latin typeface="Times New Roman" panose="02020603050405020304" pitchFamily="18" charset="0"/>
                <a:cs typeface="Times New Roman" panose="02020603050405020304" pitchFamily="18" charset="0"/>
              </a:rPr>
              <a:t> over </a:t>
            </a:r>
            <a:r>
              <a:rPr lang="en-US" sz="2800" b="1" dirty="0">
                <a:solidFill>
                  <a:srgbClr val="0000CC"/>
                </a:solidFill>
                <a:latin typeface="Times New Roman" panose="02020603050405020304" pitchFamily="18" charset="0"/>
                <a:cs typeface="Times New Roman" panose="02020603050405020304" pitchFamily="18" charset="0"/>
              </a:rPr>
              <a:t>fiber-optic cable </a:t>
            </a:r>
            <a:r>
              <a:rPr lang="en-US" sz="2800" dirty="0">
                <a:latin typeface="Times New Roman" panose="02020603050405020304" pitchFamily="18" charset="0"/>
                <a:cs typeface="Times New Roman" panose="02020603050405020304" pitchFamily="18" charset="0"/>
              </a:rPr>
              <a:t>are </a:t>
            </a:r>
            <a:r>
              <a:rPr lang="en-US" sz="2800" b="1" dirty="0">
                <a:solidFill>
                  <a:srgbClr val="FF0000"/>
                </a:solidFill>
                <a:latin typeface="Times New Roman" panose="02020603050405020304" pitchFamily="18" charset="0"/>
                <a:cs typeface="Times New Roman" panose="02020603050405020304" pitchFamily="18" charset="0"/>
              </a:rPr>
              <a:t>limited</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not</a:t>
            </a:r>
            <a:r>
              <a:rPr lang="en-US" sz="2800" dirty="0">
                <a:latin typeface="Times New Roman" panose="02020603050405020304" pitchFamily="18" charset="0"/>
                <a:cs typeface="Times New Roman" panose="02020603050405020304" pitchFamily="18" charset="0"/>
              </a:rPr>
              <a:t> by the </a:t>
            </a:r>
            <a:r>
              <a:rPr lang="en-US" sz="2800" b="1" dirty="0">
                <a:solidFill>
                  <a:srgbClr val="FF0000"/>
                </a:solidFill>
                <a:latin typeface="Times New Roman" panose="02020603050405020304" pitchFamily="18" charset="0"/>
                <a:cs typeface="Times New Roman" panose="02020603050405020304" pitchFamily="18" charset="0"/>
              </a:rPr>
              <a:t>medium</a:t>
            </a:r>
            <a:r>
              <a:rPr lang="en-US" sz="2800" dirty="0">
                <a:latin typeface="Times New Roman" panose="02020603050405020304" pitchFamily="18" charset="0"/>
                <a:cs typeface="Times New Roman" panose="02020603050405020304" pitchFamily="18" charset="0"/>
              </a:rPr>
              <a:t> but by the </a:t>
            </a:r>
            <a:r>
              <a:rPr lang="en-US" sz="2800" b="1" dirty="0">
                <a:solidFill>
                  <a:srgbClr val="CC00CC"/>
                </a:solidFill>
                <a:latin typeface="Times New Roman" panose="02020603050405020304" pitchFamily="18" charset="0"/>
                <a:cs typeface="Times New Roman" panose="02020603050405020304" pitchFamily="18" charset="0"/>
              </a:rPr>
              <a:t>signal generation</a:t>
            </a:r>
            <a:r>
              <a:rPr lang="en-US" sz="2800" dirty="0">
                <a:solidFill>
                  <a:srgbClr val="CC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a:t>
            </a:r>
            <a:r>
              <a:rPr lang="en-US" sz="2800" b="1" dirty="0">
                <a:solidFill>
                  <a:srgbClr val="CC00CC"/>
                </a:solidFill>
                <a:latin typeface="Times New Roman" panose="02020603050405020304" pitchFamily="18" charset="0"/>
                <a:cs typeface="Times New Roman" panose="02020603050405020304" pitchFamily="18" charset="0"/>
              </a:rPr>
              <a:t>reception</a:t>
            </a:r>
            <a:r>
              <a:rPr lang="en-US" sz="2800" dirty="0">
                <a:latin typeface="Times New Roman" panose="02020603050405020304" pitchFamily="18" charset="0"/>
                <a:cs typeface="Times New Roman" panose="02020603050405020304" pitchFamily="18" charset="0"/>
              </a:rPr>
              <a:t> technology available.  </a:t>
            </a:r>
          </a:p>
          <a:p>
            <a:pPr marL="0" indent="0" algn="just">
              <a:lnSpc>
                <a:spcPct val="150000"/>
              </a:lnSpc>
              <a:spcBef>
                <a:spcPts val="0"/>
              </a:spcBef>
              <a:buNone/>
            </a:pP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800" dirty="0">
              <a:latin typeface="Times New Roman" panose="02020603050405020304" pitchFamily="18" charset="0"/>
              <a:cs typeface="Times New Roman" panose="02020603050405020304" pitchFamily="18" charset="0"/>
            </a:endParaRPr>
          </a:p>
          <a:p>
            <a:endParaRPr lang="en-GB" sz="2800" dirty="0"/>
          </a:p>
        </p:txBody>
      </p:sp>
      <p:sp>
        <p:nvSpPr>
          <p:cNvPr id="5" name="Slide Number Placeholder 4"/>
          <p:cNvSpPr>
            <a:spLocks noGrp="1"/>
          </p:cNvSpPr>
          <p:nvPr>
            <p:ph type="sldNum" sz="quarter" idx="12"/>
          </p:nvPr>
        </p:nvSpPr>
        <p:spPr/>
        <p:txBody>
          <a:bodyPr/>
          <a:lstStyle/>
          <a:p>
            <a:fld id="{1754E32F-BBEB-40D9-B40F-7A8E0AA66787}" type="slidenum">
              <a:rPr lang="en-US" smtClean="0"/>
              <a:pPr/>
              <a:t>46</a:t>
            </a:fld>
            <a:endParaRPr lang="en-US"/>
          </a:p>
        </p:txBody>
      </p:sp>
    </p:spTree>
    <p:extLst>
      <p:ext uri="{BB962C8B-B14F-4D97-AF65-F5344CB8AC3E}">
        <p14:creationId xmlns:p14="http://schemas.microsoft.com/office/powerpoint/2010/main" val="2484920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bg>
      <p:bgRef idx="1001">
        <a:schemeClr val="bg1"/>
      </p:bgRef>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0"/>
            <a:ext cx="8153400" cy="533400"/>
          </a:xfrm>
        </p:spPr>
        <p:txBody>
          <a:bodyPr/>
          <a:lstStyle/>
          <a:p>
            <a:pPr algn="ctr"/>
            <a:r>
              <a:rPr lang="en-US" sz="2800" b="1" dirty="0">
                <a:solidFill>
                  <a:srgbClr val="FF0000"/>
                </a:solidFill>
                <a:latin typeface="Andalus" pitchFamily="18" charset="-78"/>
                <a:cs typeface="Andalus" pitchFamily="18" charset="-78"/>
              </a:rPr>
              <a:t>Disadvantages</a:t>
            </a:r>
            <a:r>
              <a:rPr lang="en-US" sz="3200" dirty="0">
                <a:solidFill>
                  <a:srgbClr val="FF0000"/>
                </a:solidFill>
              </a:rPr>
              <a:t> </a:t>
            </a:r>
            <a:r>
              <a:rPr lang="en-US" sz="2800" b="1" dirty="0">
                <a:solidFill>
                  <a:srgbClr val="FF0000"/>
                </a:solidFill>
                <a:latin typeface="Andalus" pitchFamily="18" charset="-78"/>
                <a:cs typeface="Andalus" pitchFamily="18" charset="-78"/>
              </a:rPr>
              <a:t>of Optical Fiber</a:t>
            </a:r>
          </a:p>
        </p:txBody>
      </p:sp>
      <p:sp>
        <p:nvSpPr>
          <p:cNvPr id="45059" name="Rectangle 3"/>
          <p:cNvSpPr>
            <a:spLocks noGrp="1" noChangeArrowheads="1"/>
          </p:cNvSpPr>
          <p:nvPr>
            <p:ph sz="quarter" idx="1"/>
          </p:nvPr>
        </p:nvSpPr>
        <p:spPr>
          <a:xfrm>
            <a:off x="152400" y="304800"/>
            <a:ext cx="8991600" cy="6400800"/>
          </a:xfrm>
        </p:spPr>
        <p:txBody>
          <a:bodyPr/>
          <a:lstStyle/>
          <a:p>
            <a:pPr algn="just">
              <a:lnSpc>
                <a:spcPct val="150000"/>
              </a:lnSpc>
              <a:spcBef>
                <a:spcPts val="0"/>
              </a:spcBef>
              <a:buFont typeface="Wingdings" panose="05000000000000000000" pitchFamily="2" charset="2"/>
              <a:buChar char="§"/>
            </a:pPr>
            <a:r>
              <a:rPr lang="en-US" sz="2800" dirty="0"/>
              <a:t>The main disadvantages of fiber optics are </a:t>
            </a:r>
            <a:r>
              <a:rPr lang="en-US" sz="2800" b="1" dirty="0"/>
              <a:t>cost, installation/maintenance, and fragility</a:t>
            </a:r>
            <a:r>
              <a:rPr lang="en-US" sz="2800" dirty="0"/>
              <a:t>.</a:t>
            </a:r>
          </a:p>
          <a:p>
            <a:pPr marL="457200" indent="-457200" algn="just">
              <a:lnSpc>
                <a:spcPct val="150000"/>
              </a:lnSpc>
              <a:spcBef>
                <a:spcPts val="0"/>
              </a:spcBef>
              <a:buFont typeface="+mj-lt"/>
              <a:buAutoNum type="arabicPeriod"/>
            </a:pPr>
            <a:r>
              <a:rPr lang="en-US" sz="2800" b="1" dirty="0">
                <a:solidFill>
                  <a:srgbClr val="FF0000"/>
                </a:solidFill>
              </a:rPr>
              <a:t>Cost:-</a:t>
            </a:r>
            <a:r>
              <a:rPr lang="en-US" sz="2800" dirty="0">
                <a:solidFill>
                  <a:srgbClr val="FF0000"/>
                </a:solidFill>
              </a:rPr>
              <a:t>  </a:t>
            </a:r>
          </a:p>
          <a:p>
            <a:pPr algn="just">
              <a:lnSpc>
                <a:spcPct val="150000"/>
              </a:lnSpc>
              <a:spcBef>
                <a:spcPts val="0"/>
              </a:spcBef>
              <a:buFont typeface="Wingdings" panose="05000000000000000000" pitchFamily="2" charset="2"/>
              <a:buChar char="§"/>
            </a:pPr>
            <a:r>
              <a:rPr lang="en-US" sz="2800" dirty="0"/>
              <a:t>Fiber-optic cable is expensive. </a:t>
            </a:r>
          </a:p>
          <a:p>
            <a:pPr algn="just">
              <a:lnSpc>
                <a:spcPct val="150000"/>
              </a:lnSpc>
              <a:spcBef>
                <a:spcPts val="0"/>
              </a:spcBef>
              <a:buFont typeface="Wingdings" panose="05000000000000000000" pitchFamily="2" charset="2"/>
              <a:buChar char="§"/>
            </a:pPr>
            <a:r>
              <a:rPr lang="en-US" sz="2800" dirty="0"/>
              <a:t>Also, a laser light source can cost thousands of dollars, compared to hundreds of dollars for electrical signal generators.</a:t>
            </a:r>
          </a:p>
          <a:p>
            <a:pPr marL="0" indent="0" algn="just">
              <a:lnSpc>
                <a:spcPct val="150000"/>
              </a:lnSpc>
              <a:spcBef>
                <a:spcPts val="0"/>
              </a:spcBef>
              <a:buNone/>
            </a:pPr>
            <a:r>
              <a:rPr lang="en-US" sz="2800" b="1" dirty="0">
                <a:solidFill>
                  <a:srgbClr val="FF0000"/>
                </a:solidFill>
              </a:rPr>
              <a:t>2. Installation/maintenance</a:t>
            </a:r>
          </a:p>
          <a:p>
            <a:pPr marL="0" indent="0" algn="just">
              <a:lnSpc>
                <a:spcPct val="150000"/>
              </a:lnSpc>
              <a:spcBef>
                <a:spcPts val="0"/>
              </a:spcBef>
              <a:buNone/>
            </a:pPr>
            <a:r>
              <a:rPr lang="en-US" sz="2800" b="1" dirty="0">
                <a:solidFill>
                  <a:srgbClr val="FF0000"/>
                </a:solidFill>
              </a:rPr>
              <a:t>3. Fragility:-</a:t>
            </a:r>
            <a:r>
              <a:rPr lang="en-US" sz="2800" dirty="0">
                <a:solidFill>
                  <a:srgbClr val="FF0000"/>
                </a:solidFill>
              </a:rPr>
              <a:t> </a:t>
            </a:r>
          </a:p>
          <a:p>
            <a:pPr algn="just">
              <a:lnSpc>
                <a:spcPct val="150000"/>
              </a:lnSpc>
              <a:spcBef>
                <a:spcPts val="0"/>
              </a:spcBef>
              <a:buFont typeface="Wingdings" panose="05000000000000000000" pitchFamily="2" charset="2"/>
              <a:buChar char="§"/>
            </a:pPr>
            <a:r>
              <a:rPr lang="en-US" sz="2800" dirty="0"/>
              <a:t>Glass fiber is more easily broken than wire, making it less useful for applications  where hardware portability is required.</a:t>
            </a:r>
          </a:p>
          <a:p>
            <a:pPr algn="just">
              <a:lnSpc>
                <a:spcPct val="150000"/>
              </a:lnSpc>
              <a:spcBef>
                <a:spcPts val="0"/>
              </a:spcBef>
            </a:pPr>
            <a:endParaRPr lang="en-US" sz="2800" dirty="0"/>
          </a:p>
        </p:txBody>
      </p:sp>
    </p:spTree>
    <p:extLst>
      <p:ext uri="{BB962C8B-B14F-4D97-AF65-F5344CB8AC3E}">
        <p14:creationId xmlns:p14="http://schemas.microsoft.com/office/powerpoint/2010/main" val="3554802920"/>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609600"/>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Unguided (Wireless) Media</a:t>
            </a:r>
          </a:p>
        </p:txBody>
      </p:sp>
      <p:sp>
        <p:nvSpPr>
          <p:cNvPr id="38915" name="Content Placeholder 2"/>
          <p:cNvSpPr>
            <a:spLocks noGrp="1"/>
          </p:cNvSpPr>
          <p:nvPr>
            <p:ph sz="quarter" idx="1"/>
          </p:nvPr>
        </p:nvSpPr>
        <p:spPr>
          <a:xfrm>
            <a:off x="0" y="457200"/>
            <a:ext cx="9144000" cy="64008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800" b="1" dirty="0">
                <a:solidFill>
                  <a:srgbClr val="CC00CC"/>
                </a:solidFill>
                <a:latin typeface="Times New Roman" panose="02020603050405020304" pitchFamily="18" charset="0"/>
                <a:cs typeface="Times New Roman" panose="02020603050405020304" pitchFamily="18" charset="0"/>
              </a:rPr>
              <a:t>Unguided media </a:t>
            </a:r>
            <a:r>
              <a:rPr lang="en-US" sz="2800" dirty="0">
                <a:latin typeface="Times New Roman" panose="02020603050405020304" pitchFamily="18" charset="0"/>
                <a:cs typeface="Times New Roman" panose="02020603050405020304" pitchFamily="18" charset="0"/>
              </a:rPr>
              <a:t>transport </a:t>
            </a:r>
            <a:r>
              <a:rPr lang="en-US" sz="2800" b="1" dirty="0">
                <a:solidFill>
                  <a:srgbClr val="6600CC"/>
                </a:solidFill>
                <a:latin typeface="Times New Roman" panose="02020603050405020304" pitchFamily="18" charset="0"/>
                <a:cs typeface="Times New Roman" panose="02020603050405020304" pitchFamily="18" charset="0"/>
              </a:rPr>
              <a:t>electromagnetic waves </a:t>
            </a:r>
            <a:r>
              <a:rPr lang="en-US" sz="2800" dirty="0">
                <a:latin typeface="Times New Roman" panose="02020603050405020304" pitchFamily="18" charset="0"/>
                <a:cs typeface="Times New Roman" panose="02020603050405020304" pitchFamily="18" charset="0"/>
              </a:rPr>
              <a:t>without using any </a:t>
            </a:r>
            <a:r>
              <a:rPr lang="en-US" sz="2800" b="1" dirty="0">
                <a:latin typeface="Times New Roman" panose="02020603050405020304" pitchFamily="18" charset="0"/>
                <a:cs typeface="Times New Roman" panose="02020603050405020304" pitchFamily="18" charset="0"/>
              </a:rPr>
              <a:t>physical conductor</a:t>
            </a:r>
            <a:r>
              <a:rPr lang="en-US" sz="28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This type of </a:t>
            </a:r>
            <a:r>
              <a:rPr lang="en-US" sz="2800" b="1" dirty="0">
                <a:latin typeface="Times New Roman" panose="02020603050405020304" pitchFamily="18" charset="0"/>
                <a:cs typeface="Times New Roman" panose="02020603050405020304" pitchFamily="18" charset="0"/>
              </a:rPr>
              <a:t>communication</a:t>
            </a:r>
            <a:r>
              <a:rPr lang="en-US" sz="2800" dirty="0">
                <a:latin typeface="Times New Roman" panose="02020603050405020304" pitchFamily="18" charset="0"/>
                <a:cs typeface="Times New Roman" panose="02020603050405020304" pitchFamily="18" charset="0"/>
              </a:rPr>
              <a:t> is often referred to as </a:t>
            </a:r>
            <a:r>
              <a:rPr lang="en-US" sz="2800" b="1" dirty="0">
                <a:solidFill>
                  <a:srgbClr val="3333FF"/>
                </a:solidFill>
                <a:latin typeface="Times New Roman" panose="02020603050405020304" pitchFamily="18" charset="0"/>
                <a:cs typeface="Times New Roman" panose="02020603050405020304" pitchFamily="18" charset="0"/>
              </a:rPr>
              <a:t>wireless communication</a:t>
            </a:r>
            <a:r>
              <a:rPr lang="en-US" sz="2800" dirty="0">
                <a:solidFill>
                  <a:srgbClr val="3333FF"/>
                </a:solidFill>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are normally </a:t>
            </a:r>
            <a:r>
              <a:rPr lang="en-US" sz="2800" b="1" dirty="0">
                <a:solidFill>
                  <a:srgbClr val="CC00CC"/>
                </a:solidFill>
                <a:latin typeface="Times New Roman" panose="02020603050405020304" pitchFamily="18" charset="0"/>
                <a:cs typeface="Times New Roman" panose="02020603050405020304" pitchFamily="18" charset="0"/>
              </a:rPr>
              <a:t>broadcast</a:t>
            </a:r>
            <a:r>
              <a:rPr lang="en-US" sz="2800" dirty="0">
                <a:latin typeface="Times New Roman" panose="02020603050405020304" pitchFamily="18" charset="0"/>
                <a:cs typeface="Times New Roman" panose="02020603050405020304" pitchFamily="18" charset="0"/>
              </a:rPr>
              <a:t> through </a:t>
            </a:r>
          </a:p>
          <a:p>
            <a:pPr marL="0" indent="0" algn="just" eaLnBrk="1" hangingPunct="1">
              <a:lnSpc>
                <a:spcPct val="150000"/>
              </a:lnSpc>
              <a:spcBef>
                <a:spcPts val="0"/>
              </a:spcBef>
              <a:buNone/>
              <a:defRPr/>
            </a:pPr>
            <a:r>
              <a:rPr lang="en-US" sz="2800" b="1" dirty="0">
                <a:solidFill>
                  <a:srgbClr val="FF0000"/>
                </a:solidFill>
                <a:latin typeface="Times New Roman" panose="02020603050405020304" pitchFamily="18" charset="0"/>
                <a:cs typeface="Times New Roman" panose="02020603050405020304" pitchFamily="18" charset="0"/>
              </a:rPr>
              <a:t>	free space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thus are available to </a:t>
            </a:r>
          </a:p>
          <a:p>
            <a:pPr marL="0" indent="0" algn="just" eaLnBrk="1" hangingPunct="1">
              <a:lnSpc>
                <a:spcPct val="150000"/>
              </a:lnSpc>
              <a:spcBef>
                <a:spcPts val="0"/>
              </a:spcBef>
              <a:buNone/>
              <a:defRPr/>
            </a:pPr>
            <a:r>
              <a:rPr lang="en-US" sz="2800" b="1" dirty="0">
                <a:solidFill>
                  <a:srgbClr val="FF0000"/>
                </a:solidFill>
                <a:latin typeface="Times New Roman" panose="02020603050405020304" pitchFamily="18" charset="0"/>
                <a:cs typeface="Times New Roman" panose="02020603050405020304" pitchFamily="18" charset="0"/>
              </a:rPr>
              <a:t>	anyone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who has a </a:t>
            </a:r>
            <a:r>
              <a:rPr lang="en-US" sz="2800" b="1" dirty="0">
                <a:latin typeface="Times New Roman" panose="02020603050405020304" pitchFamily="18" charset="0"/>
                <a:cs typeface="Times New Roman" panose="02020603050405020304" pitchFamily="18" charset="0"/>
              </a:rPr>
              <a:t>device</a:t>
            </a:r>
            <a:r>
              <a:rPr lang="en-US" sz="2800" dirty="0">
                <a:latin typeface="Times New Roman" panose="02020603050405020304" pitchFamily="18" charset="0"/>
                <a:cs typeface="Times New Roman" panose="02020603050405020304" pitchFamily="18" charset="0"/>
              </a:rPr>
              <a:t> capable of </a:t>
            </a:r>
            <a:r>
              <a:rPr lang="en-US" sz="2800" b="1" dirty="0">
                <a:latin typeface="Times New Roman" panose="02020603050405020304" pitchFamily="18" charset="0"/>
                <a:cs typeface="Times New Roman" panose="02020603050405020304" pitchFamily="18" charset="0"/>
              </a:rPr>
              <a:t>receiving</a:t>
            </a:r>
            <a:r>
              <a:rPr lang="en-US" sz="2800" dirty="0">
                <a:latin typeface="Times New Roman" panose="02020603050405020304" pitchFamily="18" charset="0"/>
                <a:cs typeface="Times New Roman" panose="02020603050405020304" pitchFamily="18" charset="0"/>
              </a:rPr>
              <a:t> them.</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457200"/>
          </a:xfrm>
        </p:spPr>
        <p:txBody>
          <a:bodyPr>
            <a:noAutofit/>
          </a:bodyPr>
          <a:lstStyle/>
          <a:p>
            <a:pPr algn="ctr"/>
            <a:r>
              <a:rPr lang="en-US" sz="2800" b="1" dirty="0" err="1">
                <a:solidFill>
                  <a:srgbClr val="FF0000"/>
                </a:solidFill>
                <a:latin typeface="Times New Roman" panose="02020603050405020304" pitchFamily="18" charset="0"/>
                <a:cs typeface="Times New Roman" panose="02020603050405020304" pitchFamily="18" charset="0"/>
              </a:rPr>
              <a:t>Cont</a:t>
            </a: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38915" name="Content Placeholder 2"/>
          <p:cNvSpPr>
            <a:spLocks noGrp="1"/>
          </p:cNvSpPr>
          <p:nvPr>
            <p:ph sz="quarter" idx="1"/>
          </p:nvPr>
        </p:nvSpPr>
        <p:spPr>
          <a:xfrm>
            <a:off x="0" y="228600"/>
            <a:ext cx="9144000" cy="43434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Unguided signals </a:t>
            </a:r>
            <a:r>
              <a:rPr lang="en-US" sz="2800" dirty="0">
                <a:latin typeface="Times New Roman" panose="02020603050405020304" pitchFamily="18" charset="0"/>
                <a:cs typeface="Times New Roman" panose="02020603050405020304" pitchFamily="18" charset="0"/>
              </a:rPr>
              <a:t>can </a:t>
            </a:r>
            <a:r>
              <a:rPr lang="en-US" sz="2800" b="1" dirty="0">
                <a:latin typeface="Times New Roman" panose="02020603050405020304" pitchFamily="18" charset="0"/>
                <a:cs typeface="Times New Roman" panose="02020603050405020304" pitchFamily="18" charset="0"/>
              </a:rPr>
              <a:t>travel</a:t>
            </a:r>
            <a:r>
              <a:rPr lang="en-US" sz="2800" dirty="0">
                <a:latin typeface="Times New Roman" panose="02020603050405020304" pitchFamily="18" charset="0"/>
                <a:cs typeface="Times New Roman" panose="02020603050405020304" pitchFamily="18" charset="0"/>
              </a:rPr>
              <a:t> from the </a:t>
            </a:r>
            <a:r>
              <a:rPr lang="en-US" sz="2800" b="1" dirty="0">
                <a:solidFill>
                  <a:srgbClr val="6600CC"/>
                </a:solidFill>
                <a:latin typeface="Times New Roman" panose="02020603050405020304" pitchFamily="18" charset="0"/>
                <a:cs typeface="Times New Roman" panose="02020603050405020304" pitchFamily="18" charset="0"/>
              </a:rPr>
              <a:t>source</a:t>
            </a:r>
            <a:r>
              <a:rPr lang="en-US" sz="2800" dirty="0">
                <a:latin typeface="Times New Roman" panose="02020603050405020304" pitchFamily="18" charset="0"/>
                <a:cs typeface="Times New Roman" panose="02020603050405020304" pitchFamily="18" charset="0"/>
              </a:rPr>
              <a:t> to </a:t>
            </a:r>
            <a:r>
              <a:rPr lang="en-US" sz="2800" b="1" dirty="0">
                <a:solidFill>
                  <a:srgbClr val="6600CC"/>
                </a:solidFill>
                <a:latin typeface="Times New Roman" panose="02020603050405020304" pitchFamily="18" charset="0"/>
                <a:cs typeface="Times New Roman" panose="02020603050405020304" pitchFamily="18" charset="0"/>
              </a:rPr>
              <a:t>destination</a:t>
            </a:r>
            <a:r>
              <a:rPr lang="en-US" sz="2800" dirty="0">
                <a:latin typeface="Times New Roman" panose="02020603050405020304" pitchFamily="18" charset="0"/>
                <a:cs typeface="Times New Roman" panose="02020603050405020304" pitchFamily="18" charset="0"/>
              </a:rPr>
              <a:t> in </a:t>
            </a:r>
            <a:r>
              <a:rPr lang="en-US" sz="2800" b="1" dirty="0">
                <a:latin typeface="Times New Roman" panose="02020603050405020304" pitchFamily="18" charset="0"/>
                <a:cs typeface="Times New Roman" panose="02020603050405020304" pitchFamily="18" charset="0"/>
              </a:rPr>
              <a:t>several</a:t>
            </a:r>
            <a:r>
              <a:rPr lang="en-US" sz="2800" dirty="0">
                <a:latin typeface="Times New Roman" panose="02020603050405020304" pitchFamily="18" charset="0"/>
                <a:cs typeface="Times New Roman" panose="02020603050405020304" pitchFamily="18" charset="0"/>
              </a:rPr>
              <a:t> ways: </a:t>
            </a:r>
          </a:p>
          <a:p>
            <a:pPr algn="just" eaLnBrk="1" hangingPunct="1">
              <a:lnSpc>
                <a:spcPct val="150000"/>
              </a:lnSpc>
              <a:spcBef>
                <a:spcPts val="0"/>
              </a:spcBef>
              <a:buFont typeface="Wingdings" panose="05000000000000000000" pitchFamily="2" charset="2"/>
              <a:buChar char="ü"/>
              <a:defRPr/>
            </a:pPr>
            <a:r>
              <a:rPr lang="en-US" sz="2800" b="1" dirty="0">
                <a:solidFill>
                  <a:srgbClr val="3333FF"/>
                </a:solidFill>
                <a:latin typeface="Times New Roman" panose="02020603050405020304" pitchFamily="18" charset="0"/>
                <a:cs typeface="Times New Roman" panose="02020603050405020304" pitchFamily="18" charset="0"/>
              </a:rPr>
              <a:t>ground propagation</a:t>
            </a:r>
            <a:r>
              <a:rPr lang="en-US" sz="2800" dirty="0">
                <a:solidFill>
                  <a:srgbClr val="3333FF"/>
                </a:solidFill>
                <a:latin typeface="Times New Roman" panose="02020603050405020304" pitchFamily="18" charset="0"/>
                <a:cs typeface="Times New Roman" panose="02020603050405020304" pitchFamily="18" charset="0"/>
              </a:rPr>
              <a:t>,</a:t>
            </a:r>
            <a:r>
              <a:rPr lang="en-US" sz="2800" b="1" dirty="0">
                <a:solidFill>
                  <a:srgbClr val="3333FF"/>
                </a:solidFill>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defRPr/>
            </a:pPr>
            <a:r>
              <a:rPr lang="en-US" sz="2800" b="1" dirty="0">
                <a:solidFill>
                  <a:srgbClr val="3333FF"/>
                </a:solidFill>
                <a:latin typeface="Times New Roman" panose="02020603050405020304" pitchFamily="18" charset="0"/>
                <a:cs typeface="Times New Roman" panose="02020603050405020304" pitchFamily="18" charset="0"/>
              </a:rPr>
              <a:t>sky propagation</a:t>
            </a:r>
            <a:r>
              <a:rPr lang="en-US" sz="2800" dirty="0">
                <a:solidFill>
                  <a:srgbClr val="3333FF"/>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a:t>
            </a:r>
          </a:p>
          <a:p>
            <a:pPr algn="just" eaLnBrk="1" hangingPunct="1">
              <a:lnSpc>
                <a:spcPct val="150000"/>
              </a:lnSpc>
              <a:spcBef>
                <a:spcPts val="0"/>
              </a:spcBef>
              <a:buFont typeface="Wingdings" panose="05000000000000000000" pitchFamily="2" charset="2"/>
              <a:buChar char="ü"/>
              <a:defRPr/>
            </a:pPr>
            <a:r>
              <a:rPr lang="en-US" sz="2800" b="1" dirty="0">
                <a:solidFill>
                  <a:srgbClr val="6600CC"/>
                </a:solidFill>
                <a:latin typeface="Times New Roman" panose="02020603050405020304" pitchFamily="18" charset="0"/>
                <a:cs typeface="Times New Roman" panose="02020603050405020304" pitchFamily="18" charset="0"/>
              </a:rPr>
              <a:t>line-of-sight propagation</a:t>
            </a:r>
            <a:r>
              <a:rPr lang="en-US" sz="2800"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49</a:t>
            </a:fld>
            <a:endParaRPr lang="en-US"/>
          </a:p>
        </p:txBody>
      </p:sp>
      <p:pic>
        <p:nvPicPr>
          <p:cNvPr id="38916" name="Picture 3"/>
          <p:cNvPicPr>
            <a:picLocks noChangeAspect="1" noChangeArrowheads="1"/>
          </p:cNvPicPr>
          <p:nvPr/>
        </p:nvPicPr>
        <p:blipFill>
          <a:blip r:embed="rId3"/>
          <a:srcRect/>
          <a:stretch>
            <a:fillRect/>
          </a:stretch>
        </p:blipFill>
        <p:spPr bwMode="auto">
          <a:xfrm>
            <a:off x="245257" y="3733800"/>
            <a:ext cx="8441543" cy="2730540"/>
          </a:xfrm>
          <a:prstGeom prst="rect">
            <a:avLst/>
          </a:prstGeom>
          <a:noFill/>
          <a:ln w="9525">
            <a:noFill/>
            <a:miter lim="800000"/>
            <a:headEnd/>
            <a:tailEnd/>
          </a:ln>
        </p:spPr>
      </p:pic>
    </p:spTree>
    <p:extLst>
      <p:ext uri="{BB962C8B-B14F-4D97-AF65-F5344CB8AC3E}">
        <p14:creationId xmlns:p14="http://schemas.microsoft.com/office/powerpoint/2010/main" val="282230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6050" y="381000"/>
            <a:ext cx="8997950" cy="6286500"/>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Interference</a:t>
            </a:r>
            <a:r>
              <a:rPr lang="en-US" dirty="0">
                <a:latin typeface="Times New Roman" panose="02020603050405020304" pitchFamily="18" charset="0"/>
                <a:cs typeface="Times New Roman" panose="02020603050405020304" pitchFamily="18" charset="0"/>
              </a:rPr>
              <a:t> is of particular concern for </a:t>
            </a:r>
            <a:r>
              <a:rPr lang="en-US" b="1" dirty="0">
                <a:solidFill>
                  <a:srgbClr val="FF0000"/>
                </a:solidFill>
                <a:latin typeface="Times New Roman" panose="02020603050405020304" pitchFamily="18" charset="0"/>
                <a:cs typeface="Times New Roman" panose="02020603050405020304" pitchFamily="18" charset="0"/>
              </a:rPr>
              <a:t>unguided media</a:t>
            </a:r>
            <a:r>
              <a:rPr lang="en-US" dirty="0">
                <a:latin typeface="Times New Roman" panose="02020603050405020304" pitchFamily="18" charset="0"/>
                <a:cs typeface="Times New Roman" panose="02020603050405020304" pitchFamily="18" charset="0"/>
              </a:rPr>
              <a:t>, but it is also a </a:t>
            </a:r>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with </a:t>
            </a:r>
            <a:r>
              <a:rPr lang="en-US" b="1" dirty="0">
                <a:solidFill>
                  <a:srgbClr val="6600CC"/>
                </a:solidFill>
                <a:latin typeface="Times New Roman" panose="02020603050405020304" pitchFamily="18" charset="0"/>
                <a:cs typeface="Times New Roman" panose="02020603050405020304" pitchFamily="18" charset="0"/>
              </a:rPr>
              <a:t>guided media. </a:t>
            </a:r>
          </a:p>
          <a:p>
            <a:pPr algn="just" eaLnBrk="1" fontAlgn="auto" hangingPunct="1">
              <a:lnSpc>
                <a:spcPct val="150000"/>
              </a:lnSpc>
              <a:spcBef>
                <a:spcPts val="0"/>
              </a:spcBef>
              <a:spcAft>
                <a:spcPts val="0"/>
              </a:spcAf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guided media</a:t>
            </a:r>
            <a:r>
              <a:rPr lang="en-US" dirty="0">
                <a:latin typeface="Times New Roman" panose="02020603050405020304" pitchFamily="18" charset="0"/>
                <a:cs typeface="Times New Roman" panose="02020603050405020304" pitchFamily="18" charset="0"/>
              </a:rPr>
              <a:t>, interference can be caused by </a:t>
            </a:r>
            <a:r>
              <a:rPr lang="en-US" b="1" dirty="0">
                <a:solidFill>
                  <a:srgbClr val="FF0000"/>
                </a:solidFill>
                <a:latin typeface="Times New Roman" panose="02020603050405020304" pitchFamily="18" charset="0"/>
                <a:cs typeface="Times New Roman" panose="02020603050405020304" pitchFamily="18" charset="0"/>
              </a:rPr>
              <a:t>emanations from nearby cables. </a:t>
            </a:r>
          </a:p>
          <a:p>
            <a:pPr algn="just" eaLnBrk="1" fontAlgn="auto" hangingPunct="1">
              <a:lnSpc>
                <a:spcPct val="150000"/>
              </a:lnSpc>
              <a:spcBef>
                <a:spcPts val="0"/>
              </a:spcBef>
              <a:spcAft>
                <a:spcPts val="0"/>
              </a:spcAft>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For </a:t>
            </a:r>
            <a:r>
              <a:rPr lang="en-US" b="1" dirty="0">
                <a:solidFill>
                  <a:srgbClr val="006600"/>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twisted</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pair</a:t>
            </a:r>
            <a:r>
              <a:rPr lang="en-US" dirty="0">
                <a:latin typeface="Times New Roman" panose="02020603050405020304" pitchFamily="18" charset="0"/>
                <a:cs typeface="Times New Roman" panose="02020603050405020304" pitchFamily="18" charset="0"/>
              </a:rPr>
              <a:t> are often </a:t>
            </a:r>
            <a:r>
              <a:rPr lang="en-US" b="1" dirty="0">
                <a:solidFill>
                  <a:srgbClr val="3333FF"/>
                </a:solidFill>
                <a:latin typeface="Times New Roman" panose="02020603050405020304" pitchFamily="18" charset="0"/>
                <a:cs typeface="Times New Roman" panose="02020603050405020304" pitchFamily="18" charset="0"/>
              </a:rPr>
              <a:t>bundled</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together</a:t>
            </a:r>
            <a:r>
              <a:rPr lang="en-US" dirty="0">
                <a:latin typeface="Times New Roman" panose="02020603050405020304" pitchFamily="18" charset="0"/>
                <a:cs typeface="Times New Roman" panose="02020603050405020304" pitchFamily="18" charset="0"/>
              </a:rPr>
              <a:t>, and </a:t>
            </a:r>
            <a:r>
              <a:rPr lang="en-US" b="1" dirty="0">
                <a:solidFill>
                  <a:srgbClr val="3333FF"/>
                </a:solidFill>
                <a:latin typeface="Times New Roman" panose="02020603050405020304" pitchFamily="18" charset="0"/>
                <a:cs typeface="Times New Roman" panose="02020603050405020304" pitchFamily="18" charset="0"/>
              </a:rPr>
              <a:t>conduits</a:t>
            </a:r>
            <a:r>
              <a:rPr lang="en-US" dirty="0">
                <a:latin typeface="Times New Roman" panose="02020603050405020304" pitchFamily="18" charset="0"/>
                <a:cs typeface="Times New Roman" panose="02020603050405020304" pitchFamily="18" charset="0"/>
              </a:rPr>
              <a:t> often </a:t>
            </a:r>
            <a:r>
              <a:rPr lang="en-US" b="1" dirty="0">
                <a:solidFill>
                  <a:srgbClr val="3333FF"/>
                </a:solidFill>
                <a:latin typeface="Times New Roman" panose="02020603050405020304" pitchFamily="18" charset="0"/>
                <a:cs typeface="Times New Roman" panose="02020603050405020304" pitchFamily="18" charset="0"/>
              </a:rPr>
              <a:t>carry</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multiple</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cables</a:t>
            </a:r>
            <a:r>
              <a:rPr lang="en-US" dirty="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Interference</a:t>
            </a:r>
            <a:r>
              <a:rPr lang="en-US" dirty="0">
                <a:latin typeface="Times New Roman" panose="02020603050405020304" pitchFamily="18" charset="0"/>
                <a:cs typeface="Times New Roman" panose="02020603050405020304" pitchFamily="18" charset="0"/>
              </a:rPr>
              <a:t> can also be experienced from </a:t>
            </a:r>
            <a:r>
              <a:rPr lang="en-US" b="1" dirty="0">
                <a:solidFill>
                  <a:srgbClr val="6600CC"/>
                </a:solidFill>
                <a:latin typeface="Times New Roman" panose="02020603050405020304" pitchFamily="18" charset="0"/>
                <a:cs typeface="Times New Roman" panose="02020603050405020304" pitchFamily="18" charset="0"/>
              </a:rPr>
              <a:t>unguided</a:t>
            </a:r>
            <a:r>
              <a:rPr lang="en-US" dirty="0">
                <a:solidFill>
                  <a:srgbClr val="6600CC"/>
                </a:solidFill>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transmissions</a:t>
            </a:r>
            <a:r>
              <a:rPr lang="en-US" dirty="0">
                <a:solidFill>
                  <a:srgbClr val="6600CC"/>
                </a:solidFill>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b="1" dirty="0">
                <a:solidFill>
                  <a:srgbClr val="FF0000"/>
                </a:solidFill>
                <a:latin typeface="Times New Roman" panose="02020603050405020304" pitchFamily="18" charset="0"/>
                <a:cs typeface="Times New Roman" panose="02020603050405020304" pitchFamily="18" charset="0"/>
              </a:rPr>
              <a:t>Proper shielding </a:t>
            </a:r>
            <a:r>
              <a:rPr lang="en-US" dirty="0">
                <a:latin typeface="Times New Roman" panose="02020603050405020304" pitchFamily="18" charset="0"/>
                <a:cs typeface="Times New Roman" panose="02020603050405020304" pitchFamily="18" charset="0"/>
              </a:rPr>
              <a:t>of a </a:t>
            </a:r>
            <a:r>
              <a:rPr lang="en-US" b="1" dirty="0">
                <a:latin typeface="Times New Roman" panose="02020603050405020304" pitchFamily="18" charset="0"/>
                <a:cs typeface="Times New Roman" panose="02020603050405020304" pitchFamily="18" charset="0"/>
              </a:rPr>
              <a:t>guided medium </a:t>
            </a:r>
            <a:r>
              <a:rPr lang="en-US" dirty="0">
                <a:latin typeface="Times New Roman" panose="02020603050405020304" pitchFamily="18" charset="0"/>
                <a:cs typeface="Times New Roman" panose="02020603050405020304" pitchFamily="18" charset="0"/>
              </a:rPr>
              <a:t>can minimize this problem.</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a:t>
            </a:fld>
            <a:endParaRPr lang="en-US"/>
          </a:p>
        </p:txBody>
      </p:sp>
      <p:sp>
        <p:nvSpPr>
          <p:cNvPr id="6" name="Rectangle 2050"/>
          <p:cNvSpPr>
            <a:spLocks noGrp="1" noChangeArrowheads="1"/>
          </p:cNvSpPr>
          <p:nvPr>
            <p:ph type="title"/>
          </p:nvPr>
        </p:nvSpPr>
        <p:spPr>
          <a:xfrm>
            <a:off x="304800" y="122237"/>
            <a:ext cx="8458200" cy="411163"/>
          </a:xfrm>
        </p:spPr>
        <p:txBody>
          <a:bodyPr/>
          <a:lstStyle/>
          <a:p>
            <a:pPr eaLnBrk="1" hangingPunct="1"/>
            <a:r>
              <a:rPr lang="en-US" sz="2600" b="1" dirty="0">
                <a:solidFill>
                  <a:srgbClr val="00B050"/>
                </a:solidFill>
                <a:latin typeface="Andalus" pitchFamily="18" charset="-78"/>
                <a:cs typeface="Andalus" pitchFamily="18" charset="-78"/>
              </a:rPr>
              <a:t>Contd.</a:t>
            </a:r>
          </a:p>
        </p:txBody>
      </p:sp>
    </p:spTree>
    <p:extLst>
      <p:ext uri="{BB962C8B-B14F-4D97-AF65-F5344CB8AC3E}">
        <p14:creationId xmlns:p14="http://schemas.microsoft.com/office/powerpoint/2010/main" val="4277057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81000"/>
            <a:ext cx="9067800" cy="6477000"/>
          </a:xfrm>
        </p:spPr>
        <p:txBody>
          <a:bodyPr>
            <a:noAutofit/>
          </a:bodyPr>
          <a:lstStyle/>
          <a:p>
            <a:pPr marL="280988" indent="-280988" algn="just">
              <a:lnSpc>
                <a:spcPct val="150000"/>
              </a:lnSpc>
              <a:spcBef>
                <a:spcPts val="0"/>
              </a:spcBef>
              <a:buFont typeface="+mj-lt"/>
              <a:buAutoNum type="arabicPeriod"/>
              <a:defRPr/>
            </a:pPr>
            <a:r>
              <a:rPr lang="en-US" sz="2800" b="1" dirty="0">
                <a:solidFill>
                  <a:srgbClr val="3333FF"/>
                </a:solidFill>
                <a:latin typeface="Times New Roman" panose="02020603050405020304" pitchFamily="18" charset="0"/>
                <a:cs typeface="Times New Roman" panose="02020603050405020304" pitchFamily="18" charset="0"/>
              </a:rPr>
              <a:t>In ground propagation, </a:t>
            </a:r>
          </a:p>
          <a:p>
            <a:pPr algn="just">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radio waves </a:t>
            </a:r>
            <a:r>
              <a:rPr lang="en-US" sz="2800" dirty="0">
                <a:latin typeface="Times New Roman" panose="02020603050405020304" pitchFamily="18" charset="0"/>
                <a:cs typeface="Times New Roman" panose="02020603050405020304" pitchFamily="18" charset="0"/>
              </a:rPr>
              <a:t>travel through the </a:t>
            </a:r>
            <a:r>
              <a:rPr lang="en-US" sz="2800" b="1" dirty="0">
                <a:solidFill>
                  <a:srgbClr val="CC00CC"/>
                </a:solidFill>
                <a:latin typeface="Times New Roman" panose="02020603050405020304" pitchFamily="18" charset="0"/>
                <a:cs typeface="Times New Roman" panose="02020603050405020304" pitchFamily="18" charset="0"/>
              </a:rPr>
              <a:t>lowest portion </a:t>
            </a:r>
            <a:r>
              <a:rPr lang="en-US" sz="2800" dirty="0">
                <a:latin typeface="Times New Roman" panose="02020603050405020304" pitchFamily="18" charset="0"/>
                <a:cs typeface="Times New Roman" panose="02020603050405020304" pitchFamily="18" charset="0"/>
              </a:rPr>
              <a:t>of the </a:t>
            </a:r>
            <a:r>
              <a:rPr lang="en-US" sz="2800" b="1" dirty="0">
                <a:solidFill>
                  <a:srgbClr val="CC00CC"/>
                </a:solidFill>
                <a:latin typeface="Times New Roman" panose="02020603050405020304" pitchFamily="18" charset="0"/>
                <a:cs typeface="Times New Roman" panose="02020603050405020304" pitchFamily="18" charset="0"/>
              </a:rPr>
              <a:t>atmosphere</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hugging</a:t>
            </a:r>
            <a:r>
              <a:rPr lang="en-US" sz="2800" dirty="0">
                <a:latin typeface="Times New Roman" panose="02020603050405020304" pitchFamily="18" charset="0"/>
                <a:cs typeface="Times New Roman" panose="02020603050405020304" pitchFamily="18" charset="0"/>
              </a:rPr>
              <a:t> the </a:t>
            </a:r>
            <a:r>
              <a:rPr lang="en-US" sz="2800" b="1" dirty="0">
                <a:solidFill>
                  <a:srgbClr val="CC00CC"/>
                </a:solidFill>
                <a:latin typeface="Times New Roman" panose="02020603050405020304" pitchFamily="18" charset="0"/>
                <a:cs typeface="Times New Roman" panose="02020603050405020304" pitchFamily="18" charset="0"/>
              </a:rPr>
              <a:t>earth</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These </a:t>
            </a:r>
            <a:r>
              <a:rPr lang="en-US" sz="2800" b="1" dirty="0">
                <a:latin typeface="Times New Roman" panose="02020603050405020304" pitchFamily="18" charset="0"/>
                <a:cs typeface="Times New Roman" panose="02020603050405020304" pitchFamily="18" charset="0"/>
              </a:rPr>
              <a:t>low-frequency signals emanate </a:t>
            </a:r>
            <a:r>
              <a:rPr lang="en-US" sz="2800" dirty="0">
                <a:latin typeface="Times New Roman" panose="02020603050405020304" pitchFamily="18" charset="0"/>
                <a:cs typeface="Times New Roman" panose="02020603050405020304" pitchFamily="18" charset="0"/>
              </a:rPr>
              <a:t>in </a:t>
            </a:r>
            <a:r>
              <a:rPr lang="en-US" sz="2800" b="1" dirty="0">
                <a:solidFill>
                  <a:srgbClr val="6600CC"/>
                </a:solidFill>
                <a:latin typeface="Times New Roman" panose="02020603050405020304" pitchFamily="18" charset="0"/>
                <a:cs typeface="Times New Roman" panose="02020603050405020304" pitchFamily="18" charset="0"/>
              </a:rPr>
              <a:t>all directions </a:t>
            </a:r>
            <a:r>
              <a:rPr lang="en-US" sz="2800" dirty="0">
                <a:latin typeface="Times New Roman" panose="02020603050405020304" pitchFamily="18" charset="0"/>
                <a:cs typeface="Times New Roman" panose="02020603050405020304" pitchFamily="18" charset="0"/>
              </a:rPr>
              <a:t>from the </a:t>
            </a:r>
            <a:r>
              <a:rPr lang="en-US" sz="2800" b="1" dirty="0">
                <a:solidFill>
                  <a:srgbClr val="FF0000"/>
                </a:solidFill>
                <a:latin typeface="Times New Roman" panose="02020603050405020304" pitchFamily="18" charset="0"/>
                <a:cs typeface="Times New Roman" panose="02020603050405020304" pitchFamily="18" charset="0"/>
              </a:rPr>
              <a:t>transmitting antenna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follow</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curvature</a:t>
            </a:r>
            <a:r>
              <a:rPr lang="en-US" sz="2800" dirty="0">
                <a:latin typeface="Times New Roman" panose="02020603050405020304" pitchFamily="18" charset="0"/>
                <a:cs typeface="Times New Roman" panose="02020603050405020304" pitchFamily="18" charset="0"/>
              </a:rPr>
              <a:t> of the </a:t>
            </a:r>
            <a:r>
              <a:rPr lang="en-US" sz="2800" b="1" dirty="0">
                <a:latin typeface="Times New Roman" panose="02020603050405020304" pitchFamily="18" charset="0"/>
                <a:cs typeface="Times New Roman" panose="02020603050405020304" pitchFamily="18" charset="0"/>
              </a:rPr>
              <a:t>planet</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b="1" dirty="0">
                <a:solidFill>
                  <a:srgbClr val="FF0000"/>
                </a:solidFill>
                <a:latin typeface="Times New Roman" panose="02020603050405020304" pitchFamily="18" charset="0"/>
                <a:cs typeface="Times New Roman" panose="02020603050405020304" pitchFamily="18" charset="0"/>
              </a:rPr>
              <a:t>Distance depends </a:t>
            </a:r>
            <a:r>
              <a:rPr lang="en-US" sz="2800" dirty="0">
                <a:latin typeface="Times New Roman" panose="02020603050405020304" pitchFamily="18" charset="0"/>
                <a:cs typeface="Times New Roman" panose="02020603050405020304" pitchFamily="18" charset="0"/>
              </a:rPr>
              <a:t>on the amount of </a:t>
            </a:r>
            <a:r>
              <a:rPr lang="en-US" sz="2800" b="1" dirty="0">
                <a:latin typeface="Times New Roman" panose="02020603050405020304" pitchFamily="18" charset="0"/>
                <a:cs typeface="Times New Roman" panose="02020603050405020304" pitchFamily="18" charset="0"/>
              </a:rPr>
              <a:t>power</a:t>
            </a:r>
            <a:r>
              <a:rPr lang="en-US" sz="2800" dirty="0">
                <a:latin typeface="Times New Roman" panose="02020603050405020304" pitchFamily="18" charset="0"/>
                <a:cs typeface="Times New Roman" panose="02020603050405020304" pitchFamily="18" charset="0"/>
              </a:rPr>
              <a:t> in the </a:t>
            </a:r>
            <a:r>
              <a:rPr lang="en-US" sz="2800" b="1" dirty="0">
                <a:latin typeface="Times New Roman" panose="02020603050405020304" pitchFamily="18" charset="0"/>
                <a:cs typeface="Times New Roman" panose="02020603050405020304" pitchFamily="18" charset="0"/>
              </a:rPr>
              <a:t>signal</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 greater the </a:t>
            </a:r>
            <a:r>
              <a:rPr lang="en-US" sz="2800" b="1" dirty="0">
                <a:latin typeface="Times New Roman" panose="02020603050405020304" pitchFamily="18" charset="0"/>
                <a:cs typeface="Times New Roman" panose="02020603050405020304" pitchFamily="18" charset="0"/>
              </a:rPr>
              <a:t>power</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greater</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distance</a:t>
            </a:r>
            <a:r>
              <a:rPr lang="en-US"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50</a:t>
            </a:fld>
            <a:endParaRPr lang="en-US"/>
          </a:p>
        </p:txBody>
      </p:sp>
      <p:sp>
        <p:nvSpPr>
          <p:cNvPr id="6" name="Rectangle 2050"/>
          <p:cNvSpPr>
            <a:spLocks noGrp="1" noChangeArrowheads="1"/>
          </p:cNvSpPr>
          <p:nvPr>
            <p:ph type="title"/>
          </p:nvPr>
        </p:nvSpPr>
        <p:spPr>
          <a:xfrm>
            <a:off x="245808" y="76201"/>
            <a:ext cx="8458200" cy="495300"/>
          </a:xfrm>
        </p:spPr>
        <p:txBody>
          <a:bodyPr/>
          <a:lstStyle/>
          <a:p>
            <a:pPr eaLnBrk="1" hangingPunct="1"/>
            <a:r>
              <a:rPr lang="en-US" sz="2600" b="1" dirty="0">
                <a:solidFill>
                  <a:srgbClr val="00B050"/>
                </a:solidFill>
                <a:latin typeface="Andalus" pitchFamily="18" charset="-78"/>
                <a:cs typeface="Andalus" pitchFamily="18" charset="-78"/>
              </a:rPr>
              <a:t>Contd.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81000"/>
            <a:ext cx="9067800" cy="6477000"/>
          </a:xfrm>
        </p:spPr>
        <p:txBody>
          <a:bodyPr>
            <a:noAutofit/>
          </a:bodyPr>
          <a:lstStyle/>
          <a:p>
            <a:pPr marL="0" indent="0" algn="just">
              <a:lnSpc>
                <a:spcPct val="150000"/>
              </a:lnSpc>
              <a:spcBef>
                <a:spcPts val="0"/>
              </a:spcBef>
              <a:buNone/>
              <a:defRPr/>
            </a:pPr>
            <a:r>
              <a:rPr lang="en-US" sz="2800" b="1" dirty="0">
                <a:solidFill>
                  <a:srgbClr val="3333FF"/>
                </a:solidFill>
                <a:latin typeface="Times New Roman" panose="02020603050405020304" pitchFamily="18" charset="0"/>
                <a:cs typeface="Times New Roman" panose="02020603050405020304" pitchFamily="18" charset="0"/>
              </a:rPr>
              <a:t>2. In sky propagation, </a:t>
            </a:r>
          </a:p>
          <a:p>
            <a:pPr algn="just">
              <a:lnSpc>
                <a:spcPct val="150000"/>
              </a:lnSpc>
              <a:spcBef>
                <a:spcPts val="0"/>
              </a:spcBef>
              <a:buFont typeface="Wingdings" panose="05000000000000000000" pitchFamily="2" charset="2"/>
              <a:buChar char="§"/>
              <a:defRPr/>
            </a:pPr>
            <a:r>
              <a:rPr lang="en-US" sz="2800" b="1" dirty="0">
                <a:solidFill>
                  <a:srgbClr val="FF0000"/>
                </a:solidFill>
                <a:latin typeface="Times New Roman" panose="02020603050405020304" pitchFamily="18" charset="0"/>
                <a:cs typeface="Times New Roman" panose="02020603050405020304" pitchFamily="18" charset="0"/>
              </a:rPr>
              <a:t>higher-frequency radio waves </a:t>
            </a:r>
            <a:r>
              <a:rPr lang="en-US" sz="2800" b="1" dirty="0">
                <a:latin typeface="Times New Roman" panose="02020603050405020304" pitchFamily="18" charset="0"/>
                <a:cs typeface="Times New Roman" panose="02020603050405020304" pitchFamily="18" charset="0"/>
              </a:rPr>
              <a:t>radiate upward</a:t>
            </a:r>
            <a:r>
              <a:rPr lang="en-US" sz="2800" dirty="0">
                <a:latin typeface="Times New Roman" panose="02020603050405020304" pitchFamily="18" charset="0"/>
                <a:cs typeface="Times New Roman" panose="02020603050405020304" pitchFamily="18" charset="0"/>
              </a:rPr>
              <a:t> into the </a:t>
            </a:r>
            <a:r>
              <a:rPr lang="en-US" sz="2800" b="1" dirty="0">
                <a:latin typeface="Times New Roman" panose="02020603050405020304" pitchFamily="18" charset="0"/>
                <a:cs typeface="Times New Roman" panose="02020603050405020304" pitchFamily="18" charset="0"/>
              </a:rPr>
              <a:t>ionosphere</a:t>
            </a:r>
            <a:r>
              <a:rPr lang="en-US" sz="28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(the </a:t>
            </a:r>
            <a:r>
              <a:rPr lang="en-US" sz="2800" b="1" dirty="0">
                <a:solidFill>
                  <a:srgbClr val="6600CC"/>
                </a:solidFill>
                <a:latin typeface="Times New Roman" panose="02020603050405020304" pitchFamily="18" charset="0"/>
                <a:cs typeface="Times New Roman" panose="02020603050405020304" pitchFamily="18" charset="0"/>
              </a:rPr>
              <a:t>layer</a:t>
            </a:r>
            <a:r>
              <a:rPr lang="en-US" sz="2800" dirty="0">
                <a:latin typeface="Times New Roman" panose="02020603050405020304" pitchFamily="18" charset="0"/>
                <a:cs typeface="Times New Roman" panose="02020603050405020304" pitchFamily="18" charset="0"/>
              </a:rPr>
              <a:t> of </a:t>
            </a:r>
            <a:r>
              <a:rPr lang="en-US" sz="2800" b="1" dirty="0">
                <a:solidFill>
                  <a:srgbClr val="6600CC"/>
                </a:solidFill>
                <a:latin typeface="Times New Roman" panose="02020603050405020304" pitchFamily="18" charset="0"/>
                <a:cs typeface="Times New Roman" panose="02020603050405020304" pitchFamily="18" charset="0"/>
              </a:rPr>
              <a:t>atmosphere</a:t>
            </a:r>
            <a:r>
              <a:rPr lang="en-US" sz="2800" dirty="0">
                <a:latin typeface="Times New Roman" panose="02020603050405020304" pitchFamily="18" charset="0"/>
                <a:cs typeface="Times New Roman" panose="02020603050405020304" pitchFamily="18" charset="0"/>
              </a:rPr>
              <a:t> where </a:t>
            </a:r>
            <a:r>
              <a:rPr lang="en-US" sz="2800" b="1" dirty="0">
                <a:solidFill>
                  <a:srgbClr val="6600CC"/>
                </a:solidFill>
                <a:latin typeface="Times New Roman" panose="02020603050405020304" pitchFamily="18" charset="0"/>
                <a:cs typeface="Times New Roman" panose="02020603050405020304" pitchFamily="18" charset="0"/>
              </a:rPr>
              <a:t>particles</a:t>
            </a:r>
            <a:r>
              <a:rPr lang="en-US" sz="2800" dirty="0">
                <a:latin typeface="Times New Roman" panose="02020603050405020304" pitchFamily="18" charset="0"/>
                <a:cs typeface="Times New Roman" panose="02020603050405020304" pitchFamily="18" charset="0"/>
              </a:rPr>
              <a:t> exist as </a:t>
            </a:r>
            <a:r>
              <a:rPr lang="en-US" sz="2800" b="1" dirty="0">
                <a:solidFill>
                  <a:srgbClr val="6600CC"/>
                </a:solidFill>
                <a:latin typeface="Times New Roman" panose="02020603050405020304" pitchFamily="18" charset="0"/>
                <a:cs typeface="Times New Roman" panose="02020603050405020304" pitchFamily="18" charset="0"/>
              </a:rPr>
              <a:t>ions</a:t>
            </a:r>
            <a:r>
              <a:rPr lang="en-US" sz="2800" dirty="0">
                <a:latin typeface="Times New Roman" panose="02020603050405020304" pitchFamily="18" charset="0"/>
                <a:cs typeface="Times New Roman" panose="02020603050405020304" pitchFamily="18" charset="0"/>
              </a:rPr>
              <a:t>) 	where they are </a:t>
            </a:r>
            <a:r>
              <a:rPr lang="en-US" sz="2800" b="1" dirty="0">
                <a:solidFill>
                  <a:srgbClr val="CC00CC"/>
                </a:solidFill>
                <a:latin typeface="Times New Roman" panose="02020603050405020304" pitchFamily="18" charset="0"/>
                <a:cs typeface="Times New Roman" panose="02020603050405020304" pitchFamily="18" charset="0"/>
              </a:rPr>
              <a:t>reflected back to earth</a:t>
            </a:r>
            <a:r>
              <a:rPr lang="en-US" sz="2800" dirty="0">
                <a:latin typeface="Times New Roman" panose="02020603050405020304" pitchFamily="18" charset="0"/>
                <a:cs typeface="Times New Roman" panose="02020603050405020304" pitchFamily="18" charset="0"/>
              </a:rPr>
              <a:t>. </a:t>
            </a:r>
          </a:p>
          <a:p>
            <a:pPr marL="617538" lvl="1" indent="-342900" algn="just">
              <a:lnSpc>
                <a:spcPct val="150000"/>
              </a:lnSpc>
              <a:spcBef>
                <a:spcPts val="0"/>
              </a:spcBef>
              <a:buClr>
                <a:schemeClr val="tx1">
                  <a:lumMod val="95000"/>
                  <a:lumOff val="5000"/>
                </a:schemeClr>
              </a:buClr>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This type of </a:t>
            </a:r>
            <a:r>
              <a:rPr lang="en-US" sz="2800" b="1" dirty="0">
                <a:latin typeface="Times New Roman" panose="02020603050405020304" pitchFamily="18" charset="0"/>
                <a:cs typeface="Times New Roman" panose="02020603050405020304" pitchFamily="18" charset="0"/>
              </a:rPr>
              <a:t>transmission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allows</a:t>
            </a:r>
            <a:r>
              <a:rPr lang="en-US" sz="2800" dirty="0">
                <a:latin typeface="Times New Roman" panose="02020603050405020304" pitchFamily="18" charset="0"/>
                <a:cs typeface="Times New Roman" panose="02020603050405020304" pitchFamily="18" charset="0"/>
              </a:rPr>
              <a:t> for</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greater</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distances</a:t>
            </a:r>
            <a:r>
              <a:rPr lang="en-US" sz="2800" dirty="0">
                <a:solidFill>
                  <a:srgbClr val="FF0000"/>
                </a:solidFill>
                <a:latin typeface="Times New Roman" panose="02020603050405020304" pitchFamily="18" charset="0"/>
                <a:cs typeface="Times New Roman" panose="02020603050405020304" pitchFamily="18" charset="0"/>
              </a:rPr>
              <a:t> with </a:t>
            </a:r>
            <a:r>
              <a:rPr lang="en-US" sz="2800" b="1" dirty="0">
                <a:solidFill>
                  <a:srgbClr val="FF0000"/>
                </a:solidFill>
                <a:latin typeface="Times New Roman" panose="02020603050405020304" pitchFamily="18" charset="0"/>
                <a:cs typeface="Times New Roman" panose="02020603050405020304" pitchFamily="18" charset="0"/>
              </a:rPr>
              <a:t>lower</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output</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power</a:t>
            </a:r>
            <a:r>
              <a:rPr lang="en-US" sz="2800" dirty="0">
                <a:solidFill>
                  <a:srgbClr val="FF0000"/>
                </a:solidFill>
                <a:latin typeface="Times New Roman" panose="02020603050405020304" pitchFamily="18" charset="0"/>
                <a:cs typeface="Times New Roman" panose="02020603050405020304" pitchFamily="18" charset="0"/>
              </a:rPr>
              <a:t>.</a:t>
            </a:r>
          </a:p>
          <a:p>
            <a:pPr marL="398463" indent="-398463" algn="just">
              <a:lnSpc>
                <a:spcPct val="150000"/>
              </a:lnSpc>
              <a:spcBef>
                <a:spcPts val="0"/>
              </a:spcBef>
              <a:buFont typeface="+mj-lt"/>
              <a:buAutoNum type="arabicPeriod" startAt="3"/>
              <a:defRPr/>
            </a:pPr>
            <a:r>
              <a:rPr lang="en-US" sz="2800" b="1" dirty="0">
                <a:solidFill>
                  <a:srgbClr val="3333FF"/>
                </a:solidFill>
                <a:latin typeface="Times New Roman" panose="02020603050405020304" pitchFamily="18" charset="0"/>
                <a:cs typeface="Times New Roman" panose="02020603050405020304" pitchFamily="18" charset="0"/>
              </a:rPr>
              <a:t>In line-of-sight </a:t>
            </a:r>
          </a:p>
          <a:p>
            <a:pPr algn="just">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propagation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very high-frequency signals </a:t>
            </a:r>
            <a:r>
              <a:rPr lang="en-US" sz="2800" dirty="0">
                <a:latin typeface="Times New Roman" panose="02020603050405020304" pitchFamily="18" charset="0"/>
                <a:cs typeface="Times New Roman" panose="02020603050405020304" pitchFamily="18" charset="0"/>
              </a:rPr>
              <a:t>are </a:t>
            </a:r>
            <a:r>
              <a:rPr lang="en-US" sz="2800" b="1" dirty="0">
                <a:latin typeface="Times New Roman" panose="02020603050405020304" pitchFamily="18" charset="0"/>
                <a:cs typeface="Times New Roman" panose="02020603050405020304" pitchFamily="18" charset="0"/>
              </a:rPr>
              <a:t>transmitted</a:t>
            </a:r>
            <a:r>
              <a:rPr lang="en-US" sz="2800" dirty="0">
                <a:latin typeface="Times New Roman" panose="02020603050405020304" pitchFamily="18" charset="0"/>
                <a:cs typeface="Times New Roman" panose="02020603050405020304" pitchFamily="18" charset="0"/>
              </a:rPr>
              <a:t> 	in </a:t>
            </a:r>
            <a:r>
              <a:rPr lang="en-US" sz="2800" b="1" dirty="0">
                <a:solidFill>
                  <a:srgbClr val="CC00CC"/>
                </a:solidFill>
                <a:latin typeface="Times New Roman" panose="02020603050405020304" pitchFamily="18" charset="0"/>
                <a:cs typeface="Times New Roman" panose="02020603050405020304" pitchFamily="18" charset="0"/>
              </a:rPr>
              <a:t>straight lines </a:t>
            </a:r>
            <a:r>
              <a:rPr lang="en-US" sz="2800" b="1" dirty="0">
                <a:latin typeface="Times New Roman" panose="02020603050405020304" pitchFamily="18" charset="0"/>
                <a:cs typeface="Times New Roman" panose="02020603050405020304" pitchFamily="18" charset="0"/>
              </a:rPr>
              <a:t>directly</a:t>
            </a:r>
            <a:r>
              <a:rPr lang="en-US" sz="2800" dirty="0">
                <a:latin typeface="Times New Roman" panose="02020603050405020304" pitchFamily="18" charset="0"/>
                <a:cs typeface="Times New Roman" panose="02020603050405020304" pitchFamily="18" charset="0"/>
              </a:rPr>
              <a:t> from </a:t>
            </a:r>
            <a:r>
              <a:rPr lang="en-US" sz="2800" b="1" dirty="0">
                <a:solidFill>
                  <a:srgbClr val="0000CC"/>
                </a:solidFill>
                <a:latin typeface="Times New Roman" panose="02020603050405020304" pitchFamily="18" charset="0"/>
                <a:cs typeface="Times New Roman" panose="02020603050405020304" pitchFamily="18" charset="0"/>
              </a:rPr>
              <a:t>antenna to antenna. </a:t>
            </a:r>
          </a:p>
        </p:txBody>
      </p:sp>
      <p:sp>
        <p:nvSpPr>
          <p:cNvPr id="4" name="Slide Number Placeholder 3"/>
          <p:cNvSpPr>
            <a:spLocks noGrp="1"/>
          </p:cNvSpPr>
          <p:nvPr>
            <p:ph type="sldNum" sz="quarter" idx="12"/>
          </p:nvPr>
        </p:nvSpPr>
        <p:spPr>
          <a:xfrm>
            <a:off x="17208" y="6400800"/>
            <a:ext cx="457200" cy="457200"/>
          </a:xfrm>
        </p:spPr>
        <p:txBody>
          <a:bodyPr/>
          <a:lstStyle/>
          <a:p>
            <a:pPr>
              <a:defRPr/>
            </a:pPr>
            <a:fld id="{90571383-4EDA-4B0E-988D-4B981B2D3641}" type="slidenum">
              <a:rPr lang="en-US" smtClean="0"/>
              <a:pPr>
                <a:defRPr/>
              </a:pPr>
              <a:t>51</a:t>
            </a:fld>
            <a:endParaRPr lang="en-US"/>
          </a:p>
        </p:txBody>
      </p:sp>
      <p:sp>
        <p:nvSpPr>
          <p:cNvPr id="6" name="Rectangle 2050"/>
          <p:cNvSpPr>
            <a:spLocks noGrp="1" noChangeArrowheads="1"/>
          </p:cNvSpPr>
          <p:nvPr>
            <p:ph type="title"/>
          </p:nvPr>
        </p:nvSpPr>
        <p:spPr>
          <a:xfrm>
            <a:off x="245808" y="76201"/>
            <a:ext cx="8458200" cy="495300"/>
          </a:xfrm>
        </p:spPr>
        <p:txBody>
          <a:bodyPr/>
          <a:lstStyle/>
          <a:p>
            <a:pPr eaLnBrk="1" hangingPunct="1"/>
            <a:r>
              <a:rPr lang="en-US" sz="2600" b="1" dirty="0">
                <a:solidFill>
                  <a:srgbClr val="00B050"/>
                </a:solidFill>
                <a:latin typeface="Andalus" pitchFamily="18" charset="-78"/>
                <a:cs typeface="Andalus" pitchFamily="18" charset="-78"/>
              </a:rPr>
              <a:t>Contd.</a:t>
            </a:r>
          </a:p>
        </p:txBody>
      </p:sp>
    </p:spTree>
    <p:extLst>
      <p:ext uri="{BB962C8B-B14F-4D97-AF65-F5344CB8AC3E}">
        <p14:creationId xmlns:p14="http://schemas.microsoft.com/office/powerpoint/2010/main" val="618792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81000"/>
            <a:ext cx="9144000" cy="6286500"/>
          </a:xfrm>
        </p:spPr>
        <p:txBody>
          <a:bodyPr>
            <a:noAutofit/>
          </a:bodyPr>
          <a:lstStyle/>
          <a:p>
            <a:pPr marL="617538" lvl="1" indent="-342900" algn="just">
              <a:lnSpc>
                <a:spcPct val="150000"/>
              </a:lnSpc>
              <a:spcBef>
                <a:spcPts val="0"/>
              </a:spcBef>
              <a:buClr>
                <a:schemeClr val="tx1">
                  <a:lumMod val="95000"/>
                  <a:lumOff val="5000"/>
                </a:schemeClr>
              </a:buClr>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Antennas</a:t>
            </a:r>
            <a:r>
              <a:rPr lang="en-US" sz="2800" dirty="0">
                <a:latin typeface="Times New Roman" panose="02020603050405020304" pitchFamily="18" charset="0"/>
                <a:cs typeface="Times New Roman" panose="02020603050405020304" pitchFamily="18" charset="0"/>
              </a:rPr>
              <a:t> must be </a:t>
            </a:r>
            <a:r>
              <a:rPr lang="en-US" sz="2800" b="1" dirty="0">
                <a:latin typeface="Times New Roman" panose="02020603050405020304" pitchFamily="18" charset="0"/>
                <a:cs typeface="Times New Roman" panose="02020603050405020304" pitchFamily="18" charset="0"/>
              </a:rPr>
              <a:t>directional</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facing each other</a:t>
            </a:r>
            <a:r>
              <a:rPr lang="en-US" sz="2800" dirty="0">
                <a:latin typeface="Times New Roman" panose="02020603050405020304" pitchFamily="18" charset="0"/>
                <a:cs typeface="Times New Roman" panose="02020603050405020304" pitchFamily="18" charset="0"/>
              </a:rPr>
              <a:t>, and either </a:t>
            </a:r>
            <a:r>
              <a:rPr lang="en-US" sz="2800" b="1" dirty="0">
                <a:solidFill>
                  <a:srgbClr val="0000CC"/>
                </a:solidFill>
                <a:latin typeface="Times New Roman" panose="02020603050405020304" pitchFamily="18" charset="0"/>
                <a:cs typeface="Times New Roman" panose="02020603050405020304" pitchFamily="18" charset="0"/>
              </a:rPr>
              <a:t>tall enough </a:t>
            </a:r>
            <a:r>
              <a:rPr lang="en-US" sz="2800" dirty="0">
                <a:latin typeface="Times New Roman" panose="02020603050405020304" pitchFamily="18" charset="0"/>
                <a:cs typeface="Times New Roman" panose="02020603050405020304" pitchFamily="18" charset="0"/>
              </a:rPr>
              <a:t>or </a:t>
            </a:r>
            <a:r>
              <a:rPr lang="en-US" sz="2800" b="1" dirty="0">
                <a:solidFill>
                  <a:srgbClr val="0000CC"/>
                </a:solidFill>
                <a:latin typeface="Times New Roman" panose="02020603050405020304" pitchFamily="18" charset="0"/>
                <a:cs typeface="Times New Roman" panose="02020603050405020304" pitchFamily="18" charset="0"/>
              </a:rPr>
              <a:t>close enough together </a:t>
            </a:r>
            <a:r>
              <a:rPr lang="en-US" sz="2800" b="1" dirty="0">
                <a:solidFill>
                  <a:srgbClr val="6600CC"/>
                </a:solidFill>
                <a:latin typeface="Times New Roman" panose="02020603050405020304" pitchFamily="18" charset="0"/>
                <a:cs typeface="Times New Roman" panose="02020603050405020304" pitchFamily="18" charset="0"/>
              </a:rPr>
              <a:t>not to be affected</a:t>
            </a:r>
            <a:r>
              <a:rPr lang="en-US" sz="2800" dirty="0">
                <a:latin typeface="Times New Roman" panose="02020603050405020304" pitchFamily="18" charset="0"/>
                <a:cs typeface="Times New Roman" panose="02020603050405020304" pitchFamily="18" charset="0"/>
              </a:rPr>
              <a:t> by the </a:t>
            </a:r>
            <a:r>
              <a:rPr lang="en-US" sz="2800" b="1" dirty="0">
                <a:solidFill>
                  <a:srgbClr val="3333FF"/>
                </a:solidFill>
                <a:latin typeface="Times New Roman" panose="02020603050405020304" pitchFamily="18" charset="0"/>
                <a:cs typeface="Times New Roman" panose="02020603050405020304" pitchFamily="18" charset="0"/>
              </a:rPr>
              <a:t>curvature</a:t>
            </a:r>
            <a:r>
              <a:rPr lang="en-US" sz="2800" dirty="0">
                <a:latin typeface="Times New Roman" panose="02020603050405020304" pitchFamily="18" charset="0"/>
                <a:cs typeface="Times New Roman" panose="02020603050405020304" pitchFamily="18" charset="0"/>
              </a:rPr>
              <a:t> of the </a:t>
            </a:r>
            <a:r>
              <a:rPr lang="en-US" sz="2800" b="1" dirty="0">
                <a:solidFill>
                  <a:srgbClr val="3333FF"/>
                </a:solidFill>
                <a:latin typeface="Times New Roman" panose="02020603050405020304" pitchFamily="18" charset="0"/>
                <a:cs typeface="Times New Roman" panose="02020603050405020304" pitchFamily="18" charset="0"/>
              </a:rPr>
              <a:t>earth</a:t>
            </a:r>
            <a:r>
              <a:rPr lang="en-US" sz="2800" dirty="0">
                <a:latin typeface="Times New Roman" panose="02020603050405020304" pitchFamily="18" charset="0"/>
                <a:cs typeface="Times New Roman" panose="02020603050405020304" pitchFamily="18" charset="0"/>
              </a:rPr>
              <a:t>. </a:t>
            </a:r>
          </a:p>
          <a:p>
            <a:pPr marL="617538" lvl="1" indent="-342900" algn="just">
              <a:lnSpc>
                <a:spcPct val="150000"/>
              </a:lnSpc>
              <a:spcBef>
                <a:spcPts val="0"/>
              </a:spcBef>
              <a:buClr>
                <a:schemeClr val="tx1">
                  <a:lumMod val="95000"/>
                  <a:lumOff val="5000"/>
                </a:schemeClr>
              </a:buClr>
              <a:buFont typeface="Wingdings" panose="05000000000000000000" pitchFamily="2" charset="2"/>
              <a:buChar char="§"/>
              <a:defRPr/>
            </a:pPr>
            <a:r>
              <a:rPr lang="en-US" sz="2800" b="1" dirty="0">
                <a:solidFill>
                  <a:srgbClr val="CC00CC"/>
                </a:solidFill>
                <a:latin typeface="Times New Roman" panose="02020603050405020304" pitchFamily="18" charset="0"/>
                <a:cs typeface="Times New Roman" panose="02020603050405020304" pitchFamily="18" charset="0"/>
              </a:rPr>
              <a:t>Line-of-sight propagation </a:t>
            </a:r>
            <a:r>
              <a:rPr lang="en-US" sz="2800" dirty="0">
                <a:latin typeface="Times New Roman" panose="02020603050405020304" pitchFamily="18" charset="0"/>
                <a:cs typeface="Times New Roman" panose="02020603050405020304" pitchFamily="18" charset="0"/>
              </a:rPr>
              <a:t>is </a:t>
            </a:r>
            <a:r>
              <a:rPr lang="en-US" sz="2800" b="1" dirty="0">
                <a:latin typeface="Times New Roman" panose="02020603050405020304" pitchFamily="18" charset="0"/>
                <a:cs typeface="Times New Roman" panose="02020603050405020304" pitchFamily="18" charset="0"/>
              </a:rPr>
              <a:t>tricky</a:t>
            </a:r>
            <a:r>
              <a:rPr lang="en-US" sz="2800" dirty="0">
                <a:latin typeface="Times New Roman" panose="02020603050405020304" pitchFamily="18" charset="0"/>
                <a:cs typeface="Times New Roman" panose="02020603050405020304" pitchFamily="18" charset="0"/>
              </a:rPr>
              <a:t> because </a:t>
            </a:r>
            <a:r>
              <a:rPr lang="en-US" sz="2800" b="1" dirty="0">
                <a:solidFill>
                  <a:srgbClr val="FF0000"/>
                </a:solidFill>
                <a:latin typeface="Times New Roman" panose="02020603050405020304" pitchFamily="18" charset="0"/>
                <a:cs typeface="Times New Roman" panose="02020603050405020304" pitchFamily="18" charset="0"/>
              </a:rPr>
              <a:t>radio transmissions </a:t>
            </a:r>
            <a:r>
              <a:rPr lang="en-US" sz="2800" b="1" dirty="0">
                <a:latin typeface="Times New Roman" panose="02020603050405020304" pitchFamily="18" charset="0"/>
                <a:cs typeface="Times New Roman" panose="02020603050405020304" pitchFamily="18" charset="0"/>
              </a:rPr>
              <a:t>cannot</a:t>
            </a:r>
            <a:r>
              <a:rPr lang="en-US" sz="2800" dirty="0">
                <a:latin typeface="Times New Roman" panose="02020603050405020304" pitchFamily="18" charset="0"/>
                <a:cs typeface="Times New Roman" panose="02020603050405020304" pitchFamily="18" charset="0"/>
              </a:rPr>
              <a:t> be </a:t>
            </a:r>
            <a:r>
              <a:rPr lang="en-US" sz="2800" b="1" dirty="0">
                <a:latin typeface="Times New Roman" panose="02020603050405020304" pitchFamily="18" charset="0"/>
                <a:cs typeface="Times New Roman" panose="02020603050405020304" pitchFamily="18" charset="0"/>
              </a:rPr>
              <a:t>completely</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focused</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section of the </a:t>
            </a:r>
            <a:r>
              <a:rPr lang="en-US" sz="2800" b="1" dirty="0">
                <a:solidFill>
                  <a:srgbClr val="6600CC"/>
                </a:solidFill>
                <a:latin typeface="Times New Roman" panose="02020603050405020304" pitchFamily="18" charset="0"/>
                <a:cs typeface="Times New Roman" panose="02020603050405020304" pitchFamily="18" charset="0"/>
              </a:rPr>
              <a:t>electromagnetic spectrum </a:t>
            </a:r>
            <a:r>
              <a:rPr lang="en-US" sz="2800" dirty="0">
                <a:latin typeface="Times New Roman" panose="02020603050405020304" pitchFamily="18" charset="0"/>
                <a:cs typeface="Times New Roman" panose="02020603050405020304" pitchFamily="18" charset="0"/>
              </a:rPr>
              <a:t>defined as </a:t>
            </a:r>
            <a:r>
              <a:rPr lang="en-US" sz="2800" b="1" dirty="0">
                <a:solidFill>
                  <a:srgbClr val="0000CC"/>
                </a:solidFill>
                <a:latin typeface="Times New Roman" panose="02020603050405020304" pitchFamily="18" charset="0"/>
                <a:cs typeface="Times New Roman" panose="02020603050405020304" pitchFamily="18" charset="0"/>
              </a:rPr>
              <a:t>radio waves</a:t>
            </a:r>
            <a:r>
              <a:rPr lang="en-US" sz="2800" dirty="0">
                <a:solidFill>
                  <a:srgbClr val="00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a:t>
            </a:r>
            <a:r>
              <a:rPr lang="en-US" sz="2800" b="1" dirty="0">
                <a:solidFill>
                  <a:srgbClr val="0000CC"/>
                </a:solidFill>
                <a:latin typeface="Times New Roman" panose="02020603050405020304" pitchFamily="18" charset="0"/>
                <a:cs typeface="Times New Roman" panose="02020603050405020304" pitchFamily="18" charset="0"/>
              </a:rPr>
              <a:t>microwaves</a:t>
            </a:r>
            <a:r>
              <a:rPr lang="en-US" sz="2800" dirty="0">
                <a:latin typeface="Times New Roman" panose="02020603050405020304" pitchFamily="18" charset="0"/>
                <a:cs typeface="Times New Roman" panose="02020603050405020304" pitchFamily="18" charset="0"/>
              </a:rPr>
              <a:t> is divided into </a:t>
            </a:r>
            <a:r>
              <a:rPr lang="en-US" sz="2800" b="1" dirty="0">
                <a:latin typeface="Times New Roman" panose="02020603050405020304" pitchFamily="18" charset="0"/>
                <a:cs typeface="Times New Roman" panose="02020603050405020304" pitchFamily="18" charset="0"/>
              </a:rPr>
              <a:t>eight ranges</a:t>
            </a:r>
            <a:r>
              <a:rPr lang="en-US" sz="2800" dirty="0">
                <a:latin typeface="Times New Roman" panose="02020603050405020304" pitchFamily="18" charset="0"/>
                <a:cs typeface="Times New Roman" panose="02020603050405020304" pitchFamily="18" charset="0"/>
              </a:rPr>
              <a:t>, called </a:t>
            </a:r>
            <a:r>
              <a:rPr lang="en-US" sz="2800" b="1" dirty="0">
                <a:solidFill>
                  <a:srgbClr val="FF0000"/>
                </a:solidFill>
                <a:latin typeface="Times New Roman" panose="02020603050405020304" pitchFamily="18" charset="0"/>
                <a:cs typeface="Times New Roman" panose="02020603050405020304" pitchFamily="18" charset="0"/>
              </a:rPr>
              <a:t>bands</a:t>
            </a:r>
            <a:r>
              <a:rPr lang="en-US" sz="2800" dirty="0">
                <a:latin typeface="Times New Roman" panose="02020603050405020304" pitchFamily="18" charset="0"/>
                <a:cs typeface="Times New Roman" panose="02020603050405020304" pitchFamily="18" charset="0"/>
              </a:rPr>
              <a:t>, each regulated by </a:t>
            </a:r>
            <a:r>
              <a:rPr lang="en-US" sz="2800" b="1" dirty="0">
                <a:latin typeface="Times New Roman" panose="02020603050405020304" pitchFamily="18" charset="0"/>
                <a:cs typeface="Times New Roman" panose="02020603050405020304" pitchFamily="18" charset="0"/>
              </a:rPr>
              <a:t>government authorities</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These bands are rated from very </a:t>
            </a:r>
            <a:r>
              <a:rPr lang="en-US" sz="2800" b="1" dirty="0">
                <a:solidFill>
                  <a:srgbClr val="FF0000"/>
                </a:solidFill>
                <a:latin typeface="Times New Roman" panose="02020603050405020304" pitchFamily="18" charset="0"/>
                <a:cs typeface="Times New Roman" panose="02020603050405020304" pitchFamily="18" charset="0"/>
              </a:rPr>
              <a:t>low frequency (VLF) </a:t>
            </a:r>
            <a:r>
              <a:rPr lang="en-US" sz="2800" dirty="0">
                <a:solidFill>
                  <a:srgbClr val="FF0000"/>
                </a:solidFill>
                <a:latin typeface="Times New Roman" panose="02020603050405020304" pitchFamily="18" charset="0"/>
                <a:cs typeface="Times New Roman" panose="02020603050405020304" pitchFamily="18" charset="0"/>
              </a:rPr>
              <a:t>to </a:t>
            </a:r>
            <a:r>
              <a:rPr lang="en-US" sz="2800" b="1" dirty="0">
                <a:solidFill>
                  <a:srgbClr val="FF0000"/>
                </a:solidFill>
                <a:latin typeface="Times New Roman" panose="02020603050405020304" pitchFamily="18" charset="0"/>
                <a:cs typeface="Times New Roman" panose="02020603050405020304" pitchFamily="18" charset="0"/>
              </a:rPr>
              <a:t>extremely high frequency (EHF).</a:t>
            </a:r>
          </a:p>
          <a:p>
            <a:pPr algn="just">
              <a:lnSpc>
                <a:spcPct val="150000"/>
              </a:lnSpc>
              <a:spcBef>
                <a:spcPts val="0"/>
              </a:spcBef>
              <a:defRP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52</a:t>
            </a:fld>
            <a:endParaRPr lang="en-US"/>
          </a:p>
        </p:txBody>
      </p:sp>
      <p:sp>
        <p:nvSpPr>
          <p:cNvPr id="7" name="Rectangle 2050"/>
          <p:cNvSpPr>
            <a:spLocks noGrp="1" noChangeArrowheads="1"/>
          </p:cNvSpPr>
          <p:nvPr>
            <p:ph type="title"/>
          </p:nvPr>
        </p:nvSpPr>
        <p:spPr>
          <a:xfrm>
            <a:off x="245808" y="90949"/>
            <a:ext cx="8458200" cy="404352"/>
          </a:xfrm>
        </p:spPr>
        <p:txBody>
          <a:bodyPr/>
          <a:lstStyle/>
          <a:p>
            <a:pPr eaLnBrk="1" hangingPunct="1"/>
            <a:r>
              <a:rPr lang="en-US" sz="2600" b="1" dirty="0">
                <a:solidFill>
                  <a:srgbClr val="00B050"/>
                </a:solidFill>
                <a:latin typeface="Andalus" pitchFamily="18" charset="-78"/>
                <a:cs typeface="Andalus" pitchFamily="18" charset="-78"/>
              </a:rPr>
              <a:t>Contd.</a:t>
            </a:r>
          </a:p>
        </p:txBody>
      </p:sp>
    </p:spTree>
    <p:extLst>
      <p:ext uri="{BB962C8B-B14F-4D97-AF65-F5344CB8AC3E}">
        <p14:creationId xmlns:p14="http://schemas.microsoft.com/office/powerpoint/2010/main" val="114385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53</a:t>
            </a:fld>
            <a:endParaRPr lang="en-US"/>
          </a:p>
        </p:txBody>
      </p:sp>
      <p:pic>
        <p:nvPicPr>
          <p:cNvPr id="40964" name="Picture 2"/>
          <p:cNvPicPr>
            <a:picLocks noChangeAspect="1" noChangeArrowheads="1"/>
          </p:cNvPicPr>
          <p:nvPr/>
        </p:nvPicPr>
        <p:blipFill>
          <a:blip r:embed="rId2"/>
          <a:srcRect/>
          <a:stretch>
            <a:fillRect/>
          </a:stretch>
        </p:blipFill>
        <p:spPr bwMode="auto">
          <a:xfrm>
            <a:off x="212924" y="594852"/>
            <a:ext cx="8514732" cy="6263148"/>
          </a:xfrm>
          <a:prstGeom prst="rect">
            <a:avLst/>
          </a:prstGeom>
          <a:noFill/>
          <a:ln w="19050">
            <a:solidFill>
              <a:schemeClr val="tx1"/>
            </a:solidFill>
            <a:miter lim="800000"/>
            <a:headEnd/>
            <a:tailEnd/>
          </a:ln>
        </p:spPr>
      </p:pic>
      <p:sp>
        <p:nvSpPr>
          <p:cNvPr id="7" name="Rectangle 2050"/>
          <p:cNvSpPr>
            <a:spLocks noGrp="1" noChangeArrowheads="1"/>
          </p:cNvSpPr>
          <p:nvPr>
            <p:ph type="title"/>
          </p:nvPr>
        </p:nvSpPr>
        <p:spPr>
          <a:xfrm>
            <a:off x="245808" y="90948"/>
            <a:ext cx="8458200" cy="639763"/>
          </a:xfrm>
        </p:spPr>
        <p:txBody>
          <a:bodyPr/>
          <a:lstStyle/>
          <a:p>
            <a:pPr eaLnBrk="1" hangingPunct="1"/>
            <a:r>
              <a:rPr lang="en-US" sz="2600" b="1" dirty="0">
                <a:solidFill>
                  <a:srgbClr val="00B050"/>
                </a:solidFill>
                <a:latin typeface="Andalus" pitchFamily="18" charset="-78"/>
                <a:cs typeface="Andalus" pitchFamily="18" charset="-78"/>
              </a:rPr>
              <a:t>Contd.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sz="quarter" idx="1"/>
          </p:nvPr>
        </p:nvSpPr>
        <p:spPr>
          <a:xfrm>
            <a:off x="216312" y="641556"/>
            <a:ext cx="8610600" cy="1676400"/>
          </a:xfrm>
        </p:spPr>
        <p:txBody>
          <a:bodyPr/>
          <a:lstStyle/>
          <a:p>
            <a:pPr algn="just">
              <a:lnSpc>
                <a:spcPct val="15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We can divide wireless transmission into three broad groups: </a:t>
            </a:r>
            <a:r>
              <a:rPr lang="en-US" b="1" dirty="0">
                <a:solidFill>
                  <a:srgbClr val="0000CC"/>
                </a:solidFill>
                <a:latin typeface="Times New Roman" panose="02020603050405020304" pitchFamily="18" charset="0"/>
                <a:cs typeface="Times New Roman" panose="02020603050405020304" pitchFamily="18" charset="0"/>
              </a:rPr>
              <a:t>radio waves, microwaves, and infrared waves.</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54</a:t>
            </a:fld>
            <a:endParaRPr lang="en-US"/>
          </a:p>
        </p:txBody>
      </p:sp>
      <p:pic>
        <p:nvPicPr>
          <p:cNvPr id="41988" name="Picture 3"/>
          <p:cNvPicPr>
            <a:picLocks noChangeAspect="1" noChangeArrowheads="1"/>
          </p:cNvPicPr>
          <p:nvPr/>
        </p:nvPicPr>
        <p:blipFill>
          <a:blip r:embed="rId2"/>
          <a:srcRect/>
          <a:stretch>
            <a:fillRect/>
          </a:stretch>
        </p:blipFill>
        <p:spPr bwMode="auto">
          <a:xfrm>
            <a:off x="230191" y="2514600"/>
            <a:ext cx="8598297" cy="3048000"/>
          </a:xfrm>
          <a:prstGeom prst="rect">
            <a:avLst/>
          </a:prstGeom>
          <a:noFill/>
          <a:ln w="9525">
            <a:noFill/>
            <a:miter lim="800000"/>
            <a:headEnd/>
            <a:tailEnd/>
          </a:ln>
        </p:spPr>
      </p:pic>
      <p:sp>
        <p:nvSpPr>
          <p:cNvPr id="7" name="Rectangle 2050"/>
          <p:cNvSpPr>
            <a:spLocks noGrp="1" noChangeArrowheads="1"/>
          </p:cNvSpPr>
          <p:nvPr>
            <p:ph type="title"/>
          </p:nvPr>
        </p:nvSpPr>
        <p:spPr>
          <a:xfrm>
            <a:off x="245808" y="90949"/>
            <a:ext cx="8458200" cy="550608"/>
          </a:xfrm>
        </p:spPr>
        <p:txBody>
          <a:bodyPr/>
          <a:lstStyle/>
          <a:p>
            <a:pPr algn="ctr" eaLnBrk="1" hangingPunct="1"/>
            <a:r>
              <a:rPr lang="en-US" sz="2600" b="1" dirty="0">
                <a:solidFill>
                  <a:srgbClr val="FF0000"/>
                </a:solidFill>
                <a:latin typeface="Times New Roman" panose="02020603050405020304" pitchFamily="18" charset="0"/>
                <a:cs typeface="Times New Roman" panose="02020603050405020304" pitchFamily="18" charset="0"/>
              </a:rPr>
              <a:t>Wireless Transmission Types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3460" y="152400"/>
            <a:ext cx="8229600" cy="381000"/>
          </a:xfrm>
        </p:spPr>
        <p:txBody>
          <a:bodyPr>
            <a:normAutofit fontScale="90000"/>
          </a:bodyPr>
          <a:lstStyle/>
          <a:p>
            <a:pPr algn="ctr"/>
            <a:r>
              <a:rPr lang="en-US" sz="2900" b="1" dirty="0">
                <a:solidFill>
                  <a:srgbClr val="FF0000"/>
                </a:solidFill>
                <a:latin typeface="Times New Roman" panose="02020603050405020304" pitchFamily="18" charset="0"/>
                <a:cs typeface="Times New Roman" panose="02020603050405020304" pitchFamily="18" charset="0"/>
              </a:rPr>
              <a:t>1. Radio</a:t>
            </a:r>
            <a:r>
              <a:rPr lang="en-US" sz="3200" dirty="0">
                <a:solidFill>
                  <a:srgbClr val="FF0000"/>
                </a:solidFill>
                <a:latin typeface="Times New Roman" panose="02020603050405020304" pitchFamily="18" charset="0"/>
                <a:cs typeface="Times New Roman" panose="02020603050405020304" pitchFamily="18" charset="0"/>
              </a:rPr>
              <a:t> </a:t>
            </a:r>
            <a:r>
              <a:rPr lang="en-US" sz="2900" b="1" dirty="0">
                <a:solidFill>
                  <a:srgbClr val="FF0000"/>
                </a:solidFill>
                <a:latin typeface="Times New Roman" panose="02020603050405020304" pitchFamily="18" charset="0"/>
                <a:cs typeface="Times New Roman" panose="02020603050405020304" pitchFamily="18" charset="0"/>
              </a:rPr>
              <a:t>Waves</a:t>
            </a:r>
          </a:p>
        </p:txBody>
      </p:sp>
      <p:sp>
        <p:nvSpPr>
          <p:cNvPr id="3" name="Content Placeholder 2"/>
          <p:cNvSpPr>
            <a:spLocks noGrp="1"/>
          </p:cNvSpPr>
          <p:nvPr>
            <p:ph sz="quarter" idx="1"/>
          </p:nvPr>
        </p:nvSpPr>
        <p:spPr>
          <a:xfrm>
            <a:off x="0" y="381000"/>
            <a:ext cx="8991600" cy="6286500"/>
          </a:xfrm>
        </p:spPr>
        <p:txBody>
          <a:bodyPr>
            <a:noAutofit/>
          </a:bodyPr>
          <a:lstStyle/>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Although there is </a:t>
            </a:r>
            <a:r>
              <a:rPr lang="en-US" b="1" dirty="0">
                <a:latin typeface="Times New Roman" panose="02020603050405020304" pitchFamily="18" charset="0"/>
                <a:cs typeface="Times New Roman" panose="02020603050405020304" pitchFamily="18" charset="0"/>
              </a:rPr>
              <a:t>no clear-cut demarcation </a:t>
            </a:r>
            <a:r>
              <a:rPr lang="en-US" dirty="0">
                <a:latin typeface="Times New Roman" panose="02020603050405020304" pitchFamily="18" charset="0"/>
                <a:cs typeface="Times New Roman" panose="02020603050405020304" pitchFamily="18" charset="0"/>
              </a:rPr>
              <a:t>between </a:t>
            </a:r>
            <a:r>
              <a:rPr lang="en-US" b="1" dirty="0">
                <a:solidFill>
                  <a:srgbClr val="3333FF"/>
                </a:solidFill>
                <a:latin typeface="Times New Roman" panose="02020603050405020304" pitchFamily="18" charset="0"/>
                <a:cs typeface="Times New Roman" panose="02020603050405020304" pitchFamily="18" charset="0"/>
              </a:rPr>
              <a:t>radio</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waves</a:t>
            </a:r>
            <a:r>
              <a:rPr lang="en-US" dirty="0">
                <a:latin typeface="Times New Roman" panose="02020603050405020304" pitchFamily="18" charset="0"/>
                <a:cs typeface="Times New Roman" panose="02020603050405020304" pitchFamily="18" charset="0"/>
              </a:rPr>
              <a:t> and </a:t>
            </a:r>
            <a:r>
              <a:rPr lang="en-US" b="1" dirty="0">
                <a:solidFill>
                  <a:srgbClr val="3333FF"/>
                </a:solidFill>
                <a:latin typeface="Times New Roman" panose="02020603050405020304" pitchFamily="18" charset="0"/>
                <a:cs typeface="Times New Roman" panose="02020603050405020304" pitchFamily="18" charset="0"/>
              </a:rPr>
              <a:t>microwaves</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electromagnetic</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waves</a:t>
            </a:r>
            <a:r>
              <a:rPr lang="en-US" dirty="0">
                <a:latin typeface="Times New Roman" panose="02020603050405020304" pitchFamily="18" charset="0"/>
                <a:cs typeface="Times New Roman" panose="02020603050405020304" pitchFamily="18" charset="0"/>
              </a:rPr>
              <a:t> ranging in</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frequencies</a:t>
            </a:r>
            <a:r>
              <a:rPr lang="en-US" dirty="0">
                <a:latin typeface="Times New Roman" panose="02020603050405020304" pitchFamily="18" charset="0"/>
                <a:cs typeface="Times New Roman" panose="02020603050405020304" pitchFamily="18" charset="0"/>
              </a:rPr>
              <a:t> between </a:t>
            </a:r>
            <a:r>
              <a:rPr lang="en-US" b="1" dirty="0">
                <a:solidFill>
                  <a:srgbClr val="6600CC"/>
                </a:solidFill>
                <a:latin typeface="Times New Roman" panose="02020603050405020304" pitchFamily="18" charset="0"/>
                <a:cs typeface="Times New Roman" panose="02020603050405020304" pitchFamily="18" charset="0"/>
              </a:rPr>
              <a:t>3 kHz and 1 GHz </a:t>
            </a:r>
            <a:r>
              <a:rPr lang="en-US" dirty="0">
                <a:latin typeface="Times New Roman" panose="02020603050405020304" pitchFamily="18" charset="0"/>
                <a:cs typeface="Times New Roman" panose="02020603050405020304" pitchFamily="18" charset="0"/>
              </a:rPr>
              <a:t>are normally 	called </a:t>
            </a:r>
            <a:r>
              <a:rPr lang="en-US" b="1" dirty="0">
                <a:solidFill>
                  <a:srgbClr val="FF0000"/>
                </a:solidFill>
                <a:latin typeface="Times New Roman" panose="02020603050405020304" pitchFamily="18" charset="0"/>
                <a:cs typeface="Times New Roman" panose="02020603050405020304" pitchFamily="18" charset="0"/>
              </a:rPr>
              <a:t>radio waves</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waves ranging</a:t>
            </a:r>
            <a:r>
              <a:rPr lang="en-US" dirty="0">
                <a:latin typeface="Times New Roman" panose="02020603050405020304" pitchFamily="18" charset="0"/>
                <a:cs typeface="Times New Roman" panose="02020603050405020304" pitchFamily="18" charset="0"/>
              </a:rPr>
              <a:t> in </a:t>
            </a:r>
            <a:r>
              <a:rPr lang="en-US" b="1" dirty="0">
                <a:latin typeface="Times New Roman" panose="02020603050405020304" pitchFamily="18" charset="0"/>
                <a:cs typeface="Times New Roman" panose="02020603050405020304" pitchFamily="18" charset="0"/>
              </a:rPr>
              <a:t>frequencies</a:t>
            </a:r>
            <a:r>
              <a:rPr lang="en-US" dirty="0">
                <a:latin typeface="Times New Roman" panose="02020603050405020304" pitchFamily="18" charset="0"/>
                <a:cs typeface="Times New Roman" panose="02020603050405020304" pitchFamily="18" charset="0"/>
              </a:rPr>
              <a:t> between </a:t>
            </a:r>
            <a:r>
              <a:rPr lang="en-US" b="1"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a:t>
            </a:r>
            <a:r>
              <a:rPr lang="en-US" b="1" dirty="0">
                <a:solidFill>
                  <a:srgbClr val="FF0000"/>
                </a:solidFill>
                <a:latin typeface="Times New Roman" panose="02020603050405020304" pitchFamily="18" charset="0"/>
                <a:cs typeface="Times New Roman" panose="02020603050405020304" pitchFamily="18" charset="0"/>
              </a:rPr>
              <a:t>300 GHz 	</a:t>
            </a:r>
            <a:r>
              <a:rPr lang="en-US" dirty="0">
                <a:latin typeface="Times New Roman" panose="02020603050405020304" pitchFamily="18" charset="0"/>
                <a:cs typeface="Times New Roman" panose="02020603050405020304" pitchFamily="18" charset="0"/>
              </a:rPr>
              <a:t>are called </a:t>
            </a:r>
            <a:r>
              <a:rPr lang="en-US" b="1" dirty="0">
                <a:solidFill>
                  <a:srgbClr val="FF0000"/>
                </a:solidFill>
                <a:latin typeface="Times New Roman" panose="02020603050405020304" pitchFamily="18" charset="0"/>
                <a:cs typeface="Times New Roman" panose="02020603050405020304" pitchFamily="18" charset="0"/>
              </a:rPr>
              <a:t>microwaves</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However, the behavior of the </a:t>
            </a:r>
            <a:r>
              <a:rPr lang="en-US" b="1" dirty="0">
                <a:latin typeface="Times New Roman" panose="02020603050405020304" pitchFamily="18" charset="0"/>
                <a:cs typeface="Times New Roman" panose="02020603050405020304" pitchFamily="18" charset="0"/>
              </a:rPr>
              <a:t>waves</a:t>
            </a:r>
            <a:r>
              <a:rPr lang="en-US" dirty="0">
                <a:latin typeface="Times New Roman" panose="02020603050405020304" pitchFamily="18" charset="0"/>
                <a:cs typeface="Times New Roman" panose="02020603050405020304" pitchFamily="18" charset="0"/>
              </a:rPr>
              <a:t>, rather than the </a:t>
            </a:r>
            <a:r>
              <a:rPr lang="en-US" b="1" dirty="0">
                <a:latin typeface="Times New Roman" panose="02020603050405020304" pitchFamily="18" charset="0"/>
                <a:cs typeface="Times New Roman" panose="02020603050405020304" pitchFamily="18" charset="0"/>
              </a:rPr>
              <a:t>frequencies</a:t>
            </a:r>
            <a:r>
              <a:rPr lang="en-US" dirty="0">
                <a:latin typeface="Times New Roman" panose="02020603050405020304" pitchFamily="18" charset="0"/>
                <a:cs typeface="Times New Roman" panose="02020603050405020304" pitchFamily="18" charset="0"/>
              </a:rPr>
              <a:t>, is a better </a:t>
            </a:r>
            <a:r>
              <a:rPr lang="en-US" b="1" dirty="0">
                <a:solidFill>
                  <a:srgbClr val="0000CC"/>
                </a:solidFill>
                <a:latin typeface="Times New Roman" panose="02020603050405020304" pitchFamily="18" charset="0"/>
                <a:cs typeface="Times New Roman" panose="02020603050405020304" pitchFamily="18" charset="0"/>
              </a:rPr>
              <a:t>criterion</a:t>
            </a:r>
            <a:r>
              <a:rPr lang="en-US" dirty="0">
                <a:latin typeface="Times New Roman" panose="02020603050405020304" pitchFamily="18" charset="0"/>
                <a:cs typeface="Times New Roman" panose="02020603050405020304" pitchFamily="18" charset="0"/>
              </a:rPr>
              <a:t> for </a:t>
            </a:r>
            <a:r>
              <a:rPr lang="en-US" b="1" dirty="0">
                <a:solidFill>
                  <a:srgbClr val="0000CC"/>
                </a:solidFill>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b="1" dirty="0">
                <a:solidFill>
                  <a:srgbClr val="CC00CC"/>
                </a:solidFill>
                <a:latin typeface="Times New Roman" panose="02020603050405020304" pitchFamily="18" charset="0"/>
                <a:cs typeface="Times New Roman" panose="02020603050405020304" pitchFamily="18" charset="0"/>
              </a:rPr>
              <a:t>Radio waves</a:t>
            </a:r>
            <a:r>
              <a:rPr lang="en-US" dirty="0">
                <a:latin typeface="Times New Roman" panose="02020603050405020304" pitchFamily="18" charset="0"/>
                <a:cs typeface="Times New Roman" panose="02020603050405020304" pitchFamily="18" charset="0"/>
              </a:rPr>
              <a:t>, for the most part, are </a:t>
            </a:r>
            <a:r>
              <a:rPr lang="en-US" b="1" dirty="0">
                <a:solidFill>
                  <a:srgbClr val="3333FF"/>
                </a:solidFill>
                <a:latin typeface="Times New Roman" panose="02020603050405020304" pitchFamily="18" charset="0"/>
                <a:cs typeface="Times New Roman" panose="02020603050405020304" pitchFamily="18" charset="0"/>
              </a:rPr>
              <a:t>Omni-directional</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is, when an </a:t>
            </a:r>
            <a:r>
              <a:rPr lang="en-US" b="1" dirty="0">
                <a:solidFill>
                  <a:srgbClr val="FF0000"/>
                </a:solidFill>
                <a:latin typeface="Times New Roman" panose="02020603050405020304" pitchFamily="18" charset="0"/>
                <a:cs typeface="Times New Roman" panose="02020603050405020304" pitchFamily="18" charset="0"/>
              </a:rPr>
              <a:t>antenna transmits radio waves</a:t>
            </a:r>
            <a:r>
              <a:rPr lang="en-US" dirty="0">
                <a:latin typeface="Times New Roman" panose="02020603050405020304" pitchFamily="18" charset="0"/>
                <a:cs typeface="Times New Roman" panose="02020603050405020304" pitchFamily="18" charset="0"/>
              </a:rPr>
              <a:t>, they are </a:t>
            </a:r>
            <a:r>
              <a:rPr lang="en-US" b="1" dirty="0">
                <a:latin typeface="Times New Roman" panose="02020603050405020304" pitchFamily="18" charset="0"/>
                <a:cs typeface="Times New Roman" panose="02020603050405020304" pitchFamily="18" charset="0"/>
              </a:rPr>
              <a:t>propagated</a:t>
            </a:r>
            <a:r>
              <a:rPr lang="en-US" dirty="0">
                <a:latin typeface="Times New Roman" panose="02020603050405020304" pitchFamily="18" charset="0"/>
                <a:cs typeface="Times New Roman" panose="02020603050405020304" pitchFamily="18" charset="0"/>
              </a:rPr>
              <a:t> in all </a:t>
            </a:r>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09720" y="0"/>
            <a:ext cx="8229600" cy="381000"/>
          </a:xfrm>
        </p:spPr>
        <p:txBody>
          <a:bodyPr>
            <a:normAutofit fontScale="90000"/>
          </a:bodyPr>
          <a:lstStyle/>
          <a:p>
            <a:r>
              <a:rPr lang="en-US" sz="2900" b="1" dirty="0">
                <a:solidFill>
                  <a:srgbClr val="00B050"/>
                </a:solidFill>
                <a:latin typeface="Andalus" pitchFamily="18" charset="-78"/>
                <a:cs typeface="Andalus" pitchFamily="18" charset="-78"/>
              </a:rPr>
              <a:t>Contd.</a:t>
            </a:r>
          </a:p>
        </p:txBody>
      </p:sp>
      <p:sp>
        <p:nvSpPr>
          <p:cNvPr id="3" name="Content Placeholder 2"/>
          <p:cNvSpPr>
            <a:spLocks noGrp="1"/>
          </p:cNvSpPr>
          <p:nvPr>
            <p:ph sz="quarter" idx="1"/>
          </p:nvPr>
        </p:nvSpPr>
        <p:spPr>
          <a:xfrm>
            <a:off x="0" y="0"/>
            <a:ext cx="9144000" cy="6858000"/>
          </a:xfrm>
        </p:spPr>
        <p:txBody>
          <a:bodyPr>
            <a:noAutofit/>
          </a:bodyPr>
          <a:lstStyle/>
          <a:p>
            <a:pPr algn="just">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This means that the </a:t>
            </a:r>
            <a:r>
              <a:rPr lang="en-US" sz="2800" b="1" dirty="0">
                <a:latin typeface="Times New Roman" panose="02020603050405020304" pitchFamily="18" charset="0"/>
                <a:cs typeface="Times New Roman" panose="02020603050405020304" pitchFamily="18" charset="0"/>
              </a:rPr>
              <a:t>sending</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receiving</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antennas</a:t>
            </a:r>
            <a:r>
              <a:rPr lang="en-US" sz="2800" dirty="0">
                <a:latin typeface="Times New Roman" panose="02020603050405020304" pitchFamily="18" charset="0"/>
                <a:cs typeface="Times New Roman" panose="02020603050405020304" pitchFamily="18" charset="0"/>
              </a:rPr>
              <a:t> do </a:t>
            </a:r>
            <a:r>
              <a:rPr lang="en-US" sz="2800" b="1" dirty="0">
                <a:solidFill>
                  <a:srgbClr val="6600CC"/>
                </a:solidFill>
                <a:latin typeface="Times New Roman" panose="02020603050405020304" pitchFamily="18" charset="0"/>
                <a:cs typeface="Times New Roman" panose="02020603050405020304" pitchFamily="18" charset="0"/>
              </a:rPr>
              <a:t>not</a:t>
            </a:r>
            <a:r>
              <a:rPr lang="en-US" sz="2800" dirty="0">
                <a:latin typeface="Times New Roman" panose="02020603050405020304" pitchFamily="18" charset="0"/>
                <a:cs typeface="Times New Roman" panose="02020603050405020304" pitchFamily="18" charset="0"/>
              </a:rPr>
              <a:t> have to be </a:t>
            </a:r>
            <a:r>
              <a:rPr lang="en-US" sz="2800" b="1" dirty="0">
                <a:solidFill>
                  <a:srgbClr val="6600CC"/>
                </a:solidFill>
                <a:latin typeface="Times New Roman" panose="02020603050405020304" pitchFamily="18" charset="0"/>
                <a:cs typeface="Times New Roman" panose="02020603050405020304" pitchFamily="18" charset="0"/>
              </a:rPr>
              <a:t>aligned</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sz="2800" b="1" dirty="0">
                <a:solidFill>
                  <a:srgbClr val="FF0000"/>
                </a:solidFill>
                <a:latin typeface="Times New Roman" panose="02020603050405020304" pitchFamily="18" charset="0"/>
                <a:cs typeface="Times New Roman" panose="02020603050405020304" pitchFamily="18" charset="0"/>
              </a:rPr>
              <a:t>A sending antenna </a:t>
            </a:r>
            <a:r>
              <a:rPr lang="en-US" sz="2800" dirty="0">
                <a:latin typeface="Times New Roman" panose="02020603050405020304" pitchFamily="18" charset="0"/>
                <a:cs typeface="Times New Roman" panose="02020603050405020304" pitchFamily="18" charset="0"/>
              </a:rPr>
              <a:t>sends waves that can be </a:t>
            </a:r>
            <a:r>
              <a:rPr lang="en-US" sz="2800" b="1" dirty="0">
                <a:latin typeface="Times New Roman" panose="02020603050405020304" pitchFamily="18" charset="0"/>
                <a:cs typeface="Times New Roman" panose="02020603050405020304" pitchFamily="18" charset="0"/>
              </a:rPr>
              <a:t>received</a:t>
            </a:r>
            <a:r>
              <a:rPr lang="en-US" sz="2800" dirty="0">
                <a:latin typeface="Times New Roman" panose="02020603050405020304" pitchFamily="18" charset="0"/>
                <a:cs typeface="Times New Roman" panose="02020603050405020304" pitchFamily="18" charset="0"/>
              </a:rPr>
              <a:t> by any </a:t>
            </a:r>
            <a:r>
              <a:rPr lang="en-US" sz="2800" b="1" dirty="0">
                <a:latin typeface="Times New Roman" panose="02020603050405020304" pitchFamily="18" charset="0"/>
                <a:cs typeface="Times New Roman" panose="02020603050405020304" pitchFamily="18" charset="0"/>
              </a:rPr>
              <a:t>receiving</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antenna</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b="1" dirty="0">
                <a:solidFill>
                  <a:srgbClr val="6600CC"/>
                </a:solidFill>
                <a:latin typeface="Times New Roman" panose="02020603050405020304" pitchFamily="18" charset="0"/>
                <a:cs typeface="Times New Roman" panose="02020603050405020304" pitchFamily="18" charset="0"/>
              </a:rPr>
              <a:t>Radio waves</a:t>
            </a:r>
            <a:r>
              <a:rPr lang="en-US" sz="2800" dirty="0">
                <a:latin typeface="Times New Roman" panose="02020603050405020304" pitchFamily="18" charset="0"/>
                <a:cs typeface="Times New Roman" panose="02020603050405020304" pitchFamily="18" charset="0"/>
              </a:rPr>
              <a:t>, particularly those waves that </a:t>
            </a:r>
            <a:r>
              <a:rPr lang="en-US" sz="2800" b="1" dirty="0">
                <a:solidFill>
                  <a:srgbClr val="CC00CC"/>
                </a:solidFill>
                <a:latin typeface="Times New Roman" panose="02020603050405020304" pitchFamily="18" charset="0"/>
                <a:cs typeface="Times New Roman" panose="02020603050405020304" pitchFamily="18" charset="0"/>
              </a:rPr>
              <a:t>propagate</a:t>
            </a:r>
            <a:r>
              <a:rPr lang="en-US" sz="2800" dirty="0">
                <a:latin typeface="Times New Roman" panose="02020603050405020304" pitchFamily="18" charset="0"/>
                <a:cs typeface="Times New Roman" panose="02020603050405020304" pitchFamily="18" charset="0"/>
              </a:rPr>
              <a:t> in the </a:t>
            </a:r>
            <a:r>
              <a:rPr lang="en-US" sz="2800" b="1" dirty="0">
                <a:solidFill>
                  <a:srgbClr val="CC00CC"/>
                </a:solidFill>
                <a:latin typeface="Times New Roman" panose="02020603050405020304" pitchFamily="18" charset="0"/>
                <a:cs typeface="Times New Roman" panose="02020603050405020304" pitchFamily="18" charset="0"/>
              </a:rPr>
              <a:t>sky</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mode</a:t>
            </a:r>
            <a:r>
              <a:rPr lang="en-US" sz="2800" dirty="0">
                <a:latin typeface="Times New Roman" panose="02020603050405020304" pitchFamily="18" charset="0"/>
                <a:cs typeface="Times New Roman" panose="02020603050405020304" pitchFamily="18" charset="0"/>
              </a:rPr>
              <a:t>, can travel </a:t>
            </a:r>
            <a:r>
              <a:rPr lang="en-US" sz="2800" b="1" dirty="0">
                <a:latin typeface="Times New Roman" panose="02020603050405020304" pitchFamily="18" charset="0"/>
                <a:cs typeface="Times New Roman" panose="02020603050405020304" pitchFamily="18" charset="0"/>
              </a:rPr>
              <a:t>long distances</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This makes radio waves a </a:t>
            </a:r>
            <a:r>
              <a:rPr lang="en-US" sz="2800" b="1" dirty="0">
                <a:solidFill>
                  <a:srgbClr val="FF0000"/>
                </a:solidFill>
                <a:latin typeface="Times New Roman" panose="02020603050405020304" pitchFamily="18" charset="0"/>
                <a:cs typeface="Times New Roman" panose="02020603050405020304" pitchFamily="18" charset="0"/>
              </a:rPr>
              <a:t>good</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candidate for long-distance broadcasting </a:t>
            </a:r>
            <a:r>
              <a:rPr lang="en-US" sz="2800" dirty="0">
                <a:latin typeface="Times New Roman" panose="02020603050405020304" pitchFamily="18" charset="0"/>
                <a:cs typeface="Times New Roman" panose="02020603050405020304" pitchFamily="18" charset="0"/>
              </a:rPr>
              <a:t>such as </a:t>
            </a:r>
            <a:r>
              <a:rPr lang="en-US" sz="2800" b="1" dirty="0">
                <a:latin typeface="Times New Roman" panose="02020603050405020304" pitchFamily="18" charset="0"/>
                <a:cs typeface="Times New Roman" panose="02020603050405020304" pitchFamily="18" charset="0"/>
              </a:rPr>
              <a:t>AM radio</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Radio waves, particularly those of </a:t>
            </a:r>
            <a:r>
              <a:rPr lang="en-US" sz="2800" b="1" dirty="0">
                <a:latin typeface="Times New Roman" panose="02020603050405020304" pitchFamily="18" charset="0"/>
                <a:cs typeface="Times New Roman" panose="02020603050405020304" pitchFamily="18" charset="0"/>
              </a:rPr>
              <a:t>low </a:t>
            </a:r>
            <a:r>
              <a:rPr lang="en-US" sz="2800" dirty="0">
                <a:latin typeface="Times New Roman" panose="02020603050405020304" pitchFamily="18" charset="0"/>
                <a:cs typeface="Times New Roman" panose="02020603050405020304" pitchFamily="18" charset="0"/>
              </a:rPr>
              <a:t>and</a:t>
            </a:r>
            <a:r>
              <a:rPr lang="en-US" sz="2800" b="1" dirty="0">
                <a:latin typeface="Times New Roman" panose="02020603050405020304" pitchFamily="18" charset="0"/>
                <a:cs typeface="Times New Roman" panose="02020603050405020304" pitchFamily="18" charset="0"/>
              </a:rPr>
              <a:t> medium frequencies</a:t>
            </a:r>
            <a:r>
              <a:rPr lang="en-US" sz="2800" dirty="0">
                <a:latin typeface="Times New Roman" panose="02020603050405020304" pitchFamily="18" charset="0"/>
                <a:cs typeface="Times New Roman" panose="02020603050405020304" pitchFamily="18" charset="0"/>
              </a:rPr>
              <a:t>, can </a:t>
            </a:r>
            <a:r>
              <a:rPr lang="en-US" sz="2800" b="1" dirty="0">
                <a:solidFill>
                  <a:srgbClr val="FF0000"/>
                </a:solidFill>
                <a:latin typeface="Times New Roman" panose="02020603050405020304" pitchFamily="18" charset="0"/>
                <a:cs typeface="Times New Roman" panose="02020603050405020304" pitchFamily="18" charset="0"/>
              </a:rPr>
              <a:t>penetrate walls</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56</a:t>
            </a:fld>
            <a:endParaRPr lang="en-US"/>
          </a:p>
        </p:txBody>
      </p:sp>
    </p:spTree>
    <p:extLst>
      <p:ext uri="{BB962C8B-B14F-4D97-AF65-F5344CB8AC3E}">
        <p14:creationId xmlns:p14="http://schemas.microsoft.com/office/powerpoint/2010/main" val="2233628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09720" y="0"/>
            <a:ext cx="8229600" cy="381000"/>
          </a:xfrm>
        </p:spPr>
        <p:txBody>
          <a:bodyPr>
            <a:normAutofit fontScale="90000"/>
          </a:bodyPr>
          <a:lstStyle/>
          <a:p>
            <a:r>
              <a:rPr lang="en-US" sz="2900" b="1" dirty="0">
                <a:solidFill>
                  <a:srgbClr val="00B050"/>
                </a:solidFill>
                <a:latin typeface="Andalus" pitchFamily="18" charset="-78"/>
                <a:cs typeface="Andalus" pitchFamily="18" charset="-78"/>
              </a:rPr>
              <a:t>Contd.</a:t>
            </a:r>
          </a:p>
        </p:txBody>
      </p:sp>
      <p:sp>
        <p:nvSpPr>
          <p:cNvPr id="3" name="Content Placeholder 2"/>
          <p:cNvSpPr>
            <a:spLocks noGrp="1"/>
          </p:cNvSpPr>
          <p:nvPr>
            <p:ph sz="quarter" idx="1"/>
          </p:nvPr>
        </p:nvSpPr>
        <p:spPr>
          <a:xfrm>
            <a:off x="0" y="152400"/>
            <a:ext cx="9144000" cy="6705600"/>
          </a:xfrm>
        </p:spPr>
        <p:txBody>
          <a:bodyPr>
            <a:noAutofit/>
          </a:bodyPr>
          <a:lstStyle/>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This characteristic can be both an </a:t>
            </a:r>
            <a:r>
              <a:rPr lang="en-US" b="1" dirty="0">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 and a </a:t>
            </a:r>
            <a:r>
              <a:rPr lang="en-US" b="1" dirty="0">
                <a:latin typeface="Times New Roman" panose="02020603050405020304" pitchFamily="18" charset="0"/>
                <a:cs typeface="Times New Roman" panose="02020603050405020304" pitchFamily="18" charset="0"/>
              </a:rPr>
              <a:t>disadvantage</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It is an </a:t>
            </a:r>
            <a:r>
              <a:rPr lang="en-US" b="1" dirty="0">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 because, for example, an </a:t>
            </a:r>
            <a:r>
              <a:rPr lang="en-US" b="1" dirty="0">
                <a:latin typeface="Times New Roman" panose="02020603050405020304" pitchFamily="18" charset="0"/>
                <a:cs typeface="Times New Roman" panose="02020603050405020304" pitchFamily="18" charset="0"/>
              </a:rPr>
              <a:t>AM radio </a:t>
            </a:r>
            <a:r>
              <a:rPr lang="en-US" dirty="0">
                <a:latin typeface="Times New Roman" panose="02020603050405020304" pitchFamily="18" charset="0"/>
                <a:cs typeface="Times New Roman" panose="02020603050405020304" pitchFamily="18" charset="0"/>
              </a:rPr>
              <a:t>can </a:t>
            </a:r>
            <a:r>
              <a:rPr lang="en-US" b="1" dirty="0">
                <a:solidFill>
                  <a:srgbClr val="CC00CC"/>
                </a:solidFill>
                <a:latin typeface="Times New Roman" panose="02020603050405020304" pitchFamily="18" charset="0"/>
                <a:cs typeface="Times New Roman" panose="02020603050405020304" pitchFamily="18" charset="0"/>
              </a:rPr>
              <a:t>receive</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signals</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inside a building</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It is a </a:t>
            </a:r>
            <a:r>
              <a:rPr lang="en-US" b="1" dirty="0">
                <a:latin typeface="Times New Roman" panose="02020603050405020304" pitchFamily="18" charset="0"/>
                <a:cs typeface="Times New Roman" panose="02020603050405020304" pitchFamily="18" charset="0"/>
              </a:rPr>
              <a:t>disadvantage</a:t>
            </a:r>
            <a:r>
              <a:rPr lang="en-US" dirty="0">
                <a:latin typeface="Times New Roman" panose="02020603050405020304" pitchFamily="18" charset="0"/>
                <a:cs typeface="Times New Roman" panose="02020603050405020304" pitchFamily="18" charset="0"/>
              </a:rPr>
              <a:t> because we </a:t>
            </a:r>
            <a:r>
              <a:rPr lang="en-US" b="1" dirty="0">
                <a:latin typeface="Times New Roman" panose="02020603050405020304" pitchFamily="18" charset="0"/>
                <a:cs typeface="Times New Roman" panose="02020603050405020304" pitchFamily="18" charset="0"/>
              </a:rPr>
              <a:t>cannot</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isolate a communication </a:t>
            </a:r>
            <a:r>
              <a:rPr lang="en-US" dirty="0">
                <a:latin typeface="Times New Roman" panose="02020603050405020304" pitchFamily="18" charset="0"/>
                <a:cs typeface="Times New Roman" panose="02020603050405020304" pitchFamily="18" charset="0"/>
              </a:rPr>
              <a:t>to just </a:t>
            </a:r>
            <a:r>
              <a:rPr lang="en-US" b="1" dirty="0">
                <a:solidFill>
                  <a:srgbClr val="006600"/>
                </a:solidFill>
                <a:latin typeface="Times New Roman" panose="02020603050405020304" pitchFamily="18" charset="0"/>
                <a:cs typeface="Times New Roman" panose="02020603050405020304" pitchFamily="18" charset="0"/>
              </a:rPr>
              <a:t>inside</a:t>
            </a:r>
            <a:r>
              <a:rPr lang="en-US" dirty="0">
                <a:latin typeface="Times New Roman" panose="02020603050405020304" pitchFamily="18" charset="0"/>
                <a:cs typeface="Times New Roman" panose="02020603050405020304" pitchFamily="18" charset="0"/>
              </a:rPr>
              <a:t> or </a:t>
            </a:r>
            <a:r>
              <a:rPr lang="en-US" b="1" dirty="0">
                <a:solidFill>
                  <a:srgbClr val="006600"/>
                </a:solidFill>
                <a:latin typeface="Times New Roman" panose="02020603050405020304" pitchFamily="18" charset="0"/>
                <a:cs typeface="Times New Roman" panose="02020603050405020304" pitchFamily="18" charset="0"/>
              </a:rPr>
              <a:t>outside</a:t>
            </a:r>
            <a:r>
              <a:rPr lang="en-US" dirty="0">
                <a:latin typeface="Times New Roman" panose="02020603050405020304" pitchFamily="18" charset="0"/>
                <a:cs typeface="Times New Roman" panose="02020603050405020304" pitchFamily="18" charset="0"/>
              </a:rPr>
              <a:t> a </a:t>
            </a:r>
            <a:r>
              <a:rPr lang="en-US" b="1" dirty="0">
                <a:solidFill>
                  <a:srgbClr val="006600"/>
                </a:solidFill>
                <a:latin typeface="Times New Roman" panose="02020603050405020304" pitchFamily="18" charset="0"/>
                <a:cs typeface="Times New Roman" panose="02020603050405020304" pitchFamily="18" charset="0"/>
              </a:rPr>
              <a:t>building</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radio wave band </a:t>
            </a:r>
            <a:r>
              <a:rPr lang="en-US" dirty="0">
                <a:latin typeface="Times New Roman" panose="02020603050405020304" pitchFamily="18" charset="0"/>
                <a:cs typeface="Times New Roman" panose="02020603050405020304" pitchFamily="18" charset="0"/>
              </a:rPr>
              <a:t>is </a:t>
            </a:r>
            <a:r>
              <a:rPr lang="en-US" b="1" dirty="0">
                <a:solidFill>
                  <a:srgbClr val="3333FF"/>
                </a:solidFill>
                <a:latin typeface="Times New Roman" panose="02020603050405020304" pitchFamily="18" charset="0"/>
                <a:cs typeface="Times New Roman" panose="02020603050405020304" pitchFamily="18" charset="0"/>
              </a:rPr>
              <a:t>relatively narrow</a:t>
            </a:r>
            <a:r>
              <a:rPr lang="en-US" dirty="0">
                <a:latin typeface="Times New Roman" panose="02020603050405020304" pitchFamily="18" charset="0"/>
                <a:cs typeface="Times New Roman" panose="02020603050405020304" pitchFamily="18" charset="0"/>
              </a:rPr>
              <a:t>, just under </a:t>
            </a:r>
            <a:r>
              <a:rPr lang="en-US" b="1" dirty="0">
                <a:latin typeface="Times New Roman" panose="02020603050405020304" pitchFamily="18" charset="0"/>
                <a:cs typeface="Times New Roman" panose="02020603050405020304" pitchFamily="18" charset="0"/>
              </a:rPr>
              <a:t>1 GHz</a:t>
            </a:r>
            <a:r>
              <a:rPr lang="en-US" dirty="0">
                <a:latin typeface="Times New Roman" panose="02020603050405020304" pitchFamily="18" charset="0"/>
                <a:cs typeface="Times New Roman" panose="02020603050405020304" pitchFamily="18" charset="0"/>
              </a:rPr>
              <a:t>, compared to the </a:t>
            </a:r>
            <a:r>
              <a:rPr lang="en-US" b="1" dirty="0">
                <a:latin typeface="Times New Roman" panose="02020603050405020304" pitchFamily="18" charset="0"/>
                <a:cs typeface="Times New Roman" panose="02020603050405020304" pitchFamily="18" charset="0"/>
              </a:rPr>
              <a:t>microwave band</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When this </a:t>
            </a:r>
            <a:r>
              <a:rPr lang="en-US" b="1" dirty="0">
                <a:solidFill>
                  <a:srgbClr val="3333FF"/>
                </a:solidFill>
                <a:latin typeface="Times New Roman" panose="02020603050405020304" pitchFamily="18" charset="0"/>
                <a:cs typeface="Times New Roman" panose="02020603050405020304" pitchFamily="18" charset="0"/>
              </a:rPr>
              <a:t>band</a:t>
            </a:r>
            <a:r>
              <a:rPr lang="en-US" dirty="0">
                <a:latin typeface="Times New Roman" panose="02020603050405020304" pitchFamily="18" charset="0"/>
                <a:cs typeface="Times New Roman" panose="02020603050405020304" pitchFamily="18" charset="0"/>
              </a:rPr>
              <a:t> is divided into </a:t>
            </a:r>
            <a:r>
              <a:rPr lang="en-US" b="1" dirty="0">
                <a:solidFill>
                  <a:srgbClr val="FF0000"/>
                </a:solidFill>
                <a:latin typeface="Times New Roman" panose="02020603050405020304" pitchFamily="18" charset="0"/>
                <a:cs typeface="Times New Roman" panose="02020603050405020304" pitchFamily="18" charset="0"/>
              </a:rPr>
              <a:t>sub bands</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sub bands</a:t>
            </a:r>
            <a:r>
              <a:rPr lang="en-US" dirty="0">
                <a:latin typeface="Times New Roman" panose="02020603050405020304" pitchFamily="18" charset="0"/>
                <a:cs typeface="Times New Roman" panose="02020603050405020304" pitchFamily="18" charset="0"/>
              </a:rPr>
              <a:t> are also </a:t>
            </a:r>
            <a:r>
              <a:rPr lang="en-US" b="1" dirty="0">
                <a:latin typeface="Times New Roman" panose="02020603050405020304" pitchFamily="18" charset="0"/>
                <a:cs typeface="Times New Roman" panose="02020603050405020304" pitchFamily="18" charset="0"/>
              </a:rPr>
              <a:t>narrow</a:t>
            </a:r>
            <a:r>
              <a:rPr lang="en-US" dirty="0">
                <a:latin typeface="Times New Roman" panose="02020603050405020304" pitchFamily="18" charset="0"/>
                <a:cs typeface="Times New Roman" panose="02020603050405020304" pitchFamily="18" charset="0"/>
              </a:rPr>
              <a:t>, leading to a </a:t>
            </a:r>
            <a:r>
              <a:rPr lang="en-US" b="1" dirty="0">
                <a:solidFill>
                  <a:srgbClr val="FF0000"/>
                </a:solidFill>
                <a:latin typeface="Times New Roman" panose="02020603050405020304" pitchFamily="18" charset="0"/>
                <a:cs typeface="Times New Roman" panose="02020603050405020304" pitchFamily="18" charset="0"/>
              </a:rPr>
              <a:t>low data rate </a:t>
            </a:r>
            <a:r>
              <a:rPr lang="en-US" dirty="0">
                <a:latin typeface="Times New Roman" panose="02020603050405020304" pitchFamily="18" charset="0"/>
                <a:cs typeface="Times New Roman" panose="02020603050405020304" pitchFamily="18" charset="0"/>
              </a:rPr>
              <a:t>for 	</a:t>
            </a:r>
            <a:r>
              <a:rPr lang="en-US" b="1" dirty="0">
                <a:solidFill>
                  <a:srgbClr val="FF0000"/>
                </a:solidFill>
                <a:latin typeface="Times New Roman" panose="02020603050405020304" pitchFamily="18" charset="0"/>
                <a:cs typeface="Times New Roman" panose="02020603050405020304" pitchFamily="18" charset="0"/>
              </a:rPr>
              <a:t>digital communications</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57</a:t>
            </a:fld>
            <a:endParaRPr lang="en-US"/>
          </a:p>
        </p:txBody>
      </p:sp>
    </p:spTree>
    <p:extLst>
      <p:ext uri="{BB962C8B-B14F-4D97-AF65-F5344CB8AC3E}">
        <p14:creationId xmlns:p14="http://schemas.microsoft.com/office/powerpoint/2010/main" val="986925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09720" y="0"/>
            <a:ext cx="8229600" cy="381000"/>
          </a:xfrm>
        </p:spPr>
        <p:txBody>
          <a:bodyPr>
            <a:normAutofit fontScale="90000"/>
          </a:bodyPr>
          <a:lstStyle/>
          <a:p>
            <a:r>
              <a:rPr lang="en-US" sz="2900" b="1" dirty="0">
                <a:solidFill>
                  <a:srgbClr val="00B050"/>
                </a:solidFill>
                <a:latin typeface="Andalus" pitchFamily="18" charset="-78"/>
                <a:cs typeface="Andalus" pitchFamily="18" charset="-78"/>
              </a:rPr>
              <a:t>Contd.</a:t>
            </a:r>
          </a:p>
        </p:txBody>
      </p:sp>
      <p:sp>
        <p:nvSpPr>
          <p:cNvPr id="3" name="Content Placeholder 2"/>
          <p:cNvSpPr>
            <a:spLocks noGrp="1"/>
          </p:cNvSpPr>
          <p:nvPr>
            <p:ph sz="quarter" idx="1"/>
          </p:nvPr>
        </p:nvSpPr>
        <p:spPr>
          <a:xfrm>
            <a:off x="0" y="152400"/>
            <a:ext cx="9144000" cy="6705600"/>
          </a:xfrm>
        </p:spPr>
        <p:txBody>
          <a:bodyPr>
            <a:noAutofit/>
          </a:bodyPr>
          <a:lstStyle/>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Almost the </a:t>
            </a:r>
            <a:r>
              <a:rPr lang="en-US" sz="2800" b="1" dirty="0">
                <a:latin typeface="Times New Roman" panose="02020603050405020304" pitchFamily="18" charset="0"/>
                <a:cs typeface="Times New Roman" panose="02020603050405020304" pitchFamily="18" charset="0"/>
              </a:rPr>
              <a:t>entire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band</a:t>
            </a:r>
            <a:r>
              <a:rPr lang="en-US" sz="2800" dirty="0">
                <a:latin typeface="Times New Roman" panose="02020603050405020304" pitchFamily="18" charset="0"/>
                <a:cs typeface="Times New Roman" panose="02020603050405020304" pitchFamily="18" charset="0"/>
              </a:rPr>
              <a:t> is regulated by </a:t>
            </a:r>
            <a:r>
              <a:rPr lang="en-US" sz="2800" b="1" dirty="0">
                <a:latin typeface="Times New Roman" panose="02020603050405020304" pitchFamily="18" charset="0"/>
                <a:cs typeface="Times New Roman" panose="02020603050405020304" pitchFamily="18" charset="0"/>
              </a:rPr>
              <a:t>authorities</a:t>
            </a:r>
            <a:r>
              <a:rPr lang="en-US" sz="2800" dirty="0">
                <a:latin typeface="Times New Roman" panose="02020603050405020304" pitchFamily="18" charset="0"/>
                <a:cs typeface="Times New Roman" panose="02020603050405020304" pitchFamily="18" charset="0"/>
              </a:rPr>
              <a:t> (e.g., the </a:t>
            </a:r>
            <a:r>
              <a:rPr lang="en-US" sz="2800" b="1" dirty="0">
                <a:latin typeface="Times New Roman" panose="02020603050405020304" pitchFamily="18" charset="0"/>
                <a:cs typeface="Times New Roman" panose="02020603050405020304" pitchFamily="18" charset="0"/>
              </a:rPr>
              <a:t>FCC </a:t>
            </a:r>
            <a:r>
              <a:rPr lang="en-US" sz="2800" dirty="0">
                <a:latin typeface="Times New Roman" panose="02020603050405020304" pitchFamily="18" charset="0"/>
                <a:cs typeface="Times New Roman" panose="02020603050405020304" pitchFamily="18" charset="0"/>
              </a:rPr>
              <a:t>in the </a:t>
            </a:r>
            <a:r>
              <a:rPr lang="en-US" sz="2800" b="1" dirty="0">
                <a:latin typeface="Times New Roman" panose="02020603050405020304" pitchFamily="18" charset="0"/>
                <a:cs typeface="Times New Roman" panose="02020603050405020304" pitchFamily="18" charset="0"/>
              </a:rPr>
              <a:t>United States</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Using any part of the band requires </a:t>
            </a:r>
            <a:r>
              <a:rPr lang="en-US" sz="2800" b="1" dirty="0">
                <a:solidFill>
                  <a:srgbClr val="FF0000"/>
                </a:solidFill>
                <a:latin typeface="Times New Roman" panose="02020603050405020304" pitchFamily="18" charset="0"/>
                <a:cs typeface="Times New Roman" panose="02020603050405020304" pitchFamily="18" charset="0"/>
              </a:rPr>
              <a:t>permission from the authorities.</a:t>
            </a:r>
          </a:p>
          <a:p>
            <a:pPr algn="just">
              <a:lnSpc>
                <a:spcPct val="150000"/>
              </a:lnSpc>
              <a:spcBef>
                <a:spcPts val="0"/>
              </a:spcBef>
              <a:buFont typeface="Wingdings" panose="05000000000000000000" pitchFamily="2" charset="2"/>
              <a:buChar char="Ø"/>
              <a:defRPr/>
            </a:pPr>
            <a:r>
              <a:rPr lang="en-US" sz="2800" b="1" dirty="0">
                <a:solidFill>
                  <a:srgbClr val="3333FF"/>
                </a:solidFill>
                <a:latin typeface="Times New Roman" panose="02020603050405020304" pitchFamily="18" charset="0"/>
                <a:cs typeface="Times New Roman" panose="02020603050405020304" pitchFamily="18" charset="0"/>
              </a:rPr>
              <a:t>Radio waves </a:t>
            </a:r>
            <a:r>
              <a:rPr lang="en-US" sz="2800" dirty="0">
                <a:latin typeface="Times New Roman" panose="02020603050405020304" pitchFamily="18" charset="0"/>
                <a:cs typeface="Times New Roman" panose="02020603050405020304" pitchFamily="18" charset="0"/>
              </a:rPr>
              <a:t>use </a:t>
            </a:r>
            <a:r>
              <a:rPr lang="en-US" sz="2800" b="1" dirty="0">
                <a:solidFill>
                  <a:srgbClr val="0000CC"/>
                </a:solidFill>
                <a:latin typeface="Times New Roman" panose="02020603050405020304" pitchFamily="18" charset="0"/>
                <a:cs typeface="Times New Roman" panose="02020603050405020304" pitchFamily="18" charset="0"/>
              </a:rPr>
              <a:t>omnidirectional antennas </a:t>
            </a:r>
            <a:r>
              <a:rPr lang="en-US" sz="2800" dirty="0">
                <a:latin typeface="Times New Roman" panose="02020603050405020304" pitchFamily="18" charset="0"/>
                <a:cs typeface="Times New Roman" panose="02020603050405020304" pitchFamily="18" charset="0"/>
              </a:rPr>
              <a:t>that </a:t>
            </a:r>
            <a:r>
              <a:rPr lang="en-US" sz="2800" b="1" dirty="0">
                <a:latin typeface="Times New Roman" panose="02020603050405020304" pitchFamily="18" charset="0"/>
                <a:cs typeface="Times New Roman" panose="02020603050405020304" pitchFamily="18" charset="0"/>
              </a:rPr>
              <a:t>send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in all </a:t>
            </a:r>
            <a:r>
              <a:rPr lang="en-US" sz="2800" b="1" dirty="0">
                <a:latin typeface="Times New Roman" panose="02020603050405020304" pitchFamily="18" charset="0"/>
                <a:cs typeface="Times New Roman" panose="02020603050405020304" pitchFamily="18" charset="0"/>
              </a:rPr>
              <a:t>directions</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Based on the </a:t>
            </a:r>
            <a:r>
              <a:rPr lang="en-US" sz="2800" b="1" dirty="0">
                <a:solidFill>
                  <a:srgbClr val="CC00CC"/>
                </a:solidFill>
                <a:latin typeface="Times New Roman" panose="02020603050405020304" pitchFamily="18" charset="0"/>
                <a:cs typeface="Times New Roman" panose="02020603050405020304" pitchFamily="18" charset="0"/>
              </a:rPr>
              <a:t>wavelength</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strength</a:t>
            </a:r>
            <a:r>
              <a:rPr lang="en-US" sz="2800" dirty="0">
                <a:latin typeface="Times New Roman" panose="02020603050405020304" pitchFamily="18" charset="0"/>
                <a:cs typeface="Times New Roman" panose="02020603050405020304" pitchFamily="18" charset="0"/>
              </a:rPr>
              <a:t>, and the </a:t>
            </a:r>
            <a:r>
              <a:rPr lang="en-US" sz="2800" b="1" dirty="0">
                <a:latin typeface="Times New Roman" panose="02020603050405020304" pitchFamily="18" charset="0"/>
                <a:cs typeface="Times New Roman" panose="02020603050405020304" pitchFamily="18" charset="0"/>
              </a:rPr>
              <a:t>purpose</a:t>
            </a:r>
            <a:r>
              <a:rPr lang="en-US" sz="2800" dirty="0">
                <a:latin typeface="Times New Roman" panose="02020603050405020304" pitchFamily="18" charset="0"/>
                <a:cs typeface="Times New Roman" panose="02020603050405020304" pitchFamily="18" charset="0"/>
              </a:rPr>
              <a:t> of </a:t>
            </a:r>
            <a:r>
              <a:rPr lang="en-US" sz="2800" b="1" dirty="0">
                <a:latin typeface="Times New Roman" panose="02020603050405020304" pitchFamily="18" charset="0"/>
                <a:cs typeface="Times New Roman" panose="02020603050405020304" pitchFamily="18" charset="0"/>
              </a:rPr>
              <a:t>transmission</a:t>
            </a:r>
            <a:r>
              <a:rPr lang="en-US" sz="2800" dirty="0">
                <a:latin typeface="Times New Roman" panose="02020603050405020304" pitchFamily="18" charset="0"/>
                <a:cs typeface="Times New Roman" panose="02020603050405020304" pitchFamily="18" charset="0"/>
              </a:rPr>
              <a:t>, we can have several types of </a:t>
            </a:r>
            <a:r>
              <a:rPr lang="en-US" sz="2800" b="1" dirty="0">
                <a:latin typeface="Times New Roman" panose="02020603050405020304" pitchFamily="18" charset="0"/>
                <a:cs typeface="Times New Roman" panose="02020603050405020304" pitchFamily="18" charset="0"/>
              </a:rPr>
              <a:t>antennas</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58</a:t>
            </a:fld>
            <a:endParaRPr lang="en-US"/>
          </a:p>
        </p:txBody>
      </p:sp>
    </p:spTree>
    <p:extLst>
      <p:ext uri="{BB962C8B-B14F-4D97-AF65-F5344CB8AC3E}">
        <p14:creationId xmlns:p14="http://schemas.microsoft.com/office/powerpoint/2010/main" val="158868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2068" y="762000"/>
            <a:ext cx="5619132" cy="5791200"/>
          </a:xfrm>
        </p:spPr>
        <p:txBody>
          <a:bodyPr>
            <a:normAutofit fontScale="92500" lnSpcReduction="10000"/>
          </a:bodyPr>
          <a:lstStyle/>
          <a:p>
            <a:pPr algn="just">
              <a:lnSpc>
                <a:spcPct val="200000"/>
              </a:lnSpc>
              <a:buFont typeface="Wingdings" panose="05000000000000000000" pitchFamily="2" charset="2"/>
              <a:buChar char="Ø"/>
              <a:defRPr/>
            </a:pPr>
            <a:r>
              <a:rPr lang="en-US" b="1" dirty="0">
                <a:solidFill>
                  <a:srgbClr val="CC00CC"/>
                </a:solidFill>
                <a:latin typeface="Times New Roman" panose="02020603050405020304" pitchFamily="18" charset="0"/>
                <a:cs typeface="Times New Roman" panose="02020603050405020304" pitchFamily="18" charset="0"/>
              </a:rPr>
              <a:t>Applications</a:t>
            </a:r>
          </a:p>
          <a:p>
            <a:pPr algn="just">
              <a:lnSpc>
                <a:spcPct val="20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solidFill>
                  <a:srgbClr val="3333FF"/>
                </a:solidFill>
                <a:latin typeface="Times New Roman" panose="02020603050405020304" pitchFamily="18" charset="0"/>
                <a:cs typeface="Times New Roman" panose="02020603050405020304" pitchFamily="18" charset="0"/>
              </a:rPr>
              <a:t>omnidirectional </a:t>
            </a:r>
            <a:r>
              <a:rPr lang="en-US" dirty="0">
                <a:latin typeface="Times New Roman" panose="02020603050405020304" pitchFamily="18" charset="0"/>
                <a:cs typeface="Times New Roman" panose="02020603050405020304" pitchFamily="18" charset="0"/>
              </a:rPr>
              <a:t>characteristics of </a:t>
            </a:r>
            <a:r>
              <a:rPr lang="en-US" b="1" dirty="0">
                <a:latin typeface="Times New Roman" panose="02020603050405020304" pitchFamily="18" charset="0"/>
                <a:cs typeface="Times New Roman" panose="02020603050405020304" pitchFamily="18" charset="0"/>
              </a:rPr>
              <a:t>radio waves </a:t>
            </a:r>
            <a:r>
              <a:rPr lang="en-US" dirty="0">
                <a:latin typeface="Times New Roman" panose="02020603050405020304" pitchFamily="18" charset="0"/>
                <a:cs typeface="Times New Roman" panose="02020603050405020304" pitchFamily="18" charset="0"/>
              </a:rPr>
              <a:t>make them useful for </a:t>
            </a:r>
            <a:r>
              <a:rPr lang="en-US" b="1" dirty="0">
                <a:solidFill>
                  <a:srgbClr val="FF0000"/>
                </a:solidFill>
                <a:latin typeface="Times New Roman" panose="02020603050405020304" pitchFamily="18" charset="0"/>
                <a:cs typeface="Times New Roman" panose="02020603050405020304" pitchFamily="18" charset="0"/>
              </a:rPr>
              <a:t>multicasting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which there is </a:t>
            </a:r>
            <a:r>
              <a:rPr lang="en-US" b="1" dirty="0">
                <a:latin typeface="Times New Roman" panose="02020603050405020304" pitchFamily="18" charset="0"/>
                <a:cs typeface="Times New Roman" panose="02020603050405020304" pitchFamily="18" charset="0"/>
              </a:rPr>
              <a:t>one sender</a:t>
            </a:r>
            <a:r>
              <a:rPr lang="en-US" dirty="0">
                <a:latin typeface="Times New Roman" panose="02020603050405020304" pitchFamily="18" charset="0"/>
                <a:cs typeface="Times New Roman" panose="02020603050405020304" pitchFamily="18" charset="0"/>
              </a:rPr>
              <a:t> but many </a:t>
            </a:r>
            <a:r>
              <a:rPr lang="en-US" b="1" dirty="0">
                <a:latin typeface="Times New Roman" panose="02020603050405020304" pitchFamily="18" charset="0"/>
                <a:cs typeface="Times New Roman" panose="02020603050405020304" pitchFamily="18" charset="0"/>
              </a:rPr>
              <a:t>receivers</a:t>
            </a:r>
            <a:r>
              <a:rPr lang="en-US" dirty="0">
                <a:latin typeface="Times New Roman" panose="02020603050405020304" pitchFamily="18" charset="0"/>
                <a:cs typeface="Times New Roman" panose="02020603050405020304" pitchFamily="18" charset="0"/>
              </a:rPr>
              <a:t>. </a:t>
            </a:r>
          </a:p>
          <a:p>
            <a:pPr algn="just">
              <a:lnSpc>
                <a:spcPct val="200000"/>
              </a:lnSpc>
              <a:buFont typeface="Wingdings" panose="05000000000000000000" pitchFamily="2" charset="2"/>
              <a:buChar char="ü"/>
              <a:defRPr/>
            </a:pPr>
            <a:r>
              <a:rPr lang="en-US" b="1" dirty="0">
                <a:solidFill>
                  <a:srgbClr val="FF0000"/>
                </a:solidFill>
                <a:latin typeface="Times New Roman" panose="02020603050405020304" pitchFamily="18" charset="0"/>
                <a:cs typeface="Times New Roman" panose="02020603050405020304" pitchFamily="18" charset="0"/>
              </a:rPr>
              <a:t>AM and FM radio, television, maritime radio, cordless phones,  etc  </a:t>
            </a:r>
            <a:r>
              <a:rPr lang="en-US" dirty="0">
                <a:latin typeface="Times New Roman" panose="02020603050405020304" pitchFamily="18" charset="0"/>
                <a:cs typeface="Times New Roman" panose="02020603050405020304" pitchFamily="18" charset="0"/>
              </a:rPr>
              <a:t>are examples of </a:t>
            </a:r>
            <a:r>
              <a:rPr lang="en-US" b="1" dirty="0">
                <a:latin typeface="Times New Roman" panose="02020603050405020304" pitchFamily="18" charset="0"/>
                <a:cs typeface="Times New Roman" panose="02020603050405020304" pitchFamily="18" charset="0"/>
              </a:rPr>
              <a:t>multicasting</a:t>
            </a:r>
            <a:r>
              <a:rPr lang="en-US"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59</a:t>
            </a:fld>
            <a:endParaRPr lang="en-US"/>
          </a:p>
        </p:txBody>
      </p:sp>
      <p:pic>
        <p:nvPicPr>
          <p:cNvPr id="45060" name="Picture 2"/>
          <p:cNvPicPr>
            <a:picLocks noChangeAspect="1" noChangeArrowheads="1"/>
          </p:cNvPicPr>
          <p:nvPr/>
        </p:nvPicPr>
        <p:blipFill>
          <a:blip r:embed="rId3"/>
          <a:srcRect/>
          <a:stretch>
            <a:fillRect/>
          </a:stretch>
        </p:blipFill>
        <p:spPr bwMode="auto">
          <a:xfrm>
            <a:off x="5928852" y="140112"/>
            <a:ext cx="3062748" cy="6413088"/>
          </a:xfrm>
          <a:prstGeom prst="rect">
            <a:avLst/>
          </a:prstGeom>
          <a:noFill/>
          <a:ln w="9525">
            <a:noFill/>
            <a:miter lim="800000"/>
            <a:headEnd/>
            <a:tailEnd/>
          </a:ln>
        </p:spPr>
      </p:pic>
      <p:sp>
        <p:nvSpPr>
          <p:cNvPr id="8" name="Title 1"/>
          <p:cNvSpPr>
            <a:spLocks noGrp="1"/>
          </p:cNvSpPr>
          <p:nvPr>
            <p:ph type="title"/>
          </p:nvPr>
        </p:nvSpPr>
        <p:spPr>
          <a:xfrm>
            <a:off x="309720" y="186816"/>
            <a:ext cx="8229600" cy="579438"/>
          </a:xfrm>
        </p:spPr>
        <p:txBody>
          <a:bodyPr>
            <a:normAutofit/>
          </a:bodyPr>
          <a:lstStyle/>
          <a:p>
            <a:r>
              <a:rPr lang="en-US" sz="2900" b="1" dirty="0">
                <a:solidFill>
                  <a:srgbClr val="00B050"/>
                </a:solidFill>
                <a:latin typeface="Andalus" pitchFamily="18" charset="-78"/>
                <a:cs typeface="Andalus" pitchFamily="18" charset="-78"/>
              </a:rPr>
              <a:t>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6050" y="122237"/>
            <a:ext cx="8997950" cy="6545263"/>
          </a:xfrm>
        </p:spPr>
        <p:txBody>
          <a:bodyPr rtlCol="0">
            <a:noAutofit/>
          </a:bodyPr>
          <a:lstStyle/>
          <a:p>
            <a:pPr marL="0" indent="0" algn="just" eaLnBrk="1" fontAlgn="auto" hangingPunct="1">
              <a:lnSpc>
                <a:spcPct val="150000"/>
              </a:lnSpc>
              <a:spcBef>
                <a:spcPts val="0"/>
              </a:spcBef>
              <a:spcAft>
                <a:spcPts val="0"/>
              </a:spcAft>
              <a:buNone/>
              <a:defRPr/>
            </a:pPr>
            <a:r>
              <a:rPr lang="en-US" sz="2800" b="1" dirty="0">
                <a:solidFill>
                  <a:srgbClr val="6600CC"/>
                </a:solidFill>
                <a:latin typeface="Times New Roman" panose="02020603050405020304" pitchFamily="18" charset="0"/>
                <a:cs typeface="Times New Roman" panose="02020603050405020304" pitchFamily="18" charset="0"/>
              </a:rPr>
              <a:t>4. A Number of receivers:- </a:t>
            </a:r>
          </a:p>
          <a:p>
            <a:pPr algn="just" eaLnBrk="1" fontAlgn="auto" hangingPunct="1">
              <a:lnSpc>
                <a:spcPct val="150000"/>
              </a:lnSpc>
              <a:spcBef>
                <a:spcPts val="0"/>
              </a:spcBef>
              <a:spcAft>
                <a:spcPts val="0"/>
              </a:spcAft>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guided medium </a:t>
            </a:r>
            <a:r>
              <a:rPr lang="en-US" sz="2800" dirty="0">
                <a:latin typeface="Times New Roman" panose="02020603050405020304" pitchFamily="18" charset="0"/>
                <a:cs typeface="Times New Roman" panose="02020603050405020304" pitchFamily="18" charset="0"/>
              </a:rPr>
              <a:t>can be used to construct a </a:t>
            </a:r>
            <a:r>
              <a:rPr lang="en-US" sz="2800" b="1" dirty="0">
                <a:solidFill>
                  <a:srgbClr val="FF0000"/>
                </a:solidFill>
                <a:latin typeface="Times New Roman" panose="02020603050405020304" pitchFamily="18" charset="0"/>
                <a:cs typeface="Times New Roman" panose="02020603050405020304" pitchFamily="18" charset="0"/>
              </a:rPr>
              <a:t>point-to-point</a:t>
            </a:r>
            <a:r>
              <a:rPr lang="en-US" sz="2800" dirty="0">
                <a:latin typeface="Times New Roman" panose="02020603050405020304" pitchFamily="18" charset="0"/>
                <a:cs typeface="Times New Roman" panose="02020603050405020304" pitchFamily="18" charset="0"/>
              </a:rPr>
              <a:t> link or a </a:t>
            </a:r>
            <a:r>
              <a:rPr lang="en-US" sz="2800" b="1" dirty="0">
                <a:solidFill>
                  <a:srgbClr val="FF0000"/>
                </a:solidFill>
                <a:latin typeface="Times New Roman" panose="02020603050405020304" pitchFamily="18" charset="0"/>
                <a:cs typeface="Times New Roman" panose="02020603050405020304" pitchFamily="18" charset="0"/>
              </a:rPr>
              <a:t>shared link </a:t>
            </a:r>
            <a:r>
              <a:rPr lang="en-US" sz="2800" dirty="0">
                <a:latin typeface="Times New Roman" panose="02020603050405020304" pitchFamily="18" charset="0"/>
                <a:cs typeface="Times New Roman" panose="02020603050405020304" pitchFamily="18" charset="0"/>
              </a:rPr>
              <a:t>with </a:t>
            </a:r>
            <a:r>
              <a:rPr lang="en-US" sz="2800" b="1" dirty="0">
                <a:latin typeface="Times New Roman" panose="02020603050405020304" pitchFamily="18" charset="0"/>
                <a:cs typeface="Times New Roman" panose="02020603050405020304" pitchFamily="18" charset="0"/>
              </a:rPr>
              <a:t>multiple attachments</a:t>
            </a:r>
            <a:r>
              <a:rPr lang="en-US" sz="2800" dirty="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In the latter case, each </a:t>
            </a:r>
            <a:r>
              <a:rPr lang="en-US" sz="2800" b="1" dirty="0">
                <a:latin typeface="Times New Roman" panose="02020603050405020304" pitchFamily="18" charset="0"/>
                <a:cs typeface="Times New Roman" panose="02020603050405020304" pitchFamily="18" charset="0"/>
              </a:rPr>
              <a:t>attachmen</a:t>
            </a:r>
            <a:r>
              <a:rPr lang="en-US" sz="2800" dirty="0">
                <a:latin typeface="Times New Roman" panose="02020603050405020304" pitchFamily="18" charset="0"/>
                <a:cs typeface="Times New Roman" panose="02020603050405020304" pitchFamily="18" charset="0"/>
              </a:rPr>
              <a:t>t introduces some </a:t>
            </a:r>
            <a:r>
              <a:rPr lang="en-US" sz="2800" b="1" dirty="0">
                <a:solidFill>
                  <a:srgbClr val="FF0000"/>
                </a:solidFill>
                <a:latin typeface="Times New Roman" panose="02020603050405020304" pitchFamily="18" charset="0"/>
                <a:cs typeface="Times New Roman" panose="02020603050405020304" pitchFamily="18" charset="0"/>
              </a:rPr>
              <a:t>attenuation</a:t>
            </a:r>
            <a:r>
              <a:rPr lang="en-US" sz="2800" dirty="0">
                <a:latin typeface="Times New Roman" panose="02020603050405020304" pitchFamily="18" charset="0"/>
                <a:cs typeface="Times New Roman" panose="02020603050405020304" pitchFamily="18" charset="0"/>
              </a:rPr>
              <a:t> and </a:t>
            </a:r>
            <a:r>
              <a:rPr lang="en-US" sz="2800" b="1" dirty="0">
                <a:solidFill>
                  <a:srgbClr val="FF0000"/>
                </a:solidFill>
                <a:latin typeface="Times New Roman" panose="02020603050405020304" pitchFamily="18" charset="0"/>
                <a:cs typeface="Times New Roman" panose="02020603050405020304" pitchFamily="18" charset="0"/>
              </a:rPr>
              <a:t>distortion</a:t>
            </a:r>
            <a:r>
              <a:rPr lang="en-US" sz="2800" dirty="0">
                <a:latin typeface="Times New Roman" panose="02020603050405020304" pitchFamily="18" charset="0"/>
                <a:cs typeface="Times New Roman" panose="02020603050405020304" pitchFamily="18" charset="0"/>
              </a:rPr>
              <a:t> on the line, </a:t>
            </a:r>
            <a:r>
              <a:rPr lang="en-US" sz="2800" b="1" dirty="0">
                <a:solidFill>
                  <a:srgbClr val="0000CC"/>
                </a:solidFill>
                <a:latin typeface="Times New Roman" panose="02020603050405020304" pitchFamily="18" charset="0"/>
                <a:cs typeface="Times New Roman" panose="02020603050405020304" pitchFamily="18" charset="0"/>
              </a:rPr>
              <a:t>limiting distance </a:t>
            </a:r>
            <a:r>
              <a:rPr lang="en-US" sz="2800" dirty="0">
                <a:latin typeface="Times New Roman" panose="02020603050405020304" pitchFamily="18" charset="0"/>
                <a:cs typeface="Times New Roman" panose="02020603050405020304" pitchFamily="18" charset="0"/>
              </a:rPr>
              <a:t>and/or </a:t>
            </a:r>
            <a:r>
              <a:rPr lang="en-US" sz="2800" b="1" dirty="0">
                <a:solidFill>
                  <a:srgbClr val="0000CC"/>
                </a:solidFill>
                <a:latin typeface="Times New Roman" panose="02020603050405020304" pitchFamily="18" charset="0"/>
                <a:cs typeface="Times New Roman" panose="02020603050405020304" pitchFamily="18" charset="0"/>
              </a:rPr>
              <a:t>data rate</a:t>
            </a:r>
            <a:r>
              <a:rPr lang="en-US" sz="2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a:t>
            </a:fld>
            <a:endParaRPr lang="en-US"/>
          </a:p>
        </p:txBody>
      </p:sp>
      <p:sp>
        <p:nvSpPr>
          <p:cNvPr id="6" name="Rectangle 2050"/>
          <p:cNvSpPr>
            <a:spLocks noGrp="1" noChangeArrowheads="1"/>
          </p:cNvSpPr>
          <p:nvPr>
            <p:ph type="title"/>
          </p:nvPr>
        </p:nvSpPr>
        <p:spPr>
          <a:xfrm>
            <a:off x="304800" y="122237"/>
            <a:ext cx="8458200" cy="258763"/>
          </a:xfrm>
        </p:spPr>
        <p:txBody>
          <a:bodyPr/>
          <a:lstStyle/>
          <a:p>
            <a:pPr eaLnBrk="1" hangingPunct="1"/>
            <a:r>
              <a:rPr lang="en-US" sz="2600" b="1" dirty="0">
                <a:solidFill>
                  <a:srgbClr val="00B050"/>
                </a:solidFill>
                <a:latin typeface="Andalus" pitchFamily="18" charset="-78"/>
                <a:cs typeface="Andalus" pitchFamily="18" charset="-78"/>
              </a:rPr>
              <a:t>Contd.</a:t>
            </a:r>
          </a:p>
        </p:txBody>
      </p:sp>
    </p:spTree>
    <p:extLst>
      <p:ext uri="{BB962C8B-B14F-4D97-AF65-F5344CB8AC3E}">
        <p14:creationId xmlns:p14="http://schemas.microsoft.com/office/powerpoint/2010/main" val="42415269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1736" y="76200"/>
            <a:ext cx="8229600" cy="457200"/>
          </a:xfrm>
        </p:spPr>
        <p:txBody>
          <a:bodyPr>
            <a:normAutofit fontScale="90000"/>
          </a:bodyPr>
          <a:lstStyle/>
          <a:p>
            <a:pPr algn="ctr">
              <a:defRPr/>
            </a:pPr>
            <a:r>
              <a:rPr lang="en-US" sz="2900" b="1" dirty="0">
                <a:solidFill>
                  <a:srgbClr val="FF0000"/>
                </a:solidFill>
                <a:latin typeface="Andalus" pitchFamily="18" charset="-78"/>
                <a:cs typeface="Andalus" pitchFamily="18" charset="-78"/>
              </a:rPr>
              <a:t>2. Microwaves</a:t>
            </a:r>
          </a:p>
        </p:txBody>
      </p:sp>
      <p:sp>
        <p:nvSpPr>
          <p:cNvPr id="3" name="Content Placeholder 2"/>
          <p:cNvSpPr>
            <a:spLocks noGrp="1"/>
          </p:cNvSpPr>
          <p:nvPr>
            <p:ph sz="quarter" idx="1"/>
          </p:nvPr>
        </p:nvSpPr>
        <p:spPr>
          <a:xfrm>
            <a:off x="0" y="228600"/>
            <a:ext cx="8991600" cy="6477000"/>
          </a:xfrm>
        </p:spPr>
        <p:txBody>
          <a:bodyPr>
            <a:noAutofit/>
          </a:bodyPr>
          <a:lstStyle/>
          <a:p>
            <a:pPr algn="just">
              <a:lnSpc>
                <a:spcPct val="150000"/>
              </a:lnSpc>
              <a:spcBef>
                <a:spcPts val="0"/>
              </a:spcBef>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Electromagnetic waves </a:t>
            </a:r>
            <a:r>
              <a:rPr lang="en-US" dirty="0">
                <a:latin typeface="Times New Roman" panose="02020603050405020304" pitchFamily="18" charset="0"/>
                <a:cs typeface="Times New Roman" panose="02020603050405020304" pitchFamily="18" charset="0"/>
              </a:rPr>
              <a:t>having </a:t>
            </a:r>
            <a:r>
              <a:rPr lang="en-US" b="1" dirty="0">
                <a:latin typeface="Times New Roman" panose="02020603050405020304" pitchFamily="18" charset="0"/>
                <a:cs typeface="Times New Roman" panose="02020603050405020304" pitchFamily="18" charset="0"/>
              </a:rPr>
              <a:t>frequencies</a:t>
            </a:r>
            <a:r>
              <a:rPr lang="en-US" dirty="0">
                <a:latin typeface="Times New Roman" panose="02020603050405020304" pitchFamily="18" charset="0"/>
                <a:cs typeface="Times New Roman" panose="02020603050405020304" pitchFamily="18" charset="0"/>
              </a:rPr>
              <a:t> between </a:t>
            </a:r>
            <a:r>
              <a:rPr lang="en-US" b="1" dirty="0">
                <a:solidFill>
                  <a:srgbClr val="3333FF"/>
                </a:solidFill>
                <a:latin typeface="Times New Roman" panose="02020603050405020304" pitchFamily="18" charset="0"/>
                <a:cs typeface="Times New Roman" panose="02020603050405020304" pitchFamily="18" charset="0"/>
              </a:rPr>
              <a:t>1 and 300 GHz</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called </a:t>
            </a:r>
            <a:r>
              <a:rPr lang="en-US" b="1" dirty="0">
                <a:solidFill>
                  <a:srgbClr val="6600CC"/>
                </a:solidFill>
                <a:latin typeface="Times New Roman" panose="02020603050405020304" pitchFamily="18" charset="0"/>
                <a:cs typeface="Times New Roman" panose="02020603050405020304" pitchFamily="18" charset="0"/>
              </a:rPr>
              <a:t>microwaves</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Microwaves</a:t>
            </a:r>
            <a:r>
              <a:rPr lang="en-US" dirty="0">
                <a:latin typeface="Times New Roman" panose="02020603050405020304" pitchFamily="18" charset="0"/>
                <a:cs typeface="Times New Roman" panose="02020603050405020304" pitchFamily="18" charset="0"/>
              </a:rPr>
              <a:t> are </a:t>
            </a:r>
            <a:r>
              <a:rPr lang="en-US" b="1" dirty="0">
                <a:solidFill>
                  <a:srgbClr val="3333FF"/>
                </a:solidFill>
                <a:latin typeface="Times New Roman" panose="02020603050405020304" pitchFamily="18" charset="0"/>
                <a:cs typeface="Times New Roman" panose="02020603050405020304" pitchFamily="18" charset="0"/>
              </a:rPr>
              <a:t>unidirectional. </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When an </a:t>
            </a:r>
            <a:r>
              <a:rPr lang="en-US" b="1" dirty="0">
                <a:solidFill>
                  <a:srgbClr val="006600"/>
                </a:solidFill>
                <a:latin typeface="Times New Roman" panose="02020603050405020304" pitchFamily="18" charset="0"/>
                <a:cs typeface="Times New Roman" panose="02020603050405020304" pitchFamily="18" charset="0"/>
              </a:rPr>
              <a:t>antenna</a:t>
            </a:r>
            <a:r>
              <a:rPr lang="en-US" dirty="0">
                <a:latin typeface="Times New Roman" panose="02020603050405020304" pitchFamily="18" charset="0"/>
                <a:cs typeface="Times New Roman" panose="02020603050405020304" pitchFamily="18" charset="0"/>
              </a:rPr>
              <a:t> </a:t>
            </a:r>
            <a:r>
              <a:rPr lang="en-US" b="1" dirty="0">
                <a:solidFill>
                  <a:srgbClr val="006600"/>
                </a:solidFill>
                <a:latin typeface="Times New Roman" panose="02020603050405020304" pitchFamily="18" charset="0"/>
                <a:cs typeface="Times New Roman" panose="02020603050405020304" pitchFamily="18" charset="0"/>
              </a:rPr>
              <a:t>transmits</a:t>
            </a:r>
            <a:r>
              <a:rPr lang="en-US" dirty="0">
                <a:latin typeface="Times New Roman" panose="02020603050405020304" pitchFamily="18" charset="0"/>
                <a:cs typeface="Times New Roman" panose="02020603050405020304" pitchFamily="18" charset="0"/>
              </a:rPr>
              <a:t> </a:t>
            </a:r>
            <a:r>
              <a:rPr lang="en-US" b="1" dirty="0">
                <a:solidFill>
                  <a:srgbClr val="006600"/>
                </a:solidFill>
                <a:latin typeface="Times New Roman" panose="02020603050405020304" pitchFamily="18" charset="0"/>
                <a:cs typeface="Times New Roman" panose="02020603050405020304" pitchFamily="18" charset="0"/>
              </a:rPr>
              <a:t>microwave</a:t>
            </a:r>
            <a:r>
              <a:rPr lang="en-US" dirty="0">
                <a:latin typeface="Times New Roman" panose="02020603050405020304" pitchFamily="18" charset="0"/>
                <a:cs typeface="Times New Roman" panose="02020603050405020304" pitchFamily="18" charset="0"/>
              </a:rPr>
              <a:t>, they can be </a:t>
            </a:r>
            <a:r>
              <a:rPr lang="en-US" b="1" dirty="0">
                <a:solidFill>
                  <a:srgbClr val="3333FF"/>
                </a:solidFill>
                <a:latin typeface="Times New Roman" panose="02020603050405020304" pitchFamily="18" charset="0"/>
                <a:cs typeface="Times New Roman" panose="02020603050405020304" pitchFamily="18" charset="0"/>
              </a:rPr>
              <a:t>narrowly focused. </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This means that the </a:t>
            </a:r>
            <a:r>
              <a:rPr lang="en-US" b="1" dirty="0">
                <a:solidFill>
                  <a:srgbClr val="FF0000"/>
                </a:solidFill>
                <a:latin typeface="Times New Roman" panose="02020603050405020304" pitchFamily="18" charset="0"/>
                <a:cs typeface="Times New Roman" panose="02020603050405020304" pitchFamily="18" charset="0"/>
              </a:rPr>
              <a:t>sending</a:t>
            </a:r>
            <a:r>
              <a:rPr lang="en-US" dirty="0">
                <a:latin typeface="Times New Roman" panose="02020603050405020304" pitchFamily="18" charset="0"/>
                <a:cs typeface="Times New Roman" panose="02020603050405020304" pitchFamily="18" charset="0"/>
              </a:rPr>
              <a:t> and </a:t>
            </a:r>
            <a:r>
              <a:rPr lang="en-US" b="1" dirty="0">
                <a:solidFill>
                  <a:srgbClr val="FF0000"/>
                </a:solidFill>
                <a:latin typeface="Times New Roman" panose="02020603050405020304" pitchFamily="18" charset="0"/>
                <a:cs typeface="Times New Roman" panose="02020603050405020304" pitchFamily="18" charset="0"/>
              </a:rPr>
              <a:t>receiving</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antennas</a:t>
            </a:r>
            <a:r>
              <a:rPr lang="en-US" dirty="0">
                <a:latin typeface="Times New Roman" panose="02020603050405020304" pitchFamily="18" charset="0"/>
                <a:cs typeface="Times New Roman" panose="02020603050405020304" pitchFamily="18" charset="0"/>
              </a:rPr>
              <a:t> need to be </a:t>
            </a:r>
            <a:r>
              <a:rPr lang="en-US" b="1" dirty="0">
                <a:latin typeface="Times New Roman" panose="02020603050405020304" pitchFamily="18" charset="0"/>
                <a:cs typeface="Times New Roman" panose="02020603050405020304" pitchFamily="18" charset="0"/>
              </a:rPr>
              <a:t>aligned</a:t>
            </a:r>
            <a:r>
              <a:rPr lang="en-US" dirty="0">
                <a:latin typeface="Times New Roman" panose="02020603050405020304" pitchFamily="18" charset="0"/>
                <a:cs typeface="Times New Roman" panose="02020603050405020304" pitchFamily="18" charset="0"/>
              </a:rPr>
              <a:t> (see each other).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unidirectional property </a:t>
            </a:r>
            <a:r>
              <a:rPr lang="en-US" dirty="0">
                <a:latin typeface="Times New Roman" panose="02020603050405020304" pitchFamily="18" charset="0"/>
                <a:cs typeface="Times New Roman" panose="02020603050405020304" pitchFamily="18" charset="0"/>
              </a:rPr>
              <a:t>has an obvious </a:t>
            </a:r>
            <a:r>
              <a:rPr lang="en-US" b="1" dirty="0">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A </a:t>
            </a:r>
            <a:r>
              <a:rPr lang="en-US" b="1" dirty="0">
                <a:solidFill>
                  <a:srgbClr val="FF0000"/>
                </a:solidFill>
                <a:latin typeface="Times New Roman" panose="02020603050405020304" pitchFamily="18" charset="0"/>
                <a:cs typeface="Times New Roman" panose="02020603050405020304" pitchFamily="18" charset="0"/>
              </a:rPr>
              <a:t>pair</a:t>
            </a:r>
            <a:r>
              <a:rPr lang="en-US" dirty="0">
                <a:latin typeface="Times New Roman" panose="02020603050405020304" pitchFamily="18" charset="0"/>
                <a:cs typeface="Times New Roman" panose="02020603050405020304" pitchFamily="18" charset="0"/>
              </a:rPr>
              <a:t> of </a:t>
            </a:r>
            <a:r>
              <a:rPr lang="en-US" b="1" dirty="0">
                <a:solidFill>
                  <a:srgbClr val="FF0000"/>
                </a:solidFill>
                <a:latin typeface="Times New Roman" panose="02020603050405020304" pitchFamily="18" charset="0"/>
                <a:cs typeface="Times New Roman" panose="02020603050405020304" pitchFamily="18" charset="0"/>
              </a:rPr>
              <a:t>antennas</a:t>
            </a:r>
            <a:r>
              <a:rPr lang="en-US" dirty="0">
                <a:latin typeface="Times New Roman" panose="02020603050405020304" pitchFamily="18" charset="0"/>
                <a:cs typeface="Times New Roman" panose="02020603050405020304" pitchFamily="18" charset="0"/>
              </a:rPr>
              <a:t> can be </a:t>
            </a:r>
            <a:r>
              <a:rPr lang="en-US" b="1" dirty="0">
                <a:solidFill>
                  <a:srgbClr val="FF0000"/>
                </a:solidFill>
                <a:latin typeface="Times New Roman" panose="02020603050405020304" pitchFamily="18" charset="0"/>
                <a:cs typeface="Times New Roman" panose="02020603050405020304" pitchFamily="18" charset="0"/>
              </a:rPr>
              <a:t>aligned</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without interfering </a:t>
            </a:r>
            <a:r>
              <a:rPr lang="en-US" dirty="0">
                <a:latin typeface="Times New Roman" panose="02020603050405020304" pitchFamily="18" charset="0"/>
                <a:cs typeface="Times New Roman" panose="02020603050405020304" pitchFamily="18" charset="0"/>
              </a:rPr>
              <a:t>with another </a:t>
            </a:r>
            <a:r>
              <a:rPr lang="en-US" b="1" dirty="0">
                <a:solidFill>
                  <a:srgbClr val="CC00CC"/>
                </a:solidFill>
                <a:latin typeface="Times New Roman" panose="02020603050405020304" pitchFamily="18" charset="0"/>
                <a:cs typeface="Times New Roman" panose="02020603050405020304" pitchFamily="18" charset="0"/>
              </a:rPr>
              <a:t>pair</a:t>
            </a:r>
            <a:r>
              <a:rPr lang="en-US" dirty="0">
                <a:latin typeface="Times New Roman" panose="02020603050405020304" pitchFamily="18" charset="0"/>
                <a:cs typeface="Times New Roman" panose="02020603050405020304" pitchFamily="18" charset="0"/>
              </a:rPr>
              <a:t> of </a:t>
            </a:r>
            <a:r>
              <a:rPr lang="en-US" b="1" dirty="0">
                <a:solidFill>
                  <a:srgbClr val="CC00CC"/>
                </a:solidFill>
                <a:latin typeface="Times New Roman" panose="02020603050405020304" pitchFamily="18" charset="0"/>
                <a:cs typeface="Times New Roman" panose="02020603050405020304" pitchFamily="18" charset="0"/>
              </a:rPr>
              <a:t>aligned</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antennas</a:t>
            </a:r>
            <a:r>
              <a:rPr lang="en-US"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1736" y="76200"/>
            <a:ext cx="8229600" cy="457200"/>
          </a:xfrm>
        </p:spPr>
        <p:txBody>
          <a:bodyPr>
            <a:normAutofit fontScale="90000"/>
          </a:bodyPr>
          <a:lstStyle/>
          <a:p>
            <a:pPr algn="ctr">
              <a:defRPr/>
            </a:pPr>
            <a:r>
              <a:rPr lang="en-US" sz="2900" b="1" dirty="0" err="1">
                <a:solidFill>
                  <a:srgbClr val="FF0000"/>
                </a:solidFill>
                <a:latin typeface="Andalus" pitchFamily="18" charset="-78"/>
                <a:cs typeface="Andalus" pitchFamily="18" charset="-78"/>
              </a:rPr>
              <a:t>Cont</a:t>
            </a:r>
            <a:r>
              <a:rPr lang="en-US" sz="2900" b="1" dirty="0">
                <a:solidFill>
                  <a:srgbClr val="FF0000"/>
                </a:solidFill>
                <a:latin typeface="Andalus" pitchFamily="18" charset="-78"/>
                <a:cs typeface="Andalus" pitchFamily="18" charset="-78"/>
              </a:rPr>
              <a:t>-----</a:t>
            </a:r>
          </a:p>
        </p:txBody>
      </p:sp>
      <p:sp>
        <p:nvSpPr>
          <p:cNvPr id="3" name="Content Placeholder 2"/>
          <p:cNvSpPr>
            <a:spLocks noGrp="1"/>
          </p:cNvSpPr>
          <p:nvPr>
            <p:ph sz="quarter" idx="1"/>
          </p:nvPr>
        </p:nvSpPr>
        <p:spPr>
          <a:xfrm>
            <a:off x="0" y="228600"/>
            <a:ext cx="8991600" cy="6477000"/>
          </a:xfrm>
        </p:spPr>
        <p:txBody>
          <a:bodyPr>
            <a:noAutofit/>
          </a:bodyPr>
          <a:lstStyle/>
          <a:p>
            <a:pPr algn="just">
              <a:lnSpc>
                <a:spcPct val="150000"/>
              </a:lnSpc>
              <a:spcBef>
                <a:spcPts val="0"/>
              </a:spcBef>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The following describes some </a:t>
            </a:r>
            <a:r>
              <a:rPr lang="en-US" b="1" dirty="0">
                <a:latin typeface="Times New Roman" panose="02020603050405020304" pitchFamily="18" charset="0"/>
                <a:cs typeface="Times New Roman" panose="02020603050405020304" pitchFamily="18" charset="0"/>
              </a:rPr>
              <a:t>characteristics</a:t>
            </a:r>
            <a:r>
              <a:rPr lang="en-US" dirty="0">
                <a:latin typeface="Times New Roman" panose="02020603050405020304" pitchFamily="18" charset="0"/>
                <a:cs typeface="Times New Roman" panose="02020603050405020304" pitchFamily="18" charset="0"/>
              </a:rPr>
              <a:t> of </a:t>
            </a:r>
            <a:r>
              <a:rPr lang="en-US" b="1" dirty="0">
                <a:latin typeface="Times New Roman" panose="02020603050405020304" pitchFamily="18" charset="0"/>
                <a:cs typeface="Times New Roman" panose="02020603050405020304" pitchFamily="18" charset="0"/>
              </a:rPr>
              <a:t>microwave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propagation</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b="1" dirty="0">
                <a:solidFill>
                  <a:srgbClr val="CC00CC"/>
                </a:solidFill>
                <a:latin typeface="Times New Roman" panose="02020603050405020304" pitchFamily="18" charset="0"/>
                <a:cs typeface="Times New Roman" panose="02020603050405020304" pitchFamily="18" charset="0"/>
              </a:rPr>
              <a:t>Microwave</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propagation</a:t>
            </a:r>
            <a:r>
              <a:rPr lang="en-US" dirty="0">
                <a:latin typeface="Times New Roman" panose="02020603050405020304" pitchFamily="18" charset="0"/>
                <a:cs typeface="Times New Roman" panose="02020603050405020304" pitchFamily="18" charset="0"/>
              </a:rPr>
              <a:t> is </a:t>
            </a:r>
            <a:r>
              <a:rPr lang="en-US" b="1" dirty="0">
                <a:solidFill>
                  <a:srgbClr val="3333FF"/>
                </a:solidFill>
                <a:latin typeface="Times New Roman" panose="02020603050405020304" pitchFamily="18" charset="0"/>
                <a:cs typeface="Times New Roman" panose="02020603050405020304" pitchFamily="18" charset="0"/>
              </a:rPr>
              <a:t>line-of-sight. </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Since the </a:t>
            </a:r>
            <a:r>
              <a:rPr lang="en-US" b="1" dirty="0">
                <a:latin typeface="Times New Roman" panose="02020603050405020304" pitchFamily="18" charset="0"/>
                <a:cs typeface="Times New Roman" panose="02020603050405020304" pitchFamily="18" charset="0"/>
              </a:rPr>
              <a:t>towers</a:t>
            </a:r>
            <a:r>
              <a:rPr lang="en-US" dirty="0">
                <a:latin typeface="Times New Roman" panose="02020603050405020304" pitchFamily="18" charset="0"/>
                <a:cs typeface="Times New Roman" panose="02020603050405020304" pitchFamily="18" charset="0"/>
              </a:rPr>
              <a:t> with the </a:t>
            </a:r>
            <a:r>
              <a:rPr lang="en-US" b="1" dirty="0">
                <a:latin typeface="Times New Roman" panose="02020603050405020304" pitchFamily="18" charset="0"/>
                <a:cs typeface="Times New Roman" panose="02020603050405020304" pitchFamily="18" charset="0"/>
              </a:rPr>
              <a:t>mounted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antennas</a:t>
            </a:r>
            <a:r>
              <a:rPr lang="en-US" dirty="0">
                <a:latin typeface="Times New Roman" panose="02020603050405020304" pitchFamily="18" charset="0"/>
                <a:cs typeface="Times New Roman" panose="02020603050405020304" pitchFamily="18" charset="0"/>
              </a:rPr>
              <a:t> need to be in </a:t>
            </a:r>
            <a:r>
              <a:rPr lang="en-US" b="1" dirty="0">
                <a:solidFill>
                  <a:srgbClr val="6600CC"/>
                </a:solidFill>
                <a:latin typeface="Times New Roman" panose="02020603050405020304" pitchFamily="18" charset="0"/>
                <a:cs typeface="Times New Roman" panose="02020603050405020304" pitchFamily="18" charset="0"/>
              </a:rPr>
              <a:t>direct sight</a:t>
            </a:r>
            <a:r>
              <a:rPr lang="en-US" dirty="0">
                <a:latin typeface="Times New Roman" panose="02020603050405020304" pitchFamily="18" charset="0"/>
                <a:cs typeface="Times New Roman" panose="02020603050405020304" pitchFamily="18" charset="0"/>
              </a:rPr>
              <a:t> of </a:t>
            </a:r>
            <a:r>
              <a:rPr lang="en-US" b="1" dirty="0">
                <a:solidFill>
                  <a:srgbClr val="6600CC"/>
                </a:solidFill>
                <a:latin typeface="Times New Roman" panose="02020603050405020304" pitchFamily="18" charset="0"/>
                <a:cs typeface="Times New Roman" panose="02020603050405020304" pitchFamily="18" charset="0"/>
              </a:rPr>
              <a:t>each other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towers</a:t>
            </a:r>
            <a:r>
              <a:rPr lang="en-US" dirty="0">
                <a:latin typeface="Times New Roman" panose="02020603050405020304" pitchFamily="18" charset="0"/>
                <a:cs typeface="Times New Roman" panose="02020603050405020304" pitchFamily="18" charset="0"/>
              </a:rPr>
              <a:t> that are </a:t>
            </a:r>
            <a:r>
              <a:rPr lang="en-US" b="1" dirty="0">
                <a:latin typeface="Times New Roman" panose="02020603050405020304" pitchFamily="18" charset="0"/>
                <a:cs typeface="Times New Roman" panose="02020603050405020304" pitchFamily="18" charset="0"/>
              </a:rPr>
              <a:t>far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apart</a:t>
            </a:r>
            <a:r>
              <a:rPr lang="en-US" dirty="0">
                <a:latin typeface="Times New Roman" panose="02020603050405020304" pitchFamily="18" charset="0"/>
                <a:cs typeface="Times New Roman" panose="02020603050405020304" pitchFamily="18" charset="0"/>
              </a:rPr>
              <a:t> need to be </a:t>
            </a:r>
            <a:r>
              <a:rPr lang="en-US" b="1" dirty="0">
                <a:solidFill>
                  <a:srgbClr val="3333FF"/>
                </a:solidFill>
                <a:latin typeface="Times New Roman" panose="02020603050405020304" pitchFamily="18" charset="0"/>
                <a:cs typeface="Times New Roman" panose="02020603050405020304" pitchFamily="18" charset="0"/>
              </a:rPr>
              <a:t>very tall.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solidFill>
                  <a:srgbClr val="3333FF"/>
                </a:solidFill>
                <a:latin typeface="Times New Roman" panose="02020603050405020304" pitchFamily="18" charset="0"/>
                <a:cs typeface="Times New Roman" panose="02020603050405020304" pitchFamily="18" charset="0"/>
              </a:rPr>
              <a:t>curvature</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the earth as well as </a:t>
            </a:r>
            <a:r>
              <a:rPr lang="en-US" b="1" dirty="0">
                <a:solidFill>
                  <a:srgbClr val="3333FF"/>
                </a:solidFill>
                <a:latin typeface="Times New Roman" panose="02020603050405020304" pitchFamily="18" charset="0"/>
                <a:cs typeface="Times New Roman" panose="02020603050405020304" pitchFamily="18" charset="0"/>
              </a:rPr>
              <a:t>other blocking </a:t>
            </a:r>
            <a:r>
              <a:rPr lang="en-US" b="1" dirty="0">
                <a:latin typeface="Times New Roman" panose="02020603050405020304" pitchFamily="18" charset="0"/>
                <a:cs typeface="Times New Roman" panose="02020603050405020304" pitchFamily="18" charset="0"/>
              </a:rPr>
              <a:t>obstacles</a:t>
            </a:r>
            <a:r>
              <a:rPr lang="en-US" dirty="0">
                <a:latin typeface="Times New Roman" panose="02020603050405020304" pitchFamily="18" charset="0"/>
                <a:cs typeface="Times New Roman" panose="02020603050405020304" pitchFamily="18" charset="0"/>
              </a:rPr>
              <a:t> do </a:t>
            </a:r>
            <a:r>
              <a:rPr lang="en-US" b="1" dirty="0">
                <a:solidFill>
                  <a:srgbClr val="FF0000"/>
                </a:solidFill>
                <a:latin typeface="Times New Roman" panose="02020603050405020304" pitchFamily="18" charset="0"/>
                <a:cs typeface="Times New Roman" panose="02020603050405020304" pitchFamily="18" charset="0"/>
              </a:rPr>
              <a:t>not allow two short towers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communicate</a:t>
            </a:r>
            <a:r>
              <a:rPr lang="en-US" dirty="0">
                <a:latin typeface="Times New Roman" panose="02020603050405020304" pitchFamily="18" charset="0"/>
                <a:cs typeface="Times New Roman" panose="02020603050405020304" pitchFamily="18" charset="0"/>
              </a:rPr>
              <a:t> by using </a:t>
            </a:r>
            <a:r>
              <a:rPr lang="en-US" b="1" dirty="0">
                <a:latin typeface="Times New Roman" panose="02020603050405020304" pitchFamily="18" charset="0"/>
                <a:cs typeface="Times New Roman" panose="02020603050405020304" pitchFamily="18" charset="0"/>
              </a:rPr>
              <a:t>microwaves</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b="1" dirty="0">
                <a:solidFill>
                  <a:srgbClr val="3333FF"/>
                </a:solidFill>
                <a:latin typeface="Times New Roman" panose="02020603050405020304" pitchFamily="18" charset="0"/>
                <a:cs typeface="Times New Roman" panose="02020603050405020304" pitchFamily="18" charset="0"/>
              </a:rPr>
              <a:t>Repeaters</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often needed for </a:t>
            </a:r>
            <a:r>
              <a:rPr lang="en-US" b="1" dirty="0">
                <a:solidFill>
                  <a:srgbClr val="CC00CC"/>
                </a:solidFill>
                <a:latin typeface="Times New Roman" panose="02020603050405020304" pitchFamily="18" charset="0"/>
                <a:cs typeface="Times New Roman" panose="02020603050405020304" pitchFamily="18" charset="0"/>
              </a:rPr>
              <a:t>long</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distance</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Very high-frequency microwaves </a:t>
            </a:r>
            <a:r>
              <a:rPr lang="en-US" b="1" dirty="0">
                <a:solidFill>
                  <a:srgbClr val="3333FF"/>
                </a:solidFill>
                <a:latin typeface="Times New Roman" panose="02020603050405020304" pitchFamily="18" charset="0"/>
                <a:cs typeface="Times New Roman" panose="02020603050405020304" pitchFamily="18" charset="0"/>
              </a:rPr>
              <a:t>cannot penetrate walls. </a:t>
            </a:r>
          </a:p>
        </p:txBody>
      </p:sp>
      <p:sp>
        <p:nvSpPr>
          <p:cNvPr id="4" name="Slide Number Placeholder 3"/>
          <p:cNvSpPr>
            <a:spLocks noGrp="1"/>
          </p:cNvSpPr>
          <p:nvPr>
            <p:ph type="sldNum" sz="quarter" idx="12"/>
          </p:nvPr>
        </p:nvSpPr>
        <p:spPr>
          <a:xfrm>
            <a:off x="8694683" y="6248400"/>
            <a:ext cx="457200" cy="457200"/>
          </a:xfrm>
        </p:spPr>
        <p:txBody>
          <a:bodyPr/>
          <a:lstStyle/>
          <a:p>
            <a:pPr>
              <a:defRPr/>
            </a:pPr>
            <a:fld id="{90571383-4EDA-4B0E-988D-4B981B2D3641}" type="slidenum">
              <a:rPr lang="en-US" smtClean="0"/>
              <a:pPr>
                <a:defRPr/>
              </a:pPr>
              <a:t>61</a:t>
            </a:fld>
            <a:endParaRPr lang="en-US" dirty="0"/>
          </a:p>
        </p:txBody>
      </p:sp>
    </p:spTree>
    <p:extLst>
      <p:ext uri="{BB962C8B-B14F-4D97-AF65-F5344CB8AC3E}">
        <p14:creationId xmlns:p14="http://schemas.microsoft.com/office/powerpoint/2010/main" val="9566276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14628" y="152400"/>
            <a:ext cx="8229600" cy="304800"/>
          </a:xfrm>
        </p:spPr>
        <p:txBody>
          <a:bodyPr>
            <a:normAutofit fontScale="90000"/>
          </a:bodyPr>
          <a:lstStyle/>
          <a:p>
            <a:pPr>
              <a:defRPr/>
            </a:pPr>
            <a:r>
              <a:rPr lang="en-US" sz="2900" b="1" dirty="0">
                <a:solidFill>
                  <a:srgbClr val="00B050"/>
                </a:solidFill>
                <a:latin typeface="Andalus" pitchFamily="18" charset="-78"/>
                <a:cs typeface="Andalus" pitchFamily="18" charset="-78"/>
              </a:rPr>
              <a:t>Contd.</a:t>
            </a:r>
          </a:p>
        </p:txBody>
      </p:sp>
      <p:sp>
        <p:nvSpPr>
          <p:cNvPr id="3" name="Content Placeholder 2"/>
          <p:cNvSpPr>
            <a:spLocks noGrp="1"/>
          </p:cNvSpPr>
          <p:nvPr>
            <p:ph sz="quarter" idx="1"/>
          </p:nvPr>
        </p:nvSpPr>
        <p:spPr>
          <a:xfrm>
            <a:off x="0" y="152400"/>
            <a:ext cx="9144000" cy="6515100"/>
          </a:xfrm>
        </p:spPr>
        <p:txBody>
          <a:bodyPr>
            <a:noAutofit/>
          </a:bodyPr>
          <a:lstStyle/>
          <a:p>
            <a:pPr marL="574675" lvl="1" indent="-457200" algn="just">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This characteristic can be a disadvantage </a:t>
            </a:r>
            <a:r>
              <a:rPr lang="en-US" sz="2800" b="1" dirty="0">
                <a:solidFill>
                  <a:srgbClr val="6600CC"/>
                </a:solidFill>
                <a:latin typeface="Times New Roman" panose="02020603050405020304" pitchFamily="18" charset="0"/>
                <a:cs typeface="Times New Roman" panose="02020603050405020304" pitchFamily="18" charset="0"/>
              </a:rPr>
              <a:t>if receivers are inside buildings.</a:t>
            </a:r>
          </a:p>
          <a:p>
            <a:pPr marL="574675" lvl="1" indent="-457200"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microwave band is </a:t>
            </a:r>
            <a:r>
              <a:rPr lang="en-US" sz="2800" b="1" dirty="0">
                <a:latin typeface="Times New Roman" panose="02020603050405020304" pitchFamily="18" charset="0"/>
                <a:cs typeface="Times New Roman" panose="02020603050405020304" pitchFamily="18" charset="0"/>
              </a:rPr>
              <a:t>relatively wide</a:t>
            </a:r>
            <a:r>
              <a:rPr lang="en-US" sz="2800" dirty="0">
                <a:latin typeface="Times New Roman" panose="02020603050405020304" pitchFamily="18" charset="0"/>
                <a:cs typeface="Times New Roman" panose="02020603050405020304" pitchFamily="18" charset="0"/>
              </a:rPr>
              <a:t>, almost 299 GHz. </a:t>
            </a:r>
          </a:p>
          <a:p>
            <a:pPr marL="574675" lvl="1" indent="-457200" algn="just">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Therefore </a:t>
            </a:r>
            <a:r>
              <a:rPr lang="en-US" sz="2800" b="1" dirty="0">
                <a:solidFill>
                  <a:srgbClr val="6600CC"/>
                </a:solidFill>
                <a:latin typeface="Times New Roman" panose="02020603050405020304" pitchFamily="18" charset="0"/>
                <a:cs typeface="Times New Roman" panose="02020603050405020304" pitchFamily="18" charset="0"/>
              </a:rPr>
              <a:t>wider </a:t>
            </a:r>
            <a:r>
              <a:rPr lang="en-US" sz="2800" b="1" dirty="0" err="1">
                <a:solidFill>
                  <a:srgbClr val="6600CC"/>
                </a:solidFill>
                <a:latin typeface="Times New Roman" panose="02020603050405020304" pitchFamily="18" charset="0"/>
                <a:cs typeface="Times New Roman" panose="02020603050405020304" pitchFamily="18" charset="0"/>
              </a:rPr>
              <a:t>subbands</a:t>
            </a:r>
            <a:r>
              <a:rPr lang="en-US" sz="2800" b="1" dirty="0">
                <a:solidFill>
                  <a:srgbClr val="66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can be assigned, and a </a:t>
            </a:r>
            <a:r>
              <a:rPr lang="en-US" sz="2800" b="1" dirty="0">
                <a:solidFill>
                  <a:srgbClr val="6600CC"/>
                </a:solidFill>
                <a:latin typeface="Times New Roman" panose="02020603050405020304" pitchFamily="18" charset="0"/>
                <a:cs typeface="Times New Roman" panose="02020603050405020304" pitchFamily="18" charset="0"/>
              </a:rPr>
              <a:t>high data rate </a:t>
            </a:r>
            <a:r>
              <a:rPr lang="en-US" sz="2800" dirty="0">
                <a:latin typeface="Times New Roman" panose="02020603050405020304" pitchFamily="18" charset="0"/>
                <a:cs typeface="Times New Roman" panose="02020603050405020304" pitchFamily="18" charset="0"/>
              </a:rPr>
              <a:t>is possible </a:t>
            </a:r>
          </a:p>
          <a:p>
            <a:pPr marL="574675" lvl="1" indent="-457200"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 Use of certain portions of the </a:t>
            </a:r>
            <a:r>
              <a:rPr lang="en-US" sz="2800" b="1" dirty="0">
                <a:solidFill>
                  <a:srgbClr val="6600CC"/>
                </a:solidFill>
                <a:latin typeface="Times New Roman" panose="02020603050405020304" pitchFamily="18" charset="0"/>
                <a:cs typeface="Times New Roman" panose="02020603050405020304" pitchFamily="18" charset="0"/>
              </a:rPr>
              <a:t>band requires permission from authorities.</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62</a:t>
            </a:fld>
            <a:endParaRPr lang="en-US"/>
          </a:p>
        </p:txBody>
      </p:sp>
    </p:spTree>
    <p:extLst>
      <p:ext uri="{BB962C8B-B14F-4D97-AF65-F5344CB8AC3E}">
        <p14:creationId xmlns:p14="http://schemas.microsoft.com/office/powerpoint/2010/main" val="3802336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01564" y="167148"/>
            <a:ext cx="8229600" cy="292512"/>
          </a:xfrm>
        </p:spPr>
        <p:txBody>
          <a:bodyPr>
            <a:normAutofit fontScale="90000"/>
          </a:bodyPr>
          <a:lstStyle/>
          <a:p>
            <a:pPr algn="ctr">
              <a:defRPr/>
            </a:pPr>
            <a:r>
              <a:rPr lang="en-US" sz="2900" b="1" dirty="0">
                <a:solidFill>
                  <a:srgbClr val="FF0000"/>
                </a:solidFill>
                <a:latin typeface="Times New Roman" panose="02020603050405020304" pitchFamily="18" charset="0"/>
                <a:cs typeface="Times New Roman" panose="02020603050405020304" pitchFamily="18" charset="0"/>
              </a:rPr>
              <a:t>Unidirectional</a:t>
            </a:r>
            <a:r>
              <a:rPr lang="en-US" sz="24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900" b="1" dirty="0">
                <a:solidFill>
                  <a:srgbClr val="FF0000"/>
                </a:solidFill>
                <a:latin typeface="Times New Roman" panose="02020603050405020304" pitchFamily="18" charset="0"/>
                <a:cs typeface="Times New Roman" panose="02020603050405020304" pitchFamily="18" charset="0"/>
              </a:rPr>
              <a:t>Antenna</a:t>
            </a:r>
          </a:p>
        </p:txBody>
      </p:sp>
      <p:sp>
        <p:nvSpPr>
          <p:cNvPr id="3" name="Content Placeholder 2"/>
          <p:cNvSpPr>
            <a:spLocks noGrp="1"/>
          </p:cNvSpPr>
          <p:nvPr>
            <p:ph sz="quarter" idx="1"/>
          </p:nvPr>
        </p:nvSpPr>
        <p:spPr>
          <a:xfrm>
            <a:off x="0" y="167148"/>
            <a:ext cx="9144000" cy="6500352"/>
          </a:xfrm>
        </p:spPr>
        <p:txBody>
          <a:bodyPr>
            <a:noAutofit/>
          </a:bodyPr>
          <a:lstStyle/>
          <a:p>
            <a:pPr algn="just">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Microwaves</a:t>
            </a:r>
            <a:r>
              <a:rPr lang="en-US" sz="2800" dirty="0">
                <a:latin typeface="Times New Roman" panose="02020603050405020304" pitchFamily="18" charset="0"/>
                <a:cs typeface="Times New Roman" panose="02020603050405020304" pitchFamily="18" charset="0"/>
              </a:rPr>
              <a:t> need </a:t>
            </a:r>
            <a:r>
              <a:rPr lang="en-US" sz="2800" b="1" dirty="0">
                <a:solidFill>
                  <a:srgbClr val="3333FF"/>
                </a:solidFill>
                <a:latin typeface="Times New Roman" panose="02020603050405020304" pitchFamily="18" charset="0"/>
                <a:cs typeface="Times New Roman" panose="02020603050405020304" pitchFamily="18" charset="0"/>
              </a:rPr>
              <a:t>unidirectional antennas </a:t>
            </a:r>
            <a:r>
              <a:rPr lang="en-US" sz="2800" dirty="0">
                <a:latin typeface="Times New Roman" panose="02020603050405020304" pitchFamily="18" charset="0"/>
                <a:cs typeface="Times New Roman" panose="02020603050405020304" pitchFamily="18" charset="0"/>
              </a:rPr>
              <a:t>that send out </a:t>
            </a:r>
            <a:r>
              <a:rPr lang="en-US" sz="2800" b="1" dirty="0">
                <a:solidFill>
                  <a:srgbClr val="CC00CC"/>
                </a:solidFill>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in </a:t>
            </a:r>
            <a:r>
              <a:rPr lang="en-US" sz="2800" b="1" dirty="0">
                <a:solidFill>
                  <a:srgbClr val="CC00CC"/>
                </a:solidFill>
                <a:latin typeface="Times New Roman" panose="02020603050405020304" pitchFamily="18" charset="0"/>
                <a:cs typeface="Times New Roman" panose="02020603050405020304" pitchFamily="18" charset="0"/>
              </a:rPr>
              <a:t>one</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direction</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Two types of </a:t>
            </a:r>
            <a:r>
              <a:rPr lang="en-US" sz="2800" b="1" dirty="0">
                <a:latin typeface="Times New Roman" panose="02020603050405020304" pitchFamily="18" charset="0"/>
                <a:cs typeface="Times New Roman" panose="02020603050405020304" pitchFamily="18" charset="0"/>
              </a:rPr>
              <a:t>antennas</a:t>
            </a:r>
            <a:r>
              <a:rPr lang="en-US" sz="2800" dirty="0">
                <a:latin typeface="Times New Roman" panose="02020603050405020304" pitchFamily="18" charset="0"/>
                <a:cs typeface="Times New Roman" panose="02020603050405020304" pitchFamily="18" charset="0"/>
              </a:rPr>
              <a:t> are used for </a:t>
            </a:r>
            <a:r>
              <a:rPr lang="en-US" sz="2800" b="1" dirty="0">
                <a:latin typeface="Times New Roman" panose="02020603050405020304" pitchFamily="18" charset="0"/>
                <a:cs typeface="Times New Roman" panose="02020603050405020304" pitchFamily="18" charset="0"/>
              </a:rPr>
              <a:t>microwave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communications</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parabolic dish</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the </a:t>
            </a:r>
            <a:r>
              <a:rPr lang="en-US" sz="2800" b="1" dirty="0">
                <a:latin typeface="Times New Roman" panose="02020603050405020304" pitchFamily="18" charset="0"/>
                <a:cs typeface="Times New Roman" panose="02020603050405020304" pitchFamily="18" charset="0"/>
              </a:rPr>
              <a:t>horn</a:t>
            </a:r>
            <a:r>
              <a:rPr lang="en-US" sz="2800"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Font typeface="+mj-lt"/>
              <a:buAutoNum type="arabicPeriod"/>
              <a:defRPr/>
            </a:pPr>
            <a:r>
              <a:rPr lang="en-US" sz="2800" b="1" dirty="0">
                <a:solidFill>
                  <a:srgbClr val="FF0000"/>
                </a:solidFill>
              </a:rPr>
              <a:t>A parabolic dish antenna </a:t>
            </a:r>
            <a:r>
              <a:rPr lang="en-US" sz="2800" dirty="0"/>
              <a:t>is based on the </a:t>
            </a:r>
            <a:r>
              <a:rPr lang="en-US" sz="2800" b="1" dirty="0">
                <a:solidFill>
                  <a:srgbClr val="6600CC"/>
                </a:solidFill>
              </a:rPr>
              <a:t>geometry</a:t>
            </a:r>
            <a:r>
              <a:rPr lang="en-US" sz="2800" dirty="0"/>
              <a:t> of a </a:t>
            </a:r>
            <a:r>
              <a:rPr lang="en-US" sz="2800" b="1" dirty="0">
                <a:solidFill>
                  <a:srgbClr val="6600CC"/>
                </a:solidFill>
              </a:rPr>
              <a:t>parabola</a:t>
            </a:r>
            <a:r>
              <a:rPr lang="en-US" sz="2800" dirty="0"/>
              <a:t>: </a:t>
            </a:r>
          </a:p>
          <a:p>
            <a:pPr marL="579438" lvl="1" indent="-342900"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Every </a:t>
            </a:r>
            <a:r>
              <a:rPr lang="en-US" sz="2800" b="1" dirty="0">
                <a:solidFill>
                  <a:srgbClr val="CC00CC"/>
                </a:solidFill>
                <a:latin typeface="Times New Roman" panose="02020603050405020304" pitchFamily="18" charset="0"/>
                <a:cs typeface="Times New Roman" panose="02020603050405020304" pitchFamily="18" charset="0"/>
              </a:rPr>
              <a:t>line parallel</a:t>
            </a:r>
            <a:r>
              <a:rPr lang="en-US" sz="2800" dirty="0">
                <a:solidFill>
                  <a:srgbClr val="CC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the </a:t>
            </a:r>
            <a:r>
              <a:rPr lang="en-US" sz="2800" b="1" dirty="0">
                <a:solidFill>
                  <a:srgbClr val="CC00CC"/>
                </a:solidFill>
                <a:latin typeface="Times New Roman" panose="02020603050405020304" pitchFamily="18" charset="0"/>
                <a:cs typeface="Times New Roman" panose="02020603050405020304" pitchFamily="18" charset="0"/>
              </a:rPr>
              <a:t>line</a:t>
            </a:r>
            <a:r>
              <a:rPr lang="en-US" sz="2800" dirty="0">
                <a:latin typeface="Times New Roman" panose="02020603050405020304" pitchFamily="18" charset="0"/>
                <a:cs typeface="Times New Roman" panose="02020603050405020304" pitchFamily="18" charset="0"/>
              </a:rPr>
              <a:t> of </a:t>
            </a:r>
            <a:r>
              <a:rPr lang="en-US" sz="2800" b="1" dirty="0">
                <a:solidFill>
                  <a:srgbClr val="CC00CC"/>
                </a:solidFill>
                <a:latin typeface="Times New Roman" panose="02020603050405020304" pitchFamily="18" charset="0"/>
                <a:cs typeface="Times New Roman" panose="02020603050405020304" pitchFamily="18" charset="0"/>
              </a:rPr>
              <a:t>symmetry</a:t>
            </a:r>
            <a:r>
              <a:rPr lang="en-US" sz="2800"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line</a:t>
            </a:r>
            <a:r>
              <a:rPr lang="en-US" sz="2800" dirty="0">
                <a:latin typeface="Times New Roman" panose="02020603050405020304" pitchFamily="18" charset="0"/>
                <a:cs typeface="Times New Roman" panose="02020603050405020304" pitchFamily="18" charset="0"/>
              </a:rPr>
              <a:t> of </a:t>
            </a:r>
            <a:r>
              <a:rPr lang="en-US" sz="2800" b="1" dirty="0">
                <a:solidFill>
                  <a:srgbClr val="3333FF"/>
                </a:solidFill>
                <a:latin typeface="Times New Roman" panose="02020603050405020304" pitchFamily="18" charset="0"/>
                <a:cs typeface="Times New Roman" panose="02020603050405020304" pitchFamily="18" charset="0"/>
              </a:rPr>
              <a:t>sight</a:t>
            </a:r>
            <a:r>
              <a:rPr lang="en-US" sz="2800"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reflects</a:t>
            </a:r>
            <a:r>
              <a:rPr lang="en-US" sz="2800"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off</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curve</a:t>
            </a:r>
            <a:r>
              <a:rPr lang="en-US" sz="2800" dirty="0">
                <a:latin typeface="Times New Roman" panose="02020603050405020304" pitchFamily="18" charset="0"/>
                <a:cs typeface="Times New Roman" panose="02020603050405020304" pitchFamily="18" charset="0"/>
              </a:rPr>
              <a:t> at </a:t>
            </a:r>
            <a:r>
              <a:rPr lang="en-US" sz="2800" b="1" dirty="0">
                <a:latin typeface="Times New Roman" panose="02020603050405020304" pitchFamily="18" charset="0"/>
                <a:cs typeface="Times New Roman" panose="02020603050405020304" pitchFamily="18" charset="0"/>
              </a:rPr>
              <a:t>angles</a:t>
            </a:r>
            <a:r>
              <a:rPr lang="en-US" sz="2800" dirty="0">
                <a:latin typeface="Times New Roman" panose="02020603050405020304" pitchFamily="18" charset="0"/>
                <a:cs typeface="Times New Roman" panose="02020603050405020304" pitchFamily="18" charset="0"/>
              </a:rPr>
              <a:t> such that </a:t>
            </a:r>
            <a:r>
              <a:rPr lang="en-US" sz="2800" b="1" dirty="0">
                <a:solidFill>
                  <a:srgbClr val="FF0000"/>
                </a:solidFill>
                <a:latin typeface="Times New Roman" panose="02020603050405020304" pitchFamily="18" charset="0"/>
                <a:cs typeface="Times New Roman" panose="02020603050405020304" pitchFamily="18" charset="0"/>
              </a:rPr>
              <a:t>all</a:t>
            </a:r>
            <a:r>
              <a:rPr lang="en-US" sz="2800" dirty="0">
                <a:latin typeface="Times New Roman" panose="02020603050405020304" pitchFamily="18" charset="0"/>
                <a:cs typeface="Times New Roman" panose="02020603050405020304" pitchFamily="18" charset="0"/>
              </a:rPr>
              <a:t> the </a:t>
            </a:r>
            <a:r>
              <a:rPr lang="en-US" sz="2800" b="1" dirty="0">
                <a:solidFill>
                  <a:srgbClr val="FF0000"/>
                </a:solidFill>
                <a:latin typeface="Times New Roman" panose="02020603050405020304" pitchFamily="18" charset="0"/>
                <a:cs typeface="Times New Roman" panose="02020603050405020304" pitchFamily="18" charset="0"/>
              </a:rPr>
              <a:t>lines</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intersect</a:t>
            </a:r>
            <a:r>
              <a:rPr lang="en-US" sz="2800" dirty="0">
                <a:latin typeface="Times New Roman" panose="02020603050405020304" pitchFamily="18" charset="0"/>
                <a:cs typeface="Times New Roman" panose="02020603050405020304" pitchFamily="18" charset="0"/>
              </a:rPr>
              <a:t> in a common </a:t>
            </a:r>
            <a:r>
              <a:rPr lang="en-US" sz="2800" b="1" dirty="0">
                <a:latin typeface="Times New Roman" panose="02020603050405020304" pitchFamily="18" charset="0"/>
                <a:cs typeface="Times New Roman" panose="02020603050405020304" pitchFamily="18" charset="0"/>
              </a:rPr>
              <a:t>point</a:t>
            </a:r>
            <a:r>
              <a:rPr lang="en-US" sz="2800" dirty="0">
                <a:latin typeface="Times New Roman" panose="02020603050405020304" pitchFamily="18" charset="0"/>
                <a:cs typeface="Times New Roman" panose="02020603050405020304" pitchFamily="18" charset="0"/>
              </a:rPr>
              <a:t> called </a:t>
            </a:r>
            <a:r>
              <a:rPr lang="en-US" sz="2800" b="1" dirty="0">
                <a:solidFill>
                  <a:srgbClr val="3333FF"/>
                </a:solidFill>
                <a:latin typeface="Times New Roman" panose="02020603050405020304" pitchFamily="18" charset="0"/>
                <a:cs typeface="Times New Roman" panose="02020603050405020304" pitchFamily="18" charset="0"/>
              </a:rPr>
              <a:t>the focus</a:t>
            </a:r>
            <a:r>
              <a:rPr lang="en-US"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01564" y="167148"/>
            <a:ext cx="8229600" cy="292512"/>
          </a:xfrm>
        </p:spPr>
        <p:txBody>
          <a:bodyPr>
            <a:normAutofit fontScale="90000"/>
          </a:bodyPr>
          <a:lstStyle/>
          <a:p>
            <a:pPr algn="ctr">
              <a:defRPr/>
            </a:pPr>
            <a:r>
              <a:rPr lang="en-US" sz="2900" b="1" dirty="0" err="1">
                <a:solidFill>
                  <a:srgbClr val="FF0000"/>
                </a:solidFill>
                <a:latin typeface="Times New Roman" panose="02020603050405020304" pitchFamily="18" charset="0"/>
                <a:cs typeface="Times New Roman" panose="02020603050405020304" pitchFamily="18" charset="0"/>
              </a:rPr>
              <a:t>Cont</a:t>
            </a:r>
            <a:r>
              <a:rPr lang="en-US" sz="2900" b="1"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sz="quarter" idx="1"/>
          </p:nvPr>
        </p:nvSpPr>
        <p:spPr>
          <a:xfrm>
            <a:off x="0" y="459660"/>
            <a:ext cx="9144000" cy="6207840"/>
          </a:xfrm>
        </p:spPr>
        <p:txBody>
          <a:bodyPr>
            <a:noAutofit/>
          </a:bodyPr>
          <a:lstStyle/>
          <a:p>
            <a:pPr marL="579438" lvl="1" indent="-342900"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solidFill>
                  <a:srgbClr val="6600CC"/>
                </a:solidFill>
                <a:latin typeface="Times New Roman" panose="02020603050405020304" pitchFamily="18" charset="0"/>
                <a:cs typeface="Times New Roman" panose="02020603050405020304" pitchFamily="18" charset="0"/>
              </a:rPr>
              <a:t>parabolic dish </a:t>
            </a:r>
            <a:r>
              <a:rPr lang="en-US" sz="2800" b="1" dirty="0">
                <a:latin typeface="Times New Roman" panose="02020603050405020304" pitchFamily="18" charset="0"/>
                <a:cs typeface="Times New Roman" panose="02020603050405020304" pitchFamily="18" charset="0"/>
              </a:rPr>
              <a:t>works</a:t>
            </a:r>
            <a:r>
              <a:rPr lang="en-US" sz="2800" dirty="0">
                <a:latin typeface="Times New Roman" panose="02020603050405020304" pitchFamily="18" charset="0"/>
                <a:cs typeface="Times New Roman" panose="02020603050405020304" pitchFamily="18" charset="0"/>
              </a:rPr>
              <a:t> as a </a:t>
            </a:r>
            <a:r>
              <a:rPr lang="en-US" sz="2800" b="1" dirty="0">
                <a:latin typeface="Times New Roman" panose="02020603050405020304" pitchFamily="18" charset="0"/>
                <a:cs typeface="Times New Roman" panose="02020603050405020304" pitchFamily="18" charset="0"/>
              </a:rPr>
              <a:t>funnel</a:t>
            </a:r>
            <a:r>
              <a:rPr lang="en-US" sz="2800"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catching</a:t>
            </a:r>
            <a:r>
              <a:rPr lang="en-US" sz="2800" dirty="0">
                <a:latin typeface="Times New Roman" panose="02020603050405020304" pitchFamily="18" charset="0"/>
                <a:cs typeface="Times New Roman" panose="02020603050405020304" pitchFamily="18" charset="0"/>
              </a:rPr>
              <a:t> a </a:t>
            </a:r>
            <a:r>
              <a:rPr lang="en-US" sz="2800" b="1" dirty="0">
                <a:solidFill>
                  <a:srgbClr val="3333FF"/>
                </a:solidFill>
                <a:latin typeface="Times New Roman" panose="02020603050405020304" pitchFamily="18" charset="0"/>
                <a:cs typeface="Times New Roman" panose="02020603050405020304" pitchFamily="18" charset="0"/>
              </a:rPr>
              <a:t>wide</a:t>
            </a:r>
            <a:r>
              <a:rPr lang="en-US" sz="2800"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range</a:t>
            </a:r>
            <a:r>
              <a:rPr lang="en-US" sz="2800" dirty="0">
                <a:latin typeface="Times New Roman" panose="02020603050405020304" pitchFamily="18" charset="0"/>
                <a:cs typeface="Times New Roman" panose="02020603050405020304" pitchFamily="18" charset="0"/>
              </a:rPr>
              <a:t> of </a:t>
            </a:r>
            <a:r>
              <a:rPr lang="en-US" sz="2800" b="1" dirty="0">
                <a:solidFill>
                  <a:srgbClr val="3333FF"/>
                </a:solidFill>
                <a:latin typeface="Times New Roman" panose="02020603050405020304" pitchFamily="18" charset="0"/>
                <a:cs typeface="Times New Roman" panose="02020603050405020304" pitchFamily="18" charset="0"/>
              </a:rPr>
              <a:t>waves</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directing</a:t>
            </a:r>
            <a:r>
              <a:rPr lang="en-US" sz="2800" dirty="0">
                <a:latin typeface="Times New Roman" panose="02020603050405020304" pitchFamily="18" charset="0"/>
                <a:cs typeface="Times New Roman" panose="02020603050405020304" pitchFamily="18" charset="0"/>
              </a:rPr>
              <a:t> them to a </a:t>
            </a:r>
            <a:r>
              <a:rPr lang="en-US" sz="2800" b="1" dirty="0">
                <a:latin typeface="Times New Roman" panose="02020603050405020304" pitchFamily="18" charset="0"/>
                <a:cs typeface="Times New Roman" panose="02020603050405020304" pitchFamily="18" charset="0"/>
              </a:rPr>
              <a:t>common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point</a:t>
            </a:r>
            <a:r>
              <a:rPr lang="en-US" sz="2800" dirty="0">
                <a:latin typeface="Times New Roman" panose="02020603050405020304" pitchFamily="18" charset="0"/>
                <a:cs typeface="Times New Roman" panose="02020603050405020304" pitchFamily="18" charset="0"/>
              </a:rPr>
              <a:t>. </a:t>
            </a:r>
          </a:p>
          <a:p>
            <a:pPr marL="579438" lvl="1" indent="-342900"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In this way, more of the </a:t>
            </a:r>
            <a:r>
              <a:rPr lang="en-US" sz="2800" b="1" dirty="0">
                <a:solidFill>
                  <a:srgbClr val="6600CC"/>
                </a:solidFill>
                <a:latin typeface="Times New Roman" panose="02020603050405020304" pitchFamily="18" charset="0"/>
                <a:cs typeface="Times New Roman" panose="02020603050405020304" pitchFamily="18" charset="0"/>
              </a:rPr>
              <a:t>signal</a:t>
            </a:r>
            <a:r>
              <a:rPr lang="en-US" sz="2800" dirty="0">
                <a:latin typeface="Times New Roman" panose="02020603050405020304" pitchFamily="18" charset="0"/>
                <a:cs typeface="Times New Roman" panose="02020603050405020304" pitchFamily="18" charset="0"/>
              </a:rPr>
              <a:t> is </a:t>
            </a:r>
            <a:r>
              <a:rPr lang="en-US" sz="2800" b="1" dirty="0">
                <a:solidFill>
                  <a:srgbClr val="6600CC"/>
                </a:solidFill>
                <a:latin typeface="Times New Roman" panose="02020603050405020304" pitchFamily="18" charset="0"/>
                <a:cs typeface="Times New Roman" panose="02020603050405020304" pitchFamily="18" charset="0"/>
              </a:rPr>
              <a:t>recovered</a:t>
            </a:r>
            <a:r>
              <a:rPr lang="en-US" sz="2800" dirty="0">
                <a:latin typeface="Times New Roman" panose="02020603050405020304" pitchFamily="18" charset="0"/>
                <a:cs typeface="Times New Roman" panose="02020603050405020304" pitchFamily="18" charset="0"/>
              </a:rPr>
              <a:t> than would be possible with a </a:t>
            </a:r>
            <a:r>
              <a:rPr lang="en-US" sz="2800" b="1" dirty="0">
                <a:solidFill>
                  <a:srgbClr val="6600CC"/>
                </a:solidFill>
                <a:latin typeface="Times New Roman" panose="02020603050405020304" pitchFamily="18" charset="0"/>
                <a:cs typeface="Times New Roman" panose="02020603050405020304" pitchFamily="18" charset="0"/>
              </a:rPr>
              <a:t>single-point receiver.</a:t>
            </a:r>
          </a:p>
          <a:p>
            <a:pPr marL="579438" lvl="1" indent="-342900" algn="just">
              <a:lnSpc>
                <a:spcPct val="150000"/>
              </a:lnSpc>
              <a:spcBef>
                <a:spcPts val="0"/>
              </a:spcBef>
              <a:buFont typeface="Wingdings" panose="05000000000000000000" pitchFamily="2" charset="2"/>
              <a:buChar char="§"/>
              <a:defRPr/>
            </a:pPr>
            <a:r>
              <a:rPr lang="en-US" sz="2800" b="1" dirty="0">
                <a:solidFill>
                  <a:srgbClr val="CC00CC"/>
                </a:solidFill>
                <a:latin typeface="Times New Roman" panose="02020603050405020304" pitchFamily="18" charset="0"/>
                <a:cs typeface="Times New Roman" panose="02020603050405020304" pitchFamily="18" charset="0"/>
              </a:rPr>
              <a:t>Outgoing transmissions </a:t>
            </a:r>
            <a:r>
              <a:rPr lang="en-US" sz="2800" dirty="0">
                <a:latin typeface="Times New Roman" panose="02020603050405020304" pitchFamily="18" charset="0"/>
                <a:cs typeface="Times New Roman" panose="02020603050405020304" pitchFamily="18" charset="0"/>
              </a:rPr>
              <a:t>are </a:t>
            </a:r>
            <a:r>
              <a:rPr lang="en-US" sz="2800" b="1" dirty="0">
                <a:latin typeface="Times New Roman" panose="02020603050405020304" pitchFamily="18" charset="0"/>
                <a:cs typeface="Times New Roman" panose="02020603050405020304" pitchFamily="18" charset="0"/>
              </a:rPr>
              <a:t>broadcast</a:t>
            </a:r>
            <a:r>
              <a:rPr lang="en-US" sz="2800" dirty="0">
                <a:latin typeface="Times New Roman" panose="02020603050405020304" pitchFamily="18" charset="0"/>
                <a:cs typeface="Times New Roman" panose="02020603050405020304" pitchFamily="18" charset="0"/>
              </a:rPr>
              <a:t> through a </a:t>
            </a:r>
            <a:r>
              <a:rPr lang="en-US" sz="2800" b="1" dirty="0">
                <a:solidFill>
                  <a:srgbClr val="3333FF"/>
                </a:solidFill>
                <a:latin typeface="Times New Roman" panose="02020603050405020304" pitchFamily="18" charset="0"/>
                <a:cs typeface="Times New Roman" panose="02020603050405020304" pitchFamily="18" charset="0"/>
              </a:rPr>
              <a:t>horn</a:t>
            </a:r>
            <a:r>
              <a:rPr lang="en-US" sz="2800" dirty="0">
                <a:latin typeface="Times New Roman" panose="02020603050405020304" pitchFamily="18" charset="0"/>
                <a:cs typeface="Times New Roman" panose="02020603050405020304" pitchFamily="18" charset="0"/>
              </a:rPr>
              <a:t> aimed at the </a:t>
            </a:r>
            <a:r>
              <a:rPr lang="en-US" sz="2800" b="1" dirty="0">
                <a:solidFill>
                  <a:srgbClr val="3333FF"/>
                </a:solidFill>
                <a:latin typeface="Times New Roman" panose="02020603050405020304" pitchFamily="18" charset="0"/>
                <a:cs typeface="Times New Roman" panose="02020603050405020304" pitchFamily="18" charset="0"/>
              </a:rPr>
              <a:t>dish</a:t>
            </a:r>
            <a:r>
              <a:rPr lang="en-US" sz="2800" dirty="0">
                <a:latin typeface="Times New Roman" panose="02020603050405020304" pitchFamily="18" charset="0"/>
                <a:cs typeface="Times New Roman" panose="02020603050405020304" pitchFamily="18" charset="0"/>
              </a:rPr>
              <a:t>. </a:t>
            </a:r>
          </a:p>
          <a:p>
            <a:pPr marL="579438" lvl="1" indent="-342900"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solidFill>
                  <a:srgbClr val="FF0000"/>
                </a:solidFill>
                <a:latin typeface="Times New Roman" panose="02020603050405020304" pitchFamily="18" charset="0"/>
                <a:cs typeface="Times New Roman" panose="02020603050405020304" pitchFamily="18" charset="0"/>
              </a:rPr>
              <a:t>microwaves hit the dish </a:t>
            </a:r>
            <a:r>
              <a:rPr lang="en-US" sz="2800" dirty="0">
                <a:latin typeface="Times New Roman" panose="02020603050405020304" pitchFamily="18" charset="0"/>
                <a:cs typeface="Times New Roman" panose="02020603050405020304" pitchFamily="18" charset="0"/>
              </a:rPr>
              <a:t>and are </a:t>
            </a:r>
            <a:r>
              <a:rPr lang="en-US" sz="2800" b="1" dirty="0">
                <a:latin typeface="Times New Roman" panose="02020603050405020304" pitchFamily="18" charset="0"/>
                <a:cs typeface="Times New Roman" panose="02020603050405020304" pitchFamily="18" charset="0"/>
              </a:rPr>
              <a:t>deflected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outward</a:t>
            </a:r>
            <a:r>
              <a:rPr lang="en-US" sz="2800" dirty="0">
                <a:latin typeface="Times New Roman" panose="02020603050405020304" pitchFamily="18" charset="0"/>
                <a:cs typeface="Times New Roman" panose="02020603050405020304" pitchFamily="18" charset="0"/>
              </a:rPr>
              <a:t> in a </a:t>
            </a:r>
            <a:r>
              <a:rPr lang="en-US" sz="2800" b="1" dirty="0">
                <a:latin typeface="Times New Roman" panose="02020603050405020304" pitchFamily="18" charset="0"/>
                <a:cs typeface="Times New Roman" panose="02020603050405020304" pitchFamily="18" charset="0"/>
              </a:rPr>
              <a:t>reversal</a:t>
            </a:r>
            <a:r>
              <a:rPr lang="en-US" sz="2800" dirty="0">
                <a:latin typeface="Times New Roman" panose="02020603050405020304" pitchFamily="18" charset="0"/>
                <a:cs typeface="Times New Roman" panose="02020603050405020304" pitchFamily="18" charset="0"/>
              </a:rPr>
              <a:t> of the receipt path.</a:t>
            </a:r>
          </a:p>
          <a:p>
            <a:pPr marL="731838" lvl="1" indent="-457200" algn="just">
              <a:lnSpc>
                <a:spcPct val="150000"/>
              </a:lnSpc>
              <a:spcBef>
                <a:spcPts val="0"/>
              </a:spcBef>
              <a:buFont typeface="+mj-lt"/>
              <a:buAutoNum type="arabicPeriod"/>
              <a:defRPr/>
            </a:pPr>
            <a:endParaRPr lang="en-US" sz="2800"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64</a:t>
            </a:fld>
            <a:endParaRPr lang="en-US"/>
          </a:p>
        </p:txBody>
      </p:sp>
    </p:spTree>
    <p:extLst>
      <p:ext uri="{BB962C8B-B14F-4D97-AF65-F5344CB8AC3E}">
        <p14:creationId xmlns:p14="http://schemas.microsoft.com/office/powerpoint/2010/main" val="893730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04800" y="105696"/>
            <a:ext cx="8229600" cy="292512"/>
          </a:xfrm>
        </p:spPr>
        <p:txBody>
          <a:bodyPr>
            <a:normAutofit fontScale="90000"/>
          </a:bodyPr>
          <a:lstStyle/>
          <a:p>
            <a:pPr>
              <a:defRPr/>
            </a:pPr>
            <a:r>
              <a:rPr lang="en-US" sz="2900" b="1" dirty="0">
                <a:solidFill>
                  <a:srgbClr val="00B050"/>
                </a:solidFill>
                <a:latin typeface="Andalus" pitchFamily="18" charset="-78"/>
                <a:cs typeface="Andalus" pitchFamily="18" charset="-78"/>
              </a:rPr>
              <a:t>Contd.</a:t>
            </a:r>
          </a:p>
        </p:txBody>
      </p:sp>
      <p:sp>
        <p:nvSpPr>
          <p:cNvPr id="3" name="Content Placeholder 2"/>
          <p:cNvSpPr>
            <a:spLocks noGrp="1"/>
          </p:cNvSpPr>
          <p:nvPr>
            <p:ph sz="quarter" idx="1"/>
          </p:nvPr>
        </p:nvSpPr>
        <p:spPr>
          <a:xfrm>
            <a:off x="0" y="228600"/>
            <a:ext cx="9144000" cy="3962400"/>
          </a:xfrm>
        </p:spPr>
        <p:txBody>
          <a:bodyPr>
            <a:noAutofit/>
          </a:bodyPr>
          <a:lstStyle/>
          <a:p>
            <a:pPr marL="457200" indent="-457200" algn="just">
              <a:lnSpc>
                <a:spcPct val="150000"/>
              </a:lnSpc>
              <a:buFont typeface="+mj-lt"/>
              <a:buAutoNum type="arabicPeriod" startAt="2"/>
              <a:defRPr/>
            </a:pPr>
            <a:r>
              <a:rPr lang="en-US" sz="2400" b="1" dirty="0">
                <a:solidFill>
                  <a:srgbClr val="3333FF"/>
                </a:solidFill>
                <a:latin typeface="Times New Roman" panose="02020603050405020304" pitchFamily="18" charset="0"/>
                <a:cs typeface="Times New Roman" panose="02020603050405020304" pitchFamily="18" charset="0"/>
              </a:rPr>
              <a:t>A horn antenna</a:t>
            </a:r>
            <a:r>
              <a:rPr lang="en-US" sz="2400" dirty="0">
                <a:solidFill>
                  <a:srgbClr val="3333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looks like a </a:t>
            </a:r>
            <a:r>
              <a:rPr lang="en-US" sz="2400" b="1" dirty="0">
                <a:solidFill>
                  <a:srgbClr val="FF0000"/>
                </a:solidFill>
                <a:latin typeface="Times New Roman" panose="02020603050405020304" pitchFamily="18" charset="0"/>
                <a:cs typeface="Times New Roman" panose="02020603050405020304" pitchFamily="18" charset="0"/>
              </a:rPr>
              <a:t>gigantic scoop</a:t>
            </a:r>
            <a:r>
              <a:rPr lang="en-US" sz="2400" dirty="0">
                <a:latin typeface="Times New Roman" panose="02020603050405020304" pitchFamily="18" charset="0"/>
                <a:cs typeface="Times New Roman" panose="02020603050405020304" pitchFamily="18" charset="0"/>
              </a:rPr>
              <a:t>. </a:t>
            </a:r>
          </a:p>
          <a:p>
            <a:pPr marL="623887" lvl="1" indent="-342900" algn="just">
              <a:lnSpc>
                <a:spcPct val="150000"/>
              </a:lnSpc>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Outgoing transmissions are broadcast </a:t>
            </a:r>
            <a:r>
              <a:rPr lang="en-US" dirty="0">
                <a:latin typeface="Times New Roman" panose="02020603050405020304" pitchFamily="18" charset="0"/>
                <a:cs typeface="Times New Roman" panose="02020603050405020304" pitchFamily="18" charset="0"/>
              </a:rPr>
              <a:t>up a </a:t>
            </a:r>
            <a:r>
              <a:rPr lang="en-US" b="1" dirty="0">
                <a:solidFill>
                  <a:srgbClr val="FF0000"/>
                </a:solidFill>
                <a:latin typeface="Times New Roman" panose="02020603050405020304" pitchFamily="18" charset="0"/>
                <a:cs typeface="Times New Roman" panose="02020603050405020304" pitchFamily="18" charset="0"/>
              </a:rPr>
              <a:t>stem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resembling a handle) </a:t>
            </a:r>
            <a:r>
              <a:rPr lang="en-US" dirty="0">
                <a:latin typeface="Times New Roman" panose="02020603050405020304" pitchFamily="18" charset="0"/>
                <a:cs typeface="Times New Roman" panose="02020603050405020304" pitchFamily="18" charset="0"/>
              </a:rPr>
              <a:t>and </a:t>
            </a:r>
            <a:r>
              <a:rPr lang="en-US" b="1" dirty="0">
                <a:solidFill>
                  <a:srgbClr val="FF0000"/>
                </a:solidFill>
                <a:latin typeface="Times New Roman" panose="02020603050405020304" pitchFamily="18" charset="0"/>
                <a:cs typeface="Times New Roman" panose="02020603050405020304" pitchFamily="18" charset="0"/>
              </a:rPr>
              <a:t>deflected outward </a:t>
            </a:r>
            <a:r>
              <a:rPr lang="en-US" dirty="0">
                <a:latin typeface="Times New Roman" panose="02020603050405020304" pitchFamily="18" charset="0"/>
                <a:cs typeface="Times New Roman" panose="02020603050405020304" pitchFamily="18" charset="0"/>
              </a:rPr>
              <a:t>in a series of </a:t>
            </a:r>
            <a:r>
              <a:rPr lang="en-US" b="1" dirty="0">
                <a:solidFill>
                  <a:srgbClr val="6600CC"/>
                </a:solidFill>
                <a:latin typeface="Times New Roman" panose="02020603050405020304" pitchFamily="18" charset="0"/>
                <a:cs typeface="Times New Roman" panose="02020603050405020304" pitchFamily="18" charset="0"/>
              </a:rPr>
              <a:t>narrow parallel beams </a:t>
            </a:r>
            <a:r>
              <a:rPr lang="en-US" dirty="0">
                <a:latin typeface="Times New Roman" panose="02020603050405020304" pitchFamily="18" charset="0"/>
                <a:cs typeface="Times New Roman" panose="02020603050405020304" pitchFamily="18" charset="0"/>
              </a:rPr>
              <a:t>by the </a:t>
            </a:r>
            <a:r>
              <a:rPr lang="en-US" b="1" dirty="0">
                <a:solidFill>
                  <a:srgbClr val="6600CC"/>
                </a:solidFill>
                <a:latin typeface="Times New Roman" panose="02020603050405020304" pitchFamily="18" charset="0"/>
                <a:cs typeface="Times New Roman" panose="02020603050405020304" pitchFamily="18" charset="0"/>
              </a:rPr>
              <a:t>curved head</a:t>
            </a:r>
            <a:r>
              <a:rPr lang="en-US" dirty="0">
                <a:latin typeface="Times New Roman" panose="02020603050405020304" pitchFamily="18" charset="0"/>
                <a:cs typeface="Times New Roman" panose="02020603050405020304" pitchFamily="18" charset="0"/>
              </a:rPr>
              <a:t>. </a:t>
            </a:r>
          </a:p>
          <a:p>
            <a:pPr marL="623887" lvl="1" indent="-342900" algn="just">
              <a:lnSpc>
                <a:spcPct val="150000"/>
              </a:lnSpc>
              <a:buFont typeface="Wingdings" panose="05000000000000000000" pitchFamily="2" charset="2"/>
              <a:buChar char="§"/>
              <a:defRPr/>
            </a:pPr>
            <a:r>
              <a:rPr lang="en-US" b="1" dirty="0">
                <a:solidFill>
                  <a:srgbClr val="3333FF"/>
                </a:solidFill>
                <a:latin typeface="Times New Roman" panose="02020603050405020304" pitchFamily="18" charset="0"/>
                <a:cs typeface="Times New Roman" panose="02020603050405020304" pitchFamily="18" charset="0"/>
              </a:rPr>
              <a:t>Received transmissions </a:t>
            </a:r>
            <a:r>
              <a:rPr lang="en-US" dirty="0">
                <a:latin typeface="Times New Roman" panose="02020603050405020304" pitchFamily="18" charset="0"/>
                <a:cs typeface="Times New Roman" panose="02020603050405020304" pitchFamily="18" charset="0"/>
              </a:rPr>
              <a:t>are </a:t>
            </a:r>
            <a:r>
              <a:rPr lang="en-US" b="1" dirty="0">
                <a:solidFill>
                  <a:srgbClr val="CC00CC"/>
                </a:solidFill>
                <a:latin typeface="Times New Roman" panose="02020603050405020304" pitchFamily="18" charset="0"/>
                <a:cs typeface="Times New Roman" panose="02020603050405020304" pitchFamily="18" charset="0"/>
              </a:rPr>
              <a:t>collected</a:t>
            </a:r>
            <a:r>
              <a:rPr lang="en-US" dirty="0">
                <a:latin typeface="Times New Roman" panose="02020603050405020304" pitchFamily="18" charset="0"/>
                <a:cs typeface="Times New Roman" panose="02020603050405020304" pitchFamily="18" charset="0"/>
              </a:rPr>
              <a:t> by the </a:t>
            </a:r>
            <a:r>
              <a:rPr lang="en-US" b="1" dirty="0">
                <a:solidFill>
                  <a:srgbClr val="CC00CC"/>
                </a:solidFill>
                <a:latin typeface="Times New Roman" panose="02020603050405020304" pitchFamily="18" charset="0"/>
                <a:cs typeface="Times New Roman" panose="02020603050405020304" pitchFamily="18" charset="0"/>
              </a:rPr>
              <a:t>scooped</a:t>
            </a:r>
            <a:r>
              <a:rPr lang="en-US" dirty="0">
                <a:latin typeface="Times New Roman" panose="02020603050405020304" pitchFamily="18" charset="0"/>
                <a:cs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shape</a:t>
            </a:r>
            <a:r>
              <a:rPr lang="en-US" dirty="0">
                <a:latin typeface="Times New Roman" panose="02020603050405020304" pitchFamily="18" charset="0"/>
                <a:cs typeface="Times New Roman" panose="02020603050405020304" pitchFamily="18" charset="0"/>
              </a:rPr>
              <a:t> of the </a:t>
            </a:r>
            <a:r>
              <a:rPr lang="en-US" b="1" dirty="0">
                <a:latin typeface="Times New Roman" panose="02020603050405020304" pitchFamily="18" charset="0"/>
                <a:cs typeface="Times New Roman" panose="02020603050405020304" pitchFamily="18" charset="0"/>
              </a:rPr>
              <a:t>horn</a:t>
            </a:r>
            <a:r>
              <a:rPr lang="en-US" dirty="0">
                <a:latin typeface="Times New Roman" panose="02020603050405020304" pitchFamily="18" charset="0"/>
                <a:cs typeface="Times New Roman" panose="02020603050405020304" pitchFamily="18" charset="0"/>
              </a:rPr>
              <a:t>, in a manner similar to the </a:t>
            </a:r>
            <a:r>
              <a:rPr lang="en-US" b="1" dirty="0">
                <a:latin typeface="Times New Roman" panose="02020603050405020304" pitchFamily="18" charset="0"/>
                <a:cs typeface="Times New Roman" panose="02020603050405020304" pitchFamily="18" charset="0"/>
              </a:rPr>
              <a:t>parabolic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dish</a:t>
            </a:r>
            <a:r>
              <a:rPr lang="en-US" dirty="0">
                <a:latin typeface="Times New Roman" panose="02020603050405020304" pitchFamily="18" charset="0"/>
                <a:cs typeface="Times New Roman" panose="02020603050405020304" pitchFamily="18" charset="0"/>
              </a:rPr>
              <a:t>, and are </a:t>
            </a:r>
            <a:r>
              <a:rPr lang="en-US" b="1" dirty="0">
                <a:latin typeface="Times New Roman" panose="02020603050405020304" pitchFamily="18" charset="0"/>
                <a:cs typeface="Times New Roman" panose="02020603050405020304" pitchFamily="18" charset="0"/>
              </a:rPr>
              <a:t>deflected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down</a:t>
            </a:r>
            <a:r>
              <a:rPr lang="en-US" dirty="0">
                <a:latin typeface="Times New Roman" panose="02020603050405020304" pitchFamily="18" charset="0"/>
                <a:cs typeface="Times New Roman" panose="02020603050405020304" pitchFamily="18" charset="0"/>
              </a:rPr>
              <a:t> into the stem.</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65</a:t>
            </a:fld>
            <a:endParaRPr lang="en-US"/>
          </a:p>
        </p:txBody>
      </p:sp>
      <p:pic>
        <p:nvPicPr>
          <p:cNvPr id="5" name="Picture 2"/>
          <p:cNvPicPr>
            <a:picLocks noChangeAspect="1" noChangeArrowheads="1"/>
          </p:cNvPicPr>
          <p:nvPr/>
        </p:nvPicPr>
        <p:blipFill>
          <a:blip r:embed="rId2"/>
          <a:srcRect/>
          <a:stretch>
            <a:fillRect/>
          </a:stretch>
        </p:blipFill>
        <p:spPr bwMode="auto">
          <a:xfrm>
            <a:off x="1143000" y="4419600"/>
            <a:ext cx="7816850" cy="2247900"/>
          </a:xfrm>
          <a:prstGeom prst="rect">
            <a:avLst/>
          </a:prstGeom>
          <a:noFill/>
          <a:ln w="9525">
            <a:noFill/>
            <a:miter lim="800000"/>
            <a:headEnd/>
            <a:tailEnd/>
          </a:ln>
        </p:spPr>
      </p:pic>
    </p:spTree>
    <p:extLst>
      <p:ext uri="{BB962C8B-B14F-4D97-AF65-F5344CB8AC3E}">
        <p14:creationId xmlns:p14="http://schemas.microsoft.com/office/powerpoint/2010/main" val="3352638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28600" y="106363"/>
            <a:ext cx="8382000" cy="350837"/>
          </a:xfrm>
        </p:spPr>
        <p:txBody>
          <a:bodyPr/>
          <a:lstStyle/>
          <a:p>
            <a:pPr algn="ctr"/>
            <a:r>
              <a:rPr lang="en-US" sz="2600" b="1" dirty="0">
                <a:solidFill>
                  <a:srgbClr val="FF0000"/>
                </a:solidFill>
                <a:latin typeface="Times New Roman" panose="02020603050405020304" pitchFamily="18" charset="0"/>
                <a:cs typeface="Times New Roman" panose="02020603050405020304" pitchFamily="18" charset="0"/>
              </a:rPr>
              <a:t>Applications</a:t>
            </a:r>
          </a:p>
        </p:txBody>
      </p:sp>
      <p:sp>
        <p:nvSpPr>
          <p:cNvPr id="49155" name="Content Placeholder 2"/>
          <p:cNvSpPr>
            <a:spLocks noGrp="1"/>
          </p:cNvSpPr>
          <p:nvPr>
            <p:ph sz="quarter" idx="1"/>
          </p:nvPr>
        </p:nvSpPr>
        <p:spPr>
          <a:xfrm>
            <a:off x="146050" y="457200"/>
            <a:ext cx="8845550" cy="6210300"/>
          </a:xfrm>
        </p:spPr>
        <p:txBody>
          <a:bodyPr/>
          <a:lstStyle/>
          <a:p>
            <a:pPr algn="just">
              <a:lnSpc>
                <a:spcPct val="150000"/>
              </a:lnSpc>
              <a:spcBef>
                <a:spcPts val="0"/>
              </a:spcBef>
              <a:buFont typeface="Wingdings" panose="05000000000000000000" pitchFamily="2" charset="2"/>
              <a:buChar char="§"/>
              <a:defRPr/>
            </a:pPr>
            <a:r>
              <a:rPr lang="en-US" sz="2800" b="1" dirty="0">
                <a:solidFill>
                  <a:srgbClr val="3333FF"/>
                </a:solidFill>
                <a:latin typeface="Times New Roman" panose="02020603050405020304" pitchFamily="18" charset="0"/>
                <a:cs typeface="Times New Roman" panose="02020603050405020304" pitchFamily="18" charset="0"/>
              </a:rPr>
              <a:t>Microwaves</a:t>
            </a:r>
            <a:r>
              <a:rPr lang="en-US" sz="2800" dirty="0">
                <a:latin typeface="Times New Roman" panose="02020603050405020304" pitchFamily="18" charset="0"/>
                <a:cs typeface="Times New Roman" panose="02020603050405020304" pitchFamily="18" charset="0"/>
              </a:rPr>
              <a:t>, due to their </a:t>
            </a:r>
            <a:r>
              <a:rPr lang="en-US" sz="2800" b="1" dirty="0">
                <a:solidFill>
                  <a:srgbClr val="CC00CC"/>
                </a:solidFill>
                <a:latin typeface="Times New Roman" panose="02020603050405020304" pitchFamily="18" charset="0"/>
                <a:cs typeface="Times New Roman" panose="02020603050405020304" pitchFamily="18" charset="0"/>
              </a:rPr>
              <a:t>unidirectional properties</a:t>
            </a:r>
            <a:r>
              <a:rPr lang="en-US" sz="2800" dirty="0">
                <a:latin typeface="Times New Roman" panose="02020603050405020304" pitchFamily="18" charset="0"/>
                <a:cs typeface="Times New Roman" panose="02020603050405020304" pitchFamily="18" charset="0"/>
              </a:rPr>
              <a:t>, are very useful when </a:t>
            </a:r>
            <a:r>
              <a:rPr lang="en-US" sz="2800" b="1" dirty="0">
                <a:solidFill>
                  <a:srgbClr val="6600CC"/>
                </a:solidFill>
                <a:latin typeface="Times New Roman" panose="02020603050405020304" pitchFamily="18" charset="0"/>
                <a:cs typeface="Times New Roman" panose="02020603050405020304" pitchFamily="18" charset="0"/>
              </a:rPr>
              <a:t>unicast</a:t>
            </a:r>
            <a:r>
              <a:rPr lang="en-US" sz="28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(one-to-one) communication</a:t>
            </a:r>
            <a:r>
              <a:rPr lang="en-US" sz="2800" dirty="0">
                <a:solidFill>
                  <a:srgbClr val="66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needed between the </a:t>
            </a:r>
            <a:r>
              <a:rPr lang="en-US" sz="2800" b="1" dirty="0">
                <a:latin typeface="Times New Roman" panose="02020603050405020304" pitchFamily="18" charset="0"/>
                <a:cs typeface="Times New Roman" panose="02020603050405020304" pitchFamily="18" charset="0"/>
              </a:rPr>
              <a:t>sender</a:t>
            </a:r>
            <a:r>
              <a:rPr lang="en-US" sz="2800" dirty="0">
                <a:latin typeface="Times New Roman" panose="02020603050405020304" pitchFamily="18" charset="0"/>
                <a:cs typeface="Times New Roman" panose="02020603050405020304" pitchFamily="18" charset="0"/>
              </a:rPr>
              <a:t> and the </a:t>
            </a:r>
            <a:r>
              <a:rPr lang="en-US" sz="2800" b="1" dirty="0">
                <a:latin typeface="Times New Roman" panose="02020603050405020304" pitchFamily="18" charset="0"/>
                <a:cs typeface="Times New Roman" panose="02020603050405020304" pitchFamily="18" charset="0"/>
              </a:rPr>
              <a:t>receiver</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They are used in </a:t>
            </a:r>
            <a:r>
              <a:rPr lang="en-US" sz="2800" b="1" dirty="0">
                <a:solidFill>
                  <a:srgbClr val="FF0000"/>
                </a:solidFill>
                <a:latin typeface="Times New Roman" panose="02020603050405020304" pitchFamily="18" charset="0"/>
                <a:cs typeface="Times New Roman" panose="02020603050405020304" pitchFamily="18" charset="0"/>
              </a:rPr>
              <a:t>cellular phones</a:t>
            </a:r>
            <a:r>
              <a:rPr lang="en-US" sz="2800" dirty="0">
                <a:solidFill>
                  <a:srgbClr val="FF0000"/>
                </a:solidFill>
                <a:latin typeface="Times New Roman" panose="02020603050405020304" pitchFamily="18" charset="0"/>
                <a:cs typeface="Times New Roman" panose="02020603050405020304" pitchFamily="18" charset="0"/>
              </a:rPr>
              <a:t>,</a:t>
            </a:r>
            <a:r>
              <a:rPr lang="en-US" sz="2800" b="1" dirty="0">
                <a:solidFill>
                  <a:srgbClr val="FF0000"/>
                </a:solidFill>
                <a:latin typeface="Times New Roman" panose="02020603050405020304" pitchFamily="18" charset="0"/>
                <a:cs typeface="Times New Roman" panose="02020603050405020304" pitchFamily="18" charset="0"/>
              </a:rPr>
              <a:t> satellite networks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and </a:t>
            </a:r>
            <a:r>
              <a:rPr lang="en-US" sz="2800" b="1" dirty="0">
                <a:solidFill>
                  <a:srgbClr val="FF0000"/>
                </a:solidFill>
                <a:latin typeface="Times New Roman" panose="02020603050405020304" pitchFamily="18" charset="0"/>
                <a:cs typeface="Times New Roman" panose="02020603050405020304" pitchFamily="18" charset="0"/>
              </a:rPr>
              <a:t>wireless LANs</a:t>
            </a:r>
            <a:r>
              <a:rPr lang="en-US" sz="280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28600" y="0"/>
            <a:ext cx="8458200" cy="381000"/>
          </a:xfrm>
        </p:spPr>
        <p:txBody>
          <a:bodyPr>
            <a:noAutofit/>
          </a:bodyPr>
          <a:lstStyle/>
          <a:p>
            <a:pPr algn="ctr">
              <a:defRPr/>
            </a:pPr>
            <a:r>
              <a:rPr lang="en-US" sz="2400" b="1" dirty="0">
                <a:solidFill>
                  <a:srgbClr val="FF0000"/>
                </a:solidFill>
                <a:latin typeface="Times New Roman" panose="02020603050405020304" pitchFamily="18" charset="0"/>
                <a:cs typeface="Times New Roman" panose="02020603050405020304" pitchFamily="18" charset="0"/>
              </a:rPr>
              <a:t>3. Infrared</a:t>
            </a:r>
          </a:p>
        </p:txBody>
      </p:sp>
      <p:sp>
        <p:nvSpPr>
          <p:cNvPr id="3" name="Content Placeholder 2"/>
          <p:cNvSpPr>
            <a:spLocks noGrp="1"/>
          </p:cNvSpPr>
          <p:nvPr>
            <p:ph sz="quarter" idx="1"/>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Infrared waves, with frequencies from </a:t>
            </a:r>
            <a:r>
              <a:rPr lang="en-US" b="1" dirty="0">
                <a:solidFill>
                  <a:srgbClr val="FF0000"/>
                </a:solidFill>
                <a:latin typeface="Times New Roman" panose="02020603050405020304" pitchFamily="18" charset="0"/>
                <a:cs typeface="Times New Roman" panose="02020603050405020304" pitchFamily="18" charset="0"/>
              </a:rPr>
              <a:t>300 GHz to 400 </a:t>
            </a:r>
            <a:r>
              <a:rPr lang="en-US" b="1" dirty="0">
                <a:latin typeface="Times New Roman" panose="02020603050405020304" pitchFamily="18" charset="0"/>
                <a:cs typeface="Times New Roman" panose="02020603050405020304" pitchFamily="18" charset="0"/>
              </a:rPr>
              <a:t>THz </a:t>
            </a:r>
            <a:r>
              <a:rPr lang="en-US" dirty="0">
                <a:latin typeface="Times New Roman" panose="02020603050405020304" pitchFamily="18" charset="0"/>
                <a:cs typeface="Times New Roman" panose="02020603050405020304" pitchFamily="18" charset="0"/>
              </a:rPr>
              <a:t>(wavelengths from </a:t>
            </a:r>
            <a:r>
              <a:rPr lang="en-US" b="1" dirty="0">
                <a:latin typeface="Times New Roman" panose="02020603050405020304" pitchFamily="18" charset="0"/>
                <a:cs typeface="Times New Roman" panose="02020603050405020304" pitchFamily="18" charset="0"/>
              </a:rPr>
              <a:t>1 mm to 770 nm</a:t>
            </a:r>
            <a:r>
              <a:rPr lang="en-US" dirty="0">
                <a:latin typeface="Times New Roman" panose="02020603050405020304" pitchFamily="18" charset="0"/>
                <a:cs typeface="Times New Roman" panose="02020603050405020304" pitchFamily="18" charset="0"/>
              </a:rPr>
              <a:t>), can be used for </a:t>
            </a:r>
            <a:r>
              <a:rPr lang="en-US" b="1" dirty="0">
                <a:solidFill>
                  <a:srgbClr val="3333FF"/>
                </a:solidFill>
                <a:latin typeface="Times New Roman" panose="02020603050405020304" pitchFamily="18" charset="0"/>
                <a:cs typeface="Times New Roman" panose="02020603050405020304" pitchFamily="18" charset="0"/>
              </a:rPr>
              <a:t>short-range communication. </a:t>
            </a:r>
          </a:p>
          <a:p>
            <a:pPr algn="just">
              <a:lnSpc>
                <a:spcPct val="150000"/>
              </a:lnSpc>
              <a:spcBef>
                <a:spcPts val="0"/>
              </a:spcBef>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Infrared waves</a:t>
            </a:r>
            <a:r>
              <a:rPr lang="en-US" dirty="0">
                <a:latin typeface="Times New Roman" panose="02020603050405020304" pitchFamily="18" charset="0"/>
                <a:cs typeface="Times New Roman" panose="02020603050405020304" pitchFamily="18" charset="0"/>
              </a:rPr>
              <a:t>, having </a:t>
            </a:r>
            <a:r>
              <a:rPr lang="en-US" b="1" dirty="0">
                <a:latin typeface="Times New Roman" panose="02020603050405020304" pitchFamily="18" charset="0"/>
                <a:cs typeface="Times New Roman" panose="02020603050405020304" pitchFamily="18" charset="0"/>
              </a:rPr>
              <a:t>high frequencies</a:t>
            </a:r>
            <a:r>
              <a:rPr lang="en-US" dirty="0">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cannot penetrate walls</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This advantageous characteristic prevents </a:t>
            </a:r>
            <a:r>
              <a:rPr lang="en-US" b="1" dirty="0">
                <a:solidFill>
                  <a:srgbClr val="3333FF"/>
                </a:solidFill>
                <a:latin typeface="Times New Roman" panose="02020603050405020304" pitchFamily="18" charset="0"/>
                <a:cs typeface="Times New Roman" panose="02020603050405020304" pitchFamily="18" charset="0"/>
              </a:rPr>
              <a:t>interference between one system and another;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 </a:t>
            </a:r>
            <a:r>
              <a:rPr lang="en-US" b="1" dirty="0">
                <a:solidFill>
                  <a:srgbClr val="CC00CC"/>
                </a:solidFill>
                <a:latin typeface="Times New Roman" panose="02020603050405020304" pitchFamily="18" charset="0"/>
                <a:cs typeface="Times New Roman" panose="02020603050405020304" pitchFamily="18" charset="0"/>
              </a:rPr>
              <a:t>short-range communication system </a:t>
            </a:r>
            <a:r>
              <a:rPr lang="en-US" dirty="0">
                <a:latin typeface="Times New Roman" panose="02020603050405020304" pitchFamily="18" charset="0"/>
                <a:cs typeface="Times New Roman" panose="02020603050405020304" pitchFamily="18" charset="0"/>
              </a:rPr>
              <a:t>in one </a:t>
            </a:r>
            <a:r>
              <a:rPr lang="en-US" b="1" dirty="0">
                <a:latin typeface="Times New Roman" panose="02020603050405020304" pitchFamily="18" charset="0"/>
                <a:cs typeface="Times New Roman" panose="02020603050405020304" pitchFamily="18" charset="0"/>
              </a:rPr>
              <a:t>room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cannot</a:t>
            </a:r>
            <a:r>
              <a:rPr lang="en-US" dirty="0">
                <a:latin typeface="Times New Roman" panose="02020603050405020304" pitchFamily="18" charset="0"/>
                <a:cs typeface="Times New Roman" panose="02020603050405020304" pitchFamily="18" charset="0"/>
              </a:rPr>
              <a:t> 	be </a:t>
            </a:r>
            <a:r>
              <a:rPr lang="en-US" b="1" dirty="0">
                <a:latin typeface="Times New Roman" panose="02020603050405020304" pitchFamily="18" charset="0"/>
                <a:cs typeface="Times New Roman" panose="02020603050405020304" pitchFamily="18" charset="0"/>
              </a:rPr>
              <a:t>affected</a:t>
            </a:r>
            <a:r>
              <a:rPr lang="en-US" dirty="0">
                <a:latin typeface="Times New Roman" panose="02020603050405020304" pitchFamily="18" charset="0"/>
                <a:cs typeface="Times New Roman" panose="02020603050405020304" pitchFamily="18" charset="0"/>
              </a:rPr>
              <a:t> by </a:t>
            </a:r>
            <a:r>
              <a:rPr lang="en-US" b="1" dirty="0">
                <a:latin typeface="Times New Roman" panose="02020603050405020304" pitchFamily="18" charset="0"/>
                <a:cs typeface="Times New Roman" panose="02020603050405020304" pitchFamily="18" charset="0"/>
              </a:rPr>
              <a:t>another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in the </a:t>
            </a:r>
            <a:r>
              <a:rPr lang="en-US" b="1" dirty="0">
                <a:latin typeface="Times New Roman" panose="02020603050405020304" pitchFamily="18" charset="0"/>
                <a:cs typeface="Times New Roman" panose="02020603050405020304" pitchFamily="18" charset="0"/>
              </a:rPr>
              <a:t>next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room</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When we use our infrared </a:t>
            </a:r>
            <a:r>
              <a:rPr lang="en-US" b="1" dirty="0">
                <a:solidFill>
                  <a:srgbClr val="3333FF"/>
                </a:solidFill>
                <a:latin typeface="Times New Roman" panose="02020603050405020304" pitchFamily="18" charset="0"/>
                <a:cs typeface="Times New Roman" panose="02020603050405020304" pitchFamily="18" charset="0"/>
              </a:rPr>
              <a:t>remote control</a:t>
            </a:r>
            <a:r>
              <a:rPr lang="en-US" dirty="0">
                <a:latin typeface="Times New Roman" panose="02020603050405020304" pitchFamily="18" charset="0"/>
                <a:cs typeface="Times New Roman" panose="02020603050405020304" pitchFamily="18" charset="0"/>
              </a:rPr>
              <a:t>, we do </a:t>
            </a:r>
            <a:r>
              <a:rPr lang="en-US" b="1" dirty="0">
                <a:solidFill>
                  <a:srgbClr val="FF0000"/>
                </a:solidFill>
                <a:latin typeface="Times New Roman" panose="02020603050405020304" pitchFamily="18" charset="0"/>
                <a:cs typeface="Times New Roman" panose="02020603050405020304" pitchFamily="18" charset="0"/>
              </a:rPr>
              <a:t>not interfere </a:t>
            </a:r>
            <a:r>
              <a:rPr lang="en-US" dirty="0">
                <a:latin typeface="Times New Roman" panose="02020603050405020304" pitchFamily="18" charset="0"/>
                <a:cs typeface="Times New Roman" panose="02020603050405020304" pitchFamily="18" charset="0"/>
              </a:rPr>
              <a:t>with the </a:t>
            </a:r>
            <a:r>
              <a:rPr lang="en-US" b="1" dirty="0">
                <a:solidFill>
                  <a:srgbClr val="FF0000"/>
                </a:solidFill>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of the </a:t>
            </a:r>
            <a:r>
              <a:rPr lang="en-US" b="1" dirty="0">
                <a:solidFill>
                  <a:srgbClr val="FF0000"/>
                </a:solidFill>
                <a:latin typeface="Times New Roman" panose="02020603050405020304" pitchFamily="18" charset="0"/>
                <a:cs typeface="Times New Roman" panose="02020603050405020304" pitchFamily="18" charset="0"/>
              </a:rPr>
              <a:t>remote</a:t>
            </a:r>
            <a:r>
              <a:rPr lang="en-US" dirty="0">
                <a:latin typeface="Times New Roman" panose="02020603050405020304" pitchFamily="18" charset="0"/>
                <a:cs typeface="Times New Roman" panose="02020603050405020304" pitchFamily="18" charset="0"/>
              </a:rPr>
              <a:t> by </a:t>
            </a:r>
            <a:r>
              <a:rPr lang="en-US" b="1" dirty="0">
                <a:solidFill>
                  <a:srgbClr val="3333FF"/>
                </a:solidFill>
                <a:latin typeface="Times New Roman" panose="02020603050405020304" pitchFamily="18" charset="0"/>
                <a:cs typeface="Times New Roman" panose="02020603050405020304" pitchFamily="18" charset="0"/>
              </a:rPr>
              <a:t>our neighbors!!!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28600" y="0"/>
            <a:ext cx="8458200" cy="381000"/>
          </a:xfrm>
        </p:spPr>
        <p:txBody>
          <a:bodyPr>
            <a:noAutofit/>
          </a:bodyPr>
          <a:lstStyle/>
          <a:p>
            <a:pPr algn="ctr">
              <a:defRPr/>
            </a:pPr>
            <a:r>
              <a:rPr lang="en-US" sz="2400" b="1" dirty="0" err="1">
                <a:solidFill>
                  <a:srgbClr val="FF0000"/>
                </a:solidFill>
                <a:latin typeface="Times New Roman" panose="02020603050405020304" pitchFamily="18" charset="0"/>
                <a:cs typeface="Times New Roman" panose="02020603050405020304" pitchFamily="18" charset="0"/>
              </a:rPr>
              <a:t>Cont</a:t>
            </a:r>
            <a:r>
              <a:rPr lang="en-US" sz="2400" b="1"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sz="quarter" idx="1"/>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However, this same characteristic makes </a:t>
            </a:r>
            <a:r>
              <a:rPr lang="en-US" b="1" dirty="0">
                <a:latin typeface="Times New Roman" panose="02020603050405020304" pitchFamily="18" charset="0"/>
                <a:cs typeface="Times New Roman" panose="02020603050405020304" pitchFamily="18" charset="0"/>
              </a:rPr>
              <a:t>infrared signals </a:t>
            </a:r>
            <a:r>
              <a:rPr lang="en-US" b="1" dirty="0">
                <a:solidFill>
                  <a:srgbClr val="FF0000"/>
                </a:solidFill>
                <a:latin typeface="Times New Roman" panose="02020603050405020304" pitchFamily="18" charset="0"/>
                <a:cs typeface="Times New Roman" panose="02020603050405020304" pitchFamily="18" charset="0"/>
              </a:rPr>
              <a:t>useless for long-range communication</a:t>
            </a:r>
            <a:r>
              <a:rPr lang="en-US"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In addition, we </a:t>
            </a:r>
            <a:r>
              <a:rPr lang="en-US" b="1" dirty="0">
                <a:solidFill>
                  <a:srgbClr val="3333FF"/>
                </a:solidFill>
                <a:latin typeface="Times New Roman" panose="02020603050405020304" pitchFamily="18" charset="0"/>
                <a:cs typeface="Times New Roman" panose="02020603050405020304" pitchFamily="18" charset="0"/>
              </a:rPr>
              <a:t>cannot use infrared waves outside </a:t>
            </a: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building</a:t>
            </a:r>
            <a:endParaRPr lang="en-US"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because the </a:t>
            </a:r>
            <a:r>
              <a:rPr lang="en-US" b="1" dirty="0">
                <a:solidFill>
                  <a:srgbClr val="6600CC"/>
                </a:solidFill>
                <a:latin typeface="Times New Roman" panose="02020603050405020304" pitchFamily="18" charset="0"/>
                <a:cs typeface="Times New Roman" panose="02020603050405020304" pitchFamily="18" charset="0"/>
              </a:rPr>
              <a:t>sun's rays contain infrared waves that can 	interfere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the </a:t>
            </a:r>
            <a:r>
              <a:rPr lang="en-US" b="1" dirty="0">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SzPct val="100000"/>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solidFill>
                  <a:srgbClr val="CC00CC"/>
                </a:solidFill>
                <a:latin typeface="Times New Roman" panose="02020603050405020304" pitchFamily="18" charset="0"/>
                <a:cs typeface="Times New Roman" panose="02020603050405020304" pitchFamily="18" charset="0"/>
              </a:rPr>
              <a:t>infrared band, </a:t>
            </a:r>
            <a:r>
              <a:rPr lang="en-US" sz="2800" dirty="0">
                <a:latin typeface="Times New Roman" panose="02020603050405020304" pitchFamily="18" charset="0"/>
                <a:cs typeface="Times New Roman" panose="02020603050405020304" pitchFamily="18" charset="0"/>
              </a:rPr>
              <a:t>almost </a:t>
            </a:r>
            <a:r>
              <a:rPr lang="en-US" sz="2800" b="1" dirty="0">
                <a:latin typeface="Times New Roman" panose="02020603050405020304" pitchFamily="18" charset="0"/>
                <a:cs typeface="Times New Roman" panose="02020603050405020304" pitchFamily="18" charset="0"/>
              </a:rPr>
              <a:t>400 THz</a:t>
            </a:r>
            <a:r>
              <a:rPr lang="en-US" sz="2800" dirty="0">
                <a:latin typeface="Times New Roman" panose="02020603050405020304" pitchFamily="18" charset="0"/>
                <a:cs typeface="Times New Roman" panose="02020603050405020304" pitchFamily="18" charset="0"/>
              </a:rPr>
              <a:t>, has an </a:t>
            </a:r>
            <a:r>
              <a:rPr lang="en-US" sz="2800" b="1" dirty="0">
                <a:solidFill>
                  <a:srgbClr val="006600"/>
                </a:solidFill>
                <a:latin typeface="Times New Roman" panose="02020603050405020304" pitchFamily="18" charset="0"/>
                <a:cs typeface="Times New Roman" panose="02020603050405020304" pitchFamily="18" charset="0"/>
              </a:rPr>
              <a:t>excellent</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potential</a:t>
            </a:r>
            <a:r>
              <a:rPr lang="en-US" sz="2800" dirty="0">
                <a:latin typeface="Times New Roman" panose="02020603050405020304" pitchFamily="18" charset="0"/>
                <a:cs typeface="Times New Roman" panose="02020603050405020304" pitchFamily="18" charset="0"/>
              </a:rPr>
              <a:t> for </a:t>
            </a:r>
            <a:r>
              <a:rPr lang="en-US" sz="2800" b="1" dirty="0">
                <a:solidFill>
                  <a:srgbClr val="3333FF"/>
                </a:solidFill>
                <a:latin typeface="Times New Roman" panose="02020603050405020304" pitchFamily="18" charset="0"/>
                <a:cs typeface="Times New Roman" panose="02020603050405020304" pitchFamily="18" charset="0"/>
              </a:rPr>
              <a:t>data transmission</a:t>
            </a:r>
            <a:r>
              <a:rPr lang="en-US" sz="2800" dirty="0">
                <a:latin typeface="Times New Roman" panose="02020603050405020304" pitchFamily="18" charset="0"/>
                <a:cs typeface="Times New Roman" panose="02020603050405020304" pitchFamily="18" charset="0"/>
              </a:rPr>
              <a:t>.</a:t>
            </a:r>
          </a:p>
          <a:p>
            <a:pPr marL="622300" lvl="2" indent="-347663" algn="just">
              <a:lnSpc>
                <a:spcPct val="150000"/>
              </a:lnSpc>
              <a:spcBef>
                <a:spcPts val="0"/>
              </a:spcBef>
              <a:buSzPct val="100000"/>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Such a wide </a:t>
            </a:r>
            <a:r>
              <a:rPr lang="en-US" sz="2800" b="1" dirty="0">
                <a:latin typeface="Times New Roman" panose="02020603050405020304" pitchFamily="18" charset="0"/>
                <a:cs typeface="Times New Roman" panose="02020603050405020304" pitchFamily="18" charset="0"/>
              </a:rPr>
              <a:t>bandwidth</a:t>
            </a:r>
            <a:r>
              <a:rPr lang="en-US" sz="2800" dirty="0">
                <a:latin typeface="Times New Roman" panose="02020603050405020304" pitchFamily="18" charset="0"/>
                <a:cs typeface="Times New Roman" panose="02020603050405020304" pitchFamily="18" charset="0"/>
              </a:rPr>
              <a:t> can be used to </a:t>
            </a:r>
            <a:r>
              <a:rPr lang="en-US" sz="2800" b="1" dirty="0">
                <a:solidFill>
                  <a:srgbClr val="6600CC"/>
                </a:solidFill>
                <a:latin typeface="Times New Roman" panose="02020603050405020304" pitchFamily="18" charset="0"/>
                <a:cs typeface="Times New Roman" panose="02020603050405020304" pitchFamily="18" charset="0"/>
              </a:rPr>
              <a:t>transmit</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digital</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with a very </a:t>
            </a:r>
            <a:r>
              <a:rPr lang="en-US" sz="2800" b="1" dirty="0">
                <a:solidFill>
                  <a:srgbClr val="3333FF"/>
                </a:solidFill>
                <a:latin typeface="Times New Roman" panose="02020603050405020304" pitchFamily="18" charset="0"/>
                <a:cs typeface="Times New Roman" panose="02020603050405020304" pitchFamily="18" charset="0"/>
              </a:rPr>
              <a:t>high data rate.</a:t>
            </a:r>
          </a:p>
          <a:p>
            <a:pPr algn="just">
              <a:lnSpc>
                <a:spcPct val="15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68</a:t>
            </a:fld>
            <a:endParaRPr lang="en-US"/>
          </a:p>
        </p:txBody>
      </p:sp>
    </p:spTree>
    <p:extLst>
      <p:ext uri="{BB962C8B-B14F-4D97-AF65-F5344CB8AC3E}">
        <p14:creationId xmlns:p14="http://schemas.microsoft.com/office/powerpoint/2010/main" val="2973366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 y="0"/>
            <a:ext cx="8229600" cy="368304"/>
          </a:xfrm>
        </p:spPr>
        <p:txBody>
          <a:bodyPr>
            <a:normAutofit fontScale="90000"/>
          </a:bodyPr>
          <a:lstStyle/>
          <a:p>
            <a:pPr algn="ctr"/>
            <a:r>
              <a:rPr lang="en-US" sz="2600" b="1" dirty="0">
                <a:solidFill>
                  <a:srgbClr val="FF0000"/>
                </a:solidFill>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sz="quarter" idx="1"/>
          </p:nvPr>
        </p:nvSpPr>
        <p:spPr>
          <a:xfrm>
            <a:off x="146050" y="457200"/>
            <a:ext cx="8827406" cy="6299196"/>
          </a:xfrm>
        </p:spPr>
        <p:txBody>
          <a:bodyPr>
            <a:noAutofit/>
          </a:bodyPr>
          <a:lstStyle/>
          <a:p>
            <a:pPr algn="just">
              <a:lnSpc>
                <a:spcPct val="150000"/>
              </a:lnSpc>
              <a:spcBef>
                <a:spcPts val="0"/>
              </a:spcBef>
              <a:buSzPct val="100000"/>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solidFill>
                  <a:srgbClr val="6600CC"/>
                </a:solidFill>
                <a:latin typeface="Times New Roman" panose="02020603050405020304" pitchFamily="18" charset="0"/>
                <a:cs typeface="Times New Roman" panose="02020603050405020304" pitchFamily="18" charset="0"/>
              </a:rPr>
              <a:t>Infrared Data Association (IrDA)</a:t>
            </a:r>
            <a:r>
              <a:rPr lang="en-US" sz="2800" dirty="0">
                <a:solidFill>
                  <a:srgbClr val="6600CC"/>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an association for sponsoring the use of infrared </a:t>
            </a:r>
            <a:r>
              <a:rPr lang="en-US" sz="2800" dirty="0">
                <a:latin typeface="Times New Roman" panose="02020603050405020304" pitchFamily="18" charset="0"/>
                <a:cs typeface="Times New Roman" panose="02020603050405020304" pitchFamily="18" charset="0"/>
              </a:rPr>
              <a:t>waves,</a:t>
            </a:r>
          </a:p>
          <a:p>
            <a:pPr marL="0" indent="0" algn="just">
              <a:lnSpc>
                <a:spcPct val="150000"/>
              </a:lnSpc>
              <a:spcBef>
                <a:spcPts val="0"/>
              </a:spcBef>
              <a:buSzPct val="100000"/>
              <a:buNone/>
              <a:defRPr/>
            </a:pPr>
            <a:r>
              <a:rPr lang="en-US" sz="2800" dirty="0">
                <a:latin typeface="Times New Roman" panose="02020603050405020304" pitchFamily="18" charset="0"/>
                <a:cs typeface="Times New Roman" panose="02020603050405020304" pitchFamily="18" charset="0"/>
              </a:rPr>
              <a:t>	has established </a:t>
            </a:r>
            <a:r>
              <a:rPr lang="en-US" sz="2800" b="1" dirty="0">
                <a:latin typeface="Times New Roman" panose="02020603050405020304" pitchFamily="18" charset="0"/>
                <a:cs typeface="Times New Roman" panose="02020603050405020304" pitchFamily="18" charset="0"/>
              </a:rPr>
              <a:t>standards</a:t>
            </a:r>
            <a:r>
              <a:rPr lang="en-US" sz="2800" dirty="0">
                <a:latin typeface="Times New Roman" panose="02020603050405020304" pitchFamily="18" charset="0"/>
                <a:cs typeface="Times New Roman" panose="02020603050405020304" pitchFamily="18" charset="0"/>
              </a:rPr>
              <a:t> for using these </a:t>
            </a:r>
            <a:r>
              <a:rPr lang="en-US" sz="2800" b="1" dirty="0">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for 	communication between devices such as </a:t>
            </a:r>
            <a:r>
              <a:rPr lang="en-US" sz="2800" b="1" dirty="0">
                <a:solidFill>
                  <a:srgbClr val="3333FF"/>
                </a:solidFill>
                <a:latin typeface="Times New Roman" panose="02020603050405020304" pitchFamily="18" charset="0"/>
                <a:cs typeface="Times New Roman" panose="02020603050405020304" pitchFamily="18" charset="0"/>
              </a:rPr>
              <a:t>keyboards</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mice</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PCs</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dirty="0">
                <a:solidFill>
                  <a:srgbClr val="3333FF"/>
                </a:solidFill>
                <a:latin typeface="Times New Roman" panose="02020603050405020304" pitchFamily="18" charset="0"/>
                <a:cs typeface="Times New Roman" panose="02020603050405020304" pitchFamily="18" charset="0"/>
              </a:rPr>
              <a:t>printers</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SzPct val="100000"/>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For </a:t>
            </a:r>
            <a:r>
              <a:rPr lang="en-US" sz="2800" b="1"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some manufacturers provide a </a:t>
            </a:r>
            <a:r>
              <a:rPr lang="en-US" sz="2800" b="1" dirty="0">
                <a:solidFill>
                  <a:srgbClr val="FF0000"/>
                </a:solidFill>
                <a:latin typeface="Times New Roman" panose="02020603050405020304" pitchFamily="18" charset="0"/>
                <a:cs typeface="Times New Roman" panose="02020603050405020304" pitchFamily="18" charset="0"/>
              </a:rPr>
              <a:t>special port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called the </a:t>
            </a:r>
          </a:p>
          <a:p>
            <a:pPr marL="0" indent="0" algn="just">
              <a:lnSpc>
                <a:spcPct val="150000"/>
              </a:lnSpc>
              <a:spcBef>
                <a:spcPts val="0"/>
              </a:spcBef>
              <a:buSzPct val="100000"/>
              <a:buNone/>
              <a:defRPr/>
            </a:pPr>
            <a:r>
              <a:rPr lang="en-US" sz="2800" b="1" dirty="0">
                <a:solidFill>
                  <a:srgbClr val="FF0000"/>
                </a:solidFill>
                <a:latin typeface="Times New Roman" panose="02020603050405020304" pitchFamily="18" charset="0"/>
                <a:cs typeface="Times New Roman" panose="02020603050405020304" pitchFamily="18" charset="0"/>
              </a:rPr>
              <a:t>	IrDA</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port</a:t>
            </a:r>
            <a:r>
              <a:rPr lang="en-US" sz="2800" dirty="0">
                <a:latin typeface="Times New Roman" panose="02020603050405020304" pitchFamily="18" charset="0"/>
                <a:cs typeface="Times New Roman" panose="02020603050405020304" pitchFamily="18" charset="0"/>
              </a:rPr>
              <a:t> that allows a </a:t>
            </a:r>
            <a:r>
              <a:rPr lang="en-US" sz="2800" b="1" dirty="0">
                <a:solidFill>
                  <a:srgbClr val="3333FF"/>
                </a:solidFill>
                <a:latin typeface="Times New Roman" panose="02020603050405020304" pitchFamily="18" charset="0"/>
                <a:cs typeface="Times New Roman" panose="02020603050405020304" pitchFamily="18" charset="0"/>
              </a:rPr>
              <a:t>wireless keyboard</a:t>
            </a:r>
            <a:r>
              <a:rPr lang="en-US" sz="2800" dirty="0">
                <a:latin typeface="Times New Roman" panose="02020603050405020304" pitchFamily="18" charset="0"/>
                <a:cs typeface="Times New Roman" panose="02020603050405020304" pitchFamily="18" charset="0"/>
              </a:rPr>
              <a:t> to 	communicate with a </a:t>
            </a:r>
            <a:r>
              <a:rPr lang="en-US" sz="2800" b="1" dirty="0">
                <a:solidFill>
                  <a:srgbClr val="3333FF"/>
                </a:solidFill>
                <a:latin typeface="Times New Roman" panose="02020603050405020304" pitchFamily="18" charset="0"/>
                <a:cs typeface="Times New Roman" panose="02020603050405020304" pitchFamily="18" charset="0"/>
              </a:rPr>
              <a:t>PC</a:t>
            </a:r>
            <a:r>
              <a:rPr lang="en-US" sz="28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SzPct val="100000"/>
              <a:buNone/>
              <a:defRP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19548" y="0"/>
            <a:ext cx="8382000" cy="457200"/>
          </a:xfrm>
        </p:spPr>
        <p:txBody>
          <a:bodyPr>
            <a:noAutofit/>
          </a:bodyPr>
          <a:lstStyle/>
          <a:p>
            <a:pPr algn="ctr" eaLnBrk="1" hangingPunct="1"/>
            <a:r>
              <a:rPr lang="en-US" sz="2400" b="1">
                <a:solidFill>
                  <a:srgbClr val="FF0000"/>
                </a:solidFill>
                <a:latin typeface="Times New Roman" panose="02020603050405020304" pitchFamily="18" charset="0"/>
                <a:cs typeface="Times New Roman" panose="02020603050405020304" pitchFamily="18" charset="0"/>
              </a:rPr>
              <a:t>GUIDED </a:t>
            </a:r>
            <a:r>
              <a:rPr lang="en-US" sz="2400" b="1" dirty="0">
                <a:solidFill>
                  <a:srgbClr val="FF0000"/>
                </a:solidFill>
                <a:latin typeface="Times New Roman" panose="02020603050405020304" pitchFamily="18" charset="0"/>
                <a:cs typeface="Times New Roman" panose="02020603050405020304" pitchFamily="18" charset="0"/>
              </a:rPr>
              <a:t>TRANSMSSION MEDIA</a:t>
            </a:r>
          </a:p>
        </p:txBody>
      </p:sp>
      <p:sp>
        <p:nvSpPr>
          <p:cNvPr id="8195" name="Content Placeholder 2"/>
          <p:cNvSpPr>
            <a:spLocks noGrp="1"/>
          </p:cNvSpPr>
          <p:nvPr>
            <p:ph sz="quarter" idx="1"/>
          </p:nvPr>
        </p:nvSpPr>
        <p:spPr>
          <a:xfrm>
            <a:off x="146050" y="304800"/>
            <a:ext cx="8845550" cy="6362700"/>
          </a:xfrm>
        </p:spPr>
        <p:txBody>
          <a:bodyPr/>
          <a:lstStyle/>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For </a:t>
            </a:r>
            <a:r>
              <a:rPr lang="en-US" sz="2800" b="1" dirty="0">
                <a:latin typeface="Times New Roman" panose="02020603050405020304" pitchFamily="18" charset="0"/>
                <a:cs typeface="Times New Roman" panose="02020603050405020304" pitchFamily="18" charset="0"/>
              </a:rPr>
              <a:t>guided transmission media</a:t>
            </a:r>
            <a:r>
              <a:rPr lang="en-US" sz="2800" dirty="0">
                <a:latin typeface="Times New Roman" panose="02020603050405020304" pitchFamily="18" charset="0"/>
                <a:cs typeface="Times New Roman" panose="02020603050405020304" pitchFamily="18" charset="0"/>
              </a:rPr>
              <a:t>, the </a:t>
            </a:r>
            <a:r>
              <a:rPr lang="en-US" sz="2800" b="1" dirty="0">
                <a:solidFill>
                  <a:srgbClr val="0000CC"/>
                </a:solidFill>
                <a:latin typeface="Times New Roman" panose="02020603050405020304" pitchFamily="18" charset="0"/>
                <a:cs typeface="Times New Roman" panose="02020603050405020304" pitchFamily="18" charset="0"/>
              </a:rPr>
              <a:t>transmission capacity</a:t>
            </a:r>
            <a:r>
              <a:rPr lang="en-US" sz="28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in terms of either </a:t>
            </a:r>
            <a:r>
              <a:rPr lang="en-US" sz="2800" b="1" dirty="0">
                <a:solidFill>
                  <a:srgbClr val="6600CC"/>
                </a:solidFill>
                <a:latin typeface="Times New Roman" panose="02020603050405020304" pitchFamily="18" charset="0"/>
                <a:cs typeface="Times New Roman" panose="02020603050405020304" pitchFamily="18" charset="0"/>
              </a:rPr>
              <a:t>data rate</a:t>
            </a:r>
            <a:r>
              <a:rPr lang="en-US" sz="2800" dirty="0">
                <a:solidFill>
                  <a:srgbClr val="66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or </a:t>
            </a:r>
            <a:r>
              <a:rPr lang="en-US" sz="2800" b="1" dirty="0">
                <a:solidFill>
                  <a:srgbClr val="6600CC"/>
                </a:solidFill>
                <a:latin typeface="Times New Roman" panose="02020603050405020304" pitchFamily="18" charset="0"/>
                <a:cs typeface="Times New Roman" panose="02020603050405020304" pitchFamily="18" charset="0"/>
              </a:rPr>
              <a:t>bandwidth</a:t>
            </a:r>
            <a:r>
              <a:rPr lang="en-US" sz="28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depends critically on the </a:t>
            </a:r>
            <a:r>
              <a:rPr lang="en-US" sz="2800" b="1" dirty="0">
                <a:solidFill>
                  <a:srgbClr val="FF0000"/>
                </a:solidFill>
                <a:latin typeface="Times New Roman" panose="02020603050405020304" pitchFamily="18" charset="0"/>
                <a:cs typeface="Times New Roman" panose="02020603050405020304" pitchFamily="18" charset="0"/>
              </a:rPr>
              <a:t>distance</a:t>
            </a:r>
            <a:r>
              <a:rPr lang="en-US" sz="2800" dirty="0">
                <a:latin typeface="Times New Roman" panose="02020603050405020304" pitchFamily="18" charset="0"/>
                <a:cs typeface="Times New Roman" panose="02020603050405020304" pitchFamily="18" charset="0"/>
              </a:rPr>
              <a:t> and on whether the 	medium is </a:t>
            </a:r>
            <a:r>
              <a:rPr lang="en-US" sz="2800" b="1" dirty="0">
                <a:solidFill>
                  <a:srgbClr val="FF0000"/>
                </a:solidFill>
                <a:latin typeface="Times New Roman" panose="02020603050405020304" pitchFamily="18" charset="0"/>
                <a:cs typeface="Times New Roman" panose="02020603050405020304" pitchFamily="18" charset="0"/>
              </a:rPr>
              <a:t>point-to-point</a:t>
            </a:r>
            <a:r>
              <a:rPr lang="en-US" sz="2800" dirty="0">
                <a:latin typeface="Times New Roman" panose="02020603050405020304" pitchFamily="18" charset="0"/>
                <a:cs typeface="Times New Roman" panose="02020603050405020304" pitchFamily="18" charset="0"/>
              </a:rPr>
              <a:t> or </a:t>
            </a:r>
            <a:r>
              <a:rPr lang="en-US" sz="2800" b="1" dirty="0">
                <a:solidFill>
                  <a:srgbClr val="FF0000"/>
                </a:solidFill>
                <a:latin typeface="Times New Roman" panose="02020603050405020304" pitchFamily="18" charset="0"/>
                <a:cs typeface="Times New Roman" panose="02020603050405020304" pitchFamily="18" charset="0"/>
              </a:rPr>
              <a:t>multipoint</a:t>
            </a:r>
            <a:r>
              <a:rPr lang="en-US" sz="28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such as in a </a:t>
            </a:r>
            <a:r>
              <a:rPr lang="en-US" sz="2800" b="1" dirty="0">
                <a:solidFill>
                  <a:srgbClr val="3333FF"/>
                </a:solidFill>
                <a:latin typeface="Times New Roman" panose="02020603050405020304" pitchFamily="18" charset="0"/>
                <a:cs typeface="Times New Roman" panose="02020603050405020304" pitchFamily="18" charset="0"/>
              </a:rPr>
              <a:t>local area network (LAN)</a:t>
            </a:r>
            <a:r>
              <a:rPr lang="en-US" sz="28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Guided media</a:t>
            </a:r>
            <a:r>
              <a:rPr lang="en-US" sz="2800" dirty="0">
                <a:latin typeface="Times New Roman" panose="02020603050405020304" pitchFamily="18" charset="0"/>
                <a:cs typeface="Times New Roman" panose="02020603050405020304" pitchFamily="18" charset="0"/>
              </a:rPr>
              <a:t>, which are those that provide a conduit from one </a:t>
            </a:r>
            <a:r>
              <a:rPr lang="en-US" sz="2800" b="1" dirty="0">
                <a:latin typeface="Times New Roman" panose="02020603050405020304" pitchFamily="18" charset="0"/>
                <a:cs typeface="Times New Roman" panose="02020603050405020304" pitchFamily="18" charset="0"/>
              </a:rPr>
              <a:t>device</a:t>
            </a:r>
            <a:r>
              <a:rPr lang="en-US" sz="2800" dirty="0">
                <a:latin typeface="Times New Roman" panose="02020603050405020304" pitchFamily="18" charset="0"/>
                <a:cs typeface="Times New Roman" panose="02020603050405020304" pitchFamily="18" charset="0"/>
              </a:rPr>
              <a:t> to </a:t>
            </a:r>
            <a:r>
              <a:rPr lang="en-US" sz="2800" b="1" dirty="0">
                <a:latin typeface="Times New Roman" panose="02020603050405020304" pitchFamily="18" charset="0"/>
                <a:cs typeface="Times New Roman" panose="02020603050405020304" pitchFamily="18" charset="0"/>
              </a:rPr>
              <a:t>another</a:t>
            </a:r>
            <a:r>
              <a:rPr lang="en-US" sz="28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include </a:t>
            </a:r>
            <a:r>
              <a:rPr lang="en-US" sz="2800" b="1" dirty="0">
                <a:solidFill>
                  <a:srgbClr val="FF0000"/>
                </a:solidFill>
                <a:latin typeface="Times New Roman" panose="02020603050405020304" pitchFamily="18" charset="0"/>
                <a:cs typeface="Times New Roman" panose="02020603050405020304" pitchFamily="18" charset="0"/>
              </a:rPr>
              <a:t>twisted-pair cable</a:t>
            </a:r>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coaxial cable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a:t>
            </a:r>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fiber-	optic cable</a:t>
            </a:r>
            <a:r>
              <a:rPr lang="en-US"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146050" y="6208986"/>
            <a:ext cx="457200" cy="457200"/>
          </a:xfrm>
        </p:spPr>
        <p:txBody>
          <a:bodyPr/>
          <a:lstStyle/>
          <a:p>
            <a:pPr>
              <a:defRPr/>
            </a:pPr>
            <a:fld id="{90571383-4EDA-4B0E-988D-4B981B2D3641}"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 y="0"/>
            <a:ext cx="8229600" cy="368304"/>
          </a:xfrm>
        </p:spPr>
        <p:txBody>
          <a:bodyPr>
            <a:normAutofit fontScale="90000"/>
          </a:bodyPr>
          <a:lstStyle/>
          <a:p>
            <a:pPr algn="ctr"/>
            <a:r>
              <a:rPr lang="en-US" sz="2600" b="1" dirty="0">
                <a:solidFill>
                  <a:srgbClr val="FF0000"/>
                </a:solidFill>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sz="quarter" idx="1"/>
          </p:nvPr>
        </p:nvSpPr>
        <p:spPr>
          <a:xfrm>
            <a:off x="146050" y="228600"/>
            <a:ext cx="8997950" cy="6629400"/>
          </a:xfrm>
        </p:spPr>
        <p:txBody>
          <a:bodyPr>
            <a:noAutofit/>
          </a:bodyPr>
          <a:lstStyle/>
          <a:p>
            <a:pPr algn="just">
              <a:lnSpc>
                <a:spcPct val="150000"/>
              </a:lnSpc>
              <a:spcBef>
                <a:spcPts val="0"/>
              </a:spcBef>
              <a:buSzPct val="100000"/>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standard originally defined </a:t>
            </a:r>
            <a:r>
              <a:rPr lang="en-US" sz="2800" dirty="0">
                <a:latin typeface="Times New Roman" panose="02020603050405020304" pitchFamily="18" charset="0"/>
                <a:cs typeface="Times New Roman" panose="02020603050405020304" pitchFamily="18" charset="0"/>
              </a:rPr>
              <a:t>a </a:t>
            </a:r>
            <a:r>
              <a:rPr lang="en-US" sz="2800" b="1" dirty="0">
                <a:solidFill>
                  <a:srgbClr val="CC00CC"/>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solidFill>
                  <a:srgbClr val="CC00CC"/>
                </a:solidFill>
                <a:latin typeface="Times New Roman" panose="02020603050405020304" pitchFamily="18" charset="0"/>
                <a:cs typeface="Times New Roman" panose="02020603050405020304" pitchFamily="18" charset="0"/>
              </a:rPr>
              <a:t>rate</a:t>
            </a:r>
            <a:r>
              <a:rPr lang="en-US" sz="2800" dirty="0">
                <a:latin typeface="Times New Roman" panose="02020603050405020304" pitchFamily="18" charset="0"/>
                <a:cs typeface="Times New Roman" panose="02020603050405020304" pitchFamily="18" charset="0"/>
              </a:rPr>
              <a:t> of </a:t>
            </a:r>
            <a:r>
              <a:rPr lang="en-US" sz="2800" b="1" dirty="0">
                <a:solidFill>
                  <a:srgbClr val="6600CC"/>
                </a:solidFill>
                <a:latin typeface="Times New Roman" panose="02020603050405020304" pitchFamily="18" charset="0"/>
                <a:cs typeface="Times New Roman" panose="02020603050405020304" pitchFamily="18" charset="0"/>
              </a:rPr>
              <a:t>75 kbps </a:t>
            </a:r>
          </a:p>
          <a:p>
            <a:pPr marL="0" indent="0" algn="just">
              <a:lnSpc>
                <a:spcPct val="150000"/>
              </a:lnSpc>
              <a:spcBef>
                <a:spcPts val="0"/>
              </a:spcBef>
              <a:buSzPct val="100000"/>
              <a:buNone/>
              <a:defRPr/>
            </a:pP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for a </a:t>
            </a:r>
            <a:r>
              <a:rPr lang="en-US" sz="2800" b="1" dirty="0">
                <a:solidFill>
                  <a:srgbClr val="CC00CC"/>
                </a:solidFill>
                <a:latin typeface="Times New Roman" panose="02020603050405020304" pitchFamily="18" charset="0"/>
                <a:cs typeface="Times New Roman" panose="02020603050405020304" pitchFamily="18" charset="0"/>
              </a:rPr>
              <a:t>distance</a:t>
            </a:r>
            <a:r>
              <a:rPr lang="en-US" sz="2800" dirty="0">
                <a:latin typeface="Times New Roman" panose="02020603050405020304" pitchFamily="18" charset="0"/>
                <a:cs typeface="Times New Roman" panose="02020603050405020304" pitchFamily="18" charset="0"/>
              </a:rPr>
              <a:t> up to </a:t>
            </a:r>
            <a:r>
              <a:rPr lang="en-US" sz="2800" b="1" dirty="0">
                <a:solidFill>
                  <a:srgbClr val="6600CC"/>
                </a:solidFill>
                <a:latin typeface="Times New Roman" panose="02020603050405020304" pitchFamily="18" charset="0"/>
                <a:cs typeface="Times New Roman" panose="02020603050405020304" pitchFamily="18" charset="0"/>
              </a:rPr>
              <a:t>8 m. </a:t>
            </a:r>
          </a:p>
          <a:p>
            <a:pPr algn="just">
              <a:lnSpc>
                <a:spcPct val="150000"/>
              </a:lnSpc>
              <a:spcBef>
                <a:spcPts val="0"/>
              </a:spcBef>
              <a:buSzPct val="100000"/>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 </a:t>
            </a:r>
            <a:r>
              <a:rPr lang="en-US" sz="2800" b="1" dirty="0">
                <a:solidFill>
                  <a:srgbClr val="3333FF"/>
                </a:solidFill>
                <a:latin typeface="Times New Roman" panose="02020603050405020304" pitchFamily="18" charset="0"/>
                <a:cs typeface="Times New Roman" panose="02020603050405020304" pitchFamily="18" charset="0"/>
              </a:rPr>
              <a:t>recent standard defines </a:t>
            </a: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rate</a:t>
            </a:r>
            <a:r>
              <a:rPr lang="en-US" sz="2800" dirty="0">
                <a:latin typeface="Times New Roman" panose="02020603050405020304" pitchFamily="18" charset="0"/>
                <a:cs typeface="Times New Roman" panose="02020603050405020304" pitchFamily="18" charset="0"/>
              </a:rPr>
              <a:t> of </a:t>
            </a:r>
            <a:r>
              <a:rPr lang="en-US" sz="2800" b="1" dirty="0">
                <a:solidFill>
                  <a:srgbClr val="6600CC"/>
                </a:solidFill>
                <a:latin typeface="Times New Roman" panose="02020603050405020304" pitchFamily="18" charset="0"/>
                <a:cs typeface="Times New Roman" panose="02020603050405020304" pitchFamily="18" charset="0"/>
              </a:rPr>
              <a:t>4 Mbps.</a:t>
            </a:r>
          </a:p>
          <a:p>
            <a:pPr algn="just">
              <a:lnSpc>
                <a:spcPct val="150000"/>
              </a:lnSpc>
              <a:spcBef>
                <a:spcPts val="0"/>
              </a:spcBef>
              <a:buSzPct val="100000"/>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Infrared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defined by </a:t>
            </a:r>
            <a:r>
              <a:rPr lang="en-US" sz="2800" b="1" dirty="0">
                <a:latin typeface="Times New Roman" panose="02020603050405020304" pitchFamily="18" charset="0"/>
                <a:cs typeface="Times New Roman" panose="02020603050405020304" pitchFamily="18" charset="0"/>
              </a:rPr>
              <a:t>IrDA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transmit</a:t>
            </a:r>
            <a:r>
              <a:rPr lang="en-US" sz="2800" dirty="0">
                <a:latin typeface="Times New Roman" panose="02020603050405020304" pitchFamily="18" charset="0"/>
                <a:cs typeface="Times New Roman" panose="02020603050405020304" pitchFamily="18" charset="0"/>
              </a:rPr>
              <a:t> through </a:t>
            </a:r>
            <a:r>
              <a:rPr lang="en-US" sz="2800" b="1" dirty="0">
                <a:solidFill>
                  <a:srgbClr val="FF0000"/>
                </a:solidFill>
                <a:latin typeface="Times New Roman" panose="02020603050405020304" pitchFamily="18" charset="0"/>
                <a:cs typeface="Times New Roman" panose="02020603050405020304" pitchFamily="18" charset="0"/>
              </a:rPr>
              <a:t>line of sight</a:t>
            </a:r>
            <a:r>
              <a:rPr lang="en-US" sz="2800" b="1" dirty="0">
                <a:latin typeface="Times New Roman" panose="02020603050405020304" pitchFamily="18" charset="0"/>
                <a:cs typeface="Times New Roman" panose="02020603050405020304" pitchFamily="18" charset="0"/>
              </a:rPr>
              <a:t>; </a:t>
            </a:r>
          </a:p>
          <a:p>
            <a:pPr marL="0" indent="0" algn="just">
              <a:lnSpc>
                <a:spcPct val="150000"/>
              </a:lnSpc>
              <a:spcBef>
                <a:spcPts val="0"/>
              </a:spcBef>
              <a:buSzPct val="100000"/>
              <a:buNone/>
              <a:defRPr/>
            </a:pP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IrDA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port</a:t>
            </a:r>
            <a:r>
              <a:rPr lang="en-US" sz="2800" dirty="0">
                <a:latin typeface="Times New Roman" panose="02020603050405020304" pitchFamily="18" charset="0"/>
                <a:cs typeface="Times New Roman" panose="02020603050405020304" pitchFamily="18" charset="0"/>
              </a:rPr>
              <a:t> on the </a:t>
            </a:r>
            <a:r>
              <a:rPr lang="en-US" sz="2800" b="1" dirty="0">
                <a:solidFill>
                  <a:srgbClr val="3333FF"/>
                </a:solidFill>
                <a:latin typeface="Times New Roman" panose="02020603050405020304" pitchFamily="18" charset="0"/>
                <a:cs typeface="Times New Roman" panose="02020603050405020304" pitchFamily="18" charset="0"/>
              </a:rPr>
              <a:t>keyboard needs </a:t>
            </a:r>
            <a:r>
              <a:rPr lang="en-US" sz="2800" dirty="0">
                <a:latin typeface="Times New Roman" panose="02020603050405020304" pitchFamily="18" charset="0"/>
                <a:cs typeface="Times New Roman" panose="02020603050405020304" pitchFamily="18" charset="0"/>
              </a:rPr>
              <a:t>to</a:t>
            </a:r>
            <a:r>
              <a:rPr lang="en-US" sz="2800" b="1" dirty="0">
                <a:solidFill>
                  <a:srgbClr val="3333FF"/>
                </a:solidFill>
                <a:latin typeface="Times New Roman" panose="02020603050405020304" pitchFamily="18" charset="0"/>
                <a:cs typeface="Times New Roman" panose="02020603050405020304" pitchFamily="18" charset="0"/>
              </a:rPr>
              <a:t> point </a:t>
            </a:r>
            <a:r>
              <a:rPr lang="en-US" sz="2800" dirty="0">
                <a:latin typeface="Times New Roman" panose="02020603050405020304" pitchFamily="18" charset="0"/>
                <a:cs typeface="Times New Roman" panose="02020603050405020304" pitchFamily="18" charset="0"/>
              </a:rPr>
              <a:t>to the </a:t>
            </a:r>
            <a:r>
              <a:rPr lang="en-US" sz="2800" b="1" dirty="0">
                <a:solidFill>
                  <a:srgbClr val="3333FF"/>
                </a:solidFill>
                <a:latin typeface="Times New Roman" panose="02020603050405020304" pitchFamily="18" charset="0"/>
                <a:cs typeface="Times New Roman" panose="02020603050405020304" pitchFamily="18" charset="0"/>
              </a:rPr>
              <a:t>	PC </a:t>
            </a:r>
            <a:r>
              <a:rPr lang="en-US" sz="2800" dirty="0">
                <a:latin typeface="Times New Roman" panose="02020603050405020304" pitchFamily="18" charset="0"/>
                <a:cs typeface="Times New Roman" panose="02020603050405020304" pitchFamily="18" charset="0"/>
              </a:rPr>
              <a:t>for transmission to occur.</a:t>
            </a:r>
          </a:p>
          <a:p>
            <a:pPr algn="just">
              <a:lnSpc>
                <a:spcPct val="150000"/>
              </a:lnSpc>
              <a:spcBef>
                <a:spcPts val="0"/>
              </a:spcBef>
              <a:buSzPct val="100000"/>
              <a:buFont typeface="Wingdings" panose="05000000000000000000" pitchFamily="2" charset="2"/>
              <a:buChar char="§"/>
              <a:defRPr/>
            </a:pPr>
            <a:r>
              <a:rPr lang="en-US" sz="2800" b="1" dirty="0">
                <a:solidFill>
                  <a:srgbClr val="3333FF"/>
                </a:solidFill>
                <a:latin typeface="Times New Roman" panose="02020603050405020304" pitchFamily="18" charset="0"/>
                <a:cs typeface="Times New Roman" panose="02020603050405020304" pitchFamily="18" charset="0"/>
              </a:rPr>
              <a:t>Infrared signals </a:t>
            </a:r>
            <a:r>
              <a:rPr lang="en-US" sz="2800" dirty="0">
                <a:latin typeface="Times New Roman" panose="02020603050405020304" pitchFamily="18" charset="0"/>
                <a:cs typeface="Times New Roman" panose="02020603050405020304" pitchFamily="18" charset="0"/>
              </a:rPr>
              <a:t>can be </a:t>
            </a:r>
            <a:r>
              <a:rPr lang="en-US" sz="2800" b="1" dirty="0">
                <a:solidFill>
                  <a:srgbClr val="3333FF"/>
                </a:solidFill>
                <a:latin typeface="Times New Roman" panose="02020603050405020304" pitchFamily="18" charset="0"/>
                <a:cs typeface="Times New Roman" panose="02020603050405020304" pitchFamily="18" charset="0"/>
              </a:rPr>
              <a:t>used </a:t>
            </a:r>
            <a:r>
              <a:rPr lang="en-US" sz="2800" dirty="0">
                <a:latin typeface="Times New Roman" panose="02020603050405020304" pitchFamily="18" charset="0"/>
                <a:cs typeface="Times New Roman" panose="02020603050405020304" pitchFamily="18" charset="0"/>
              </a:rPr>
              <a:t>for</a:t>
            </a:r>
            <a:r>
              <a:rPr lang="en-US" sz="2800" b="1" dirty="0">
                <a:solidFill>
                  <a:srgbClr val="3333FF"/>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short-range communication </a:t>
            </a:r>
            <a:r>
              <a:rPr lang="en-US" sz="2800" dirty="0">
                <a:latin typeface="Times New Roman" panose="02020603050405020304" pitchFamily="18" charset="0"/>
                <a:cs typeface="Times New Roman" panose="02020603050405020304" pitchFamily="18" charset="0"/>
              </a:rPr>
              <a:t>in a</a:t>
            </a:r>
            <a:r>
              <a:rPr lang="en-US" sz="2800" b="1" dirty="0">
                <a:solidFill>
                  <a:srgbClr val="3333FF"/>
                </a:solidFill>
                <a:latin typeface="Times New Roman" panose="02020603050405020304" pitchFamily="18" charset="0"/>
                <a:cs typeface="Times New Roman" panose="02020603050405020304" pitchFamily="18" charset="0"/>
              </a:rPr>
              <a:t> closed </a:t>
            </a:r>
            <a:r>
              <a:rPr lang="en-US" sz="2800" dirty="0">
                <a:latin typeface="Times New Roman" panose="02020603050405020304" pitchFamily="18" charset="0"/>
                <a:cs typeface="Times New Roman" panose="02020603050405020304" pitchFamily="18" charset="0"/>
              </a:rPr>
              <a:t>area using </a:t>
            </a:r>
            <a:r>
              <a:rPr lang="en-US" sz="2800" b="1" dirty="0">
                <a:solidFill>
                  <a:srgbClr val="CC00CC"/>
                </a:solidFill>
                <a:latin typeface="Times New Roman" panose="02020603050405020304" pitchFamily="18" charset="0"/>
                <a:cs typeface="Times New Roman" panose="02020603050405020304" pitchFamily="18" charset="0"/>
              </a:rPr>
              <a:t>line-of-sight propagation!!!</a:t>
            </a:r>
          </a:p>
          <a:p>
            <a:pPr algn="just">
              <a:lnSpc>
                <a:spcPct val="150000"/>
              </a:lnSpc>
              <a:spcBef>
                <a:spcPts val="0"/>
              </a:spcBef>
              <a:buSzPct val="100000"/>
              <a:buFont typeface="Wingdings" panose="05000000000000000000" pitchFamily="2" charset="2"/>
              <a:buChar char="§"/>
              <a:defRPr/>
            </a:pPr>
            <a:endPar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70</a:t>
            </a:fld>
            <a:endParaRPr lang="en-US"/>
          </a:p>
        </p:txBody>
      </p:sp>
    </p:spTree>
    <p:extLst>
      <p:ext uri="{BB962C8B-B14F-4D97-AF65-F5344CB8AC3E}">
        <p14:creationId xmlns:p14="http://schemas.microsoft.com/office/powerpoint/2010/main" val="84870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a:t>Bluetooth technology </a:t>
            </a:r>
            <a:r>
              <a:rPr lang="en-GB" b="1" dirty="0"/>
              <a:t>allows devices to communicate with each other without cables or wires</a:t>
            </a:r>
            <a:r>
              <a:rPr lang="en-GB" dirty="0"/>
              <a:t>. Bluetooth relies on short-range radio frequency, and any device that incorporates the technology can communicate as long as it is within the required distance</a:t>
            </a:r>
          </a:p>
          <a:p>
            <a:endParaRPr lang="en-GB" dirty="0"/>
          </a:p>
          <a:p>
            <a:r>
              <a:rPr lang="en-GB" b="1" dirty="0"/>
              <a:t>Bluetooth</a:t>
            </a:r>
            <a:r>
              <a:rPr lang="en-GB" dirty="0"/>
              <a:t> specification details the entire protocol stack. Bluetooth employs Radio Frequency (RF) for communication. It makes use of </a:t>
            </a:r>
            <a:r>
              <a:rPr lang="en-GB" b="1" dirty="0"/>
              <a:t>frequency modulation</a:t>
            </a:r>
            <a:r>
              <a:rPr lang="en-GB" dirty="0"/>
              <a:t> to generate radio waves in the </a:t>
            </a:r>
            <a:r>
              <a:rPr lang="en-GB" b="1" dirty="0"/>
              <a:t>ISM</a:t>
            </a:r>
            <a:r>
              <a:rPr lang="en-GB" dirty="0"/>
              <a:t> band.</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71</a:t>
            </a:fld>
            <a:endParaRPr lang="en-US"/>
          </a:p>
        </p:txBody>
      </p:sp>
    </p:spTree>
    <p:extLst>
      <p:ext uri="{BB962C8B-B14F-4D97-AF65-F5344CB8AC3E}">
        <p14:creationId xmlns:p14="http://schemas.microsoft.com/office/powerpoint/2010/main" val="37263597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72</a:t>
            </a:fld>
            <a:endParaRPr lang="en-US"/>
          </a:p>
        </p:txBody>
      </p:sp>
      <p:pic>
        <p:nvPicPr>
          <p:cNvPr id="5" name="Picture 4"/>
          <p:cNvPicPr>
            <a:picLocks noChangeAspect="1"/>
          </p:cNvPicPr>
          <p:nvPr/>
        </p:nvPicPr>
        <p:blipFill>
          <a:blip r:embed="rId2"/>
          <a:stretch>
            <a:fillRect/>
          </a:stretch>
        </p:blipFill>
        <p:spPr>
          <a:xfrm>
            <a:off x="2695575" y="2595562"/>
            <a:ext cx="3752850" cy="1666875"/>
          </a:xfrm>
          <a:prstGeom prst="rect">
            <a:avLst/>
          </a:prstGeom>
        </p:spPr>
      </p:pic>
    </p:spTree>
    <p:extLst>
      <p:ext uri="{BB962C8B-B14F-4D97-AF65-F5344CB8AC3E}">
        <p14:creationId xmlns:p14="http://schemas.microsoft.com/office/powerpoint/2010/main" val="20386494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a:t>The usage of Bluetooth has widely increased for its special features.</a:t>
            </a:r>
          </a:p>
          <a:p>
            <a:r>
              <a:rPr lang="en-GB" dirty="0"/>
              <a:t>Bluetooth offers a uniform structure for a wide range of devices to connect and communicate with each other.</a:t>
            </a:r>
          </a:p>
          <a:p>
            <a:r>
              <a:rPr lang="en-GB" dirty="0"/>
              <a:t>Bluetooth technology has achieved global acceptance such that any Bluetooth enabled device, almost everywhere in the world, can be connected with Bluetooth enabled devices.</a:t>
            </a:r>
          </a:p>
          <a:p>
            <a:r>
              <a:rPr lang="en-GB" dirty="0"/>
              <a:t>Low power consumption of Bluetooth technology and an offered range of up to ten meters has paved the way for several usage models.</a:t>
            </a:r>
          </a:p>
          <a:p>
            <a:r>
              <a:rPr lang="en-GB" dirty="0"/>
              <a:t>Bluetooth offers interactive conference by establishing an </a:t>
            </a:r>
            <a:r>
              <a:rPr lang="en-GB" dirty="0" err="1"/>
              <a:t>adhoc</a:t>
            </a:r>
            <a:r>
              <a:rPr lang="en-GB" dirty="0"/>
              <a:t> network of laptops.</a:t>
            </a:r>
          </a:p>
          <a:p>
            <a:r>
              <a:rPr lang="en-GB" dirty="0"/>
              <a:t>Bluetooth usage model includes cordless computer, intercom, cordless phone and mobile phones.</a:t>
            </a:r>
          </a:p>
          <a:p>
            <a:endParaRPr lang="en-GB"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73</a:t>
            </a:fld>
            <a:endParaRPr lang="en-US"/>
          </a:p>
        </p:txBody>
      </p:sp>
    </p:spTree>
    <p:extLst>
      <p:ext uri="{BB962C8B-B14F-4D97-AF65-F5344CB8AC3E}">
        <p14:creationId xmlns:p14="http://schemas.microsoft.com/office/powerpoint/2010/main" val="3686951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29029"/>
            <a:ext cx="7772400" cy="4572000"/>
          </a:xfrm>
        </p:spPr>
        <p:txBody>
          <a:bodyPr/>
          <a:lstStyle/>
          <a:p>
            <a:r>
              <a:rPr lang="en-GB" dirty="0"/>
              <a:t>An ad-hoc network is </a:t>
            </a:r>
            <a:r>
              <a:rPr lang="en-GB" b="1" dirty="0"/>
              <a:t>a chain of devices that are connected to each other instead of connecting through a central access point such as a server or router</a:t>
            </a:r>
            <a:r>
              <a:rPr lang="en-GB" dirty="0"/>
              <a:t>. This allows devices on a local area network to share and exchange data between each other</a:t>
            </a:r>
          </a:p>
          <a:p>
            <a:pPr marL="0" indent="0">
              <a:buNone/>
            </a:pPr>
            <a:r>
              <a:rPr lang="en-GB" dirty="0"/>
              <a:t>An ad hoc network is one that is spontaneously formed when devices connect and communicate with each other. The term ad hoc is a Latin word that literally means "for this," implying improvised or impromptu.</a:t>
            </a:r>
          </a:p>
          <a:p>
            <a:r>
              <a:rPr lang="en-GB" dirty="0"/>
              <a:t>Ad hoc networks are mostly wireless local area networks (LANs). The devices communicate with each other directly instead of relying on a base station or access points as in wireless LANs for data transfer co-ordination. Each device participates in routing activity, by determining the route using the routing algorithm and forwarding data to other devices via this route.</a:t>
            </a:r>
          </a:p>
          <a:p>
            <a:endParaRPr lang="en-GB"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74</a:t>
            </a:fld>
            <a:endParaRPr lang="en-US"/>
          </a:p>
        </p:txBody>
      </p:sp>
    </p:spTree>
    <p:extLst>
      <p:ext uri="{BB962C8B-B14F-4D97-AF65-F5344CB8AC3E}">
        <p14:creationId xmlns:p14="http://schemas.microsoft.com/office/powerpoint/2010/main" val="3556368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GB"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75</a:t>
            </a:fld>
            <a:endParaRPr lang="en-US"/>
          </a:p>
        </p:txBody>
      </p:sp>
      <p:pic>
        <p:nvPicPr>
          <p:cNvPr id="5" name="Picture 4"/>
          <p:cNvPicPr>
            <a:picLocks noChangeAspect="1"/>
          </p:cNvPicPr>
          <p:nvPr/>
        </p:nvPicPr>
        <p:blipFill>
          <a:blip r:embed="rId2"/>
          <a:stretch>
            <a:fillRect/>
          </a:stretch>
        </p:blipFill>
        <p:spPr>
          <a:xfrm>
            <a:off x="2162175" y="1528762"/>
            <a:ext cx="4819650" cy="3800475"/>
          </a:xfrm>
          <a:prstGeom prst="rect">
            <a:avLst/>
          </a:prstGeom>
        </p:spPr>
      </p:pic>
    </p:spTree>
    <p:extLst>
      <p:ext uri="{BB962C8B-B14F-4D97-AF65-F5344CB8AC3E}">
        <p14:creationId xmlns:p14="http://schemas.microsoft.com/office/powerpoint/2010/main" val="10442359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b="1" dirty="0"/>
              <a:t>Classifications of Ad Hoc Networks</a:t>
            </a:r>
          </a:p>
          <a:p>
            <a:r>
              <a:rPr lang="en-GB" dirty="0"/>
              <a:t>Ad hoc networks can be classified into several types depending upon the nature of their applications. The most prominent ad hoc networks that are commonly incorporated are illustrated in the diagram below </a:t>
            </a:r>
          </a:p>
          <a:p>
            <a:endParaRPr lang="en-GB"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76</a:t>
            </a:fld>
            <a:endParaRPr lang="en-US"/>
          </a:p>
        </p:txBody>
      </p:sp>
    </p:spTree>
    <p:extLst>
      <p:ext uri="{BB962C8B-B14F-4D97-AF65-F5344CB8AC3E}">
        <p14:creationId xmlns:p14="http://schemas.microsoft.com/office/powerpoint/2010/main" val="3799408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77</a:t>
            </a:fld>
            <a:endParaRPr lang="en-US"/>
          </a:p>
        </p:txBody>
      </p:sp>
      <p:pic>
        <p:nvPicPr>
          <p:cNvPr id="5" name="Picture 4"/>
          <p:cNvPicPr>
            <a:picLocks noChangeAspect="1"/>
          </p:cNvPicPr>
          <p:nvPr/>
        </p:nvPicPr>
        <p:blipFill>
          <a:blip r:embed="rId2"/>
          <a:stretch>
            <a:fillRect/>
          </a:stretch>
        </p:blipFill>
        <p:spPr>
          <a:xfrm>
            <a:off x="2400300" y="695325"/>
            <a:ext cx="4343400" cy="5467350"/>
          </a:xfrm>
          <a:prstGeom prst="rect">
            <a:avLst/>
          </a:prstGeom>
        </p:spPr>
      </p:pic>
    </p:spTree>
    <p:extLst>
      <p:ext uri="{BB962C8B-B14F-4D97-AF65-F5344CB8AC3E}">
        <p14:creationId xmlns:p14="http://schemas.microsoft.com/office/powerpoint/2010/main" val="28909892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b="1" dirty="0"/>
              <a:t>Applications of Ad Hoc Networks</a:t>
            </a:r>
          </a:p>
          <a:p>
            <a:r>
              <a:rPr lang="en-GB" dirty="0"/>
              <a:t>Ad hoc networks serve various purposes, including:</a:t>
            </a:r>
          </a:p>
          <a:p>
            <a:r>
              <a:rPr lang="en-GB" dirty="0"/>
              <a:t>Gives military units access to all soldiers, vehicles, and headquarters</a:t>
            </a:r>
          </a:p>
          <a:p>
            <a:r>
              <a:rPr lang="en-GB" dirty="0"/>
              <a:t>Allows users to create personal area networks (PANs) or short-range local networks that connects several nodes</a:t>
            </a:r>
          </a:p>
          <a:p>
            <a:r>
              <a:rPr lang="en-GB" dirty="0"/>
              <a:t>Provides emergency responders to send signals during crises</a:t>
            </a:r>
          </a:p>
          <a:p>
            <a:r>
              <a:rPr lang="en-GB" dirty="0"/>
              <a:t>Useful in monitoring patients</a:t>
            </a:r>
          </a:p>
          <a:p>
            <a:r>
              <a:rPr lang="en-GB" dirty="0"/>
              <a:t>Helps check for weather conditions, forest fires, tsunamis, and other natural or man-made disasters</a:t>
            </a:r>
          </a:p>
          <a:p>
            <a:endParaRPr lang="en-GB"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78</a:t>
            </a:fld>
            <a:endParaRPr lang="en-US"/>
          </a:p>
        </p:txBody>
      </p:sp>
    </p:spTree>
    <p:extLst>
      <p:ext uri="{BB962C8B-B14F-4D97-AF65-F5344CB8AC3E}">
        <p14:creationId xmlns:p14="http://schemas.microsoft.com/office/powerpoint/2010/main" val="22781629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b="1" dirty="0"/>
              <a:t>Challenges Related to Ad Hoc Networks</a:t>
            </a:r>
          </a:p>
          <a:p>
            <a:r>
              <a:rPr lang="en-GB" dirty="0"/>
              <a:t>Ad hoc networks may be convenient for impromptu connections where a WLAN is unavailable, but they come with a few disadvantages. Bandwidth limitation, for instance, is a top issue for ad hoc network users. Connections on ad hoc mode can only reach a speed of 11 Mbps. However, Wi-Fi connections can reach 54 Mbps in infrastructure mode.</a:t>
            </a:r>
          </a:p>
          <a:p>
            <a:r>
              <a:rPr lang="en-GB" b="1" dirty="0"/>
              <a:t>Do Ad Hoc Networks Present Security Risks?</a:t>
            </a:r>
          </a:p>
          <a:p>
            <a:r>
              <a:rPr lang="en-GB" dirty="0"/>
              <a:t>Because ad hoc networks are typically set up for short-term use particularly during emergencies, they can pose security risks. They are specifically prone to denial-of-service (</a:t>
            </a:r>
            <a:r>
              <a:rPr lang="en-GB" dirty="0" err="1"/>
              <a:t>DoS</a:t>
            </a:r>
            <a:r>
              <a:rPr lang="en-GB" dirty="0"/>
              <a:t>) attacks since they’re designed to be accessible to anyone. People with malicious intentions can thus overwhelm them to render them useless.</a:t>
            </a:r>
          </a:p>
          <a:p>
            <a:r>
              <a:rPr lang="en-GB" dirty="0"/>
              <a:t>Given their short-range nature, ad hoc networks are also prone to routing information corruption. Anyone who wishes to spy on communications coursed through them can easily sniff data.</a:t>
            </a:r>
          </a:p>
          <a:p>
            <a:endParaRPr lang="en-GB" dirty="0"/>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79</a:t>
            </a:fld>
            <a:endParaRPr lang="en-US"/>
          </a:p>
        </p:txBody>
      </p:sp>
    </p:spTree>
    <p:extLst>
      <p:ext uri="{BB962C8B-B14F-4D97-AF65-F5344CB8AC3E}">
        <p14:creationId xmlns:p14="http://schemas.microsoft.com/office/powerpoint/2010/main" val="317853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19548" y="0"/>
            <a:ext cx="8382000" cy="457200"/>
          </a:xfrm>
        </p:spPr>
        <p:txBody>
          <a:bodyPr>
            <a:noAutofit/>
          </a:bodyPr>
          <a:lstStyle/>
          <a:p>
            <a:pPr algn="ctr" eaLnBrk="1" hangingPunct="1"/>
            <a:r>
              <a:rPr lang="en-US" sz="2400" b="1" dirty="0">
                <a:solidFill>
                  <a:srgbClr val="FF0000"/>
                </a:solidFill>
                <a:latin typeface="Times New Roman" panose="02020603050405020304" pitchFamily="18" charset="0"/>
                <a:cs typeface="Times New Roman" panose="02020603050405020304" pitchFamily="18" charset="0"/>
              </a:rPr>
              <a:t>GUIDED TRANSMSSION MEDIA---</a:t>
            </a:r>
          </a:p>
        </p:txBody>
      </p:sp>
      <p:sp>
        <p:nvSpPr>
          <p:cNvPr id="8195" name="Content Placeholder 2"/>
          <p:cNvSpPr>
            <a:spLocks noGrp="1"/>
          </p:cNvSpPr>
          <p:nvPr>
            <p:ph sz="quarter" idx="1"/>
          </p:nvPr>
        </p:nvSpPr>
        <p:spPr>
          <a:xfrm>
            <a:off x="146050" y="304800"/>
            <a:ext cx="8845550" cy="6362700"/>
          </a:xfrm>
        </p:spPr>
        <p:txBody>
          <a:bodyPr/>
          <a:lstStyle/>
          <a:p>
            <a:pPr algn="just" eaLnBrk="1" hangingPunct="1">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 A </a:t>
            </a:r>
            <a:r>
              <a:rPr lang="en-US" sz="2800" b="1" dirty="0">
                <a:solidFill>
                  <a:srgbClr val="006600"/>
                </a:solidFill>
                <a:latin typeface="Times New Roman" panose="02020603050405020304" pitchFamily="18" charset="0"/>
                <a:cs typeface="Times New Roman" panose="02020603050405020304" pitchFamily="18" charset="0"/>
              </a:rPr>
              <a:t>signal</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traveling</a:t>
            </a:r>
            <a:r>
              <a:rPr lang="en-US" sz="2800" dirty="0">
                <a:latin typeface="Times New Roman" panose="02020603050405020304" pitchFamily="18" charset="0"/>
                <a:cs typeface="Times New Roman" panose="02020603050405020304" pitchFamily="18" charset="0"/>
              </a:rPr>
              <a:t> along any of these </a:t>
            </a:r>
            <a:r>
              <a:rPr lang="en-US" sz="2800" b="1" dirty="0">
                <a:solidFill>
                  <a:srgbClr val="006600"/>
                </a:solidFill>
                <a:latin typeface="Times New Roman" panose="02020603050405020304" pitchFamily="18" charset="0"/>
                <a:cs typeface="Times New Roman" panose="02020603050405020304" pitchFamily="18" charset="0"/>
              </a:rPr>
              <a:t>media</a:t>
            </a:r>
            <a:r>
              <a:rPr lang="en-US" sz="2800" dirty="0">
                <a:latin typeface="Times New Roman" panose="02020603050405020304" pitchFamily="18" charset="0"/>
                <a:cs typeface="Times New Roman" panose="02020603050405020304" pitchFamily="18" charset="0"/>
              </a:rPr>
              <a:t> is </a:t>
            </a:r>
            <a:r>
              <a:rPr lang="en-US" sz="2800" b="1" dirty="0">
                <a:solidFill>
                  <a:srgbClr val="6600CC"/>
                </a:solidFill>
                <a:latin typeface="Times New Roman" panose="02020603050405020304" pitchFamily="18" charset="0"/>
                <a:cs typeface="Times New Roman" panose="02020603050405020304" pitchFamily="18" charset="0"/>
              </a:rPr>
              <a:t>directed</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contained</a:t>
            </a:r>
            <a:r>
              <a:rPr lang="en-US" sz="2800" dirty="0">
                <a:latin typeface="Times New Roman" panose="02020603050405020304" pitchFamily="18" charset="0"/>
                <a:cs typeface="Times New Roman" panose="02020603050405020304" pitchFamily="18" charset="0"/>
              </a:rPr>
              <a:t> by the </a:t>
            </a:r>
            <a:r>
              <a:rPr lang="en-US" sz="2800" b="1" dirty="0">
                <a:latin typeface="Times New Roman" panose="02020603050405020304" pitchFamily="18" charset="0"/>
                <a:cs typeface="Times New Roman" panose="02020603050405020304" pitchFamily="18" charset="0"/>
              </a:rPr>
              <a:t>physical limits</a:t>
            </a:r>
            <a:r>
              <a:rPr lang="en-US" sz="2800" dirty="0">
                <a:latin typeface="Times New Roman" panose="02020603050405020304" pitchFamily="18" charset="0"/>
                <a:cs typeface="Times New Roman" panose="02020603050405020304" pitchFamily="18" charset="0"/>
              </a:rPr>
              <a:t> of the </a:t>
            </a:r>
            <a:r>
              <a:rPr lang="en-US" sz="2800" b="1" dirty="0">
                <a:latin typeface="Times New Roman" panose="02020603050405020304" pitchFamily="18" charset="0"/>
                <a:cs typeface="Times New Roman" panose="02020603050405020304" pitchFamily="18" charset="0"/>
              </a:rPr>
              <a:t>medium</a:t>
            </a:r>
            <a:r>
              <a:rPr lang="en-US" sz="28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2800" b="1" dirty="0">
                <a:solidFill>
                  <a:srgbClr val="CC00CC"/>
                </a:solidFill>
                <a:latin typeface="Times New Roman" panose="02020603050405020304" pitchFamily="18" charset="0"/>
                <a:cs typeface="Times New Roman" panose="02020603050405020304" pitchFamily="18" charset="0"/>
              </a:rPr>
              <a:t>Twisted-pair</a:t>
            </a:r>
            <a:r>
              <a:rPr lang="en-US" sz="2800" dirty="0">
                <a:latin typeface="Times New Roman" panose="02020603050405020304" pitchFamily="18" charset="0"/>
                <a:cs typeface="Times New Roman" panose="02020603050405020304" pitchFamily="18" charset="0"/>
              </a:rPr>
              <a:t> and </a:t>
            </a:r>
            <a:r>
              <a:rPr lang="en-US" sz="2800" b="1" dirty="0">
                <a:solidFill>
                  <a:srgbClr val="CC00CC"/>
                </a:solidFill>
                <a:latin typeface="Times New Roman" panose="02020603050405020304" pitchFamily="18" charset="0"/>
                <a:cs typeface="Times New Roman" panose="02020603050405020304" pitchFamily="18" charset="0"/>
              </a:rPr>
              <a:t>coaxial cable </a:t>
            </a:r>
          </a:p>
          <a:p>
            <a:pPr marL="0" indent="0" algn="just" eaLnBrk="1" hangingPunct="1">
              <a:lnSpc>
                <a:spcPct val="150000"/>
              </a:lnSpc>
              <a:spcBef>
                <a:spcPts val="0"/>
              </a:spcBef>
              <a:buNone/>
              <a:defRPr/>
            </a:pPr>
            <a:r>
              <a:rPr lang="en-US" sz="2800" b="1" dirty="0">
                <a:solidFill>
                  <a:srgbClr val="CC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use </a:t>
            </a:r>
            <a:r>
              <a:rPr lang="en-US" sz="2800" b="1" dirty="0">
                <a:solidFill>
                  <a:srgbClr val="6600CC"/>
                </a:solidFill>
                <a:latin typeface="Times New Roman" panose="02020603050405020304" pitchFamily="18" charset="0"/>
                <a:cs typeface="Times New Roman" panose="02020603050405020304" pitchFamily="18" charset="0"/>
              </a:rPr>
              <a:t>metallic</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copper</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conductors</a:t>
            </a:r>
            <a:r>
              <a:rPr lang="en-US" sz="2800" dirty="0">
                <a:latin typeface="Times New Roman" panose="02020603050405020304" pitchFamily="18" charset="0"/>
                <a:cs typeface="Times New Roman" panose="02020603050405020304" pitchFamily="18" charset="0"/>
              </a:rPr>
              <a:t> that </a:t>
            </a:r>
            <a:r>
              <a:rPr lang="en-US" sz="2800" b="1" dirty="0">
                <a:latin typeface="Times New Roman" panose="02020603050405020304" pitchFamily="18" charset="0"/>
                <a:cs typeface="Times New Roman" panose="02020603050405020304" pitchFamily="18" charset="0"/>
              </a:rPr>
              <a:t>accept</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transport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in the form of </a:t>
            </a:r>
            <a:r>
              <a:rPr lang="en-US" sz="2800" b="1" dirty="0">
                <a:solidFill>
                  <a:srgbClr val="006600"/>
                </a:solidFill>
                <a:latin typeface="Times New Roman" panose="02020603050405020304" pitchFamily="18" charset="0"/>
                <a:cs typeface="Times New Roman" panose="02020603050405020304" pitchFamily="18" charset="0"/>
              </a:rPr>
              <a:t>electric</a:t>
            </a:r>
            <a:r>
              <a:rPr lang="en-US" sz="2800" dirty="0">
                <a:solidFill>
                  <a:srgbClr val="00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current</a:t>
            </a:r>
            <a:r>
              <a:rPr lang="en-US" sz="28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 Optical fiber </a:t>
            </a:r>
            <a:r>
              <a:rPr lang="en-US" sz="2800" dirty="0">
                <a:latin typeface="Times New Roman" panose="02020603050405020304" pitchFamily="18" charset="0"/>
                <a:cs typeface="Times New Roman" panose="02020603050405020304" pitchFamily="18" charset="0"/>
              </a:rPr>
              <a:t>is a </a:t>
            </a:r>
            <a:r>
              <a:rPr lang="en-US" sz="2800" b="1" dirty="0">
                <a:latin typeface="Times New Roman" panose="02020603050405020304" pitchFamily="18" charset="0"/>
                <a:cs typeface="Times New Roman" panose="02020603050405020304" pitchFamily="18" charset="0"/>
              </a:rPr>
              <a:t>cable</a:t>
            </a:r>
            <a:r>
              <a:rPr lang="en-US" sz="2800" dirty="0">
                <a:latin typeface="Times New Roman" panose="02020603050405020304" pitchFamily="18" charset="0"/>
                <a:cs typeface="Times New Roman" panose="02020603050405020304" pitchFamily="18" charset="0"/>
              </a:rPr>
              <a:t> that </a:t>
            </a:r>
            <a:r>
              <a:rPr lang="en-US" sz="2800" b="1" dirty="0">
                <a:solidFill>
                  <a:srgbClr val="3333FF"/>
                </a:solidFill>
                <a:latin typeface="Times New Roman" panose="02020603050405020304" pitchFamily="18" charset="0"/>
                <a:cs typeface="Times New Roman" panose="02020603050405020304" pitchFamily="18" charset="0"/>
              </a:rPr>
              <a:t>accepts</a:t>
            </a:r>
            <a:r>
              <a:rPr lang="en-US" sz="2800" dirty="0">
                <a:latin typeface="Times New Roman" panose="02020603050405020304" pitchFamily="18" charset="0"/>
                <a:cs typeface="Times New Roman" panose="02020603050405020304" pitchFamily="18" charset="0"/>
              </a:rPr>
              <a:t> and </a:t>
            </a:r>
            <a:r>
              <a:rPr lang="en-US" sz="2800" b="1" dirty="0">
                <a:solidFill>
                  <a:srgbClr val="3333FF"/>
                </a:solidFill>
                <a:latin typeface="Times New Roman" panose="02020603050405020304" pitchFamily="18" charset="0"/>
                <a:cs typeface="Times New Roman" panose="02020603050405020304" pitchFamily="18" charset="0"/>
              </a:rPr>
              <a:t>transports</a:t>
            </a:r>
            <a:r>
              <a:rPr lang="en-US" sz="2800" dirty="0">
                <a:latin typeface="Times New Roman" panose="02020603050405020304" pitchFamily="18" charset="0"/>
                <a:cs typeface="Times New Roman" panose="02020603050405020304" pitchFamily="18" charset="0"/>
              </a:rPr>
              <a:t> </a:t>
            </a:r>
            <a:r>
              <a:rPr lang="en-US" sz="2800" b="1" dirty="0">
                <a:solidFill>
                  <a:srgbClr val="3333FF"/>
                </a:solidFill>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in the form of </a:t>
            </a:r>
            <a:r>
              <a:rPr lang="en-US" sz="2800" b="1" dirty="0">
                <a:solidFill>
                  <a:srgbClr val="FF0000"/>
                </a:solidFill>
                <a:latin typeface="Times New Roman" panose="02020603050405020304" pitchFamily="18" charset="0"/>
                <a:cs typeface="Times New Roman" panose="02020603050405020304" pitchFamily="18" charset="0"/>
              </a:rPr>
              <a:t>light</a:t>
            </a:r>
            <a:r>
              <a:rPr lang="en-US" sz="2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8</a:t>
            </a:fld>
            <a:endParaRPr lang="en-US"/>
          </a:p>
        </p:txBody>
      </p:sp>
    </p:spTree>
    <p:extLst>
      <p:ext uri="{BB962C8B-B14F-4D97-AF65-F5344CB8AC3E}">
        <p14:creationId xmlns:p14="http://schemas.microsoft.com/office/powerpoint/2010/main" val="36790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88925" y="0"/>
            <a:ext cx="8397875" cy="533400"/>
          </a:xfrm>
        </p:spPr>
        <p:txBody>
          <a:bodyPr/>
          <a:lstStyle/>
          <a:p>
            <a:pPr algn="ctr" eaLnBrk="1" hangingPunct="1"/>
            <a:r>
              <a:rPr lang="en-US" sz="2600" b="1" dirty="0">
                <a:solidFill>
                  <a:srgbClr val="FF0000"/>
                </a:solidFill>
                <a:latin typeface="Times New Roman" panose="02020603050405020304" pitchFamily="18" charset="0"/>
                <a:cs typeface="Times New Roman" panose="02020603050405020304" pitchFamily="18" charset="0"/>
              </a:rPr>
              <a:t>1. Twisted-Pair</a:t>
            </a:r>
            <a:r>
              <a:rPr lang="en-US" dirty="0">
                <a:solidFill>
                  <a:srgbClr val="FF0000"/>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Cable</a:t>
            </a:r>
          </a:p>
        </p:txBody>
      </p:sp>
      <p:sp>
        <p:nvSpPr>
          <p:cNvPr id="10243" name="Content Placeholder 2"/>
          <p:cNvSpPr>
            <a:spLocks noGrp="1"/>
          </p:cNvSpPr>
          <p:nvPr>
            <p:ph sz="quarter" idx="1"/>
          </p:nvPr>
        </p:nvSpPr>
        <p:spPr>
          <a:xfrm>
            <a:off x="0" y="381000"/>
            <a:ext cx="9067800" cy="6477000"/>
          </a:xfrm>
        </p:spPr>
        <p:txBody>
          <a:bodyPr/>
          <a:lstStyle/>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twisted pair </a:t>
            </a:r>
            <a:r>
              <a:rPr lang="en-US" dirty="0">
                <a:latin typeface="Times New Roman" panose="02020603050405020304" pitchFamily="18" charset="0"/>
                <a:cs typeface="Times New Roman" panose="02020603050405020304" pitchFamily="18" charset="0"/>
              </a:rPr>
              <a:t>consists of </a:t>
            </a:r>
            <a:r>
              <a:rPr lang="en-US" b="1" dirty="0">
                <a:latin typeface="Times New Roman" panose="02020603050405020304" pitchFamily="18" charset="0"/>
                <a:cs typeface="Times New Roman" panose="02020603050405020304" pitchFamily="18" charset="0"/>
              </a:rPr>
              <a:t>two conductors </a:t>
            </a:r>
            <a:r>
              <a:rPr lang="en-US" dirty="0">
                <a:latin typeface="Times New Roman" panose="02020603050405020304" pitchFamily="18" charset="0"/>
                <a:cs typeface="Times New Roman" panose="02020603050405020304" pitchFamily="18" charset="0"/>
              </a:rPr>
              <a:t>(normally </a:t>
            </a:r>
            <a:r>
              <a:rPr lang="en-US" b="1" dirty="0">
                <a:latin typeface="Times New Roman" panose="02020603050405020304" pitchFamily="18" charset="0"/>
                <a:cs typeface="Times New Roman" panose="02020603050405020304" pitchFamily="18" charset="0"/>
              </a:rPr>
              <a:t>copper</a:t>
            </a:r>
            <a:r>
              <a:rPr lang="en-US" dirty="0">
                <a:latin typeface="Times New Roman" panose="02020603050405020304" pitchFamily="18" charset="0"/>
                <a:cs typeface="Times New Roman" panose="02020603050405020304" pitchFamily="18" charset="0"/>
              </a:rPr>
              <a:t>), each with its own </a:t>
            </a:r>
            <a:r>
              <a:rPr lang="en-US" b="1" dirty="0">
                <a:solidFill>
                  <a:srgbClr val="6600CC"/>
                </a:solidFill>
                <a:latin typeface="Times New Roman" panose="02020603050405020304" pitchFamily="18" charset="0"/>
                <a:cs typeface="Times New Roman" panose="02020603050405020304" pitchFamily="18" charset="0"/>
              </a:rPr>
              <a:t>plastic insulation</a:t>
            </a:r>
            <a:r>
              <a:rPr lang="en-US" dirty="0">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twisted together</a:t>
            </a:r>
            <a:r>
              <a:rPr lang="en-US" dirty="0">
                <a:latin typeface="Times New Roman" panose="02020603050405020304" pitchFamily="18" charset="0"/>
                <a:cs typeface="Times New Roman" panose="02020603050405020304" pitchFamily="18" charset="0"/>
              </a:rPr>
              <a:t>, as shown in the figure below</a:t>
            </a:r>
          </a:p>
          <a:p>
            <a:pPr algn="just" eaLnBrk="1" hangingPunct="1">
              <a:lnSpc>
                <a:spcPct val="15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defRPr/>
            </a:pPr>
            <a:r>
              <a:rPr lang="en-US" b="1" dirty="0">
                <a:solidFill>
                  <a:srgbClr val="FF0000"/>
                </a:solidFill>
                <a:latin typeface="Times New Roman" panose="02020603050405020304" pitchFamily="18" charset="0"/>
                <a:cs typeface="Times New Roman" panose="02020603050405020304" pitchFamily="18" charset="0"/>
              </a:rPr>
              <a:t>One of the wires </a:t>
            </a:r>
            <a:r>
              <a:rPr lang="en-US" dirty="0">
                <a:latin typeface="Times New Roman" panose="02020603050405020304" pitchFamily="18" charset="0"/>
                <a:cs typeface="Times New Roman" panose="02020603050405020304" pitchFamily="18" charset="0"/>
              </a:rPr>
              <a:t>is used to </a:t>
            </a:r>
            <a:r>
              <a:rPr lang="en-US" b="1" dirty="0">
                <a:latin typeface="Times New Roman" panose="02020603050405020304" pitchFamily="18" charset="0"/>
                <a:cs typeface="Times New Roman" panose="02020603050405020304" pitchFamily="18" charset="0"/>
              </a:rPr>
              <a:t>carry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signals</a:t>
            </a:r>
            <a:r>
              <a:rPr lang="en-US" dirty="0">
                <a:latin typeface="Times New Roman" panose="02020603050405020304" pitchFamily="18" charset="0"/>
                <a:cs typeface="Times New Roman" panose="02020603050405020304" pitchFamily="18" charset="0"/>
              </a:rPr>
              <a:t> to the </a:t>
            </a:r>
            <a:r>
              <a:rPr lang="en-US" b="1" dirty="0">
                <a:solidFill>
                  <a:srgbClr val="FF0000"/>
                </a:solidFill>
                <a:latin typeface="Times New Roman" panose="02020603050405020304" pitchFamily="18" charset="0"/>
                <a:cs typeface="Times New Roman" panose="02020603050405020304" pitchFamily="18" charset="0"/>
              </a:rPr>
              <a:t>receiver</a:t>
            </a:r>
            <a:r>
              <a:rPr lang="en-US" dirty="0">
                <a:latin typeface="Times New Roman" panose="02020603050405020304" pitchFamily="18" charset="0"/>
                <a:cs typeface="Times New Roman" panose="02020603050405020304" pitchFamily="18" charset="0"/>
              </a:rPr>
              <a:t>, and the </a:t>
            </a:r>
            <a:r>
              <a:rPr lang="en-US" b="1" dirty="0">
                <a:solidFill>
                  <a:srgbClr val="FF0000"/>
                </a:solidFill>
                <a:latin typeface="Times New Roman" panose="02020603050405020304" pitchFamily="18" charset="0"/>
                <a:cs typeface="Times New Roman" panose="02020603050405020304" pitchFamily="18" charset="0"/>
              </a:rPr>
              <a:t>other</a:t>
            </a:r>
            <a:r>
              <a:rPr lang="en-US" dirty="0">
                <a:latin typeface="Times New Roman" panose="02020603050405020304" pitchFamily="18" charset="0"/>
                <a:cs typeface="Times New Roman" panose="02020603050405020304" pitchFamily="18" charset="0"/>
              </a:rPr>
              <a:t> is used only as a </a:t>
            </a:r>
            <a:r>
              <a:rPr lang="en-US" b="1" dirty="0">
                <a:solidFill>
                  <a:srgbClr val="FF0000"/>
                </a:solidFill>
                <a:latin typeface="Times New Roman" panose="02020603050405020304" pitchFamily="18" charset="0"/>
                <a:cs typeface="Times New Roman" panose="02020603050405020304" pitchFamily="18" charset="0"/>
              </a:rPr>
              <a:t>ground</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receiver</a:t>
            </a:r>
            <a:r>
              <a:rPr lang="en-US" dirty="0">
                <a:latin typeface="Times New Roman" panose="02020603050405020304" pitchFamily="18" charset="0"/>
                <a:cs typeface="Times New Roman" panose="02020603050405020304" pitchFamily="18" charset="0"/>
              </a:rPr>
              <a:t> uses the difference </a:t>
            </a:r>
            <a:r>
              <a:rPr lang="en-US" b="1" dirty="0">
                <a:latin typeface="Times New Roman" panose="02020603050405020304" pitchFamily="18" charset="0"/>
                <a:cs typeface="Times New Roman" panose="02020603050405020304" pitchFamily="18" charset="0"/>
              </a:rPr>
              <a:t>between</a:t>
            </a:r>
            <a:r>
              <a:rPr lang="en-US" dirty="0">
                <a:latin typeface="Times New Roman" panose="02020603050405020304" pitchFamily="18" charset="0"/>
                <a:cs typeface="Times New Roman" panose="02020603050405020304" pitchFamily="18" charset="0"/>
              </a:rPr>
              <a:t> the two. </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In addition to the </a:t>
            </a:r>
            <a:r>
              <a:rPr lang="en-US" b="1" dirty="0">
                <a:solidFill>
                  <a:srgbClr val="CC00CC"/>
                </a:solidFill>
                <a:latin typeface="Times New Roman" panose="02020603050405020304" pitchFamily="18" charset="0"/>
                <a:cs typeface="Times New Roman" panose="02020603050405020304" pitchFamily="18" charset="0"/>
              </a:rPr>
              <a:t>signal sent </a:t>
            </a:r>
            <a:r>
              <a:rPr lang="en-US" dirty="0">
                <a:latin typeface="Times New Roman" panose="02020603050405020304" pitchFamily="18" charset="0"/>
                <a:cs typeface="Times New Roman" panose="02020603050405020304" pitchFamily="18" charset="0"/>
              </a:rPr>
              <a:t>by the </a:t>
            </a:r>
            <a:r>
              <a:rPr lang="en-US" b="1" dirty="0">
                <a:latin typeface="Times New Roman" panose="02020603050405020304" pitchFamily="18" charset="0"/>
                <a:cs typeface="Times New Roman" panose="02020603050405020304" pitchFamily="18" charset="0"/>
              </a:rPr>
              <a:t>sender</a:t>
            </a:r>
            <a:r>
              <a:rPr lang="en-US" dirty="0">
                <a:latin typeface="Times New Roman" panose="02020603050405020304" pitchFamily="18" charset="0"/>
                <a:cs typeface="Times New Roman" panose="02020603050405020304" pitchFamily="18" charset="0"/>
              </a:rPr>
              <a:t> on one of the </a:t>
            </a:r>
            <a:r>
              <a:rPr lang="en-US" b="1" dirty="0">
                <a:latin typeface="Times New Roman" panose="02020603050405020304" pitchFamily="18" charset="0"/>
                <a:cs typeface="Times New Roman" panose="02020603050405020304" pitchFamily="18" charset="0"/>
              </a:rPr>
              <a:t>wires</a:t>
            </a:r>
            <a:r>
              <a:rPr lang="en-US"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defRPr/>
            </a:pPr>
            <a:r>
              <a:rPr lang="en-US" b="1" dirty="0">
                <a:solidFill>
                  <a:srgbClr val="FF0000"/>
                </a:solidFill>
                <a:latin typeface="Times New Roman" panose="02020603050405020304" pitchFamily="18" charset="0"/>
                <a:cs typeface="Times New Roman" panose="02020603050405020304" pitchFamily="18" charset="0"/>
              </a:rPr>
              <a:t>	interference</a:t>
            </a:r>
            <a:r>
              <a:rPr lang="en-US" b="1" dirty="0">
                <a:latin typeface="Times New Roman" panose="02020603050405020304" pitchFamily="18" charset="0"/>
                <a:cs typeface="Times New Roman" panose="02020603050405020304" pitchFamily="18" charset="0"/>
              </a:rPr>
              <a:t> (noise) </a:t>
            </a:r>
            <a:r>
              <a:rPr lang="en-US" dirty="0">
                <a:latin typeface="Times New Roman" panose="02020603050405020304" pitchFamily="18" charset="0"/>
                <a:cs typeface="Times New Roman" panose="02020603050405020304" pitchFamily="18" charset="0"/>
              </a:rPr>
              <a:t>and </a:t>
            </a:r>
            <a:r>
              <a:rPr lang="en-US" b="1" dirty="0">
                <a:solidFill>
                  <a:srgbClr val="FF0000"/>
                </a:solidFill>
                <a:latin typeface="Times New Roman" panose="02020603050405020304" pitchFamily="18" charset="0"/>
                <a:cs typeface="Times New Roman" panose="02020603050405020304" pitchFamily="18" charset="0"/>
              </a:rPr>
              <a:t>crosstalk</a:t>
            </a:r>
            <a:r>
              <a:rPr lang="en-US" dirty="0">
                <a:latin typeface="Times New Roman" panose="02020603050405020304" pitchFamily="18" charset="0"/>
                <a:cs typeface="Times New Roman" panose="02020603050405020304" pitchFamily="18" charset="0"/>
              </a:rPr>
              <a:t> may affect </a:t>
            </a:r>
          </a:p>
          <a:p>
            <a:pPr marL="0" indent="0" algn="just" eaLnBrk="1" hangingPunct="1">
              <a:lnSpc>
                <a:spcPct val="150000"/>
              </a:lnSpc>
              <a:spcBef>
                <a:spcPts val="0"/>
              </a:spcBef>
              <a:buNone/>
              <a:defRPr/>
            </a:pPr>
            <a:r>
              <a:rPr lang="en-US" dirty="0">
                <a:latin typeface="Times New Roman" panose="02020603050405020304" pitchFamily="18" charset="0"/>
                <a:cs typeface="Times New Roman" panose="02020603050405020304" pitchFamily="18" charset="0"/>
              </a:rPr>
              <a:t>	both wires and create </a:t>
            </a:r>
            <a:r>
              <a:rPr lang="en-US" b="1" dirty="0">
                <a:solidFill>
                  <a:srgbClr val="3333FF"/>
                </a:solidFill>
                <a:latin typeface="Times New Roman" panose="02020603050405020304" pitchFamily="18" charset="0"/>
                <a:cs typeface="Times New Roman" panose="02020603050405020304" pitchFamily="18" charset="0"/>
              </a:rPr>
              <a:t>unwanted signals</a:t>
            </a:r>
            <a:r>
              <a:rPr lang="en-US"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defRPr/>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9</a:t>
            </a:fld>
            <a:endParaRPr lang="en-US" dirty="0"/>
          </a:p>
        </p:txBody>
      </p:sp>
      <p:pic>
        <p:nvPicPr>
          <p:cNvPr id="10244" name="Picture 2"/>
          <p:cNvPicPr>
            <a:picLocks noChangeAspect="1" noChangeArrowheads="1"/>
          </p:cNvPicPr>
          <p:nvPr/>
        </p:nvPicPr>
        <p:blipFill>
          <a:blip r:embed="rId2"/>
          <a:srcRect/>
          <a:stretch>
            <a:fillRect/>
          </a:stretch>
        </p:blipFill>
        <p:spPr bwMode="auto">
          <a:xfrm>
            <a:off x="146050" y="2133600"/>
            <a:ext cx="8626475" cy="9144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1000" fill="hold"/>
                                        <p:tgtEl>
                                          <p:spTgt spid="10244"/>
                                        </p:tgtEl>
                                        <p:attrNameLst>
                                          <p:attrName>ppt_w</p:attrName>
                                        </p:attrNameLst>
                                      </p:cBhvr>
                                      <p:tavLst>
                                        <p:tav tm="0">
                                          <p:val>
                                            <p:fltVal val="0"/>
                                          </p:val>
                                        </p:tav>
                                        <p:tav tm="100000">
                                          <p:val>
                                            <p:strVal val="#ppt_w"/>
                                          </p:val>
                                        </p:tav>
                                      </p:tavLst>
                                    </p:anim>
                                    <p:anim calcmode="lin" valueType="num">
                                      <p:cBhvr>
                                        <p:cTn id="8" dur="1000" fill="hold"/>
                                        <p:tgtEl>
                                          <p:spTgt spid="10244"/>
                                        </p:tgtEl>
                                        <p:attrNameLst>
                                          <p:attrName>ppt_h</p:attrName>
                                        </p:attrNameLst>
                                      </p:cBhvr>
                                      <p:tavLst>
                                        <p:tav tm="0">
                                          <p:val>
                                            <p:fltVal val="0"/>
                                          </p:val>
                                        </p:tav>
                                        <p:tav tm="100000">
                                          <p:val>
                                            <p:strVal val="#ppt_h"/>
                                          </p:val>
                                        </p:tav>
                                      </p:tavLst>
                                    </p:anim>
                                    <p:anim calcmode="lin" valueType="num">
                                      <p:cBhvr>
                                        <p:cTn id="9" dur="1000" fill="hold"/>
                                        <p:tgtEl>
                                          <p:spTgt spid="1024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4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10315</TotalTime>
  <Words>5029</Words>
  <Application>Microsoft Office PowerPoint</Application>
  <PresentationFormat>On-screen Show (4:3)</PresentationFormat>
  <Paragraphs>503</Paragraphs>
  <Slides>79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Andalus</vt:lpstr>
      <vt:lpstr>Arial</vt:lpstr>
      <vt:lpstr>Calibri</vt:lpstr>
      <vt:lpstr>Franklin Gothic Book</vt:lpstr>
      <vt:lpstr>Perpetua</vt:lpstr>
      <vt:lpstr>Times New Roman</vt:lpstr>
      <vt:lpstr>Wingdings</vt:lpstr>
      <vt:lpstr>Wingdings 2</vt:lpstr>
      <vt:lpstr>Equity</vt:lpstr>
      <vt:lpstr>Chapter  Two  Data Communication and Transmission Medias</vt:lpstr>
      <vt:lpstr>2.1Transmission medium</vt:lpstr>
      <vt:lpstr>Contd.</vt:lpstr>
      <vt:lpstr>Contd.</vt:lpstr>
      <vt:lpstr>Contd.</vt:lpstr>
      <vt:lpstr>Contd.</vt:lpstr>
      <vt:lpstr>GUIDED TRANSMSSION MEDIA</vt:lpstr>
      <vt:lpstr>GUIDED TRANSMSSION MEDIA---</vt:lpstr>
      <vt:lpstr>1. Twisted-Pair Cable</vt:lpstr>
      <vt:lpstr>Contd.</vt:lpstr>
      <vt:lpstr>Contd.</vt:lpstr>
      <vt:lpstr>Unshielded Versus Shielded Twisted-Pair Cable</vt:lpstr>
      <vt:lpstr>                    </vt:lpstr>
      <vt:lpstr>UTP Categories</vt:lpstr>
      <vt:lpstr>PowerPoint Presentation</vt:lpstr>
      <vt:lpstr>Connectors</vt:lpstr>
      <vt:lpstr>UTP connections</vt:lpstr>
      <vt:lpstr>Straight Through cables</vt:lpstr>
      <vt:lpstr>Cross over cable</vt:lpstr>
      <vt:lpstr>Rollover Cable</vt:lpstr>
      <vt:lpstr>Twisted-pair cable Applications</vt:lpstr>
      <vt:lpstr>2. Coaxial Cable</vt:lpstr>
      <vt:lpstr>Contd.</vt:lpstr>
      <vt:lpstr>Contd.</vt:lpstr>
      <vt:lpstr>Types of Coaxial Cable</vt:lpstr>
      <vt:lpstr>Types of Coaxial Cable</vt:lpstr>
      <vt:lpstr>Cont--------</vt:lpstr>
      <vt:lpstr>Connector</vt:lpstr>
      <vt:lpstr>PowerPoint Presentation</vt:lpstr>
      <vt:lpstr>Coaxial Cable Applications</vt:lpstr>
      <vt:lpstr>3. Fiber-Optic Cable</vt:lpstr>
      <vt:lpstr> Contd.</vt:lpstr>
      <vt:lpstr> Contd.</vt:lpstr>
      <vt:lpstr>Propagation Modes</vt:lpstr>
      <vt:lpstr>Single-mode fiber-optic cabling</vt:lpstr>
      <vt:lpstr>Cont------</vt:lpstr>
      <vt:lpstr>Multimode fiber-optic cabling:</vt:lpstr>
      <vt:lpstr>Cont------</vt:lpstr>
      <vt:lpstr>Cont----</vt:lpstr>
      <vt:lpstr>2. Graded-index multimode fiber</vt:lpstr>
      <vt:lpstr>PowerPoint Presentation</vt:lpstr>
      <vt:lpstr>Cable Composition</vt:lpstr>
      <vt:lpstr>Fiber-Optic Cable Connectors</vt:lpstr>
      <vt:lpstr>Optical Fiber - Applications</vt:lpstr>
      <vt:lpstr>Advantages of Optical Fiber</vt:lpstr>
      <vt:lpstr>Cont----</vt:lpstr>
      <vt:lpstr>Disadvantages of Optical Fiber</vt:lpstr>
      <vt:lpstr>4. Unguided (Wireless) Media</vt:lpstr>
      <vt:lpstr>Cont------</vt:lpstr>
      <vt:lpstr>Contd.</vt:lpstr>
      <vt:lpstr>Contd.</vt:lpstr>
      <vt:lpstr>Contd.</vt:lpstr>
      <vt:lpstr>Contd.</vt:lpstr>
      <vt:lpstr>Wireless Transmission Types</vt:lpstr>
      <vt:lpstr>1. Radio Waves</vt:lpstr>
      <vt:lpstr>Contd.</vt:lpstr>
      <vt:lpstr>Contd.</vt:lpstr>
      <vt:lpstr>Contd.</vt:lpstr>
      <vt:lpstr>Contd.</vt:lpstr>
      <vt:lpstr>2. Microwaves</vt:lpstr>
      <vt:lpstr>Cont-----</vt:lpstr>
      <vt:lpstr>Contd.</vt:lpstr>
      <vt:lpstr>Unidirectional Antenna</vt:lpstr>
      <vt:lpstr>Cont---</vt:lpstr>
      <vt:lpstr>Contd.</vt:lpstr>
      <vt:lpstr>Applications</vt:lpstr>
      <vt:lpstr>3. Infrared</vt:lpstr>
      <vt:lpstr>Cont----</vt:lpstr>
      <vt:lpstr>Applications</vt:lpstr>
      <vt:lpstr>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Matiyas; Addis</dc:creator>
  <cp:lastModifiedBy>eyu</cp:lastModifiedBy>
  <cp:revision>490</cp:revision>
  <dcterms:created xsi:type="dcterms:W3CDTF">2010-03-16T06:14:09Z</dcterms:created>
  <dcterms:modified xsi:type="dcterms:W3CDTF">2023-12-16T17:33:07Z</dcterms:modified>
</cp:coreProperties>
</file>